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wdp" ContentType="image/vnd.ms-photo"/>
  <Default Extension="wmf" ContentType="image/x-wmf"/>
  <Default Extension="tiff" ContentType="image/tif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2" r:id="rId3"/>
  </p:sldMasterIdLst>
  <p:notesMasterIdLst>
    <p:notesMasterId r:id="rId17"/>
  </p:notesMasterIdLst>
  <p:handoutMasterIdLst>
    <p:handoutMasterId r:id="rId83"/>
  </p:handoutMasterIdLst>
  <p:sldIdLst>
    <p:sldId id="339" r:id="rId4"/>
    <p:sldId id="461" r:id="rId5"/>
    <p:sldId id="462" r:id="rId6"/>
    <p:sldId id="463" r:id="rId7"/>
    <p:sldId id="464" r:id="rId8"/>
    <p:sldId id="356" r:id="rId9"/>
    <p:sldId id="273" r:id="rId10"/>
    <p:sldId id="274" r:id="rId11"/>
    <p:sldId id="275" r:id="rId12"/>
    <p:sldId id="276" r:id="rId13"/>
    <p:sldId id="277" r:id="rId14"/>
    <p:sldId id="278" r:id="rId15"/>
    <p:sldId id="391" r:id="rId16"/>
    <p:sldId id="340" r:id="rId18"/>
    <p:sldId id="280" r:id="rId19"/>
    <p:sldId id="281" r:id="rId20"/>
    <p:sldId id="357" r:id="rId21"/>
    <p:sldId id="283" r:id="rId22"/>
    <p:sldId id="370" r:id="rId23"/>
    <p:sldId id="285" r:id="rId24"/>
    <p:sldId id="287" r:id="rId25"/>
    <p:sldId id="288" r:id="rId26"/>
    <p:sldId id="369" r:id="rId27"/>
    <p:sldId id="400" r:id="rId28"/>
    <p:sldId id="401" r:id="rId29"/>
    <p:sldId id="380" r:id="rId30"/>
    <p:sldId id="290" r:id="rId31"/>
    <p:sldId id="291" r:id="rId32"/>
    <p:sldId id="360" r:id="rId33"/>
    <p:sldId id="361" r:id="rId34"/>
    <p:sldId id="363" r:id="rId35"/>
    <p:sldId id="362" r:id="rId36"/>
    <p:sldId id="364" r:id="rId37"/>
    <p:sldId id="365" r:id="rId38"/>
    <p:sldId id="366" r:id="rId39"/>
    <p:sldId id="383" r:id="rId40"/>
    <p:sldId id="375" r:id="rId41"/>
    <p:sldId id="298" r:id="rId42"/>
    <p:sldId id="377" r:id="rId43"/>
    <p:sldId id="368" r:id="rId44"/>
    <p:sldId id="300" r:id="rId45"/>
    <p:sldId id="402" r:id="rId46"/>
    <p:sldId id="382" r:id="rId47"/>
    <p:sldId id="376" r:id="rId48"/>
    <p:sldId id="367" r:id="rId49"/>
    <p:sldId id="403" r:id="rId50"/>
    <p:sldId id="305" r:id="rId51"/>
    <p:sldId id="306" r:id="rId52"/>
    <p:sldId id="308" r:id="rId53"/>
    <p:sldId id="309" r:id="rId54"/>
    <p:sldId id="310" r:id="rId55"/>
    <p:sldId id="311" r:id="rId56"/>
    <p:sldId id="384" r:id="rId57"/>
    <p:sldId id="314" r:id="rId58"/>
    <p:sldId id="388" r:id="rId59"/>
    <p:sldId id="316" r:id="rId60"/>
    <p:sldId id="386" r:id="rId61"/>
    <p:sldId id="318" r:id="rId62"/>
    <p:sldId id="321" r:id="rId63"/>
    <p:sldId id="371" r:id="rId64"/>
    <p:sldId id="373" r:id="rId65"/>
    <p:sldId id="372" r:id="rId66"/>
    <p:sldId id="374" r:id="rId67"/>
    <p:sldId id="392" r:id="rId68"/>
    <p:sldId id="393" r:id="rId69"/>
    <p:sldId id="398" r:id="rId70"/>
    <p:sldId id="397" r:id="rId71"/>
    <p:sldId id="394" r:id="rId72"/>
    <p:sldId id="395" r:id="rId73"/>
    <p:sldId id="396" r:id="rId74"/>
    <p:sldId id="399" r:id="rId75"/>
    <p:sldId id="385" r:id="rId76"/>
    <p:sldId id="358" r:id="rId77"/>
    <p:sldId id="328" r:id="rId78"/>
    <p:sldId id="359" r:id="rId79"/>
    <p:sldId id="465" r:id="rId80"/>
    <p:sldId id="466" r:id="rId81"/>
    <p:sldId id="354" r:id="rId82"/>
  </p:sldIdLst>
  <p:sldSz cx="9144000" cy="5143500" type="screen16x9"/>
  <p:notesSz cx="6858000" cy="9144000"/>
  <p:custDataLst>
    <p:tags r:id="rId8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3" userDrawn="1">
          <p15:clr>
            <a:srgbClr val="A4A3A4"/>
          </p15:clr>
        </p15:guide>
        <p15:guide id="2" pos="292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 id="2" name="w h" initials="w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94660"/>
  </p:normalViewPr>
  <p:slideViewPr>
    <p:cSldViewPr>
      <p:cViewPr varScale="1">
        <p:scale>
          <a:sx n="99" d="100"/>
          <a:sy n="99" d="100"/>
        </p:scale>
        <p:origin x="294" y="90"/>
      </p:cViewPr>
      <p:guideLst>
        <p:guide orient="horz" pos="1623"/>
        <p:guide pos="2927"/>
      </p:guideLst>
    </p:cSldViewPr>
  </p:slideViewPr>
  <p:notesTextViewPr>
    <p:cViewPr>
      <p:scale>
        <a:sx n="100" d="100"/>
        <a:sy n="100" d="100"/>
      </p:scale>
      <p:origin x="0" y="0"/>
    </p:cViewPr>
  </p:notesTextViewPr>
  <p:notesViewPr>
    <p:cSldViewPr>
      <p:cViewPr varScale="1">
        <p:scale>
          <a:sx n="87" d="100"/>
          <a:sy n="87" d="100"/>
        </p:scale>
        <p:origin x="-3600" y="-96"/>
      </p:cViewPr>
      <p:guideLst>
        <p:guide orient="horz" pos="2886"/>
        <p:guide pos="2196"/>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8" Type="http://schemas.openxmlformats.org/officeDocument/2006/relationships/tags" Target="tags/tag51.xml"/><Relationship Id="rId87" Type="http://schemas.openxmlformats.org/officeDocument/2006/relationships/commentAuthors" Target="commentAuthors.xml"/><Relationship Id="rId86" Type="http://schemas.openxmlformats.org/officeDocument/2006/relationships/tableStyles" Target="tableStyles.xml"/><Relationship Id="rId85" Type="http://schemas.openxmlformats.org/officeDocument/2006/relationships/viewProps" Target="viewProps.xml"/><Relationship Id="rId84" Type="http://schemas.openxmlformats.org/officeDocument/2006/relationships/presProps" Target="presProps.xml"/><Relationship Id="rId83" Type="http://schemas.openxmlformats.org/officeDocument/2006/relationships/handoutMaster" Target="handoutMasters/handoutMaster1.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notesMaster" Target="notesMasters/notes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node0">
    <dgm:fillClrLst meth="cycle">
      <a:schemeClr val="accent6">
        <a:alpha val="80000"/>
      </a:schemeClr>
    </dgm:fillClrLst>
    <dgm:linClrLst meth="repeat">
      <a:schemeClr val="lt1"/>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2185674-D98E-4548-9EF3-1B1D4220B01B}" type="doc">
      <dgm:prSet loTypeId="urn:microsoft.com/office/officeart/2005/8/layout/vList5" loCatId="list" qsTypeId="urn:microsoft.com/office/officeart/2005/8/quickstyle/simple2" qsCatId="simple" csTypeId="urn:microsoft.com/office/officeart/2005/8/colors/accent6_5" csCatId="accent6" phldr="1"/>
      <dgm:spPr/>
      <dgm:t>
        <a:bodyPr/>
        <a:lstStyle/>
        <a:p>
          <a:endParaRPr lang="zh-CN" altLang="en-US"/>
        </a:p>
      </dgm:t>
    </dgm:pt>
    <dgm:pt modelId="{1BF22D13-0F62-44C8-A7B4-8F28ACAACC77}">
      <dgm:prSet phldrT="[文本]" custT="1"/>
      <dgm:spPr/>
      <dgm:t>
        <a:bodyPr/>
        <a:lstStyle/>
        <a:p>
          <a:r>
            <a:rPr lang="zh-CN" altLang="en-US" sz="2000" b="1" dirty="0" smtClean="0"/>
            <a:t>产品</a:t>
          </a:r>
          <a:endParaRPr lang="zh-CN" altLang="en-US" sz="2000" b="1" dirty="0"/>
        </a:p>
      </dgm:t>
    </dgm:pt>
    <dgm:pt modelId="{FF1F6FEF-0CB8-4250-80EA-B4D4463FF688}" cxnId="{AF49D48A-7EDF-4057-8943-BE73ABF18D2B}" type="parTrans">
      <dgm:prSet/>
      <dgm:spPr/>
      <dgm:t>
        <a:bodyPr/>
        <a:lstStyle/>
        <a:p>
          <a:endParaRPr lang="zh-CN" altLang="en-US"/>
        </a:p>
      </dgm:t>
    </dgm:pt>
    <dgm:pt modelId="{8E3A32EE-A1A5-4E5C-A159-1374C9CFD019}" cxnId="{AF49D48A-7EDF-4057-8943-BE73ABF18D2B}" type="sibTrans">
      <dgm:prSet/>
      <dgm:spPr/>
      <dgm:t>
        <a:bodyPr/>
        <a:lstStyle/>
        <a:p>
          <a:endParaRPr lang="zh-CN" altLang="en-US"/>
        </a:p>
      </dgm:t>
    </dgm:pt>
    <dgm:pt modelId="{FB629858-49FA-4951-9445-E5D58668DDF5}">
      <dgm:prSet phldrT="[文本]" custT="1"/>
      <dgm:spPr/>
      <dgm:t>
        <a:bodyPr/>
        <a:lstStyle/>
        <a:p>
          <a:pPr>
            <a:lnSpc>
              <a:spcPts val="1400"/>
            </a:lnSpc>
          </a:pPr>
          <a:r>
            <a:rPr lang="zh-CN" altLang="en-US" sz="1200" dirty="0" smtClean="0"/>
            <a:t>使用期限短，消费者关注保质期，安全性要求高</a:t>
          </a:r>
        </a:p>
      </dgm:t>
    </dgm:pt>
    <dgm:pt modelId="{204B2544-4A26-4A99-A096-A3AB6351EE92}" cxnId="{99055D8E-A57D-4AF1-A927-22AEDB6C7FEA}" type="parTrans">
      <dgm:prSet/>
      <dgm:spPr/>
      <dgm:t>
        <a:bodyPr/>
        <a:lstStyle/>
        <a:p>
          <a:endParaRPr lang="zh-CN" altLang="en-US"/>
        </a:p>
      </dgm:t>
    </dgm:pt>
    <dgm:pt modelId="{85B79EFB-5996-45FD-9589-A81B14FD1B6E}" cxnId="{99055D8E-A57D-4AF1-A927-22AEDB6C7FEA}" type="sibTrans">
      <dgm:prSet/>
      <dgm:spPr/>
      <dgm:t>
        <a:bodyPr/>
        <a:lstStyle/>
        <a:p>
          <a:endParaRPr lang="zh-CN" altLang="en-US"/>
        </a:p>
      </dgm:t>
    </dgm:pt>
    <dgm:pt modelId="{28A0F2CD-BF4F-49E5-A849-B80BB1F05463}">
      <dgm:prSet phldrT="[文本]" custT="1"/>
      <dgm:spPr/>
      <dgm:t>
        <a:bodyPr/>
        <a:lstStyle/>
        <a:p>
          <a:pPr>
            <a:lnSpc>
              <a:spcPts val="1400"/>
            </a:lnSpc>
          </a:pPr>
          <a:r>
            <a:rPr lang="zh-CN" altLang="en-US" sz="1200" dirty="0" smtClean="0"/>
            <a:t>多种包装规格</a:t>
          </a:r>
        </a:p>
      </dgm:t>
    </dgm:pt>
    <dgm:pt modelId="{3B279E97-F3D3-423A-BD51-CFC225C947AA}" cxnId="{D860FD67-584E-46A0-9631-FEA347DBB534}" type="parTrans">
      <dgm:prSet/>
      <dgm:spPr/>
      <dgm:t>
        <a:bodyPr/>
        <a:lstStyle/>
        <a:p>
          <a:endParaRPr lang="zh-CN" altLang="en-US"/>
        </a:p>
      </dgm:t>
    </dgm:pt>
    <dgm:pt modelId="{07C9315A-228B-4E97-884D-F16837432FB2}" cxnId="{D860FD67-584E-46A0-9631-FEA347DBB534}" type="sibTrans">
      <dgm:prSet/>
      <dgm:spPr/>
      <dgm:t>
        <a:bodyPr/>
        <a:lstStyle/>
        <a:p>
          <a:endParaRPr lang="zh-CN" altLang="en-US"/>
        </a:p>
      </dgm:t>
    </dgm:pt>
    <dgm:pt modelId="{43E9D722-5731-4E60-A22A-6C7EAEF46CFF}">
      <dgm:prSet phldrT="[文本]" custT="1"/>
      <dgm:spPr/>
      <dgm:t>
        <a:bodyPr/>
        <a:lstStyle/>
        <a:p>
          <a:r>
            <a:rPr lang="zh-CN" altLang="en-US" sz="2000" b="1" dirty="0" smtClean="0"/>
            <a:t>价格</a:t>
          </a:r>
          <a:endParaRPr lang="zh-CN" altLang="en-US" sz="2000" b="1" dirty="0"/>
        </a:p>
      </dgm:t>
    </dgm:pt>
    <dgm:pt modelId="{73C706B6-FA26-4AD8-94E2-9E74A44AA581}" cxnId="{A50775F0-09B8-4B20-AF13-3F3BF551D2AD}" type="parTrans">
      <dgm:prSet/>
      <dgm:spPr/>
      <dgm:t>
        <a:bodyPr/>
        <a:lstStyle/>
        <a:p>
          <a:endParaRPr lang="zh-CN" altLang="en-US"/>
        </a:p>
      </dgm:t>
    </dgm:pt>
    <dgm:pt modelId="{07B80603-A672-4645-B5AB-A04771642EB4}" cxnId="{A50775F0-09B8-4B20-AF13-3F3BF551D2AD}" type="sibTrans">
      <dgm:prSet/>
      <dgm:spPr/>
      <dgm:t>
        <a:bodyPr/>
        <a:lstStyle/>
        <a:p>
          <a:endParaRPr lang="zh-CN" altLang="en-US"/>
        </a:p>
      </dgm:t>
    </dgm:pt>
    <dgm:pt modelId="{28632F4F-A430-40D5-A117-65978DCD8D8B}">
      <dgm:prSet phldrT="[文本]" custT="1"/>
      <dgm:spPr/>
      <dgm:t>
        <a:bodyPr/>
        <a:lstStyle/>
        <a:p>
          <a:pPr>
            <a:lnSpc>
              <a:spcPts val="1400"/>
            </a:lnSpc>
          </a:pPr>
          <a:r>
            <a:rPr lang="zh-CN" altLang="en-US" sz="1200" dirty="0" smtClean="0"/>
            <a:t>商品单位价值比较低</a:t>
          </a:r>
          <a:endParaRPr lang="zh-CN" altLang="en-US" sz="1200" dirty="0"/>
        </a:p>
      </dgm:t>
    </dgm:pt>
    <dgm:pt modelId="{C19D37EB-719E-4799-888D-CD79E631E12E}" cxnId="{D7E44D14-5B80-4391-A5CF-5A9865AA787C}" type="parTrans">
      <dgm:prSet/>
      <dgm:spPr/>
      <dgm:t>
        <a:bodyPr/>
        <a:lstStyle/>
        <a:p>
          <a:endParaRPr lang="zh-CN" altLang="en-US"/>
        </a:p>
      </dgm:t>
    </dgm:pt>
    <dgm:pt modelId="{AE8B4188-C8BB-4A51-925C-8EC95A018DCC}" cxnId="{D7E44D14-5B80-4391-A5CF-5A9865AA787C}" type="sibTrans">
      <dgm:prSet/>
      <dgm:spPr/>
      <dgm:t>
        <a:bodyPr/>
        <a:lstStyle/>
        <a:p>
          <a:endParaRPr lang="zh-CN" altLang="en-US"/>
        </a:p>
      </dgm:t>
    </dgm:pt>
    <dgm:pt modelId="{EE83F355-A1F3-40D8-8C7C-A97DA089DEDB}">
      <dgm:prSet phldrT="[文本]" custT="1"/>
      <dgm:spPr/>
      <dgm:t>
        <a:bodyPr/>
        <a:lstStyle/>
        <a:p>
          <a:pPr>
            <a:lnSpc>
              <a:spcPts val="1400"/>
            </a:lnSpc>
          </a:pPr>
          <a:r>
            <a:rPr lang="zh-CN" altLang="en-US" sz="1200" dirty="0" smtClean="0"/>
            <a:t>利润获取主要来源于量的增长，市场覆盖率的提升</a:t>
          </a:r>
          <a:endParaRPr lang="zh-CN" altLang="en-US" sz="1200" dirty="0"/>
        </a:p>
      </dgm:t>
    </dgm:pt>
    <dgm:pt modelId="{4750C91C-5D63-40BE-90EF-D60EB0EEAADC}" cxnId="{7D0F3996-8ECE-4CE0-A05C-B7B5D6272A56}" type="parTrans">
      <dgm:prSet/>
      <dgm:spPr/>
      <dgm:t>
        <a:bodyPr/>
        <a:lstStyle/>
        <a:p>
          <a:endParaRPr lang="zh-CN" altLang="en-US"/>
        </a:p>
      </dgm:t>
    </dgm:pt>
    <dgm:pt modelId="{27F65C40-8095-429E-9173-DE43298EBE9B}" cxnId="{7D0F3996-8ECE-4CE0-A05C-B7B5D6272A56}" type="sibTrans">
      <dgm:prSet/>
      <dgm:spPr/>
      <dgm:t>
        <a:bodyPr/>
        <a:lstStyle/>
        <a:p>
          <a:endParaRPr lang="zh-CN" altLang="en-US"/>
        </a:p>
      </dgm:t>
    </dgm:pt>
    <dgm:pt modelId="{6C3245B9-C10B-422C-8877-4363678ABA0C}">
      <dgm:prSet phldrT="[文本]" custT="1"/>
      <dgm:spPr/>
      <dgm:t>
        <a:bodyPr/>
        <a:lstStyle/>
        <a:p>
          <a:r>
            <a:rPr lang="zh-CN" altLang="en-US" sz="2000" b="1" dirty="0" smtClean="0"/>
            <a:t>渠道</a:t>
          </a:r>
          <a:endParaRPr lang="zh-CN" altLang="en-US" sz="2000" b="1" dirty="0"/>
        </a:p>
      </dgm:t>
    </dgm:pt>
    <dgm:pt modelId="{362B4140-18FA-4AFE-874A-8FA2AD7FC2CC}" cxnId="{8426FEE6-5474-4429-95E7-5D75F2A7B6AC}" type="parTrans">
      <dgm:prSet/>
      <dgm:spPr/>
      <dgm:t>
        <a:bodyPr/>
        <a:lstStyle/>
        <a:p>
          <a:endParaRPr lang="zh-CN" altLang="en-US"/>
        </a:p>
      </dgm:t>
    </dgm:pt>
    <dgm:pt modelId="{58279547-4D74-40D5-91BD-DBC60BD34391}" cxnId="{8426FEE6-5474-4429-95E7-5D75F2A7B6AC}" type="sibTrans">
      <dgm:prSet/>
      <dgm:spPr/>
      <dgm:t>
        <a:bodyPr/>
        <a:lstStyle/>
        <a:p>
          <a:endParaRPr lang="zh-CN" altLang="en-US"/>
        </a:p>
      </dgm:t>
    </dgm:pt>
    <dgm:pt modelId="{011E6051-4E45-4E86-9367-C07CDC9AF49E}">
      <dgm:prSet phldrT="[文本]" custT="1"/>
      <dgm:spPr/>
      <dgm:t>
        <a:bodyPr/>
        <a:lstStyle/>
        <a:p>
          <a:pPr>
            <a:lnSpc>
              <a:spcPts val="1400"/>
            </a:lnSpc>
          </a:pPr>
          <a:r>
            <a:rPr lang="zh-CN" altLang="en-US" sz="1200" dirty="0" smtClean="0"/>
            <a:t>广泛的消费群体、多样的消费场所和时间</a:t>
          </a:r>
          <a:endParaRPr lang="zh-CN" altLang="en-US" sz="1200" dirty="0"/>
        </a:p>
      </dgm:t>
    </dgm:pt>
    <dgm:pt modelId="{2552EA23-ACBF-4E15-A74D-ADF7776D2F24}" cxnId="{766E25C1-1819-483A-9DB7-7EB36B576E8A}" type="parTrans">
      <dgm:prSet/>
      <dgm:spPr/>
      <dgm:t>
        <a:bodyPr/>
        <a:lstStyle/>
        <a:p>
          <a:endParaRPr lang="zh-CN" altLang="en-US"/>
        </a:p>
      </dgm:t>
    </dgm:pt>
    <dgm:pt modelId="{C46F0363-C9FE-4F74-A136-5142A4DF8859}" cxnId="{766E25C1-1819-483A-9DB7-7EB36B576E8A}" type="sibTrans">
      <dgm:prSet/>
      <dgm:spPr/>
      <dgm:t>
        <a:bodyPr/>
        <a:lstStyle/>
        <a:p>
          <a:endParaRPr lang="zh-CN" altLang="en-US"/>
        </a:p>
      </dgm:t>
    </dgm:pt>
    <dgm:pt modelId="{2D2E3589-E4D7-46E3-9569-812B595279F4}">
      <dgm:prSet phldrT="[文本]" custT="1"/>
      <dgm:spPr/>
      <dgm:t>
        <a:bodyPr/>
        <a:lstStyle/>
        <a:p>
          <a:pPr>
            <a:lnSpc>
              <a:spcPts val="1400"/>
            </a:lnSpc>
          </a:pPr>
          <a:r>
            <a:rPr lang="zh-CN" altLang="en-US" sz="1200" dirty="0" smtClean="0"/>
            <a:t>客户更加注重便利性</a:t>
          </a:r>
          <a:endParaRPr lang="zh-CN" altLang="en-US" sz="1200" dirty="0"/>
        </a:p>
      </dgm:t>
    </dgm:pt>
    <dgm:pt modelId="{894997A9-EED4-44CA-A3D1-27C152ED85AC}" cxnId="{AE026076-100C-4878-845C-110D68F49E1F}" type="parTrans">
      <dgm:prSet/>
      <dgm:spPr/>
      <dgm:t>
        <a:bodyPr/>
        <a:lstStyle/>
        <a:p>
          <a:endParaRPr lang="zh-CN" altLang="en-US"/>
        </a:p>
      </dgm:t>
    </dgm:pt>
    <dgm:pt modelId="{D2162D64-AE3C-4D56-A792-C09A7D44CFBE}" cxnId="{AE026076-100C-4878-845C-110D68F49E1F}" type="sibTrans">
      <dgm:prSet/>
      <dgm:spPr/>
      <dgm:t>
        <a:bodyPr/>
        <a:lstStyle/>
        <a:p>
          <a:endParaRPr lang="zh-CN" altLang="en-US"/>
        </a:p>
      </dgm:t>
    </dgm:pt>
    <dgm:pt modelId="{4EF2F30B-077F-433B-8823-3A466A6808A7}">
      <dgm:prSet phldrT="[文本]" custT="1"/>
      <dgm:spPr/>
      <dgm:t>
        <a:bodyPr/>
        <a:lstStyle/>
        <a:p>
          <a:pPr>
            <a:lnSpc>
              <a:spcPts val="1400"/>
            </a:lnSpc>
          </a:pPr>
          <a:r>
            <a:rPr lang="zh-CN" altLang="en-US" sz="1200" dirty="0" smtClean="0"/>
            <a:t>产品技术含量相对低，行业集中度不断上升</a:t>
          </a:r>
        </a:p>
      </dgm:t>
    </dgm:pt>
    <dgm:pt modelId="{1775D464-5537-48F1-9E64-D89A33BCD309}" cxnId="{CECF1C28-4252-44CB-AA35-00577E6DBC0F}" type="parTrans">
      <dgm:prSet/>
      <dgm:spPr/>
      <dgm:t>
        <a:bodyPr/>
        <a:lstStyle/>
        <a:p>
          <a:endParaRPr lang="zh-CN" altLang="en-US"/>
        </a:p>
      </dgm:t>
    </dgm:pt>
    <dgm:pt modelId="{334FAAB9-E76B-4C64-B1AF-D1DB4971983C}" cxnId="{CECF1C28-4252-44CB-AA35-00577E6DBC0F}" type="sibTrans">
      <dgm:prSet/>
      <dgm:spPr/>
      <dgm:t>
        <a:bodyPr/>
        <a:lstStyle/>
        <a:p>
          <a:endParaRPr lang="zh-CN" altLang="en-US"/>
        </a:p>
      </dgm:t>
    </dgm:pt>
    <dgm:pt modelId="{34625152-0B62-4FD4-B961-1385FEBCD680}">
      <dgm:prSet phldrT="[文本]" custT="1"/>
      <dgm:spPr/>
      <dgm:t>
        <a:bodyPr/>
        <a:lstStyle/>
        <a:p>
          <a:pPr>
            <a:lnSpc>
              <a:spcPts val="1400"/>
            </a:lnSpc>
          </a:pPr>
          <a:r>
            <a:rPr lang="zh-CN" altLang="en-US" sz="1200" dirty="0" smtClean="0"/>
            <a:t>不同终端（如高中低档消费场所），不同定价策略</a:t>
          </a:r>
          <a:endParaRPr lang="zh-CN" altLang="en-US" sz="1200" dirty="0"/>
        </a:p>
      </dgm:t>
    </dgm:pt>
    <dgm:pt modelId="{27616753-079B-47A4-99E5-34229127D210}" cxnId="{3D9AAE1F-C96C-4DE1-BED0-3A5B623E201B}" type="parTrans">
      <dgm:prSet/>
      <dgm:spPr/>
      <dgm:t>
        <a:bodyPr/>
        <a:lstStyle/>
        <a:p>
          <a:endParaRPr lang="zh-CN" altLang="en-US"/>
        </a:p>
      </dgm:t>
    </dgm:pt>
    <dgm:pt modelId="{B5D4F11F-5BC7-424A-A555-64E020AD3A65}" cxnId="{3D9AAE1F-C96C-4DE1-BED0-3A5B623E201B}" type="sibTrans">
      <dgm:prSet/>
      <dgm:spPr/>
      <dgm:t>
        <a:bodyPr/>
        <a:lstStyle/>
        <a:p>
          <a:endParaRPr lang="zh-CN" altLang="en-US"/>
        </a:p>
      </dgm:t>
    </dgm:pt>
    <dgm:pt modelId="{26227407-3015-40C8-901C-CF0DE648BE5F}">
      <dgm:prSet phldrT="[文本]" custT="1"/>
      <dgm:spPr/>
      <dgm:t>
        <a:bodyPr/>
        <a:lstStyle/>
        <a:p>
          <a:pPr>
            <a:lnSpc>
              <a:spcPts val="1400"/>
            </a:lnSpc>
          </a:pPr>
          <a:r>
            <a:rPr lang="zh-CN" altLang="en-US" sz="1200" dirty="0" smtClean="0"/>
            <a:t>渠道复杂多样，管理控制难度高，忠诚度难以培养</a:t>
          </a:r>
          <a:endParaRPr lang="zh-CN" altLang="en-US" sz="1200" dirty="0"/>
        </a:p>
      </dgm:t>
    </dgm:pt>
    <dgm:pt modelId="{7CF2EE14-6090-4ED6-B172-0B0941920577}" cxnId="{B715725B-4DD9-4765-8498-E92536C1ADD3}" type="parTrans">
      <dgm:prSet/>
      <dgm:spPr/>
      <dgm:t>
        <a:bodyPr/>
        <a:lstStyle/>
        <a:p>
          <a:endParaRPr lang="zh-CN" altLang="en-US"/>
        </a:p>
      </dgm:t>
    </dgm:pt>
    <dgm:pt modelId="{FB7B10F4-C249-44B4-9A3C-BC7505FF77E6}" cxnId="{B715725B-4DD9-4765-8498-E92536C1ADD3}" type="sibTrans">
      <dgm:prSet/>
      <dgm:spPr/>
      <dgm:t>
        <a:bodyPr/>
        <a:lstStyle/>
        <a:p>
          <a:endParaRPr lang="zh-CN" altLang="en-US"/>
        </a:p>
      </dgm:t>
    </dgm:pt>
    <dgm:pt modelId="{884BC3F0-482C-45B3-85EA-879561D5F0A0}">
      <dgm:prSet phldrT="[文本]" custT="1"/>
      <dgm:spPr/>
      <dgm:t>
        <a:bodyPr/>
        <a:lstStyle/>
        <a:p>
          <a:r>
            <a:rPr lang="zh-CN" altLang="en-US" sz="2000" b="1" dirty="0" smtClean="0"/>
            <a:t>促销</a:t>
          </a:r>
          <a:endParaRPr lang="zh-CN" altLang="en-US" sz="2000" b="1" dirty="0"/>
        </a:p>
      </dgm:t>
    </dgm:pt>
    <dgm:pt modelId="{F8CA30BC-C6DE-46F3-825B-F4C9D6A04649}" cxnId="{22FDC2A3-373A-4EA6-BE0D-89970D4EA69F}" type="parTrans">
      <dgm:prSet/>
      <dgm:spPr/>
      <dgm:t>
        <a:bodyPr/>
        <a:lstStyle/>
        <a:p>
          <a:endParaRPr lang="zh-CN" altLang="en-US"/>
        </a:p>
      </dgm:t>
    </dgm:pt>
    <dgm:pt modelId="{36A1CB5C-9452-4759-928E-E498547A9111}" cxnId="{22FDC2A3-373A-4EA6-BE0D-89970D4EA69F}" type="sibTrans">
      <dgm:prSet/>
      <dgm:spPr/>
      <dgm:t>
        <a:bodyPr/>
        <a:lstStyle/>
        <a:p>
          <a:endParaRPr lang="zh-CN" altLang="en-US"/>
        </a:p>
      </dgm:t>
    </dgm:pt>
    <dgm:pt modelId="{8BE93B77-E6C0-43CD-A22A-D94FFE6017F0}">
      <dgm:prSet phldrT="[文本]" custT="1"/>
      <dgm:spPr/>
      <dgm:t>
        <a:bodyPr/>
        <a:lstStyle/>
        <a:p>
          <a:pPr>
            <a:lnSpc>
              <a:spcPts val="1400"/>
            </a:lnSpc>
          </a:pPr>
          <a:r>
            <a:rPr lang="zh-CN" altLang="en-US" sz="1200" dirty="0" smtClean="0"/>
            <a:t>品牌推广的重要性</a:t>
          </a:r>
          <a:endParaRPr lang="zh-CN" altLang="en-US" sz="1200" dirty="0"/>
        </a:p>
      </dgm:t>
    </dgm:pt>
    <dgm:pt modelId="{9B8C8C38-41A2-4318-B3F0-08B191863140}" cxnId="{A6A9950D-DD28-476C-9274-2FC19DE873A7}" type="parTrans">
      <dgm:prSet/>
      <dgm:spPr/>
      <dgm:t>
        <a:bodyPr/>
        <a:lstStyle/>
        <a:p>
          <a:endParaRPr lang="zh-CN" altLang="en-US"/>
        </a:p>
      </dgm:t>
    </dgm:pt>
    <dgm:pt modelId="{7F61AA2A-3EB1-44A7-8A87-59FA49DCAD7E}" cxnId="{A6A9950D-DD28-476C-9274-2FC19DE873A7}" type="sibTrans">
      <dgm:prSet/>
      <dgm:spPr/>
      <dgm:t>
        <a:bodyPr/>
        <a:lstStyle/>
        <a:p>
          <a:endParaRPr lang="zh-CN" altLang="en-US"/>
        </a:p>
      </dgm:t>
    </dgm:pt>
    <dgm:pt modelId="{AA69B8AA-096C-4245-9528-BD15B3CBA91D}">
      <dgm:prSet phldrT="[文本]" custT="1"/>
      <dgm:spPr/>
      <dgm:t>
        <a:bodyPr/>
        <a:lstStyle/>
        <a:p>
          <a:pPr>
            <a:lnSpc>
              <a:spcPts val="1400"/>
            </a:lnSpc>
          </a:pPr>
          <a:r>
            <a:rPr lang="zh-CN" altLang="en-US" sz="1200" dirty="0" smtClean="0"/>
            <a:t>大量消费者属于冲动型消费</a:t>
          </a:r>
          <a:endParaRPr lang="zh-CN" altLang="en-US" sz="1200" dirty="0"/>
        </a:p>
      </dgm:t>
    </dgm:pt>
    <dgm:pt modelId="{4E7AB5CB-2AAE-4F59-8801-5166D693A292}" cxnId="{1947880E-5431-437C-83A5-DC3CD2B8C43C}" type="parTrans">
      <dgm:prSet/>
      <dgm:spPr/>
      <dgm:t>
        <a:bodyPr/>
        <a:lstStyle/>
        <a:p>
          <a:endParaRPr lang="zh-CN" altLang="en-US"/>
        </a:p>
      </dgm:t>
    </dgm:pt>
    <dgm:pt modelId="{DD494BE6-7E0D-461C-A38B-995BB30E8664}" cxnId="{1947880E-5431-437C-83A5-DC3CD2B8C43C}" type="sibTrans">
      <dgm:prSet/>
      <dgm:spPr/>
      <dgm:t>
        <a:bodyPr/>
        <a:lstStyle/>
        <a:p>
          <a:endParaRPr lang="zh-CN" altLang="en-US"/>
        </a:p>
      </dgm:t>
    </dgm:pt>
    <dgm:pt modelId="{DCF3FD8D-3CBB-4BC8-9E94-B6002AB15A8E}">
      <dgm:prSet phldrT="[文本]" custT="1"/>
      <dgm:spPr/>
      <dgm:t>
        <a:bodyPr/>
        <a:lstStyle/>
        <a:p>
          <a:pPr>
            <a:lnSpc>
              <a:spcPts val="1400"/>
            </a:lnSpc>
          </a:pPr>
          <a:r>
            <a:rPr lang="zh-CN" altLang="en-US" sz="1200" dirty="0" smtClean="0"/>
            <a:t>行业内频繁、复杂多样的市场活动</a:t>
          </a:r>
          <a:endParaRPr lang="zh-CN" altLang="en-US" sz="1200" dirty="0"/>
        </a:p>
      </dgm:t>
    </dgm:pt>
    <dgm:pt modelId="{E0D5643A-2125-4AF7-98AF-67B59F3A7094}" cxnId="{DF426F9C-195F-4C16-9F8E-5094628845F2}" type="parTrans">
      <dgm:prSet/>
      <dgm:spPr/>
      <dgm:t>
        <a:bodyPr/>
        <a:lstStyle/>
        <a:p>
          <a:endParaRPr lang="zh-CN" altLang="en-US"/>
        </a:p>
      </dgm:t>
    </dgm:pt>
    <dgm:pt modelId="{04315609-0B45-41DE-A2A8-28F04E4D60C3}" cxnId="{DF426F9C-195F-4C16-9F8E-5094628845F2}" type="sibTrans">
      <dgm:prSet/>
      <dgm:spPr/>
      <dgm:t>
        <a:bodyPr/>
        <a:lstStyle/>
        <a:p>
          <a:endParaRPr lang="zh-CN" altLang="en-US"/>
        </a:p>
      </dgm:t>
    </dgm:pt>
    <dgm:pt modelId="{5562AAD1-1C70-4763-8F5D-7DE39E86D69B}">
      <dgm:prSet phldrT="[文本]" custT="1"/>
      <dgm:spPr/>
      <dgm:t>
        <a:bodyPr/>
        <a:lstStyle/>
        <a:p>
          <a:r>
            <a:rPr lang="zh-CN" altLang="en-US" sz="2000" b="1" dirty="0" smtClean="0"/>
            <a:t>生产</a:t>
          </a:r>
          <a:endParaRPr lang="zh-CN" altLang="en-US" sz="2000" b="1" dirty="0"/>
        </a:p>
      </dgm:t>
    </dgm:pt>
    <dgm:pt modelId="{58977C4E-55D7-4F15-A638-FA8B6D3D3168}" cxnId="{F22DF12A-0E8F-46A9-BBB4-A099E16C38BA}" type="parTrans">
      <dgm:prSet/>
      <dgm:spPr/>
      <dgm:t>
        <a:bodyPr/>
        <a:lstStyle/>
        <a:p>
          <a:endParaRPr lang="zh-CN" altLang="en-US"/>
        </a:p>
      </dgm:t>
    </dgm:pt>
    <dgm:pt modelId="{95A4D4B5-8543-41A1-86B2-811C0119C110}" cxnId="{F22DF12A-0E8F-46A9-BBB4-A099E16C38BA}" type="sibTrans">
      <dgm:prSet/>
      <dgm:spPr/>
      <dgm:t>
        <a:bodyPr/>
        <a:lstStyle/>
        <a:p>
          <a:endParaRPr lang="zh-CN" altLang="en-US"/>
        </a:p>
      </dgm:t>
    </dgm:pt>
    <dgm:pt modelId="{4E153D6F-FD7F-42DA-A356-1B921C2AA822}">
      <dgm:prSet phldrT="[文本]" custT="1"/>
      <dgm:spPr/>
      <dgm:t>
        <a:bodyPr/>
        <a:lstStyle/>
        <a:p>
          <a:pPr>
            <a:lnSpc>
              <a:spcPts val="1400"/>
            </a:lnSpc>
          </a:pPr>
          <a:r>
            <a:rPr lang="zh-CN" altLang="en-US" sz="1200" dirty="0" smtClean="0"/>
            <a:t>大量面向库存、面向预测的生产形式</a:t>
          </a:r>
          <a:endParaRPr lang="zh-CN" altLang="en-US" sz="1200" dirty="0"/>
        </a:p>
      </dgm:t>
    </dgm:pt>
    <dgm:pt modelId="{FC9BF05A-12CE-49ED-9AAA-51025498E22E}" cxnId="{869CC90D-D928-4B5F-8A70-F801A17C52BF}" type="parTrans">
      <dgm:prSet/>
      <dgm:spPr/>
      <dgm:t>
        <a:bodyPr/>
        <a:lstStyle/>
        <a:p>
          <a:endParaRPr lang="zh-CN" altLang="en-US"/>
        </a:p>
      </dgm:t>
    </dgm:pt>
    <dgm:pt modelId="{7B746C10-A47A-4FD3-8544-F5E732D8EA71}" cxnId="{869CC90D-D928-4B5F-8A70-F801A17C52BF}" type="sibTrans">
      <dgm:prSet/>
      <dgm:spPr/>
      <dgm:t>
        <a:bodyPr/>
        <a:lstStyle/>
        <a:p>
          <a:endParaRPr lang="zh-CN" altLang="en-US"/>
        </a:p>
      </dgm:t>
    </dgm:pt>
    <dgm:pt modelId="{F3D24B83-2D09-480A-B142-4915A9F288D9}">
      <dgm:prSet phldrT="[文本]" custT="1"/>
      <dgm:spPr/>
      <dgm:t>
        <a:bodyPr/>
        <a:lstStyle/>
        <a:p>
          <a:pPr>
            <a:lnSpc>
              <a:spcPts val="1400"/>
            </a:lnSpc>
          </a:pPr>
          <a:r>
            <a:rPr lang="zh-CN" altLang="en-US" sz="1200" dirty="0" smtClean="0"/>
            <a:t>成本变化快速，淡旺季特点鲜明</a:t>
          </a:r>
          <a:endParaRPr lang="zh-CN" altLang="en-US" sz="1200" dirty="0"/>
        </a:p>
      </dgm:t>
    </dgm:pt>
    <dgm:pt modelId="{B0400918-FFFA-4BD0-99EB-0310888B2435}" cxnId="{A01AFAE7-7B5F-42E0-AFA5-20BBB69DFF2B}" type="parTrans">
      <dgm:prSet/>
      <dgm:spPr/>
      <dgm:t>
        <a:bodyPr/>
        <a:lstStyle/>
        <a:p>
          <a:endParaRPr lang="zh-CN" altLang="en-US"/>
        </a:p>
      </dgm:t>
    </dgm:pt>
    <dgm:pt modelId="{F683F704-B514-427D-870B-ABB3CA60DCBD}" cxnId="{A01AFAE7-7B5F-42E0-AFA5-20BBB69DFF2B}" type="sibTrans">
      <dgm:prSet/>
      <dgm:spPr/>
      <dgm:t>
        <a:bodyPr/>
        <a:lstStyle/>
        <a:p>
          <a:endParaRPr lang="zh-CN" altLang="en-US"/>
        </a:p>
      </dgm:t>
    </dgm:pt>
    <dgm:pt modelId="{FA8DF9C9-44E7-41A0-9DE3-6C20D0143674}">
      <dgm:prSet phldrT="[文本]" custT="1"/>
      <dgm:spPr/>
      <dgm:t>
        <a:bodyPr/>
        <a:lstStyle/>
        <a:p>
          <a:r>
            <a:rPr lang="zh-CN" altLang="en-US" sz="2000" b="1" dirty="0" smtClean="0"/>
            <a:t>采购</a:t>
          </a:r>
          <a:endParaRPr lang="zh-CN" altLang="en-US" sz="2000" b="1" dirty="0"/>
        </a:p>
      </dgm:t>
    </dgm:pt>
    <dgm:pt modelId="{577AB463-E610-478C-BEAD-0AD166D0BE14}" cxnId="{649CAA65-215B-4A45-BBB0-E080C798963D}" type="parTrans">
      <dgm:prSet/>
      <dgm:spPr/>
      <dgm:t>
        <a:bodyPr/>
        <a:lstStyle/>
        <a:p>
          <a:endParaRPr lang="zh-CN" altLang="en-US"/>
        </a:p>
      </dgm:t>
    </dgm:pt>
    <dgm:pt modelId="{471383AD-4E9D-4F6C-A529-3F0A990D2F4A}" cxnId="{649CAA65-215B-4A45-BBB0-E080C798963D}" type="sibTrans">
      <dgm:prSet/>
      <dgm:spPr/>
      <dgm:t>
        <a:bodyPr/>
        <a:lstStyle/>
        <a:p>
          <a:endParaRPr lang="zh-CN" altLang="en-US"/>
        </a:p>
      </dgm:t>
    </dgm:pt>
    <dgm:pt modelId="{57D6167C-9EA0-44F1-A2F2-200743C3AE99}">
      <dgm:prSet phldrT="[文本]" custT="1"/>
      <dgm:spPr/>
      <dgm:t>
        <a:bodyPr/>
        <a:lstStyle/>
        <a:p>
          <a:pPr>
            <a:lnSpc>
              <a:spcPts val="1400"/>
            </a:lnSpc>
          </a:pPr>
          <a:r>
            <a:rPr lang="zh-CN" altLang="en-US" sz="1200" dirty="0" smtClean="0"/>
            <a:t>供应商多样，质量管理重要</a:t>
          </a:r>
          <a:endParaRPr lang="zh-CN" altLang="en-US" sz="1200" dirty="0"/>
        </a:p>
      </dgm:t>
    </dgm:pt>
    <dgm:pt modelId="{9178D87D-1991-4608-942F-3E2C2DF53E9D}" cxnId="{C4CEA1A4-0344-4D7A-B6BE-5D2AB7C7342B}" type="parTrans">
      <dgm:prSet/>
      <dgm:spPr/>
      <dgm:t>
        <a:bodyPr/>
        <a:lstStyle/>
        <a:p>
          <a:endParaRPr lang="zh-CN" altLang="en-US"/>
        </a:p>
      </dgm:t>
    </dgm:pt>
    <dgm:pt modelId="{1D333274-03F1-4DAD-85E6-6919F83E1CA2}" cxnId="{C4CEA1A4-0344-4D7A-B6BE-5D2AB7C7342B}" type="sibTrans">
      <dgm:prSet/>
      <dgm:spPr/>
      <dgm:t>
        <a:bodyPr/>
        <a:lstStyle/>
        <a:p>
          <a:endParaRPr lang="zh-CN" altLang="en-US"/>
        </a:p>
      </dgm:t>
    </dgm:pt>
    <dgm:pt modelId="{E240798F-C1AD-45A8-8314-F5DDC1A93877}">
      <dgm:prSet phldrT="[文本]" custT="1"/>
      <dgm:spPr/>
      <dgm:t>
        <a:bodyPr/>
        <a:lstStyle/>
        <a:p>
          <a:pPr>
            <a:lnSpc>
              <a:spcPts val="1400"/>
            </a:lnSpc>
          </a:pPr>
          <a:r>
            <a:rPr lang="zh-CN" altLang="en-US" sz="1200" dirty="0" smtClean="0"/>
            <a:t>计量、按质计价、种植管理、农户管理，管理环节多，链条长</a:t>
          </a:r>
          <a:endParaRPr lang="zh-CN" altLang="en-US" sz="1200" dirty="0"/>
        </a:p>
      </dgm:t>
    </dgm:pt>
    <dgm:pt modelId="{F8047105-3446-4DCA-A927-6A72A1FFE803}" cxnId="{39B6D355-9E10-40C7-A85E-13E7F8EDDF2B}" type="parTrans">
      <dgm:prSet/>
      <dgm:spPr/>
      <dgm:t>
        <a:bodyPr/>
        <a:lstStyle/>
        <a:p>
          <a:endParaRPr lang="zh-CN" altLang="en-US"/>
        </a:p>
      </dgm:t>
    </dgm:pt>
    <dgm:pt modelId="{33D6C220-F983-408B-91B0-BF7DF6685611}" cxnId="{39B6D355-9E10-40C7-A85E-13E7F8EDDF2B}" type="sibTrans">
      <dgm:prSet/>
      <dgm:spPr/>
      <dgm:t>
        <a:bodyPr/>
        <a:lstStyle/>
        <a:p>
          <a:endParaRPr lang="zh-CN" altLang="en-US"/>
        </a:p>
      </dgm:t>
    </dgm:pt>
    <dgm:pt modelId="{A8240BAD-B9AB-4764-A967-FB9ED39CA6D4}">
      <dgm:prSet phldrT="[文本]" custT="1"/>
      <dgm:spPr/>
      <dgm:t>
        <a:bodyPr/>
        <a:lstStyle/>
        <a:p>
          <a:pPr>
            <a:lnSpc>
              <a:spcPts val="1400"/>
            </a:lnSpc>
          </a:pPr>
          <a:r>
            <a:rPr lang="zh-CN" altLang="en-US" sz="1200" dirty="0" smtClean="0"/>
            <a:t>订单式生产组织</a:t>
          </a:r>
          <a:endParaRPr lang="zh-CN" altLang="en-US" sz="1200" dirty="0"/>
        </a:p>
      </dgm:t>
    </dgm:pt>
    <dgm:pt modelId="{3AE89F31-B679-4B0D-90C9-98674AF17E2C}" cxnId="{DB4ABF36-0879-430E-AE41-FF5282A01D4D}" type="parTrans">
      <dgm:prSet/>
      <dgm:spPr/>
      <dgm:t>
        <a:bodyPr/>
        <a:lstStyle/>
        <a:p>
          <a:endParaRPr lang="zh-CN" altLang="en-US"/>
        </a:p>
      </dgm:t>
    </dgm:pt>
    <dgm:pt modelId="{72BF2492-FECD-4B09-BBC5-89D793DE4A64}" cxnId="{DB4ABF36-0879-430E-AE41-FF5282A01D4D}" type="sibTrans">
      <dgm:prSet/>
      <dgm:spPr/>
      <dgm:t>
        <a:bodyPr/>
        <a:lstStyle/>
        <a:p>
          <a:endParaRPr lang="zh-CN" altLang="en-US"/>
        </a:p>
      </dgm:t>
    </dgm:pt>
    <dgm:pt modelId="{CC503D44-3ADB-47A2-B914-9118B607B5E9}">
      <dgm:prSet phldrT="[文本]" custT="1"/>
      <dgm:spPr/>
      <dgm:t>
        <a:bodyPr/>
        <a:lstStyle/>
        <a:p>
          <a:pPr>
            <a:lnSpc>
              <a:spcPts val="1400"/>
            </a:lnSpc>
          </a:pPr>
          <a:r>
            <a:rPr lang="zh-CN" altLang="en-US" sz="1200" dirty="0" smtClean="0"/>
            <a:t>原材料逐渐成为制约行业的关键问题</a:t>
          </a:r>
          <a:endParaRPr lang="zh-CN" altLang="en-US" sz="1200" dirty="0"/>
        </a:p>
      </dgm:t>
    </dgm:pt>
    <dgm:pt modelId="{95D2755D-36FE-442C-856D-16AF7FC7FCB4}" cxnId="{98962601-8C52-49CA-BDD2-80BFA32FB349}" type="parTrans">
      <dgm:prSet/>
      <dgm:spPr/>
      <dgm:t>
        <a:bodyPr/>
        <a:lstStyle/>
        <a:p>
          <a:endParaRPr lang="zh-CN" altLang="en-US"/>
        </a:p>
      </dgm:t>
    </dgm:pt>
    <dgm:pt modelId="{6B59F24D-67AA-46F6-A885-DE427E58584C}" cxnId="{98962601-8C52-49CA-BDD2-80BFA32FB349}" type="sibTrans">
      <dgm:prSet/>
      <dgm:spPr/>
      <dgm:t>
        <a:bodyPr/>
        <a:lstStyle/>
        <a:p>
          <a:endParaRPr lang="zh-CN" altLang="en-US"/>
        </a:p>
      </dgm:t>
    </dgm:pt>
    <dgm:pt modelId="{2D0DEE5E-5A32-4C8A-AE6F-CA573708261F}" type="pres">
      <dgm:prSet presAssocID="{92185674-D98E-4548-9EF3-1B1D4220B01B}" presName="Name0" presStyleCnt="0">
        <dgm:presLayoutVars>
          <dgm:dir/>
          <dgm:animLvl val="lvl"/>
          <dgm:resizeHandles val="exact"/>
        </dgm:presLayoutVars>
      </dgm:prSet>
      <dgm:spPr/>
      <dgm:t>
        <a:bodyPr/>
        <a:lstStyle/>
        <a:p>
          <a:endParaRPr lang="zh-CN" altLang="en-US"/>
        </a:p>
      </dgm:t>
    </dgm:pt>
    <dgm:pt modelId="{6F586B56-D27B-427A-ADA6-A54E391DA069}" type="pres">
      <dgm:prSet presAssocID="{1BF22D13-0F62-44C8-A7B4-8F28ACAACC77}" presName="linNode" presStyleCnt="0"/>
      <dgm:spPr/>
      <dgm:t>
        <a:bodyPr/>
        <a:lstStyle/>
        <a:p>
          <a:endParaRPr lang="zh-CN" altLang="en-US"/>
        </a:p>
      </dgm:t>
    </dgm:pt>
    <dgm:pt modelId="{BA215D25-F388-4D0E-AB3A-B7706167C661}" type="pres">
      <dgm:prSet presAssocID="{1BF22D13-0F62-44C8-A7B4-8F28ACAACC77}" presName="parentText" presStyleLbl="node1" presStyleIdx="0" presStyleCnt="6" custScaleX="42332" custLinFactNeighborX="-14671">
        <dgm:presLayoutVars>
          <dgm:chMax val="1"/>
          <dgm:bulletEnabled val="1"/>
        </dgm:presLayoutVars>
      </dgm:prSet>
      <dgm:spPr/>
      <dgm:t>
        <a:bodyPr/>
        <a:lstStyle/>
        <a:p>
          <a:endParaRPr lang="zh-CN" altLang="en-US"/>
        </a:p>
      </dgm:t>
    </dgm:pt>
    <dgm:pt modelId="{5F9951A0-C60E-4E27-8A2C-D01CE593B09F}" type="pres">
      <dgm:prSet presAssocID="{1BF22D13-0F62-44C8-A7B4-8F28ACAACC77}" presName="descendantText" presStyleLbl="alignAccFollowNode1" presStyleIdx="0" presStyleCnt="6" custScaleX="127135" custScaleY="120930" custLinFactNeighborX="-4281" custLinFactNeighborY="9259">
        <dgm:presLayoutVars>
          <dgm:bulletEnabled val="1"/>
        </dgm:presLayoutVars>
      </dgm:prSet>
      <dgm:spPr/>
      <dgm:t>
        <a:bodyPr/>
        <a:lstStyle/>
        <a:p>
          <a:endParaRPr lang="zh-CN" altLang="en-US"/>
        </a:p>
      </dgm:t>
    </dgm:pt>
    <dgm:pt modelId="{0D2494A8-28C3-4ED4-B58C-F3B8028326B7}" type="pres">
      <dgm:prSet presAssocID="{8E3A32EE-A1A5-4E5C-A159-1374C9CFD019}" presName="sp" presStyleCnt="0"/>
      <dgm:spPr/>
      <dgm:t>
        <a:bodyPr/>
        <a:lstStyle/>
        <a:p>
          <a:endParaRPr lang="zh-CN" altLang="en-US"/>
        </a:p>
      </dgm:t>
    </dgm:pt>
    <dgm:pt modelId="{E2B35E74-17FC-417B-9F9C-9590C2A09398}" type="pres">
      <dgm:prSet presAssocID="{43E9D722-5731-4E60-A22A-6C7EAEF46CFF}" presName="linNode" presStyleCnt="0"/>
      <dgm:spPr/>
      <dgm:t>
        <a:bodyPr/>
        <a:lstStyle/>
        <a:p>
          <a:endParaRPr lang="zh-CN" altLang="en-US"/>
        </a:p>
      </dgm:t>
    </dgm:pt>
    <dgm:pt modelId="{1BABB437-44AC-4AA4-BE68-17371B418FF1}" type="pres">
      <dgm:prSet presAssocID="{43E9D722-5731-4E60-A22A-6C7EAEF46CFF}" presName="parentText" presStyleLbl="node1" presStyleIdx="1" presStyleCnt="6" custScaleX="42332" custLinFactNeighborX="-14671">
        <dgm:presLayoutVars>
          <dgm:chMax val="1"/>
          <dgm:bulletEnabled val="1"/>
        </dgm:presLayoutVars>
      </dgm:prSet>
      <dgm:spPr/>
      <dgm:t>
        <a:bodyPr/>
        <a:lstStyle/>
        <a:p>
          <a:endParaRPr lang="zh-CN" altLang="en-US"/>
        </a:p>
      </dgm:t>
    </dgm:pt>
    <dgm:pt modelId="{FD2D28A4-61B2-4F02-A64A-216993D16EAF}" type="pres">
      <dgm:prSet presAssocID="{43E9D722-5731-4E60-A22A-6C7EAEF46CFF}" presName="descendantText" presStyleLbl="alignAccFollowNode1" presStyleIdx="1" presStyleCnt="6" custScaleX="127135" custScaleY="120930" custLinFactNeighborX="-4973" custLinFactNeighborY="7230">
        <dgm:presLayoutVars>
          <dgm:bulletEnabled val="1"/>
        </dgm:presLayoutVars>
      </dgm:prSet>
      <dgm:spPr/>
      <dgm:t>
        <a:bodyPr/>
        <a:lstStyle/>
        <a:p>
          <a:endParaRPr lang="zh-CN" altLang="en-US"/>
        </a:p>
      </dgm:t>
    </dgm:pt>
    <dgm:pt modelId="{4A75781C-3003-469C-BD54-626E31C3640A}" type="pres">
      <dgm:prSet presAssocID="{07B80603-A672-4645-B5AB-A04771642EB4}" presName="sp" presStyleCnt="0"/>
      <dgm:spPr/>
      <dgm:t>
        <a:bodyPr/>
        <a:lstStyle/>
        <a:p>
          <a:endParaRPr lang="zh-CN" altLang="en-US"/>
        </a:p>
      </dgm:t>
    </dgm:pt>
    <dgm:pt modelId="{8E98084A-1DE7-4BE3-982C-528A6E67E8B4}" type="pres">
      <dgm:prSet presAssocID="{6C3245B9-C10B-422C-8877-4363678ABA0C}" presName="linNode" presStyleCnt="0"/>
      <dgm:spPr/>
      <dgm:t>
        <a:bodyPr/>
        <a:lstStyle/>
        <a:p>
          <a:endParaRPr lang="zh-CN" altLang="en-US"/>
        </a:p>
      </dgm:t>
    </dgm:pt>
    <dgm:pt modelId="{F3570A8D-8BCE-4768-910A-73FC55344B0E}" type="pres">
      <dgm:prSet presAssocID="{6C3245B9-C10B-422C-8877-4363678ABA0C}" presName="parentText" presStyleLbl="node1" presStyleIdx="2" presStyleCnt="6" custScaleX="42332" custLinFactNeighborX="-14671">
        <dgm:presLayoutVars>
          <dgm:chMax val="1"/>
          <dgm:bulletEnabled val="1"/>
        </dgm:presLayoutVars>
      </dgm:prSet>
      <dgm:spPr/>
      <dgm:t>
        <a:bodyPr/>
        <a:lstStyle/>
        <a:p>
          <a:endParaRPr lang="zh-CN" altLang="en-US"/>
        </a:p>
      </dgm:t>
    </dgm:pt>
    <dgm:pt modelId="{1310F8B3-5F2B-4554-BA54-A5B44F6778A2}" type="pres">
      <dgm:prSet presAssocID="{6C3245B9-C10B-422C-8877-4363678ABA0C}" presName="descendantText" presStyleLbl="alignAccFollowNode1" presStyleIdx="2" presStyleCnt="6" custScaleX="127135" custScaleY="120930" custLinFactNeighborX="-5399" custLinFactNeighborY="5990">
        <dgm:presLayoutVars>
          <dgm:bulletEnabled val="1"/>
        </dgm:presLayoutVars>
      </dgm:prSet>
      <dgm:spPr/>
      <dgm:t>
        <a:bodyPr/>
        <a:lstStyle/>
        <a:p>
          <a:endParaRPr lang="zh-CN" altLang="en-US"/>
        </a:p>
      </dgm:t>
    </dgm:pt>
    <dgm:pt modelId="{AD3CDE4B-426C-4D2C-9582-79C0E3FBF8D4}" type="pres">
      <dgm:prSet presAssocID="{58279547-4D74-40D5-91BD-DBC60BD34391}" presName="sp" presStyleCnt="0"/>
      <dgm:spPr/>
      <dgm:t>
        <a:bodyPr/>
        <a:lstStyle/>
        <a:p>
          <a:endParaRPr lang="zh-CN" altLang="en-US"/>
        </a:p>
      </dgm:t>
    </dgm:pt>
    <dgm:pt modelId="{B5CB3A03-F489-4628-98FC-6005AC7C43B3}" type="pres">
      <dgm:prSet presAssocID="{884BC3F0-482C-45B3-85EA-879561D5F0A0}" presName="linNode" presStyleCnt="0"/>
      <dgm:spPr/>
      <dgm:t>
        <a:bodyPr/>
        <a:lstStyle/>
        <a:p>
          <a:endParaRPr lang="zh-CN" altLang="en-US"/>
        </a:p>
      </dgm:t>
    </dgm:pt>
    <dgm:pt modelId="{2B13D629-00B6-4CCF-8771-76329ABA65E6}" type="pres">
      <dgm:prSet presAssocID="{884BC3F0-482C-45B3-85EA-879561D5F0A0}" presName="parentText" presStyleLbl="node1" presStyleIdx="3" presStyleCnt="6" custScaleX="42332" custLinFactNeighborX="-14671">
        <dgm:presLayoutVars>
          <dgm:chMax val="1"/>
          <dgm:bulletEnabled val="1"/>
        </dgm:presLayoutVars>
      </dgm:prSet>
      <dgm:spPr/>
      <dgm:t>
        <a:bodyPr/>
        <a:lstStyle/>
        <a:p>
          <a:endParaRPr lang="zh-CN" altLang="en-US"/>
        </a:p>
      </dgm:t>
    </dgm:pt>
    <dgm:pt modelId="{49845C49-3657-4E50-8DDC-C2FA2AC9959D}" type="pres">
      <dgm:prSet presAssocID="{884BC3F0-482C-45B3-85EA-879561D5F0A0}" presName="descendantText" presStyleLbl="alignAccFollowNode1" presStyleIdx="3" presStyleCnt="6" custScaleX="127135" custScaleY="120930" custLinFactNeighborX="-5758" custLinFactNeighborY="5989">
        <dgm:presLayoutVars>
          <dgm:bulletEnabled val="1"/>
        </dgm:presLayoutVars>
      </dgm:prSet>
      <dgm:spPr/>
      <dgm:t>
        <a:bodyPr/>
        <a:lstStyle/>
        <a:p>
          <a:endParaRPr lang="zh-CN" altLang="en-US"/>
        </a:p>
      </dgm:t>
    </dgm:pt>
    <dgm:pt modelId="{D6670D5E-C092-4E9A-A437-015478C8E1A8}" type="pres">
      <dgm:prSet presAssocID="{36A1CB5C-9452-4759-928E-E498547A9111}" presName="sp" presStyleCnt="0"/>
      <dgm:spPr/>
      <dgm:t>
        <a:bodyPr/>
        <a:lstStyle/>
        <a:p>
          <a:endParaRPr lang="zh-CN" altLang="en-US"/>
        </a:p>
      </dgm:t>
    </dgm:pt>
    <dgm:pt modelId="{9A4464E1-949F-4C85-994B-802E723931E7}" type="pres">
      <dgm:prSet presAssocID="{5562AAD1-1C70-4763-8F5D-7DE39E86D69B}" presName="linNode" presStyleCnt="0"/>
      <dgm:spPr/>
      <dgm:t>
        <a:bodyPr/>
        <a:lstStyle/>
        <a:p>
          <a:endParaRPr lang="zh-CN" altLang="en-US"/>
        </a:p>
      </dgm:t>
    </dgm:pt>
    <dgm:pt modelId="{A433A4F0-AA97-4AE9-8151-B2DDA1DBD478}" type="pres">
      <dgm:prSet presAssocID="{5562AAD1-1C70-4763-8F5D-7DE39E86D69B}" presName="parentText" presStyleLbl="node1" presStyleIdx="4" presStyleCnt="6" custScaleX="42332" custLinFactNeighborX="-14671">
        <dgm:presLayoutVars>
          <dgm:chMax val="1"/>
          <dgm:bulletEnabled val="1"/>
        </dgm:presLayoutVars>
      </dgm:prSet>
      <dgm:spPr/>
      <dgm:t>
        <a:bodyPr/>
        <a:lstStyle/>
        <a:p>
          <a:endParaRPr lang="zh-CN" altLang="en-US"/>
        </a:p>
      </dgm:t>
    </dgm:pt>
    <dgm:pt modelId="{889AE1F3-A6E4-473C-8951-1F151B968F28}" type="pres">
      <dgm:prSet presAssocID="{5562AAD1-1C70-4763-8F5D-7DE39E86D69B}" presName="descendantText" presStyleLbl="alignAccFollowNode1" presStyleIdx="4" presStyleCnt="6" custScaleX="127135" custScaleY="120930" custLinFactNeighborX="-5399" custLinFactNeighborY="1935">
        <dgm:presLayoutVars>
          <dgm:bulletEnabled val="1"/>
        </dgm:presLayoutVars>
      </dgm:prSet>
      <dgm:spPr/>
      <dgm:t>
        <a:bodyPr/>
        <a:lstStyle/>
        <a:p>
          <a:endParaRPr lang="zh-CN" altLang="en-US"/>
        </a:p>
      </dgm:t>
    </dgm:pt>
    <dgm:pt modelId="{4887E16F-B778-4542-ACF4-24F4E385DA84}" type="pres">
      <dgm:prSet presAssocID="{95A4D4B5-8543-41A1-86B2-811C0119C110}" presName="sp" presStyleCnt="0"/>
      <dgm:spPr/>
      <dgm:t>
        <a:bodyPr/>
        <a:lstStyle/>
        <a:p>
          <a:endParaRPr lang="zh-CN" altLang="en-US"/>
        </a:p>
      </dgm:t>
    </dgm:pt>
    <dgm:pt modelId="{3EC738CF-708B-4C4A-BF00-6E35C3106754}" type="pres">
      <dgm:prSet presAssocID="{FA8DF9C9-44E7-41A0-9DE3-6C20D0143674}" presName="linNode" presStyleCnt="0"/>
      <dgm:spPr/>
      <dgm:t>
        <a:bodyPr/>
        <a:lstStyle/>
        <a:p>
          <a:endParaRPr lang="zh-CN" altLang="en-US"/>
        </a:p>
      </dgm:t>
    </dgm:pt>
    <dgm:pt modelId="{1A254696-503F-4946-9387-F16AAAE92444}" type="pres">
      <dgm:prSet presAssocID="{FA8DF9C9-44E7-41A0-9DE3-6C20D0143674}" presName="parentText" presStyleLbl="node1" presStyleIdx="5" presStyleCnt="6" custScaleX="42332" custLinFactNeighborX="-14671">
        <dgm:presLayoutVars>
          <dgm:chMax val="1"/>
          <dgm:bulletEnabled val="1"/>
        </dgm:presLayoutVars>
      </dgm:prSet>
      <dgm:spPr/>
      <dgm:t>
        <a:bodyPr/>
        <a:lstStyle/>
        <a:p>
          <a:endParaRPr lang="zh-CN" altLang="en-US"/>
        </a:p>
      </dgm:t>
    </dgm:pt>
    <dgm:pt modelId="{41CF5DB9-D59A-4886-B46A-05D1E43E8BCF}" type="pres">
      <dgm:prSet presAssocID="{FA8DF9C9-44E7-41A0-9DE3-6C20D0143674}" presName="descendantText" presStyleLbl="alignAccFollowNode1" presStyleIdx="5" presStyleCnt="6" custScaleX="127135" custScaleY="120930" custLinFactNeighborX="-5040" custLinFactNeighborY="2035">
        <dgm:presLayoutVars>
          <dgm:bulletEnabled val="1"/>
        </dgm:presLayoutVars>
      </dgm:prSet>
      <dgm:spPr/>
      <dgm:t>
        <a:bodyPr/>
        <a:lstStyle/>
        <a:p>
          <a:endParaRPr lang="zh-CN" altLang="en-US"/>
        </a:p>
      </dgm:t>
    </dgm:pt>
  </dgm:ptLst>
  <dgm:cxnLst>
    <dgm:cxn modelId="{A6A9950D-DD28-476C-9274-2FC19DE873A7}" srcId="{884BC3F0-482C-45B3-85EA-879561D5F0A0}" destId="{8BE93B77-E6C0-43CD-A22A-D94FFE6017F0}" srcOrd="0" destOrd="0" parTransId="{9B8C8C38-41A2-4318-B3F0-08B191863140}" sibTransId="{7F61AA2A-3EB1-44A7-8A87-59FA49DCAD7E}"/>
    <dgm:cxn modelId="{0500CBF4-0DE7-4516-AC7D-6E06A74AD073}" type="presOf" srcId="{011E6051-4E45-4E86-9367-C07CDC9AF49E}" destId="{1310F8B3-5F2B-4554-BA54-A5B44F6778A2}" srcOrd="0" destOrd="0" presId="urn:microsoft.com/office/officeart/2005/8/layout/vList5"/>
    <dgm:cxn modelId="{6A6C4DBA-CEFE-4CA6-A2BE-74EED242999C}" type="presOf" srcId="{AA69B8AA-096C-4245-9528-BD15B3CBA91D}" destId="{49845C49-3657-4E50-8DDC-C2FA2AC9959D}" srcOrd="0" destOrd="1" presId="urn:microsoft.com/office/officeart/2005/8/layout/vList5"/>
    <dgm:cxn modelId="{B715725B-4DD9-4765-8498-E92536C1ADD3}" srcId="{6C3245B9-C10B-422C-8877-4363678ABA0C}" destId="{26227407-3015-40C8-901C-CF0DE648BE5F}" srcOrd="2" destOrd="0" parTransId="{7CF2EE14-6090-4ED6-B172-0B0941920577}" sibTransId="{FB7B10F4-C249-44B4-9A3C-BC7505FF77E6}"/>
    <dgm:cxn modelId="{60385357-CE81-45DA-A635-DED388F2F647}" type="presOf" srcId="{A8240BAD-B9AB-4764-A967-FB9ED39CA6D4}" destId="{889AE1F3-A6E4-473C-8951-1F151B968F28}" srcOrd="0" destOrd="1" presId="urn:microsoft.com/office/officeart/2005/8/layout/vList5"/>
    <dgm:cxn modelId="{99055D8E-A57D-4AF1-A927-22AEDB6C7FEA}" srcId="{1BF22D13-0F62-44C8-A7B4-8F28ACAACC77}" destId="{FB629858-49FA-4951-9445-E5D58668DDF5}" srcOrd="0" destOrd="0" parTransId="{204B2544-4A26-4A99-A096-A3AB6351EE92}" sibTransId="{85B79EFB-5996-45FD-9589-A81B14FD1B6E}"/>
    <dgm:cxn modelId="{40424A50-4735-47D6-A63C-C97AAF17B763}" type="presOf" srcId="{E240798F-C1AD-45A8-8314-F5DDC1A93877}" destId="{41CF5DB9-D59A-4886-B46A-05D1E43E8BCF}" srcOrd="0" destOrd="2" presId="urn:microsoft.com/office/officeart/2005/8/layout/vList5"/>
    <dgm:cxn modelId="{F986523C-4568-4243-AC31-5491F53C8E07}" type="presOf" srcId="{FB629858-49FA-4951-9445-E5D58668DDF5}" destId="{5F9951A0-C60E-4E27-8A2C-D01CE593B09F}" srcOrd="0" destOrd="0" presId="urn:microsoft.com/office/officeart/2005/8/layout/vList5"/>
    <dgm:cxn modelId="{84BB5B94-DDAD-40E5-B27E-BE1FC899A98F}" type="presOf" srcId="{EE83F355-A1F3-40D8-8C7C-A97DA089DEDB}" destId="{FD2D28A4-61B2-4F02-A64A-216993D16EAF}" srcOrd="0" destOrd="2" presId="urn:microsoft.com/office/officeart/2005/8/layout/vList5"/>
    <dgm:cxn modelId="{2A5D4FC1-0139-4E2F-9A84-FED914906C23}" type="presOf" srcId="{6C3245B9-C10B-422C-8877-4363678ABA0C}" destId="{F3570A8D-8BCE-4768-910A-73FC55344B0E}" srcOrd="0" destOrd="0" presId="urn:microsoft.com/office/officeart/2005/8/layout/vList5"/>
    <dgm:cxn modelId="{1947880E-5431-437C-83A5-DC3CD2B8C43C}" srcId="{884BC3F0-482C-45B3-85EA-879561D5F0A0}" destId="{AA69B8AA-096C-4245-9528-BD15B3CBA91D}" srcOrd="1" destOrd="0" parTransId="{4E7AB5CB-2AAE-4F59-8801-5166D693A292}" sibTransId="{DD494BE6-7E0D-461C-A38B-995BB30E8664}"/>
    <dgm:cxn modelId="{AE026076-100C-4878-845C-110D68F49E1F}" srcId="{6C3245B9-C10B-422C-8877-4363678ABA0C}" destId="{2D2E3589-E4D7-46E3-9569-812B595279F4}" srcOrd="1" destOrd="0" parTransId="{894997A9-EED4-44CA-A3D1-27C152ED85AC}" sibTransId="{D2162D64-AE3C-4D56-A792-C09A7D44CFBE}"/>
    <dgm:cxn modelId="{766E25C1-1819-483A-9DB7-7EB36B576E8A}" srcId="{6C3245B9-C10B-422C-8877-4363678ABA0C}" destId="{011E6051-4E45-4E86-9367-C07CDC9AF49E}" srcOrd="0" destOrd="0" parTransId="{2552EA23-ACBF-4E15-A74D-ADF7776D2F24}" sibTransId="{C46F0363-C9FE-4F74-A136-5142A4DF8859}"/>
    <dgm:cxn modelId="{02740078-308E-4614-9292-1295B2031359}" type="presOf" srcId="{2D2E3589-E4D7-46E3-9569-812B595279F4}" destId="{1310F8B3-5F2B-4554-BA54-A5B44F6778A2}" srcOrd="0" destOrd="1" presId="urn:microsoft.com/office/officeart/2005/8/layout/vList5"/>
    <dgm:cxn modelId="{98962601-8C52-49CA-BDD2-80BFA32FB349}" srcId="{FA8DF9C9-44E7-41A0-9DE3-6C20D0143674}" destId="{CC503D44-3ADB-47A2-B914-9118B607B5E9}" srcOrd="1" destOrd="0" parTransId="{95D2755D-36FE-442C-856D-16AF7FC7FCB4}" sibTransId="{6B59F24D-67AA-46F6-A885-DE427E58584C}"/>
    <dgm:cxn modelId="{BD8F3BD4-38F0-4C5B-8E31-90ACE56FCE8C}" type="presOf" srcId="{5562AAD1-1C70-4763-8F5D-7DE39E86D69B}" destId="{A433A4F0-AA97-4AE9-8151-B2DDA1DBD478}" srcOrd="0" destOrd="0" presId="urn:microsoft.com/office/officeart/2005/8/layout/vList5"/>
    <dgm:cxn modelId="{B26BE29C-09D1-4C81-BC9B-62C97D5F84BC}" type="presOf" srcId="{4E153D6F-FD7F-42DA-A356-1B921C2AA822}" destId="{889AE1F3-A6E4-473C-8951-1F151B968F28}" srcOrd="0" destOrd="0" presId="urn:microsoft.com/office/officeart/2005/8/layout/vList5"/>
    <dgm:cxn modelId="{302D94B2-C037-451B-B2B5-0AA7EAF6692F}" type="presOf" srcId="{F3D24B83-2D09-480A-B142-4915A9F288D9}" destId="{889AE1F3-A6E4-473C-8951-1F151B968F28}" srcOrd="0" destOrd="2" presId="urn:microsoft.com/office/officeart/2005/8/layout/vList5"/>
    <dgm:cxn modelId="{F22DF12A-0E8F-46A9-BBB4-A099E16C38BA}" srcId="{92185674-D98E-4548-9EF3-1B1D4220B01B}" destId="{5562AAD1-1C70-4763-8F5D-7DE39E86D69B}" srcOrd="4" destOrd="0" parTransId="{58977C4E-55D7-4F15-A638-FA8B6D3D3168}" sibTransId="{95A4D4B5-8543-41A1-86B2-811C0119C110}"/>
    <dgm:cxn modelId="{54CE979C-CBE6-44B4-B316-6CD775DECA4A}" type="presOf" srcId="{4EF2F30B-077F-433B-8823-3A466A6808A7}" destId="{5F9951A0-C60E-4E27-8A2C-D01CE593B09F}" srcOrd="0" destOrd="2" presId="urn:microsoft.com/office/officeart/2005/8/layout/vList5"/>
    <dgm:cxn modelId="{A50775F0-09B8-4B20-AF13-3F3BF551D2AD}" srcId="{92185674-D98E-4548-9EF3-1B1D4220B01B}" destId="{43E9D722-5731-4E60-A22A-6C7EAEF46CFF}" srcOrd="1" destOrd="0" parTransId="{73C706B6-FA26-4AD8-94E2-9E74A44AA581}" sibTransId="{07B80603-A672-4645-B5AB-A04771642EB4}"/>
    <dgm:cxn modelId="{137C5A03-CE8E-4472-A10E-067CD7AFD9B0}" type="presOf" srcId="{DCF3FD8D-3CBB-4BC8-9E94-B6002AB15A8E}" destId="{49845C49-3657-4E50-8DDC-C2FA2AC9959D}" srcOrd="0" destOrd="2" presId="urn:microsoft.com/office/officeart/2005/8/layout/vList5"/>
    <dgm:cxn modelId="{6560F5DF-AEDA-4AC8-A754-05F7B6516686}" type="presOf" srcId="{43E9D722-5731-4E60-A22A-6C7EAEF46CFF}" destId="{1BABB437-44AC-4AA4-BE68-17371B418FF1}" srcOrd="0" destOrd="0" presId="urn:microsoft.com/office/officeart/2005/8/layout/vList5"/>
    <dgm:cxn modelId="{C4CEA1A4-0344-4D7A-B6BE-5D2AB7C7342B}" srcId="{FA8DF9C9-44E7-41A0-9DE3-6C20D0143674}" destId="{57D6167C-9EA0-44F1-A2F2-200743C3AE99}" srcOrd="0" destOrd="0" parTransId="{9178D87D-1991-4608-942F-3E2C2DF53E9D}" sibTransId="{1D333274-03F1-4DAD-85E6-6919F83E1CA2}"/>
    <dgm:cxn modelId="{7D0F3996-8ECE-4CE0-A05C-B7B5D6272A56}" srcId="{43E9D722-5731-4E60-A22A-6C7EAEF46CFF}" destId="{EE83F355-A1F3-40D8-8C7C-A97DA089DEDB}" srcOrd="2" destOrd="0" parTransId="{4750C91C-5D63-40BE-90EF-D60EB0EEAADC}" sibTransId="{27F65C40-8095-429E-9173-DE43298EBE9B}"/>
    <dgm:cxn modelId="{DB4ABF36-0879-430E-AE41-FF5282A01D4D}" srcId="{5562AAD1-1C70-4763-8F5D-7DE39E86D69B}" destId="{A8240BAD-B9AB-4764-A967-FB9ED39CA6D4}" srcOrd="1" destOrd="0" parTransId="{3AE89F31-B679-4B0D-90C9-98674AF17E2C}" sibTransId="{72BF2492-FECD-4B09-BBC5-89D793DE4A64}"/>
    <dgm:cxn modelId="{39B6D355-9E10-40C7-A85E-13E7F8EDDF2B}" srcId="{FA8DF9C9-44E7-41A0-9DE3-6C20D0143674}" destId="{E240798F-C1AD-45A8-8314-F5DDC1A93877}" srcOrd="2" destOrd="0" parTransId="{F8047105-3446-4DCA-A927-6A72A1FFE803}" sibTransId="{33D6C220-F983-408B-91B0-BF7DF6685611}"/>
    <dgm:cxn modelId="{3D9AAE1F-C96C-4DE1-BED0-3A5B623E201B}" srcId="{43E9D722-5731-4E60-A22A-6C7EAEF46CFF}" destId="{34625152-0B62-4FD4-B961-1385FEBCD680}" srcOrd="1" destOrd="0" parTransId="{27616753-079B-47A4-99E5-34229127D210}" sibTransId="{B5D4F11F-5BC7-424A-A555-64E020AD3A65}"/>
    <dgm:cxn modelId="{CE549F3D-ECBC-4980-9D64-EFD1C8C1B6F7}" type="presOf" srcId="{1BF22D13-0F62-44C8-A7B4-8F28ACAACC77}" destId="{BA215D25-F388-4D0E-AB3A-B7706167C661}" srcOrd="0" destOrd="0" presId="urn:microsoft.com/office/officeart/2005/8/layout/vList5"/>
    <dgm:cxn modelId="{C4813961-D90F-460F-91AE-CB5698AC6697}" type="presOf" srcId="{34625152-0B62-4FD4-B961-1385FEBCD680}" destId="{FD2D28A4-61B2-4F02-A64A-216993D16EAF}" srcOrd="0" destOrd="1" presId="urn:microsoft.com/office/officeart/2005/8/layout/vList5"/>
    <dgm:cxn modelId="{66205335-17B7-49EE-89BA-8DFC05A04789}" type="presOf" srcId="{26227407-3015-40C8-901C-CF0DE648BE5F}" destId="{1310F8B3-5F2B-4554-BA54-A5B44F6778A2}" srcOrd="0" destOrd="2" presId="urn:microsoft.com/office/officeart/2005/8/layout/vList5"/>
    <dgm:cxn modelId="{8426FEE6-5474-4429-95E7-5D75F2A7B6AC}" srcId="{92185674-D98E-4548-9EF3-1B1D4220B01B}" destId="{6C3245B9-C10B-422C-8877-4363678ABA0C}" srcOrd="2" destOrd="0" parTransId="{362B4140-18FA-4AFE-874A-8FA2AD7FC2CC}" sibTransId="{58279547-4D74-40D5-91BD-DBC60BD34391}"/>
    <dgm:cxn modelId="{22FDC2A3-373A-4EA6-BE0D-89970D4EA69F}" srcId="{92185674-D98E-4548-9EF3-1B1D4220B01B}" destId="{884BC3F0-482C-45B3-85EA-879561D5F0A0}" srcOrd="3" destOrd="0" parTransId="{F8CA30BC-C6DE-46F3-825B-F4C9D6A04649}" sibTransId="{36A1CB5C-9452-4759-928E-E498547A9111}"/>
    <dgm:cxn modelId="{649CAA65-215B-4A45-BBB0-E080C798963D}" srcId="{92185674-D98E-4548-9EF3-1B1D4220B01B}" destId="{FA8DF9C9-44E7-41A0-9DE3-6C20D0143674}" srcOrd="5" destOrd="0" parTransId="{577AB463-E610-478C-BEAD-0AD166D0BE14}" sibTransId="{471383AD-4E9D-4F6C-A529-3F0A990D2F4A}"/>
    <dgm:cxn modelId="{D7E44D14-5B80-4391-A5CF-5A9865AA787C}" srcId="{43E9D722-5731-4E60-A22A-6C7EAEF46CFF}" destId="{28632F4F-A430-40D5-A117-65978DCD8D8B}" srcOrd="0" destOrd="0" parTransId="{C19D37EB-719E-4799-888D-CD79E631E12E}" sibTransId="{AE8B4188-C8BB-4A51-925C-8EC95A018DCC}"/>
    <dgm:cxn modelId="{F76B1482-A2A1-4C0C-B64C-C60114DC9DD2}" type="presOf" srcId="{92185674-D98E-4548-9EF3-1B1D4220B01B}" destId="{2D0DEE5E-5A32-4C8A-AE6F-CA573708261F}" srcOrd="0" destOrd="0" presId="urn:microsoft.com/office/officeart/2005/8/layout/vList5"/>
    <dgm:cxn modelId="{48207BEC-855B-4AFA-B4CE-17D6FED85DE2}" type="presOf" srcId="{28A0F2CD-BF4F-49E5-A849-B80BB1F05463}" destId="{5F9951A0-C60E-4E27-8A2C-D01CE593B09F}" srcOrd="0" destOrd="1" presId="urn:microsoft.com/office/officeart/2005/8/layout/vList5"/>
    <dgm:cxn modelId="{CECF1C28-4252-44CB-AA35-00577E6DBC0F}" srcId="{1BF22D13-0F62-44C8-A7B4-8F28ACAACC77}" destId="{4EF2F30B-077F-433B-8823-3A466A6808A7}" srcOrd="2" destOrd="0" parTransId="{1775D464-5537-48F1-9E64-D89A33BCD309}" sibTransId="{334FAAB9-E76B-4C64-B1AF-D1DB4971983C}"/>
    <dgm:cxn modelId="{A01AFAE7-7B5F-42E0-AFA5-20BBB69DFF2B}" srcId="{5562AAD1-1C70-4763-8F5D-7DE39E86D69B}" destId="{F3D24B83-2D09-480A-B142-4915A9F288D9}" srcOrd="2" destOrd="0" parTransId="{B0400918-FFFA-4BD0-99EB-0310888B2435}" sibTransId="{F683F704-B514-427D-870B-ABB3CA60DCBD}"/>
    <dgm:cxn modelId="{D860FD67-584E-46A0-9631-FEA347DBB534}" srcId="{1BF22D13-0F62-44C8-A7B4-8F28ACAACC77}" destId="{28A0F2CD-BF4F-49E5-A849-B80BB1F05463}" srcOrd="1" destOrd="0" parTransId="{3B279E97-F3D3-423A-BD51-CFC225C947AA}" sibTransId="{07C9315A-228B-4E97-884D-F16837432FB2}"/>
    <dgm:cxn modelId="{3EFFF14E-92ED-4121-AC72-0F314CF61089}" type="presOf" srcId="{FA8DF9C9-44E7-41A0-9DE3-6C20D0143674}" destId="{1A254696-503F-4946-9387-F16AAAE92444}" srcOrd="0" destOrd="0" presId="urn:microsoft.com/office/officeart/2005/8/layout/vList5"/>
    <dgm:cxn modelId="{56CAA1DC-9322-4E36-8789-C3A3C674BA06}" type="presOf" srcId="{884BC3F0-482C-45B3-85EA-879561D5F0A0}" destId="{2B13D629-00B6-4CCF-8771-76329ABA65E6}" srcOrd="0" destOrd="0" presId="urn:microsoft.com/office/officeart/2005/8/layout/vList5"/>
    <dgm:cxn modelId="{DF426F9C-195F-4C16-9F8E-5094628845F2}" srcId="{884BC3F0-482C-45B3-85EA-879561D5F0A0}" destId="{DCF3FD8D-3CBB-4BC8-9E94-B6002AB15A8E}" srcOrd="2" destOrd="0" parTransId="{E0D5643A-2125-4AF7-98AF-67B59F3A7094}" sibTransId="{04315609-0B45-41DE-A2A8-28F04E4D60C3}"/>
    <dgm:cxn modelId="{820E2001-65AD-4AF4-93DE-22B293368FE3}" type="presOf" srcId="{57D6167C-9EA0-44F1-A2F2-200743C3AE99}" destId="{41CF5DB9-D59A-4886-B46A-05D1E43E8BCF}" srcOrd="0" destOrd="0" presId="urn:microsoft.com/office/officeart/2005/8/layout/vList5"/>
    <dgm:cxn modelId="{869CC90D-D928-4B5F-8A70-F801A17C52BF}" srcId="{5562AAD1-1C70-4763-8F5D-7DE39E86D69B}" destId="{4E153D6F-FD7F-42DA-A356-1B921C2AA822}" srcOrd="0" destOrd="0" parTransId="{FC9BF05A-12CE-49ED-9AAA-51025498E22E}" sibTransId="{7B746C10-A47A-4FD3-8544-F5E732D8EA71}"/>
    <dgm:cxn modelId="{AF49D48A-7EDF-4057-8943-BE73ABF18D2B}" srcId="{92185674-D98E-4548-9EF3-1B1D4220B01B}" destId="{1BF22D13-0F62-44C8-A7B4-8F28ACAACC77}" srcOrd="0" destOrd="0" parTransId="{FF1F6FEF-0CB8-4250-80EA-B4D4463FF688}" sibTransId="{8E3A32EE-A1A5-4E5C-A159-1374C9CFD019}"/>
    <dgm:cxn modelId="{4068A664-6D9F-49E3-BCD7-2C811DB866AD}" type="presOf" srcId="{CC503D44-3ADB-47A2-B914-9118B607B5E9}" destId="{41CF5DB9-D59A-4886-B46A-05D1E43E8BCF}" srcOrd="0" destOrd="1" presId="urn:microsoft.com/office/officeart/2005/8/layout/vList5"/>
    <dgm:cxn modelId="{6A273B86-A7A0-44D8-BD9C-EA29A8AF7889}" type="presOf" srcId="{28632F4F-A430-40D5-A117-65978DCD8D8B}" destId="{FD2D28A4-61B2-4F02-A64A-216993D16EAF}" srcOrd="0" destOrd="0" presId="urn:microsoft.com/office/officeart/2005/8/layout/vList5"/>
    <dgm:cxn modelId="{F91550D1-0382-4F66-B5C9-34D822B2391E}" type="presOf" srcId="{8BE93B77-E6C0-43CD-A22A-D94FFE6017F0}" destId="{49845C49-3657-4E50-8DDC-C2FA2AC9959D}" srcOrd="0" destOrd="0" presId="urn:microsoft.com/office/officeart/2005/8/layout/vList5"/>
    <dgm:cxn modelId="{67C97710-C373-404E-A522-97341AED289D}" type="presParOf" srcId="{2D0DEE5E-5A32-4C8A-AE6F-CA573708261F}" destId="{6F586B56-D27B-427A-ADA6-A54E391DA069}" srcOrd="0" destOrd="0" presId="urn:microsoft.com/office/officeart/2005/8/layout/vList5"/>
    <dgm:cxn modelId="{155D7A99-BC1E-4D8D-AE46-0372DA44BE09}" type="presParOf" srcId="{6F586B56-D27B-427A-ADA6-A54E391DA069}" destId="{BA215D25-F388-4D0E-AB3A-B7706167C661}" srcOrd="0" destOrd="0" presId="urn:microsoft.com/office/officeart/2005/8/layout/vList5"/>
    <dgm:cxn modelId="{A4263BB5-A02F-48C7-A053-C974284C5552}" type="presParOf" srcId="{6F586B56-D27B-427A-ADA6-A54E391DA069}" destId="{5F9951A0-C60E-4E27-8A2C-D01CE593B09F}" srcOrd="1" destOrd="0" presId="urn:microsoft.com/office/officeart/2005/8/layout/vList5"/>
    <dgm:cxn modelId="{EDFC8D36-9633-4D8E-B781-BF365F4D7B3E}" type="presParOf" srcId="{2D0DEE5E-5A32-4C8A-AE6F-CA573708261F}" destId="{0D2494A8-28C3-4ED4-B58C-F3B8028326B7}" srcOrd="1" destOrd="0" presId="urn:microsoft.com/office/officeart/2005/8/layout/vList5"/>
    <dgm:cxn modelId="{542946F0-1BC1-4E55-B08C-4AE3054BEBD9}" type="presParOf" srcId="{2D0DEE5E-5A32-4C8A-AE6F-CA573708261F}" destId="{E2B35E74-17FC-417B-9F9C-9590C2A09398}" srcOrd="2" destOrd="0" presId="urn:microsoft.com/office/officeart/2005/8/layout/vList5"/>
    <dgm:cxn modelId="{321F5177-75F3-4A33-B224-2F2FF80D9DA9}" type="presParOf" srcId="{E2B35E74-17FC-417B-9F9C-9590C2A09398}" destId="{1BABB437-44AC-4AA4-BE68-17371B418FF1}" srcOrd="0" destOrd="0" presId="urn:microsoft.com/office/officeart/2005/8/layout/vList5"/>
    <dgm:cxn modelId="{5E70F228-244A-4844-AF0C-97950BB11CDF}" type="presParOf" srcId="{E2B35E74-17FC-417B-9F9C-9590C2A09398}" destId="{FD2D28A4-61B2-4F02-A64A-216993D16EAF}" srcOrd="1" destOrd="0" presId="urn:microsoft.com/office/officeart/2005/8/layout/vList5"/>
    <dgm:cxn modelId="{5FB32971-3675-4C93-B686-94F0B5484694}" type="presParOf" srcId="{2D0DEE5E-5A32-4C8A-AE6F-CA573708261F}" destId="{4A75781C-3003-469C-BD54-626E31C3640A}" srcOrd="3" destOrd="0" presId="urn:microsoft.com/office/officeart/2005/8/layout/vList5"/>
    <dgm:cxn modelId="{CDDD6B16-48FE-4103-9632-A509302FDFCC}" type="presParOf" srcId="{2D0DEE5E-5A32-4C8A-AE6F-CA573708261F}" destId="{8E98084A-1DE7-4BE3-982C-528A6E67E8B4}" srcOrd="4" destOrd="0" presId="urn:microsoft.com/office/officeart/2005/8/layout/vList5"/>
    <dgm:cxn modelId="{9853F43D-1A09-4BF2-A974-D85FFE25C5E0}" type="presParOf" srcId="{8E98084A-1DE7-4BE3-982C-528A6E67E8B4}" destId="{F3570A8D-8BCE-4768-910A-73FC55344B0E}" srcOrd="0" destOrd="0" presId="urn:microsoft.com/office/officeart/2005/8/layout/vList5"/>
    <dgm:cxn modelId="{C983D1B0-4F68-48F4-852D-9DB9FC0F3918}" type="presParOf" srcId="{8E98084A-1DE7-4BE3-982C-528A6E67E8B4}" destId="{1310F8B3-5F2B-4554-BA54-A5B44F6778A2}" srcOrd="1" destOrd="0" presId="urn:microsoft.com/office/officeart/2005/8/layout/vList5"/>
    <dgm:cxn modelId="{A0BAF051-B4FC-4BCE-965B-474E54FE0BE3}" type="presParOf" srcId="{2D0DEE5E-5A32-4C8A-AE6F-CA573708261F}" destId="{AD3CDE4B-426C-4D2C-9582-79C0E3FBF8D4}" srcOrd="5" destOrd="0" presId="urn:microsoft.com/office/officeart/2005/8/layout/vList5"/>
    <dgm:cxn modelId="{3B7FF163-B452-4A7D-B18F-F5BF0D55097F}" type="presParOf" srcId="{2D0DEE5E-5A32-4C8A-AE6F-CA573708261F}" destId="{B5CB3A03-F489-4628-98FC-6005AC7C43B3}" srcOrd="6" destOrd="0" presId="urn:microsoft.com/office/officeart/2005/8/layout/vList5"/>
    <dgm:cxn modelId="{C35FF7C8-79AD-4F54-B2BF-2D0F6A8B19E9}" type="presParOf" srcId="{B5CB3A03-F489-4628-98FC-6005AC7C43B3}" destId="{2B13D629-00B6-4CCF-8771-76329ABA65E6}" srcOrd="0" destOrd="0" presId="urn:microsoft.com/office/officeart/2005/8/layout/vList5"/>
    <dgm:cxn modelId="{EA7E52C9-622F-4179-BD4B-4E27011BB761}" type="presParOf" srcId="{B5CB3A03-F489-4628-98FC-6005AC7C43B3}" destId="{49845C49-3657-4E50-8DDC-C2FA2AC9959D}" srcOrd="1" destOrd="0" presId="urn:microsoft.com/office/officeart/2005/8/layout/vList5"/>
    <dgm:cxn modelId="{EB087269-EE2A-4067-B375-B9EDF2CD0646}" type="presParOf" srcId="{2D0DEE5E-5A32-4C8A-AE6F-CA573708261F}" destId="{D6670D5E-C092-4E9A-A437-015478C8E1A8}" srcOrd="7" destOrd="0" presId="urn:microsoft.com/office/officeart/2005/8/layout/vList5"/>
    <dgm:cxn modelId="{FC6F5BD0-E3C2-4EAB-90EA-816994D29DF4}" type="presParOf" srcId="{2D0DEE5E-5A32-4C8A-AE6F-CA573708261F}" destId="{9A4464E1-949F-4C85-994B-802E723931E7}" srcOrd="8" destOrd="0" presId="urn:microsoft.com/office/officeart/2005/8/layout/vList5"/>
    <dgm:cxn modelId="{A9B241DB-8EA3-4E69-9826-77C8D8808A01}" type="presParOf" srcId="{9A4464E1-949F-4C85-994B-802E723931E7}" destId="{A433A4F0-AA97-4AE9-8151-B2DDA1DBD478}" srcOrd="0" destOrd="0" presId="urn:microsoft.com/office/officeart/2005/8/layout/vList5"/>
    <dgm:cxn modelId="{9BDCE1DE-19A2-46A0-8F07-B8A4E9EAF43F}" type="presParOf" srcId="{9A4464E1-949F-4C85-994B-802E723931E7}" destId="{889AE1F3-A6E4-473C-8951-1F151B968F28}" srcOrd="1" destOrd="0" presId="urn:microsoft.com/office/officeart/2005/8/layout/vList5"/>
    <dgm:cxn modelId="{885413D7-4CD2-46CA-9887-1E064CD6EBF3}" type="presParOf" srcId="{2D0DEE5E-5A32-4C8A-AE6F-CA573708261F}" destId="{4887E16F-B778-4542-ACF4-24F4E385DA84}" srcOrd="9" destOrd="0" presId="urn:microsoft.com/office/officeart/2005/8/layout/vList5"/>
    <dgm:cxn modelId="{19B2AEDF-5705-4BA3-B4AC-49984EFCEB21}" type="presParOf" srcId="{2D0DEE5E-5A32-4C8A-AE6F-CA573708261F}" destId="{3EC738CF-708B-4C4A-BF00-6E35C3106754}" srcOrd="10" destOrd="0" presId="urn:microsoft.com/office/officeart/2005/8/layout/vList5"/>
    <dgm:cxn modelId="{F1F241AC-C0AF-446D-9CAC-A3ADF12C35BF}" type="presParOf" srcId="{3EC738CF-708B-4C4A-BF00-6E35C3106754}" destId="{1A254696-503F-4946-9387-F16AAAE92444}" srcOrd="0" destOrd="0" presId="urn:microsoft.com/office/officeart/2005/8/layout/vList5"/>
    <dgm:cxn modelId="{8EBE032B-2468-4C8F-A4F3-6ABA16EA3DF7}" type="presParOf" srcId="{3EC738CF-708B-4C4A-BF00-6E35C3106754}" destId="{41CF5DB9-D59A-4886-B46A-05D1E43E8BC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42864F-19B4-42FA-96C2-11EAB58131C3}" type="doc">
      <dgm:prSet loTypeId="urn:microsoft.com/office/officeart/2005/8/layout/process1" loCatId="process" qsTypeId="urn:microsoft.com/office/officeart/2005/8/quickstyle/simple1" qsCatId="simple" csTypeId="urn:microsoft.com/office/officeart/2005/8/colors/accent1_1" csCatId="accent1" phldr="1"/>
      <dgm:spPr/>
    </dgm:pt>
    <dgm:pt modelId="{4F1549A8-7400-498D-A25D-0C382DED5173}">
      <dgm:prSet phldrT="[文本]"/>
      <dgm:spPr/>
      <dgm:t>
        <a:bodyPr/>
        <a:lstStyle/>
        <a:p>
          <a:r>
            <a:rPr lang="zh-CN" altLang="en-US" b="1" smtClean="0"/>
            <a:t>供应商</a:t>
          </a:r>
          <a:endParaRPr lang="zh-CN" altLang="en-US" b="1" dirty="0"/>
        </a:p>
      </dgm:t>
    </dgm:pt>
    <dgm:pt modelId="{3ACBC8AC-B90F-458C-B8D7-7BE884FC6D71}" cxnId="{8D61B9B3-28A3-4661-A7CB-281E3C5276E6}" type="parTrans">
      <dgm:prSet/>
      <dgm:spPr/>
      <dgm:t>
        <a:bodyPr/>
        <a:lstStyle/>
        <a:p>
          <a:endParaRPr lang="zh-CN" altLang="en-US" b="1">
            <a:solidFill>
              <a:schemeClr val="tx1"/>
            </a:solidFill>
          </a:endParaRPr>
        </a:p>
      </dgm:t>
    </dgm:pt>
    <dgm:pt modelId="{ED0F5772-77B1-4C06-B418-E740E99A33F9}" cxnId="{8D61B9B3-28A3-4661-A7CB-281E3C5276E6}" type="sibTrans">
      <dgm:prSet/>
      <dgm:spPr/>
      <dgm:t>
        <a:bodyPr/>
        <a:lstStyle/>
        <a:p>
          <a:endParaRPr lang="zh-CN" altLang="en-US" b="1">
            <a:solidFill>
              <a:schemeClr val="tx1"/>
            </a:solidFill>
          </a:endParaRPr>
        </a:p>
      </dgm:t>
    </dgm:pt>
    <dgm:pt modelId="{8FE27628-2FD7-4333-A966-C0F62447AA61}">
      <dgm:prSet phldrT="[文本]"/>
      <dgm:spPr/>
      <dgm:t>
        <a:bodyPr/>
        <a:lstStyle/>
        <a:p>
          <a:r>
            <a:rPr lang="zh-CN" altLang="en-US" b="1" smtClean="0"/>
            <a:t>营销人员</a:t>
          </a:r>
          <a:endParaRPr lang="zh-CN" altLang="en-US" b="1" dirty="0"/>
        </a:p>
      </dgm:t>
    </dgm:pt>
    <dgm:pt modelId="{824F6D01-5D38-4BFE-B200-4F764D3DA64E}" cxnId="{8FB971EA-BBA9-44DD-BA16-94C475973F17}" type="parTrans">
      <dgm:prSet/>
      <dgm:spPr/>
      <dgm:t>
        <a:bodyPr/>
        <a:lstStyle/>
        <a:p>
          <a:endParaRPr lang="zh-CN" altLang="en-US" b="1">
            <a:solidFill>
              <a:schemeClr val="tx1"/>
            </a:solidFill>
          </a:endParaRPr>
        </a:p>
      </dgm:t>
    </dgm:pt>
    <dgm:pt modelId="{85619C5F-3DB4-497F-948C-8CAD0613ADAA}" cxnId="{8FB971EA-BBA9-44DD-BA16-94C475973F17}" type="sibTrans">
      <dgm:prSet/>
      <dgm:spPr/>
      <dgm:t>
        <a:bodyPr/>
        <a:lstStyle/>
        <a:p>
          <a:endParaRPr lang="zh-CN" altLang="en-US" b="1">
            <a:solidFill>
              <a:schemeClr val="tx1"/>
            </a:solidFill>
          </a:endParaRPr>
        </a:p>
      </dgm:t>
    </dgm:pt>
    <dgm:pt modelId="{47C843F7-1813-4DB3-8653-F903F4DF2120}">
      <dgm:prSet phldrT="[文本]"/>
      <dgm:spPr/>
      <dgm:t>
        <a:bodyPr/>
        <a:lstStyle/>
        <a:p>
          <a:r>
            <a:rPr lang="zh-CN" altLang="en-US" b="1" smtClean="0"/>
            <a:t>经销商</a:t>
          </a:r>
          <a:r>
            <a:rPr lang="en-US" altLang="zh-CN" b="1" smtClean="0"/>
            <a:t>/</a:t>
          </a:r>
          <a:r>
            <a:rPr lang="zh-CN" altLang="en-US" b="1" smtClean="0"/>
            <a:t>代理商</a:t>
          </a:r>
          <a:endParaRPr lang="zh-CN" altLang="en-US" b="1" dirty="0"/>
        </a:p>
      </dgm:t>
    </dgm:pt>
    <dgm:pt modelId="{DD93A963-96A8-4CE1-8520-699EFC9F7411}" cxnId="{E57144E2-2F60-4655-8FAA-12CBA17A8ACB}" type="parTrans">
      <dgm:prSet/>
      <dgm:spPr/>
      <dgm:t>
        <a:bodyPr/>
        <a:lstStyle/>
        <a:p>
          <a:endParaRPr lang="zh-CN" altLang="en-US" b="1">
            <a:solidFill>
              <a:schemeClr val="tx1"/>
            </a:solidFill>
          </a:endParaRPr>
        </a:p>
      </dgm:t>
    </dgm:pt>
    <dgm:pt modelId="{FDFAA702-33CF-4C56-A736-481D943E8AC5}" cxnId="{E57144E2-2F60-4655-8FAA-12CBA17A8ACB}" type="sibTrans">
      <dgm:prSet/>
      <dgm:spPr/>
      <dgm:t>
        <a:bodyPr/>
        <a:lstStyle/>
        <a:p>
          <a:endParaRPr lang="zh-CN" altLang="en-US" b="1">
            <a:solidFill>
              <a:schemeClr val="tx1"/>
            </a:solidFill>
          </a:endParaRPr>
        </a:p>
      </dgm:t>
    </dgm:pt>
    <dgm:pt modelId="{67EE12D4-DE38-4B98-AB21-310F72E7FF19}">
      <dgm:prSet phldrT="[文本]"/>
      <dgm:spPr/>
      <dgm:t>
        <a:bodyPr/>
        <a:lstStyle/>
        <a:p>
          <a:r>
            <a:rPr lang="zh-CN" altLang="en-US" b="1" smtClean="0"/>
            <a:t>物料与产品</a:t>
          </a:r>
          <a:endParaRPr lang="zh-CN" altLang="en-US" b="1" dirty="0"/>
        </a:p>
      </dgm:t>
    </dgm:pt>
    <dgm:pt modelId="{0FB29D9C-4BDB-46FE-8FFF-E670E813A724}" cxnId="{431870DB-88FE-46D9-A2AE-5DBD4927FC3B}" type="parTrans">
      <dgm:prSet/>
      <dgm:spPr/>
      <dgm:t>
        <a:bodyPr/>
        <a:lstStyle/>
        <a:p>
          <a:endParaRPr lang="zh-CN" altLang="en-US" b="1">
            <a:solidFill>
              <a:schemeClr val="tx1"/>
            </a:solidFill>
          </a:endParaRPr>
        </a:p>
      </dgm:t>
    </dgm:pt>
    <dgm:pt modelId="{40C46F0A-D8E6-4193-A2A2-E4C67470B739}" cxnId="{431870DB-88FE-46D9-A2AE-5DBD4927FC3B}" type="sibTrans">
      <dgm:prSet/>
      <dgm:spPr/>
      <dgm:t>
        <a:bodyPr/>
        <a:lstStyle/>
        <a:p>
          <a:endParaRPr lang="zh-CN" altLang="en-US" b="1">
            <a:solidFill>
              <a:schemeClr val="tx1"/>
            </a:solidFill>
          </a:endParaRPr>
        </a:p>
      </dgm:t>
    </dgm:pt>
    <dgm:pt modelId="{401279BE-9B82-41B0-8D70-4F52114C3DF2}">
      <dgm:prSet phldrT="[文本]"/>
      <dgm:spPr/>
      <dgm:t>
        <a:bodyPr/>
        <a:lstStyle/>
        <a:p>
          <a:r>
            <a:rPr lang="zh-CN" altLang="en-US" b="1" smtClean="0"/>
            <a:t>分销商及终端客户</a:t>
          </a:r>
          <a:endParaRPr lang="zh-CN" altLang="en-US" b="1" dirty="0"/>
        </a:p>
      </dgm:t>
    </dgm:pt>
    <dgm:pt modelId="{7374EEF3-CFB4-4729-8B47-33BB44CF49DB}" cxnId="{237136E2-2D39-4485-A3A3-863335DD4C08}" type="parTrans">
      <dgm:prSet/>
      <dgm:spPr/>
      <dgm:t>
        <a:bodyPr/>
        <a:lstStyle/>
        <a:p>
          <a:endParaRPr lang="zh-CN" altLang="en-US" b="1">
            <a:solidFill>
              <a:schemeClr val="tx1"/>
            </a:solidFill>
          </a:endParaRPr>
        </a:p>
      </dgm:t>
    </dgm:pt>
    <dgm:pt modelId="{F6ECA776-932B-472E-864E-5E7F85E63970}" cxnId="{237136E2-2D39-4485-A3A3-863335DD4C08}" type="sibTrans">
      <dgm:prSet/>
      <dgm:spPr/>
      <dgm:t>
        <a:bodyPr/>
        <a:lstStyle/>
        <a:p>
          <a:endParaRPr lang="zh-CN" altLang="en-US" b="1">
            <a:solidFill>
              <a:schemeClr val="tx1"/>
            </a:solidFill>
          </a:endParaRPr>
        </a:p>
      </dgm:t>
    </dgm:pt>
    <dgm:pt modelId="{37200E5B-B21D-4F6C-8F95-6C018BF1F163}">
      <dgm:prSet phldrT="[文本]"/>
      <dgm:spPr/>
      <dgm:t>
        <a:bodyPr/>
        <a:lstStyle/>
        <a:p>
          <a:r>
            <a:rPr lang="zh-CN" altLang="en-US" b="1" smtClean="0"/>
            <a:t>费用</a:t>
          </a:r>
          <a:endParaRPr lang="zh-CN" altLang="en-US" b="1" dirty="0"/>
        </a:p>
      </dgm:t>
    </dgm:pt>
    <dgm:pt modelId="{8C8678D3-43CF-449A-9077-ECAAFAD6B93E}" cxnId="{C5D8D728-88F7-43C2-9D7F-C65F1EAD138E}" type="parTrans">
      <dgm:prSet/>
      <dgm:spPr/>
      <dgm:t>
        <a:bodyPr/>
        <a:lstStyle/>
        <a:p>
          <a:endParaRPr lang="zh-CN" altLang="en-US" b="1">
            <a:solidFill>
              <a:schemeClr val="tx1"/>
            </a:solidFill>
          </a:endParaRPr>
        </a:p>
      </dgm:t>
    </dgm:pt>
    <dgm:pt modelId="{72A85A71-FF2D-4512-976F-182F35DD7016}" cxnId="{C5D8D728-88F7-43C2-9D7F-C65F1EAD138E}" type="sibTrans">
      <dgm:prSet/>
      <dgm:spPr/>
      <dgm:t>
        <a:bodyPr/>
        <a:lstStyle/>
        <a:p>
          <a:endParaRPr lang="zh-CN" altLang="en-US" b="1">
            <a:solidFill>
              <a:schemeClr val="tx1"/>
            </a:solidFill>
          </a:endParaRPr>
        </a:p>
      </dgm:t>
    </dgm:pt>
    <dgm:pt modelId="{AC5A905B-CD23-41CB-9AB5-CB9666669094}" type="pres">
      <dgm:prSet presAssocID="{D942864F-19B4-42FA-96C2-11EAB58131C3}" presName="Name0" presStyleCnt="0">
        <dgm:presLayoutVars>
          <dgm:dir/>
          <dgm:resizeHandles val="exact"/>
        </dgm:presLayoutVars>
      </dgm:prSet>
      <dgm:spPr/>
    </dgm:pt>
    <dgm:pt modelId="{BB0817DE-5EEC-455A-9107-9D3906CAB351}" type="pres">
      <dgm:prSet presAssocID="{4F1549A8-7400-498D-A25D-0C382DED5173}" presName="node" presStyleLbl="node1" presStyleIdx="0" presStyleCnt="6">
        <dgm:presLayoutVars>
          <dgm:bulletEnabled val="1"/>
        </dgm:presLayoutVars>
      </dgm:prSet>
      <dgm:spPr/>
      <dgm:t>
        <a:bodyPr/>
        <a:lstStyle/>
        <a:p>
          <a:endParaRPr lang="zh-CN" altLang="en-US"/>
        </a:p>
      </dgm:t>
    </dgm:pt>
    <dgm:pt modelId="{695315EB-7B82-4858-B4D1-F4E154A7BCD2}" type="pres">
      <dgm:prSet presAssocID="{ED0F5772-77B1-4C06-B418-E740E99A33F9}" presName="sibTrans" presStyleLbl="sibTrans2D1" presStyleIdx="0" presStyleCnt="5"/>
      <dgm:spPr/>
      <dgm:t>
        <a:bodyPr/>
        <a:lstStyle/>
        <a:p>
          <a:endParaRPr lang="zh-CN" altLang="en-US"/>
        </a:p>
      </dgm:t>
    </dgm:pt>
    <dgm:pt modelId="{9E04706C-2C04-408B-AD6E-BCFD96CF2E28}" type="pres">
      <dgm:prSet presAssocID="{ED0F5772-77B1-4C06-B418-E740E99A33F9}" presName="connectorText" presStyleLbl="sibTrans2D1" presStyleIdx="0" presStyleCnt="5"/>
      <dgm:spPr/>
      <dgm:t>
        <a:bodyPr/>
        <a:lstStyle/>
        <a:p>
          <a:endParaRPr lang="zh-CN" altLang="en-US"/>
        </a:p>
      </dgm:t>
    </dgm:pt>
    <dgm:pt modelId="{8D1481B1-2282-4E57-A7A9-10B8ED5BE4CF}" type="pres">
      <dgm:prSet presAssocID="{67EE12D4-DE38-4B98-AB21-310F72E7FF19}" presName="node" presStyleLbl="node1" presStyleIdx="1" presStyleCnt="6">
        <dgm:presLayoutVars>
          <dgm:bulletEnabled val="1"/>
        </dgm:presLayoutVars>
      </dgm:prSet>
      <dgm:spPr/>
      <dgm:t>
        <a:bodyPr/>
        <a:lstStyle/>
        <a:p>
          <a:endParaRPr lang="zh-CN" altLang="en-US"/>
        </a:p>
      </dgm:t>
    </dgm:pt>
    <dgm:pt modelId="{1D40B7EE-8AE2-4B4F-9A5B-1078E69E3B14}" type="pres">
      <dgm:prSet presAssocID="{40C46F0A-D8E6-4193-A2A2-E4C67470B739}" presName="sibTrans" presStyleLbl="sibTrans2D1" presStyleIdx="1" presStyleCnt="5"/>
      <dgm:spPr/>
      <dgm:t>
        <a:bodyPr/>
        <a:lstStyle/>
        <a:p>
          <a:endParaRPr lang="zh-CN" altLang="en-US"/>
        </a:p>
      </dgm:t>
    </dgm:pt>
    <dgm:pt modelId="{0ED6F3B3-1252-4990-B995-67A6C4719A87}" type="pres">
      <dgm:prSet presAssocID="{40C46F0A-D8E6-4193-A2A2-E4C67470B739}" presName="connectorText" presStyleLbl="sibTrans2D1" presStyleIdx="1" presStyleCnt="5"/>
      <dgm:spPr/>
      <dgm:t>
        <a:bodyPr/>
        <a:lstStyle/>
        <a:p>
          <a:endParaRPr lang="zh-CN" altLang="en-US"/>
        </a:p>
      </dgm:t>
    </dgm:pt>
    <dgm:pt modelId="{17168006-9CC9-4CF5-8702-70BA5E23D5CB}" type="pres">
      <dgm:prSet presAssocID="{8FE27628-2FD7-4333-A966-C0F62447AA61}" presName="node" presStyleLbl="node1" presStyleIdx="2" presStyleCnt="6">
        <dgm:presLayoutVars>
          <dgm:bulletEnabled val="1"/>
        </dgm:presLayoutVars>
      </dgm:prSet>
      <dgm:spPr/>
      <dgm:t>
        <a:bodyPr/>
        <a:lstStyle/>
        <a:p>
          <a:endParaRPr lang="zh-CN" altLang="en-US"/>
        </a:p>
      </dgm:t>
    </dgm:pt>
    <dgm:pt modelId="{672AAF9A-E9AD-4A0B-BDC9-895F8F14CFD8}" type="pres">
      <dgm:prSet presAssocID="{85619C5F-3DB4-497F-948C-8CAD0613ADAA}" presName="sibTrans" presStyleLbl="sibTrans2D1" presStyleIdx="2" presStyleCnt="5"/>
      <dgm:spPr/>
      <dgm:t>
        <a:bodyPr/>
        <a:lstStyle/>
        <a:p>
          <a:endParaRPr lang="zh-CN" altLang="en-US"/>
        </a:p>
      </dgm:t>
    </dgm:pt>
    <dgm:pt modelId="{3CF28BF7-F5BD-49F6-9FF3-357E5D626B01}" type="pres">
      <dgm:prSet presAssocID="{85619C5F-3DB4-497F-948C-8CAD0613ADAA}" presName="connectorText" presStyleLbl="sibTrans2D1" presStyleIdx="2" presStyleCnt="5"/>
      <dgm:spPr/>
      <dgm:t>
        <a:bodyPr/>
        <a:lstStyle/>
        <a:p>
          <a:endParaRPr lang="zh-CN" altLang="en-US"/>
        </a:p>
      </dgm:t>
    </dgm:pt>
    <dgm:pt modelId="{FC35C63C-DE2B-4506-A306-A1663707DA13}" type="pres">
      <dgm:prSet presAssocID="{47C843F7-1813-4DB3-8653-F903F4DF2120}" presName="node" presStyleLbl="node1" presStyleIdx="3" presStyleCnt="6">
        <dgm:presLayoutVars>
          <dgm:bulletEnabled val="1"/>
        </dgm:presLayoutVars>
      </dgm:prSet>
      <dgm:spPr/>
      <dgm:t>
        <a:bodyPr/>
        <a:lstStyle/>
        <a:p>
          <a:endParaRPr lang="zh-CN" altLang="en-US"/>
        </a:p>
      </dgm:t>
    </dgm:pt>
    <dgm:pt modelId="{70B8109C-686F-4F98-834B-4EB600C6B814}" type="pres">
      <dgm:prSet presAssocID="{FDFAA702-33CF-4C56-A736-481D943E8AC5}" presName="sibTrans" presStyleLbl="sibTrans2D1" presStyleIdx="3" presStyleCnt="5"/>
      <dgm:spPr/>
      <dgm:t>
        <a:bodyPr/>
        <a:lstStyle/>
        <a:p>
          <a:endParaRPr lang="zh-CN" altLang="en-US"/>
        </a:p>
      </dgm:t>
    </dgm:pt>
    <dgm:pt modelId="{AE13E875-E633-48E6-B473-E8F13F19B18C}" type="pres">
      <dgm:prSet presAssocID="{FDFAA702-33CF-4C56-A736-481D943E8AC5}" presName="connectorText" presStyleLbl="sibTrans2D1" presStyleIdx="3" presStyleCnt="5"/>
      <dgm:spPr/>
      <dgm:t>
        <a:bodyPr/>
        <a:lstStyle/>
        <a:p>
          <a:endParaRPr lang="zh-CN" altLang="en-US"/>
        </a:p>
      </dgm:t>
    </dgm:pt>
    <dgm:pt modelId="{3945F6F6-71D5-48E3-839F-B6774DBE3AB0}" type="pres">
      <dgm:prSet presAssocID="{401279BE-9B82-41B0-8D70-4F52114C3DF2}" presName="node" presStyleLbl="node1" presStyleIdx="4" presStyleCnt="6">
        <dgm:presLayoutVars>
          <dgm:bulletEnabled val="1"/>
        </dgm:presLayoutVars>
      </dgm:prSet>
      <dgm:spPr/>
      <dgm:t>
        <a:bodyPr/>
        <a:lstStyle/>
        <a:p>
          <a:endParaRPr lang="zh-CN" altLang="en-US"/>
        </a:p>
      </dgm:t>
    </dgm:pt>
    <dgm:pt modelId="{387CA6F9-CE06-4DA8-8977-771CEB865260}" type="pres">
      <dgm:prSet presAssocID="{F6ECA776-932B-472E-864E-5E7F85E63970}" presName="sibTrans" presStyleLbl="sibTrans2D1" presStyleIdx="4" presStyleCnt="5"/>
      <dgm:spPr/>
      <dgm:t>
        <a:bodyPr/>
        <a:lstStyle/>
        <a:p>
          <a:endParaRPr lang="zh-CN" altLang="en-US"/>
        </a:p>
      </dgm:t>
    </dgm:pt>
    <dgm:pt modelId="{B70D075C-5EF3-4C49-A07A-4CAB3C549C09}" type="pres">
      <dgm:prSet presAssocID="{F6ECA776-932B-472E-864E-5E7F85E63970}" presName="connectorText" presStyleLbl="sibTrans2D1" presStyleIdx="4" presStyleCnt="5"/>
      <dgm:spPr/>
      <dgm:t>
        <a:bodyPr/>
        <a:lstStyle/>
        <a:p>
          <a:endParaRPr lang="zh-CN" altLang="en-US"/>
        </a:p>
      </dgm:t>
    </dgm:pt>
    <dgm:pt modelId="{C911A225-387E-465D-A55D-2BC3BF1A0BE6}" type="pres">
      <dgm:prSet presAssocID="{37200E5B-B21D-4F6C-8F95-6C018BF1F163}" presName="node" presStyleLbl="node1" presStyleIdx="5" presStyleCnt="6">
        <dgm:presLayoutVars>
          <dgm:bulletEnabled val="1"/>
        </dgm:presLayoutVars>
      </dgm:prSet>
      <dgm:spPr/>
      <dgm:t>
        <a:bodyPr/>
        <a:lstStyle/>
        <a:p>
          <a:endParaRPr lang="zh-CN" altLang="en-US"/>
        </a:p>
      </dgm:t>
    </dgm:pt>
  </dgm:ptLst>
  <dgm:cxnLst>
    <dgm:cxn modelId="{E57144E2-2F60-4655-8FAA-12CBA17A8ACB}" srcId="{D942864F-19B4-42FA-96C2-11EAB58131C3}" destId="{47C843F7-1813-4DB3-8653-F903F4DF2120}" srcOrd="3" destOrd="0" parTransId="{DD93A963-96A8-4CE1-8520-699EFC9F7411}" sibTransId="{FDFAA702-33CF-4C56-A736-481D943E8AC5}"/>
    <dgm:cxn modelId="{10A067FD-2875-4BB5-B71F-59BEAD294176}" type="presOf" srcId="{85619C5F-3DB4-497F-948C-8CAD0613ADAA}" destId="{672AAF9A-E9AD-4A0B-BDC9-895F8F14CFD8}" srcOrd="0" destOrd="0" presId="urn:microsoft.com/office/officeart/2005/8/layout/process1"/>
    <dgm:cxn modelId="{B8CD1531-1CC9-45C5-BC41-1657ECD25E58}" type="presOf" srcId="{ED0F5772-77B1-4C06-B418-E740E99A33F9}" destId="{9E04706C-2C04-408B-AD6E-BCFD96CF2E28}" srcOrd="1" destOrd="0" presId="urn:microsoft.com/office/officeart/2005/8/layout/process1"/>
    <dgm:cxn modelId="{C9672396-AAFC-4F95-9021-6AC750132087}" type="presOf" srcId="{ED0F5772-77B1-4C06-B418-E740E99A33F9}" destId="{695315EB-7B82-4858-B4D1-F4E154A7BCD2}" srcOrd="0" destOrd="0" presId="urn:microsoft.com/office/officeart/2005/8/layout/process1"/>
    <dgm:cxn modelId="{8BA9B26E-521E-4A90-9382-C6C9A9000AF7}" type="presOf" srcId="{401279BE-9B82-41B0-8D70-4F52114C3DF2}" destId="{3945F6F6-71D5-48E3-839F-B6774DBE3AB0}" srcOrd="0" destOrd="0" presId="urn:microsoft.com/office/officeart/2005/8/layout/process1"/>
    <dgm:cxn modelId="{EA3BDFC6-C223-4150-9115-FF192AE72DB6}" type="presOf" srcId="{F6ECA776-932B-472E-864E-5E7F85E63970}" destId="{B70D075C-5EF3-4C49-A07A-4CAB3C549C09}" srcOrd="1" destOrd="0" presId="urn:microsoft.com/office/officeart/2005/8/layout/process1"/>
    <dgm:cxn modelId="{247DD93C-79C2-44A5-8342-5B94125575E8}" type="presOf" srcId="{37200E5B-B21D-4F6C-8F95-6C018BF1F163}" destId="{C911A225-387E-465D-A55D-2BC3BF1A0BE6}" srcOrd="0" destOrd="0" presId="urn:microsoft.com/office/officeart/2005/8/layout/process1"/>
    <dgm:cxn modelId="{7391CF21-B807-437C-86BE-9FFC9A1DBFD7}" type="presOf" srcId="{F6ECA776-932B-472E-864E-5E7F85E63970}" destId="{387CA6F9-CE06-4DA8-8977-771CEB865260}" srcOrd="0" destOrd="0" presId="urn:microsoft.com/office/officeart/2005/8/layout/process1"/>
    <dgm:cxn modelId="{AD8D4BFC-C304-42AD-9C5B-E81E90FB2FA9}" type="presOf" srcId="{FDFAA702-33CF-4C56-A736-481D943E8AC5}" destId="{70B8109C-686F-4F98-834B-4EB600C6B814}" srcOrd="0" destOrd="0" presId="urn:microsoft.com/office/officeart/2005/8/layout/process1"/>
    <dgm:cxn modelId="{8D61B9B3-28A3-4661-A7CB-281E3C5276E6}" srcId="{D942864F-19B4-42FA-96C2-11EAB58131C3}" destId="{4F1549A8-7400-498D-A25D-0C382DED5173}" srcOrd="0" destOrd="0" parTransId="{3ACBC8AC-B90F-458C-B8D7-7BE884FC6D71}" sibTransId="{ED0F5772-77B1-4C06-B418-E740E99A33F9}"/>
    <dgm:cxn modelId="{C5D8D728-88F7-43C2-9D7F-C65F1EAD138E}" srcId="{D942864F-19B4-42FA-96C2-11EAB58131C3}" destId="{37200E5B-B21D-4F6C-8F95-6C018BF1F163}" srcOrd="5" destOrd="0" parTransId="{8C8678D3-43CF-449A-9077-ECAAFAD6B93E}" sibTransId="{72A85A71-FF2D-4512-976F-182F35DD7016}"/>
    <dgm:cxn modelId="{AAA92285-9D94-4AA9-8CCF-230912CFEDD9}" type="presOf" srcId="{FDFAA702-33CF-4C56-A736-481D943E8AC5}" destId="{AE13E875-E633-48E6-B473-E8F13F19B18C}" srcOrd="1" destOrd="0" presId="urn:microsoft.com/office/officeart/2005/8/layout/process1"/>
    <dgm:cxn modelId="{431870DB-88FE-46D9-A2AE-5DBD4927FC3B}" srcId="{D942864F-19B4-42FA-96C2-11EAB58131C3}" destId="{67EE12D4-DE38-4B98-AB21-310F72E7FF19}" srcOrd="1" destOrd="0" parTransId="{0FB29D9C-4BDB-46FE-8FFF-E670E813A724}" sibTransId="{40C46F0A-D8E6-4193-A2A2-E4C67470B739}"/>
    <dgm:cxn modelId="{1B4481BC-4D6C-4529-9E79-C7BF2BB8210D}" type="presOf" srcId="{4F1549A8-7400-498D-A25D-0C382DED5173}" destId="{BB0817DE-5EEC-455A-9107-9D3906CAB351}" srcOrd="0" destOrd="0" presId="urn:microsoft.com/office/officeart/2005/8/layout/process1"/>
    <dgm:cxn modelId="{9C24B042-7769-4E03-A26A-00363948F490}" type="presOf" srcId="{40C46F0A-D8E6-4193-A2A2-E4C67470B739}" destId="{1D40B7EE-8AE2-4B4F-9A5B-1078E69E3B14}" srcOrd="0" destOrd="0" presId="urn:microsoft.com/office/officeart/2005/8/layout/process1"/>
    <dgm:cxn modelId="{54A42E34-295C-4B3C-A4B4-083E0241680F}" type="presOf" srcId="{40C46F0A-D8E6-4193-A2A2-E4C67470B739}" destId="{0ED6F3B3-1252-4990-B995-67A6C4719A87}" srcOrd="1" destOrd="0" presId="urn:microsoft.com/office/officeart/2005/8/layout/process1"/>
    <dgm:cxn modelId="{237136E2-2D39-4485-A3A3-863335DD4C08}" srcId="{D942864F-19B4-42FA-96C2-11EAB58131C3}" destId="{401279BE-9B82-41B0-8D70-4F52114C3DF2}" srcOrd="4" destOrd="0" parTransId="{7374EEF3-CFB4-4729-8B47-33BB44CF49DB}" sibTransId="{F6ECA776-932B-472E-864E-5E7F85E63970}"/>
    <dgm:cxn modelId="{A8B6CFA0-12A8-4C19-A483-C3A9ED69A3EC}" type="presOf" srcId="{8FE27628-2FD7-4333-A966-C0F62447AA61}" destId="{17168006-9CC9-4CF5-8702-70BA5E23D5CB}" srcOrd="0" destOrd="0" presId="urn:microsoft.com/office/officeart/2005/8/layout/process1"/>
    <dgm:cxn modelId="{8FB971EA-BBA9-44DD-BA16-94C475973F17}" srcId="{D942864F-19B4-42FA-96C2-11EAB58131C3}" destId="{8FE27628-2FD7-4333-A966-C0F62447AA61}" srcOrd="2" destOrd="0" parTransId="{824F6D01-5D38-4BFE-B200-4F764D3DA64E}" sibTransId="{85619C5F-3DB4-497F-948C-8CAD0613ADAA}"/>
    <dgm:cxn modelId="{A9E38AC4-19FE-46A3-9728-E773F6097806}" type="presOf" srcId="{D942864F-19B4-42FA-96C2-11EAB58131C3}" destId="{AC5A905B-CD23-41CB-9AB5-CB9666669094}" srcOrd="0" destOrd="0" presId="urn:microsoft.com/office/officeart/2005/8/layout/process1"/>
    <dgm:cxn modelId="{2FEDB9DD-30F1-4A45-B46B-61334A0BE8A6}" type="presOf" srcId="{85619C5F-3DB4-497F-948C-8CAD0613ADAA}" destId="{3CF28BF7-F5BD-49F6-9FF3-357E5D626B01}" srcOrd="1" destOrd="0" presId="urn:microsoft.com/office/officeart/2005/8/layout/process1"/>
    <dgm:cxn modelId="{82789DE0-EED2-4368-90C0-30528BC869BA}" type="presOf" srcId="{67EE12D4-DE38-4B98-AB21-310F72E7FF19}" destId="{8D1481B1-2282-4E57-A7A9-10B8ED5BE4CF}" srcOrd="0" destOrd="0" presId="urn:microsoft.com/office/officeart/2005/8/layout/process1"/>
    <dgm:cxn modelId="{A1C1ADD4-24C6-4E2B-BA3E-63954D4AB993}" type="presOf" srcId="{47C843F7-1813-4DB3-8653-F903F4DF2120}" destId="{FC35C63C-DE2B-4506-A306-A1663707DA13}" srcOrd="0" destOrd="0" presId="urn:microsoft.com/office/officeart/2005/8/layout/process1"/>
    <dgm:cxn modelId="{DE0D9034-056B-4149-AF12-3BA5E2708CE5}" type="presParOf" srcId="{AC5A905B-CD23-41CB-9AB5-CB9666669094}" destId="{BB0817DE-5EEC-455A-9107-9D3906CAB351}" srcOrd="0" destOrd="0" presId="urn:microsoft.com/office/officeart/2005/8/layout/process1"/>
    <dgm:cxn modelId="{4911E7D6-F010-4BD2-91A4-EA43247D33C6}" type="presParOf" srcId="{AC5A905B-CD23-41CB-9AB5-CB9666669094}" destId="{695315EB-7B82-4858-B4D1-F4E154A7BCD2}" srcOrd="1" destOrd="0" presId="urn:microsoft.com/office/officeart/2005/8/layout/process1"/>
    <dgm:cxn modelId="{7DC34F7C-C3EC-4BF9-B0C9-DA7271B41777}" type="presParOf" srcId="{695315EB-7B82-4858-B4D1-F4E154A7BCD2}" destId="{9E04706C-2C04-408B-AD6E-BCFD96CF2E28}" srcOrd="0" destOrd="0" presId="urn:microsoft.com/office/officeart/2005/8/layout/process1"/>
    <dgm:cxn modelId="{EDB3C71E-8902-469B-8678-F1623433772A}" type="presParOf" srcId="{AC5A905B-CD23-41CB-9AB5-CB9666669094}" destId="{8D1481B1-2282-4E57-A7A9-10B8ED5BE4CF}" srcOrd="2" destOrd="0" presId="urn:microsoft.com/office/officeart/2005/8/layout/process1"/>
    <dgm:cxn modelId="{678532D3-4BDA-46AB-9E67-14DC4648F9CC}" type="presParOf" srcId="{AC5A905B-CD23-41CB-9AB5-CB9666669094}" destId="{1D40B7EE-8AE2-4B4F-9A5B-1078E69E3B14}" srcOrd="3" destOrd="0" presId="urn:microsoft.com/office/officeart/2005/8/layout/process1"/>
    <dgm:cxn modelId="{E506C5BA-75D8-484F-8EF7-6E2C7216D27F}" type="presParOf" srcId="{1D40B7EE-8AE2-4B4F-9A5B-1078E69E3B14}" destId="{0ED6F3B3-1252-4990-B995-67A6C4719A87}" srcOrd="0" destOrd="0" presId="urn:microsoft.com/office/officeart/2005/8/layout/process1"/>
    <dgm:cxn modelId="{8D377214-6D79-4224-8B90-B95A598C7582}" type="presParOf" srcId="{AC5A905B-CD23-41CB-9AB5-CB9666669094}" destId="{17168006-9CC9-4CF5-8702-70BA5E23D5CB}" srcOrd="4" destOrd="0" presId="urn:microsoft.com/office/officeart/2005/8/layout/process1"/>
    <dgm:cxn modelId="{01FA19DB-A84E-4211-B895-063D0B5CA605}" type="presParOf" srcId="{AC5A905B-CD23-41CB-9AB5-CB9666669094}" destId="{672AAF9A-E9AD-4A0B-BDC9-895F8F14CFD8}" srcOrd="5" destOrd="0" presId="urn:microsoft.com/office/officeart/2005/8/layout/process1"/>
    <dgm:cxn modelId="{DA86D92F-9EB8-4F31-A80F-2311B8019BBE}" type="presParOf" srcId="{672AAF9A-E9AD-4A0B-BDC9-895F8F14CFD8}" destId="{3CF28BF7-F5BD-49F6-9FF3-357E5D626B01}" srcOrd="0" destOrd="0" presId="urn:microsoft.com/office/officeart/2005/8/layout/process1"/>
    <dgm:cxn modelId="{72E550A8-6F3A-4D74-B63F-AA5261A9033F}" type="presParOf" srcId="{AC5A905B-CD23-41CB-9AB5-CB9666669094}" destId="{FC35C63C-DE2B-4506-A306-A1663707DA13}" srcOrd="6" destOrd="0" presId="urn:microsoft.com/office/officeart/2005/8/layout/process1"/>
    <dgm:cxn modelId="{D0B4DC98-9D2E-4EDD-A8EB-59118CEDF09E}" type="presParOf" srcId="{AC5A905B-CD23-41CB-9AB5-CB9666669094}" destId="{70B8109C-686F-4F98-834B-4EB600C6B814}" srcOrd="7" destOrd="0" presId="urn:microsoft.com/office/officeart/2005/8/layout/process1"/>
    <dgm:cxn modelId="{52532137-ECBD-4296-862F-3385C566BA88}" type="presParOf" srcId="{70B8109C-686F-4F98-834B-4EB600C6B814}" destId="{AE13E875-E633-48E6-B473-E8F13F19B18C}" srcOrd="0" destOrd="0" presId="urn:microsoft.com/office/officeart/2005/8/layout/process1"/>
    <dgm:cxn modelId="{B3CC0196-A362-402C-9CBA-F99E08DB9211}" type="presParOf" srcId="{AC5A905B-CD23-41CB-9AB5-CB9666669094}" destId="{3945F6F6-71D5-48E3-839F-B6774DBE3AB0}" srcOrd="8" destOrd="0" presId="urn:microsoft.com/office/officeart/2005/8/layout/process1"/>
    <dgm:cxn modelId="{50DDCC3F-81CB-4B24-9CA7-0C08EC6DB3D9}" type="presParOf" srcId="{AC5A905B-CD23-41CB-9AB5-CB9666669094}" destId="{387CA6F9-CE06-4DA8-8977-771CEB865260}" srcOrd="9" destOrd="0" presId="urn:microsoft.com/office/officeart/2005/8/layout/process1"/>
    <dgm:cxn modelId="{35978360-2D22-4E64-ADA3-BFB1D253AC38}" type="presParOf" srcId="{387CA6F9-CE06-4DA8-8977-771CEB865260}" destId="{B70D075C-5EF3-4C49-A07A-4CAB3C549C09}" srcOrd="0" destOrd="0" presId="urn:microsoft.com/office/officeart/2005/8/layout/process1"/>
    <dgm:cxn modelId="{198D72EF-42D2-4844-9BF0-993D8AEF22C8}" type="presParOf" srcId="{AC5A905B-CD23-41CB-9AB5-CB9666669094}" destId="{C911A225-387E-465D-A55D-2BC3BF1A0BE6}" srcOrd="10"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533AFD-F453-4ED0-8076-017D682902A0}" type="doc">
      <dgm:prSet loTypeId="urn:microsoft.com/office/officeart/2005/8/layout/process2" loCatId="process" qsTypeId="urn:microsoft.com/office/officeart/2005/8/quickstyle/simple5" qsCatId="simple" csTypeId="urn:microsoft.com/office/officeart/2005/8/colors/colorful2" csCatId="colorful" phldr="1"/>
      <dgm:spPr/>
    </dgm:pt>
    <dgm:pt modelId="{9397F37B-4794-44D4-AA28-3DCD916B3848}">
      <dgm:prSet phldrT="[文本]" custT="1"/>
      <dgm:spPr/>
      <dgm:t>
        <a:bodyPr/>
        <a:lstStyle/>
        <a:p>
          <a:r>
            <a:rPr lang="zh-CN" altLang="en-US" sz="1200" dirty="0" smtClean="0"/>
            <a:t>条码规则</a:t>
          </a:r>
          <a:endParaRPr lang="zh-CN" altLang="en-US" sz="1200" dirty="0"/>
        </a:p>
      </dgm:t>
    </dgm:pt>
    <dgm:pt modelId="{BEDFF0B9-9D8D-44B5-A130-30A26BADE3EC}" cxnId="{334BA382-3E94-4A6E-8A61-72FA5E7E2628}" type="parTrans">
      <dgm:prSet/>
      <dgm:spPr/>
      <dgm:t>
        <a:bodyPr/>
        <a:lstStyle/>
        <a:p>
          <a:endParaRPr lang="zh-CN" altLang="en-US"/>
        </a:p>
      </dgm:t>
    </dgm:pt>
    <dgm:pt modelId="{1298BD5C-826D-4406-886C-4C6833B394AE}" cxnId="{334BA382-3E94-4A6E-8A61-72FA5E7E2628}" type="sibTrans">
      <dgm:prSet/>
      <dgm:spPr/>
      <dgm:t>
        <a:bodyPr/>
        <a:lstStyle/>
        <a:p>
          <a:endParaRPr lang="zh-CN" altLang="en-US"/>
        </a:p>
      </dgm:t>
    </dgm:pt>
    <dgm:pt modelId="{EFE33C6D-291C-427E-AE84-66ADBE5E1C2E}">
      <dgm:prSet phldrT="[文本]" custT="1"/>
      <dgm:spPr/>
      <dgm:t>
        <a:bodyPr/>
        <a:lstStyle/>
        <a:p>
          <a:r>
            <a:rPr lang="zh-CN" altLang="en-US" sz="1200" dirty="0" smtClean="0"/>
            <a:t>标签设计</a:t>
          </a:r>
          <a:endParaRPr lang="zh-CN" altLang="en-US" sz="1200" dirty="0"/>
        </a:p>
      </dgm:t>
    </dgm:pt>
    <dgm:pt modelId="{56086AFC-0B38-4AFF-9BF4-9378A8E3AAE2}" cxnId="{DFE59AA1-3C40-4F4D-BDB8-8B06EE5F4AB7}" type="parTrans">
      <dgm:prSet/>
      <dgm:spPr/>
      <dgm:t>
        <a:bodyPr/>
        <a:lstStyle/>
        <a:p>
          <a:endParaRPr lang="zh-CN" altLang="en-US"/>
        </a:p>
      </dgm:t>
    </dgm:pt>
    <dgm:pt modelId="{1244498D-9DA4-4D7F-BEE8-B433C61BDA63}" cxnId="{DFE59AA1-3C40-4F4D-BDB8-8B06EE5F4AB7}" type="sibTrans">
      <dgm:prSet/>
      <dgm:spPr/>
      <dgm:t>
        <a:bodyPr/>
        <a:lstStyle/>
        <a:p>
          <a:endParaRPr lang="zh-CN" altLang="en-US"/>
        </a:p>
      </dgm:t>
    </dgm:pt>
    <dgm:pt modelId="{D028968E-8BC6-4740-B17B-88E0246991E6}">
      <dgm:prSet phldrT="[文本]" custT="1"/>
      <dgm:spPr/>
      <dgm:t>
        <a:bodyPr/>
        <a:lstStyle/>
        <a:p>
          <a:r>
            <a:rPr lang="zh-CN" altLang="en-US" sz="1200" dirty="0" smtClean="0"/>
            <a:t>条码生成</a:t>
          </a:r>
          <a:endParaRPr lang="zh-CN" altLang="en-US" sz="1200" dirty="0"/>
        </a:p>
      </dgm:t>
    </dgm:pt>
    <dgm:pt modelId="{A4DD8102-56C6-468A-9708-0FDA04AF3088}" cxnId="{228EDA42-AE80-4546-BA2C-268731F60607}" type="parTrans">
      <dgm:prSet/>
      <dgm:spPr/>
      <dgm:t>
        <a:bodyPr/>
        <a:lstStyle/>
        <a:p>
          <a:endParaRPr lang="zh-CN" altLang="en-US"/>
        </a:p>
      </dgm:t>
    </dgm:pt>
    <dgm:pt modelId="{BCDA90FF-2C9C-4695-AF9E-A1819D39A8E8}" cxnId="{228EDA42-AE80-4546-BA2C-268731F60607}" type="sibTrans">
      <dgm:prSet/>
      <dgm:spPr/>
      <dgm:t>
        <a:bodyPr/>
        <a:lstStyle/>
        <a:p>
          <a:endParaRPr lang="zh-CN" altLang="en-US"/>
        </a:p>
      </dgm:t>
    </dgm:pt>
    <dgm:pt modelId="{FF46BFDE-880D-413C-B38B-B9EA3D9AC630}" type="pres">
      <dgm:prSet presAssocID="{75533AFD-F453-4ED0-8076-017D682902A0}" presName="linearFlow" presStyleCnt="0">
        <dgm:presLayoutVars>
          <dgm:resizeHandles val="exact"/>
        </dgm:presLayoutVars>
      </dgm:prSet>
      <dgm:spPr/>
    </dgm:pt>
    <dgm:pt modelId="{28FAA6D2-B4F2-4503-8FAA-51DCC091137F}" type="pres">
      <dgm:prSet presAssocID="{9397F37B-4794-44D4-AA28-3DCD916B3848}" presName="node" presStyleLbl="node1" presStyleIdx="0" presStyleCnt="3">
        <dgm:presLayoutVars>
          <dgm:bulletEnabled val="1"/>
        </dgm:presLayoutVars>
      </dgm:prSet>
      <dgm:spPr/>
      <dgm:t>
        <a:bodyPr/>
        <a:lstStyle/>
        <a:p>
          <a:endParaRPr lang="zh-CN" altLang="en-US"/>
        </a:p>
      </dgm:t>
    </dgm:pt>
    <dgm:pt modelId="{43776B85-BE58-4CC2-869D-2E5E88E230A2}" type="pres">
      <dgm:prSet presAssocID="{1298BD5C-826D-4406-886C-4C6833B394AE}" presName="sibTrans" presStyleLbl="sibTrans2D1" presStyleIdx="0" presStyleCnt="2"/>
      <dgm:spPr/>
      <dgm:t>
        <a:bodyPr/>
        <a:lstStyle/>
        <a:p>
          <a:endParaRPr lang="zh-CN" altLang="en-US"/>
        </a:p>
      </dgm:t>
    </dgm:pt>
    <dgm:pt modelId="{5E1196E4-8679-446A-98DF-2832D10F7FDF}" type="pres">
      <dgm:prSet presAssocID="{1298BD5C-826D-4406-886C-4C6833B394AE}" presName="connectorText" presStyleLbl="sibTrans2D1" presStyleIdx="0" presStyleCnt="2"/>
      <dgm:spPr/>
      <dgm:t>
        <a:bodyPr/>
        <a:lstStyle/>
        <a:p>
          <a:endParaRPr lang="zh-CN" altLang="en-US"/>
        </a:p>
      </dgm:t>
    </dgm:pt>
    <dgm:pt modelId="{502BC925-CAB9-41F4-AA11-4B066B5DFD27}" type="pres">
      <dgm:prSet presAssocID="{EFE33C6D-291C-427E-AE84-66ADBE5E1C2E}" presName="node" presStyleLbl="node1" presStyleIdx="1" presStyleCnt="3">
        <dgm:presLayoutVars>
          <dgm:bulletEnabled val="1"/>
        </dgm:presLayoutVars>
      </dgm:prSet>
      <dgm:spPr/>
      <dgm:t>
        <a:bodyPr/>
        <a:lstStyle/>
        <a:p>
          <a:endParaRPr lang="zh-CN" altLang="en-US"/>
        </a:p>
      </dgm:t>
    </dgm:pt>
    <dgm:pt modelId="{8C9924A8-A018-4A00-A2EA-41C5479696A6}" type="pres">
      <dgm:prSet presAssocID="{1244498D-9DA4-4D7F-BEE8-B433C61BDA63}" presName="sibTrans" presStyleLbl="sibTrans2D1" presStyleIdx="1" presStyleCnt="2"/>
      <dgm:spPr/>
      <dgm:t>
        <a:bodyPr/>
        <a:lstStyle/>
        <a:p>
          <a:endParaRPr lang="zh-CN" altLang="en-US"/>
        </a:p>
      </dgm:t>
    </dgm:pt>
    <dgm:pt modelId="{B79AC37F-C4D7-42BA-9BA1-06760644F4D0}" type="pres">
      <dgm:prSet presAssocID="{1244498D-9DA4-4D7F-BEE8-B433C61BDA63}" presName="connectorText" presStyleLbl="sibTrans2D1" presStyleIdx="1" presStyleCnt="2"/>
      <dgm:spPr/>
      <dgm:t>
        <a:bodyPr/>
        <a:lstStyle/>
        <a:p>
          <a:endParaRPr lang="zh-CN" altLang="en-US"/>
        </a:p>
      </dgm:t>
    </dgm:pt>
    <dgm:pt modelId="{BF3F1CDF-714D-4AF4-B7D8-BD1F03052A68}" type="pres">
      <dgm:prSet presAssocID="{D028968E-8BC6-4740-B17B-88E0246991E6}" presName="node" presStyleLbl="node1" presStyleIdx="2" presStyleCnt="3">
        <dgm:presLayoutVars>
          <dgm:bulletEnabled val="1"/>
        </dgm:presLayoutVars>
      </dgm:prSet>
      <dgm:spPr/>
      <dgm:t>
        <a:bodyPr/>
        <a:lstStyle/>
        <a:p>
          <a:endParaRPr lang="zh-CN" altLang="en-US"/>
        </a:p>
      </dgm:t>
    </dgm:pt>
  </dgm:ptLst>
  <dgm:cxnLst>
    <dgm:cxn modelId="{DD5EC97A-7C8D-4062-970F-9E3CEA05EF89}" type="presOf" srcId="{9397F37B-4794-44D4-AA28-3DCD916B3848}" destId="{28FAA6D2-B4F2-4503-8FAA-51DCC091137F}" srcOrd="0" destOrd="0" presId="urn:microsoft.com/office/officeart/2005/8/layout/process2"/>
    <dgm:cxn modelId="{73BB3413-CB7A-4BBC-B043-D05DFCAED21A}" type="presOf" srcId="{1244498D-9DA4-4D7F-BEE8-B433C61BDA63}" destId="{B79AC37F-C4D7-42BA-9BA1-06760644F4D0}" srcOrd="1" destOrd="0" presId="urn:microsoft.com/office/officeart/2005/8/layout/process2"/>
    <dgm:cxn modelId="{334BA382-3E94-4A6E-8A61-72FA5E7E2628}" srcId="{75533AFD-F453-4ED0-8076-017D682902A0}" destId="{9397F37B-4794-44D4-AA28-3DCD916B3848}" srcOrd="0" destOrd="0" parTransId="{BEDFF0B9-9D8D-44B5-A130-30A26BADE3EC}" sibTransId="{1298BD5C-826D-4406-886C-4C6833B394AE}"/>
    <dgm:cxn modelId="{DFE59AA1-3C40-4F4D-BDB8-8B06EE5F4AB7}" srcId="{75533AFD-F453-4ED0-8076-017D682902A0}" destId="{EFE33C6D-291C-427E-AE84-66ADBE5E1C2E}" srcOrd="1" destOrd="0" parTransId="{56086AFC-0B38-4AFF-9BF4-9378A8E3AAE2}" sibTransId="{1244498D-9DA4-4D7F-BEE8-B433C61BDA63}"/>
    <dgm:cxn modelId="{643739E6-A988-42CF-8B96-1F960C545F52}" type="presOf" srcId="{75533AFD-F453-4ED0-8076-017D682902A0}" destId="{FF46BFDE-880D-413C-B38B-B9EA3D9AC630}" srcOrd="0" destOrd="0" presId="urn:microsoft.com/office/officeart/2005/8/layout/process2"/>
    <dgm:cxn modelId="{0769BD6D-880E-498D-80E3-AF2D631A71FB}" type="presOf" srcId="{D028968E-8BC6-4740-B17B-88E0246991E6}" destId="{BF3F1CDF-714D-4AF4-B7D8-BD1F03052A68}" srcOrd="0" destOrd="0" presId="urn:microsoft.com/office/officeart/2005/8/layout/process2"/>
    <dgm:cxn modelId="{228EDA42-AE80-4546-BA2C-268731F60607}" srcId="{75533AFD-F453-4ED0-8076-017D682902A0}" destId="{D028968E-8BC6-4740-B17B-88E0246991E6}" srcOrd="2" destOrd="0" parTransId="{A4DD8102-56C6-468A-9708-0FDA04AF3088}" sibTransId="{BCDA90FF-2C9C-4695-AF9E-A1819D39A8E8}"/>
    <dgm:cxn modelId="{B6076F26-95A7-46B1-A929-FD592BEE5E31}" type="presOf" srcId="{EFE33C6D-291C-427E-AE84-66ADBE5E1C2E}" destId="{502BC925-CAB9-41F4-AA11-4B066B5DFD27}" srcOrd="0" destOrd="0" presId="urn:microsoft.com/office/officeart/2005/8/layout/process2"/>
    <dgm:cxn modelId="{B6DA520C-05B9-4A11-8F2E-21241A52BB2A}" type="presOf" srcId="{1298BD5C-826D-4406-886C-4C6833B394AE}" destId="{43776B85-BE58-4CC2-869D-2E5E88E230A2}" srcOrd="0" destOrd="0" presId="urn:microsoft.com/office/officeart/2005/8/layout/process2"/>
    <dgm:cxn modelId="{F1165169-9FB5-41C6-B045-322641747A0D}" type="presOf" srcId="{1244498D-9DA4-4D7F-BEE8-B433C61BDA63}" destId="{8C9924A8-A018-4A00-A2EA-41C5479696A6}" srcOrd="0" destOrd="0" presId="urn:microsoft.com/office/officeart/2005/8/layout/process2"/>
    <dgm:cxn modelId="{A8DC8E8C-81AC-4154-84F7-2C9BE445FED7}" type="presOf" srcId="{1298BD5C-826D-4406-886C-4C6833B394AE}" destId="{5E1196E4-8679-446A-98DF-2832D10F7FDF}" srcOrd="1" destOrd="0" presId="urn:microsoft.com/office/officeart/2005/8/layout/process2"/>
    <dgm:cxn modelId="{C6E7051B-BBDB-4E39-99C2-CBACEA0BCA71}" type="presParOf" srcId="{FF46BFDE-880D-413C-B38B-B9EA3D9AC630}" destId="{28FAA6D2-B4F2-4503-8FAA-51DCC091137F}" srcOrd="0" destOrd="0" presId="urn:microsoft.com/office/officeart/2005/8/layout/process2"/>
    <dgm:cxn modelId="{BD7BDBE5-64DF-4D7F-BC14-28351EE767B1}" type="presParOf" srcId="{FF46BFDE-880D-413C-B38B-B9EA3D9AC630}" destId="{43776B85-BE58-4CC2-869D-2E5E88E230A2}" srcOrd="1" destOrd="0" presId="urn:microsoft.com/office/officeart/2005/8/layout/process2"/>
    <dgm:cxn modelId="{DFEA17D2-ED5B-4499-A540-C5AB264B2E94}" type="presParOf" srcId="{43776B85-BE58-4CC2-869D-2E5E88E230A2}" destId="{5E1196E4-8679-446A-98DF-2832D10F7FDF}" srcOrd="0" destOrd="0" presId="urn:microsoft.com/office/officeart/2005/8/layout/process2"/>
    <dgm:cxn modelId="{42922AD5-967C-41AA-A633-C0FBBFF985A8}" type="presParOf" srcId="{FF46BFDE-880D-413C-B38B-B9EA3D9AC630}" destId="{502BC925-CAB9-41F4-AA11-4B066B5DFD27}" srcOrd="2" destOrd="0" presId="urn:microsoft.com/office/officeart/2005/8/layout/process2"/>
    <dgm:cxn modelId="{373910C2-D82B-4E47-B5F5-E5F223F54C86}" type="presParOf" srcId="{FF46BFDE-880D-413C-B38B-B9EA3D9AC630}" destId="{8C9924A8-A018-4A00-A2EA-41C5479696A6}" srcOrd="3" destOrd="0" presId="urn:microsoft.com/office/officeart/2005/8/layout/process2"/>
    <dgm:cxn modelId="{D86772A1-4E49-4FD4-A550-B462186A4E9D}" type="presParOf" srcId="{8C9924A8-A018-4A00-A2EA-41C5479696A6}" destId="{B79AC37F-C4D7-42BA-9BA1-06760644F4D0}" srcOrd="0" destOrd="0" presId="urn:microsoft.com/office/officeart/2005/8/layout/process2"/>
    <dgm:cxn modelId="{CB23E04F-2C3A-4A40-880B-200B6164DD03}" type="presParOf" srcId="{FF46BFDE-880D-413C-B38B-B9EA3D9AC630}" destId="{BF3F1CDF-714D-4AF4-B7D8-BD1F03052A68}"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B631E3-91D0-4920-B77E-C75948DEA036}" type="doc">
      <dgm:prSet loTypeId="urn:microsoft.com/office/officeart/2005/8/layout/gear1" loCatId="cycle" qsTypeId="urn:microsoft.com/office/officeart/2005/8/quickstyle/simple1" qsCatId="simple" csTypeId="urn:microsoft.com/office/officeart/2005/8/colors/colorful3" csCatId="colorful" phldr="1"/>
      <dgm:spPr/>
    </dgm:pt>
    <dgm:pt modelId="{A35892CD-20D9-44BB-B4A4-26F5A62B49BE}">
      <dgm:prSet phldrT="[文本]"/>
      <dgm:spPr/>
      <dgm:t>
        <a:bodyPr/>
        <a:lstStyle/>
        <a:p>
          <a:r>
            <a:rPr lang="zh-CN" altLang="en-US" dirty="0" smtClean="0"/>
            <a:t>自动化系统集成</a:t>
          </a:r>
          <a:endParaRPr lang="zh-CN" altLang="en-US" dirty="0"/>
        </a:p>
      </dgm:t>
    </dgm:pt>
    <dgm:pt modelId="{EB8DC11B-F7B0-4CDE-B866-CC84080A52E2}" cxnId="{DA2EFC31-1338-4ABB-9401-DF3C662FB634}" type="parTrans">
      <dgm:prSet/>
      <dgm:spPr/>
      <dgm:t>
        <a:bodyPr/>
        <a:lstStyle/>
        <a:p>
          <a:endParaRPr lang="zh-CN" altLang="en-US"/>
        </a:p>
      </dgm:t>
    </dgm:pt>
    <dgm:pt modelId="{C007DECC-1DAD-49F5-9957-EFF203A074F0}" cxnId="{DA2EFC31-1338-4ABB-9401-DF3C662FB634}" type="sibTrans">
      <dgm:prSet/>
      <dgm:spPr/>
      <dgm:t>
        <a:bodyPr/>
        <a:lstStyle/>
        <a:p>
          <a:endParaRPr lang="zh-CN" altLang="en-US"/>
        </a:p>
      </dgm:t>
    </dgm:pt>
    <dgm:pt modelId="{F17261F6-2ADB-4514-8C5D-89CE2D31FD34}">
      <dgm:prSet phldrT="[文本]"/>
      <dgm:spPr/>
      <dgm:t>
        <a:bodyPr/>
        <a:lstStyle/>
        <a:p>
          <a:r>
            <a:rPr lang="zh-CN" altLang="en-US" dirty="0" smtClean="0"/>
            <a:t>策略管理</a:t>
          </a:r>
          <a:endParaRPr lang="zh-CN" altLang="en-US" dirty="0"/>
        </a:p>
      </dgm:t>
    </dgm:pt>
    <dgm:pt modelId="{780A4C76-82E2-4F0D-B90F-22383C1C2F3A}" cxnId="{990C8806-A32E-48F1-B093-88D7FB8127CB}" type="parTrans">
      <dgm:prSet/>
      <dgm:spPr/>
      <dgm:t>
        <a:bodyPr/>
        <a:lstStyle/>
        <a:p>
          <a:endParaRPr lang="zh-CN" altLang="en-US"/>
        </a:p>
      </dgm:t>
    </dgm:pt>
    <dgm:pt modelId="{8D9AFCEA-D4C7-4150-BB39-F9EAAE2253C0}" cxnId="{990C8806-A32E-48F1-B093-88D7FB8127CB}" type="sibTrans">
      <dgm:prSet/>
      <dgm:spPr/>
      <dgm:t>
        <a:bodyPr/>
        <a:lstStyle/>
        <a:p>
          <a:endParaRPr lang="zh-CN" altLang="en-US"/>
        </a:p>
      </dgm:t>
    </dgm:pt>
    <dgm:pt modelId="{BC727C77-6EED-4BC6-A925-F7CE15395D87}">
      <dgm:prSet phldrT="[文本]"/>
      <dgm:spPr/>
      <dgm:t>
        <a:bodyPr/>
        <a:lstStyle/>
        <a:p>
          <a:r>
            <a:rPr lang="zh-CN" altLang="en-US" dirty="0" smtClean="0"/>
            <a:t>作业管理</a:t>
          </a:r>
          <a:endParaRPr lang="zh-CN" altLang="en-US" dirty="0"/>
        </a:p>
      </dgm:t>
    </dgm:pt>
    <dgm:pt modelId="{F4BD7872-4039-4914-92A0-9C98A8EF6DAA}" cxnId="{7E8B60B5-0935-4F8F-A449-2479A9A883DB}" type="parTrans">
      <dgm:prSet/>
      <dgm:spPr/>
      <dgm:t>
        <a:bodyPr/>
        <a:lstStyle/>
        <a:p>
          <a:endParaRPr lang="zh-CN" altLang="en-US"/>
        </a:p>
      </dgm:t>
    </dgm:pt>
    <dgm:pt modelId="{D25A011E-BE7F-4652-B7F2-F1724DA8E4D5}" cxnId="{7E8B60B5-0935-4F8F-A449-2479A9A883DB}" type="sibTrans">
      <dgm:prSet/>
      <dgm:spPr/>
      <dgm:t>
        <a:bodyPr/>
        <a:lstStyle/>
        <a:p>
          <a:endParaRPr lang="zh-CN" altLang="en-US"/>
        </a:p>
      </dgm:t>
    </dgm:pt>
    <dgm:pt modelId="{F0FBDF90-F902-4F7B-9A78-4A08C79C3ABD}" type="pres">
      <dgm:prSet presAssocID="{F0B631E3-91D0-4920-B77E-C75948DEA036}" presName="composite" presStyleCnt="0">
        <dgm:presLayoutVars>
          <dgm:chMax val="3"/>
          <dgm:animLvl val="lvl"/>
          <dgm:resizeHandles val="exact"/>
        </dgm:presLayoutVars>
      </dgm:prSet>
      <dgm:spPr/>
    </dgm:pt>
    <dgm:pt modelId="{C668E599-5302-448B-8512-FEB643522D15}" type="pres">
      <dgm:prSet presAssocID="{A35892CD-20D9-44BB-B4A4-26F5A62B49BE}" presName="gear1" presStyleLbl="node1" presStyleIdx="0" presStyleCnt="3">
        <dgm:presLayoutVars>
          <dgm:chMax val="1"/>
          <dgm:bulletEnabled val="1"/>
        </dgm:presLayoutVars>
      </dgm:prSet>
      <dgm:spPr/>
      <dgm:t>
        <a:bodyPr/>
        <a:lstStyle/>
        <a:p>
          <a:endParaRPr lang="zh-CN" altLang="en-US"/>
        </a:p>
      </dgm:t>
    </dgm:pt>
    <dgm:pt modelId="{C9D1B562-D653-49D7-8951-3552DFB5E479}" type="pres">
      <dgm:prSet presAssocID="{A35892CD-20D9-44BB-B4A4-26F5A62B49BE}" presName="gear1srcNode" presStyleLbl="node1" presStyleIdx="0" presStyleCnt="3"/>
      <dgm:spPr/>
      <dgm:t>
        <a:bodyPr/>
        <a:lstStyle/>
        <a:p>
          <a:endParaRPr lang="zh-CN" altLang="en-US"/>
        </a:p>
      </dgm:t>
    </dgm:pt>
    <dgm:pt modelId="{62CA3CC1-B5CB-4F6E-8F5E-4C24E839C6CD}" type="pres">
      <dgm:prSet presAssocID="{A35892CD-20D9-44BB-B4A4-26F5A62B49BE}" presName="gear1dstNode" presStyleLbl="node1" presStyleIdx="0" presStyleCnt="3"/>
      <dgm:spPr/>
      <dgm:t>
        <a:bodyPr/>
        <a:lstStyle/>
        <a:p>
          <a:endParaRPr lang="zh-CN" altLang="en-US"/>
        </a:p>
      </dgm:t>
    </dgm:pt>
    <dgm:pt modelId="{260C8D7E-21F4-4F3F-83E5-45C20979D498}" type="pres">
      <dgm:prSet presAssocID="{F17261F6-2ADB-4514-8C5D-89CE2D31FD34}" presName="gear2" presStyleLbl="node1" presStyleIdx="1" presStyleCnt="3">
        <dgm:presLayoutVars>
          <dgm:chMax val="1"/>
          <dgm:bulletEnabled val="1"/>
        </dgm:presLayoutVars>
      </dgm:prSet>
      <dgm:spPr/>
      <dgm:t>
        <a:bodyPr/>
        <a:lstStyle/>
        <a:p>
          <a:endParaRPr lang="zh-CN" altLang="en-US"/>
        </a:p>
      </dgm:t>
    </dgm:pt>
    <dgm:pt modelId="{EB58AAE8-296A-4BC2-81E7-E2C56B9D44D0}" type="pres">
      <dgm:prSet presAssocID="{F17261F6-2ADB-4514-8C5D-89CE2D31FD34}" presName="gear2srcNode" presStyleLbl="node1" presStyleIdx="1" presStyleCnt="3"/>
      <dgm:spPr/>
      <dgm:t>
        <a:bodyPr/>
        <a:lstStyle/>
        <a:p>
          <a:endParaRPr lang="zh-CN" altLang="en-US"/>
        </a:p>
      </dgm:t>
    </dgm:pt>
    <dgm:pt modelId="{17561BFD-092B-40D5-9AFF-DFA6B78F84DA}" type="pres">
      <dgm:prSet presAssocID="{F17261F6-2ADB-4514-8C5D-89CE2D31FD34}" presName="gear2dstNode" presStyleLbl="node1" presStyleIdx="1" presStyleCnt="3"/>
      <dgm:spPr/>
      <dgm:t>
        <a:bodyPr/>
        <a:lstStyle/>
        <a:p>
          <a:endParaRPr lang="zh-CN" altLang="en-US"/>
        </a:p>
      </dgm:t>
    </dgm:pt>
    <dgm:pt modelId="{DE4B3DB8-864A-4A03-9EBB-BB13DD9F6B76}" type="pres">
      <dgm:prSet presAssocID="{BC727C77-6EED-4BC6-A925-F7CE15395D87}" presName="gear3" presStyleLbl="node1" presStyleIdx="2" presStyleCnt="3"/>
      <dgm:spPr/>
      <dgm:t>
        <a:bodyPr/>
        <a:lstStyle/>
        <a:p>
          <a:endParaRPr lang="zh-CN" altLang="en-US"/>
        </a:p>
      </dgm:t>
    </dgm:pt>
    <dgm:pt modelId="{F46A9E70-665B-4F81-B4D5-9FABF153E8D8}" type="pres">
      <dgm:prSet presAssocID="{BC727C77-6EED-4BC6-A925-F7CE15395D87}" presName="gear3tx" presStyleLbl="node1" presStyleIdx="2" presStyleCnt="3">
        <dgm:presLayoutVars>
          <dgm:chMax val="1"/>
          <dgm:bulletEnabled val="1"/>
        </dgm:presLayoutVars>
      </dgm:prSet>
      <dgm:spPr/>
      <dgm:t>
        <a:bodyPr/>
        <a:lstStyle/>
        <a:p>
          <a:endParaRPr lang="zh-CN" altLang="en-US"/>
        </a:p>
      </dgm:t>
    </dgm:pt>
    <dgm:pt modelId="{8E4A71CD-F2EC-4FF9-AA4F-71F5D9E97401}" type="pres">
      <dgm:prSet presAssocID="{BC727C77-6EED-4BC6-A925-F7CE15395D87}" presName="gear3srcNode" presStyleLbl="node1" presStyleIdx="2" presStyleCnt="3"/>
      <dgm:spPr/>
      <dgm:t>
        <a:bodyPr/>
        <a:lstStyle/>
        <a:p>
          <a:endParaRPr lang="zh-CN" altLang="en-US"/>
        </a:p>
      </dgm:t>
    </dgm:pt>
    <dgm:pt modelId="{22E67DF5-14B8-4256-A91B-335140AEEB26}" type="pres">
      <dgm:prSet presAssocID="{BC727C77-6EED-4BC6-A925-F7CE15395D87}" presName="gear3dstNode" presStyleLbl="node1" presStyleIdx="2" presStyleCnt="3"/>
      <dgm:spPr/>
      <dgm:t>
        <a:bodyPr/>
        <a:lstStyle/>
        <a:p>
          <a:endParaRPr lang="zh-CN" altLang="en-US"/>
        </a:p>
      </dgm:t>
    </dgm:pt>
    <dgm:pt modelId="{4A7DD423-9037-484C-939A-A0E1B0D29358}" type="pres">
      <dgm:prSet presAssocID="{C007DECC-1DAD-49F5-9957-EFF203A074F0}" presName="connector1" presStyleLbl="sibTrans2D1" presStyleIdx="0" presStyleCnt="3"/>
      <dgm:spPr/>
      <dgm:t>
        <a:bodyPr/>
        <a:lstStyle/>
        <a:p>
          <a:endParaRPr lang="zh-CN" altLang="en-US"/>
        </a:p>
      </dgm:t>
    </dgm:pt>
    <dgm:pt modelId="{391200F9-215E-4639-8BD7-510466944B93}" type="pres">
      <dgm:prSet presAssocID="{8D9AFCEA-D4C7-4150-BB39-F9EAAE2253C0}" presName="connector2" presStyleLbl="sibTrans2D1" presStyleIdx="1" presStyleCnt="3"/>
      <dgm:spPr/>
      <dgm:t>
        <a:bodyPr/>
        <a:lstStyle/>
        <a:p>
          <a:endParaRPr lang="zh-CN" altLang="en-US"/>
        </a:p>
      </dgm:t>
    </dgm:pt>
    <dgm:pt modelId="{AB6EE7C6-58D2-4EB8-9DC8-F1501825BFB8}" type="pres">
      <dgm:prSet presAssocID="{D25A011E-BE7F-4652-B7F2-F1724DA8E4D5}" presName="connector3" presStyleLbl="sibTrans2D1" presStyleIdx="2" presStyleCnt="3"/>
      <dgm:spPr/>
      <dgm:t>
        <a:bodyPr/>
        <a:lstStyle/>
        <a:p>
          <a:endParaRPr lang="zh-CN" altLang="en-US"/>
        </a:p>
      </dgm:t>
    </dgm:pt>
  </dgm:ptLst>
  <dgm:cxnLst>
    <dgm:cxn modelId="{3CA8F0CC-A5AA-4B8F-B340-0B6BF3B20BBB}" type="presOf" srcId="{A35892CD-20D9-44BB-B4A4-26F5A62B49BE}" destId="{C668E599-5302-448B-8512-FEB643522D15}" srcOrd="0" destOrd="0" presId="urn:microsoft.com/office/officeart/2005/8/layout/gear1"/>
    <dgm:cxn modelId="{DA2EFC31-1338-4ABB-9401-DF3C662FB634}" srcId="{F0B631E3-91D0-4920-B77E-C75948DEA036}" destId="{A35892CD-20D9-44BB-B4A4-26F5A62B49BE}" srcOrd="0" destOrd="0" parTransId="{EB8DC11B-F7B0-4CDE-B866-CC84080A52E2}" sibTransId="{C007DECC-1DAD-49F5-9957-EFF203A074F0}"/>
    <dgm:cxn modelId="{8174105B-2696-419A-AC60-3A86D7758F2A}" type="presOf" srcId="{BC727C77-6EED-4BC6-A925-F7CE15395D87}" destId="{8E4A71CD-F2EC-4FF9-AA4F-71F5D9E97401}" srcOrd="2" destOrd="0" presId="urn:microsoft.com/office/officeart/2005/8/layout/gear1"/>
    <dgm:cxn modelId="{A7470FE6-DB5F-4938-B0A4-7F303A727402}" type="presOf" srcId="{BC727C77-6EED-4BC6-A925-F7CE15395D87}" destId="{DE4B3DB8-864A-4A03-9EBB-BB13DD9F6B76}" srcOrd="0" destOrd="0" presId="urn:microsoft.com/office/officeart/2005/8/layout/gear1"/>
    <dgm:cxn modelId="{7E8B60B5-0935-4F8F-A449-2479A9A883DB}" srcId="{F0B631E3-91D0-4920-B77E-C75948DEA036}" destId="{BC727C77-6EED-4BC6-A925-F7CE15395D87}" srcOrd="2" destOrd="0" parTransId="{F4BD7872-4039-4914-92A0-9C98A8EF6DAA}" sibTransId="{D25A011E-BE7F-4652-B7F2-F1724DA8E4D5}"/>
    <dgm:cxn modelId="{990C8806-A32E-48F1-B093-88D7FB8127CB}" srcId="{F0B631E3-91D0-4920-B77E-C75948DEA036}" destId="{F17261F6-2ADB-4514-8C5D-89CE2D31FD34}" srcOrd="1" destOrd="0" parTransId="{780A4C76-82E2-4F0D-B90F-22383C1C2F3A}" sibTransId="{8D9AFCEA-D4C7-4150-BB39-F9EAAE2253C0}"/>
    <dgm:cxn modelId="{F7296E22-325A-4330-B241-4E3126859739}" type="presOf" srcId="{F0B631E3-91D0-4920-B77E-C75948DEA036}" destId="{F0FBDF90-F902-4F7B-9A78-4A08C79C3ABD}" srcOrd="0" destOrd="0" presId="urn:microsoft.com/office/officeart/2005/8/layout/gear1"/>
    <dgm:cxn modelId="{2DC32E2A-5408-4084-B28D-EAA24B913828}" type="presOf" srcId="{8D9AFCEA-D4C7-4150-BB39-F9EAAE2253C0}" destId="{391200F9-215E-4639-8BD7-510466944B93}" srcOrd="0" destOrd="0" presId="urn:microsoft.com/office/officeart/2005/8/layout/gear1"/>
    <dgm:cxn modelId="{1F234C9E-9858-4F20-915E-300C278D4B0B}" type="presOf" srcId="{C007DECC-1DAD-49F5-9957-EFF203A074F0}" destId="{4A7DD423-9037-484C-939A-A0E1B0D29358}" srcOrd="0" destOrd="0" presId="urn:microsoft.com/office/officeart/2005/8/layout/gear1"/>
    <dgm:cxn modelId="{E846D286-BE65-4E91-B8FB-11C77F5FD619}" type="presOf" srcId="{F17261F6-2ADB-4514-8C5D-89CE2D31FD34}" destId="{EB58AAE8-296A-4BC2-81E7-E2C56B9D44D0}" srcOrd="1" destOrd="0" presId="urn:microsoft.com/office/officeart/2005/8/layout/gear1"/>
    <dgm:cxn modelId="{CE9BC7FD-1FAC-46D2-B8C4-50899E65A2E5}" type="presOf" srcId="{A35892CD-20D9-44BB-B4A4-26F5A62B49BE}" destId="{C9D1B562-D653-49D7-8951-3552DFB5E479}" srcOrd="1" destOrd="0" presId="urn:microsoft.com/office/officeart/2005/8/layout/gear1"/>
    <dgm:cxn modelId="{56894E9C-7AB8-4469-8908-11363B14BD8F}" type="presOf" srcId="{F17261F6-2ADB-4514-8C5D-89CE2D31FD34}" destId="{17561BFD-092B-40D5-9AFF-DFA6B78F84DA}" srcOrd="2" destOrd="0" presId="urn:microsoft.com/office/officeart/2005/8/layout/gear1"/>
    <dgm:cxn modelId="{EDD4DE95-9FE7-4A8A-8787-78078C14DE50}" type="presOf" srcId="{D25A011E-BE7F-4652-B7F2-F1724DA8E4D5}" destId="{AB6EE7C6-58D2-4EB8-9DC8-F1501825BFB8}" srcOrd="0" destOrd="0" presId="urn:microsoft.com/office/officeart/2005/8/layout/gear1"/>
    <dgm:cxn modelId="{FFFA982D-FABD-423E-9948-FCD19C9BF82B}" type="presOf" srcId="{A35892CD-20D9-44BB-B4A4-26F5A62B49BE}" destId="{62CA3CC1-B5CB-4F6E-8F5E-4C24E839C6CD}" srcOrd="2" destOrd="0" presId="urn:microsoft.com/office/officeart/2005/8/layout/gear1"/>
    <dgm:cxn modelId="{DD004ABE-4645-4A1D-942E-079A23403802}" type="presOf" srcId="{BC727C77-6EED-4BC6-A925-F7CE15395D87}" destId="{22E67DF5-14B8-4256-A91B-335140AEEB26}" srcOrd="3" destOrd="0" presId="urn:microsoft.com/office/officeart/2005/8/layout/gear1"/>
    <dgm:cxn modelId="{0E2B3FBE-CB02-443E-9A55-CF5E97C0E7F4}" type="presOf" srcId="{BC727C77-6EED-4BC6-A925-F7CE15395D87}" destId="{F46A9E70-665B-4F81-B4D5-9FABF153E8D8}" srcOrd="1" destOrd="0" presId="urn:microsoft.com/office/officeart/2005/8/layout/gear1"/>
    <dgm:cxn modelId="{00D595D8-7A4F-4499-9D77-822C0EF96569}" type="presOf" srcId="{F17261F6-2ADB-4514-8C5D-89CE2D31FD34}" destId="{260C8D7E-21F4-4F3F-83E5-45C20979D498}" srcOrd="0" destOrd="0" presId="urn:microsoft.com/office/officeart/2005/8/layout/gear1"/>
    <dgm:cxn modelId="{423213CD-EC03-46D2-883D-B3A69D703689}" type="presParOf" srcId="{F0FBDF90-F902-4F7B-9A78-4A08C79C3ABD}" destId="{C668E599-5302-448B-8512-FEB643522D15}" srcOrd="0" destOrd="0" presId="urn:microsoft.com/office/officeart/2005/8/layout/gear1"/>
    <dgm:cxn modelId="{75FB3284-E05F-47CB-B1DC-AD1128C57D9A}" type="presParOf" srcId="{F0FBDF90-F902-4F7B-9A78-4A08C79C3ABD}" destId="{C9D1B562-D653-49D7-8951-3552DFB5E479}" srcOrd="1" destOrd="0" presId="urn:microsoft.com/office/officeart/2005/8/layout/gear1"/>
    <dgm:cxn modelId="{6A3F727B-5D48-4F7A-9B45-5862BF9CBEFF}" type="presParOf" srcId="{F0FBDF90-F902-4F7B-9A78-4A08C79C3ABD}" destId="{62CA3CC1-B5CB-4F6E-8F5E-4C24E839C6CD}" srcOrd="2" destOrd="0" presId="urn:microsoft.com/office/officeart/2005/8/layout/gear1"/>
    <dgm:cxn modelId="{4E7BD739-8F73-463B-BB2A-36BD9DE828B7}" type="presParOf" srcId="{F0FBDF90-F902-4F7B-9A78-4A08C79C3ABD}" destId="{260C8D7E-21F4-4F3F-83E5-45C20979D498}" srcOrd="3" destOrd="0" presId="urn:microsoft.com/office/officeart/2005/8/layout/gear1"/>
    <dgm:cxn modelId="{A6658F96-9546-40C7-9B89-54EBBAA9BBED}" type="presParOf" srcId="{F0FBDF90-F902-4F7B-9A78-4A08C79C3ABD}" destId="{EB58AAE8-296A-4BC2-81E7-E2C56B9D44D0}" srcOrd="4" destOrd="0" presId="urn:microsoft.com/office/officeart/2005/8/layout/gear1"/>
    <dgm:cxn modelId="{1FB708F1-6011-4ED6-AB8F-96A3565ADE4B}" type="presParOf" srcId="{F0FBDF90-F902-4F7B-9A78-4A08C79C3ABD}" destId="{17561BFD-092B-40D5-9AFF-DFA6B78F84DA}" srcOrd="5" destOrd="0" presId="urn:microsoft.com/office/officeart/2005/8/layout/gear1"/>
    <dgm:cxn modelId="{3B289CCA-3BAE-467F-B626-3421C01E9E26}" type="presParOf" srcId="{F0FBDF90-F902-4F7B-9A78-4A08C79C3ABD}" destId="{DE4B3DB8-864A-4A03-9EBB-BB13DD9F6B76}" srcOrd="6" destOrd="0" presId="urn:microsoft.com/office/officeart/2005/8/layout/gear1"/>
    <dgm:cxn modelId="{7A5B1912-FBD7-474A-BD0A-DD0EBECA6DF1}" type="presParOf" srcId="{F0FBDF90-F902-4F7B-9A78-4A08C79C3ABD}" destId="{F46A9E70-665B-4F81-B4D5-9FABF153E8D8}" srcOrd="7" destOrd="0" presId="urn:microsoft.com/office/officeart/2005/8/layout/gear1"/>
    <dgm:cxn modelId="{6C1057E5-457D-4CC2-95CD-6E0ECD750AEB}" type="presParOf" srcId="{F0FBDF90-F902-4F7B-9A78-4A08C79C3ABD}" destId="{8E4A71CD-F2EC-4FF9-AA4F-71F5D9E97401}" srcOrd="8" destOrd="0" presId="urn:microsoft.com/office/officeart/2005/8/layout/gear1"/>
    <dgm:cxn modelId="{F8E478E0-DAD6-42A2-8240-615086130531}" type="presParOf" srcId="{F0FBDF90-F902-4F7B-9A78-4A08C79C3ABD}" destId="{22E67DF5-14B8-4256-A91B-335140AEEB26}" srcOrd="9" destOrd="0" presId="urn:microsoft.com/office/officeart/2005/8/layout/gear1"/>
    <dgm:cxn modelId="{03B5BB9B-A7BA-479B-9A16-F3C6A8BC892E}" type="presParOf" srcId="{F0FBDF90-F902-4F7B-9A78-4A08C79C3ABD}" destId="{4A7DD423-9037-484C-939A-A0E1B0D29358}" srcOrd="10" destOrd="0" presId="urn:microsoft.com/office/officeart/2005/8/layout/gear1"/>
    <dgm:cxn modelId="{FFE17C36-1A25-437F-BDAB-4F9CFE1F2AE4}" type="presParOf" srcId="{F0FBDF90-F902-4F7B-9A78-4A08C79C3ABD}" destId="{391200F9-215E-4639-8BD7-510466944B93}" srcOrd="11" destOrd="0" presId="urn:microsoft.com/office/officeart/2005/8/layout/gear1"/>
    <dgm:cxn modelId="{4B4B737C-C775-49BC-B4D9-70C105245825}" type="presParOf" srcId="{F0FBDF90-F902-4F7B-9A78-4A08C79C3ABD}" destId="{AB6EE7C6-58D2-4EB8-9DC8-F1501825BFB8}" srcOrd="12" destOrd="0" presId="urn:microsoft.com/office/officeart/2005/8/layout/gear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6A5534-6AB0-4B33-A088-1EC74E013681}" type="doc">
      <dgm:prSet loTypeId="urn:microsoft.com/office/officeart/2005/8/layout/chevron2" loCatId="list" qsTypeId="urn:microsoft.com/office/officeart/2005/8/quickstyle/simple3" qsCatId="simple" csTypeId="urn:microsoft.com/office/officeart/2005/8/colors/accent2_5" csCatId="accent2" phldr="1"/>
      <dgm:spPr/>
      <dgm:t>
        <a:bodyPr/>
        <a:lstStyle/>
        <a:p>
          <a:endParaRPr lang="zh-CN" altLang="en-US"/>
        </a:p>
      </dgm:t>
    </dgm:pt>
    <dgm:pt modelId="{917E21E6-1523-4858-BE04-354EB0BCC983}">
      <dgm:prSet phldrT="[文本]"/>
      <dgm:spPr/>
      <dgm:t>
        <a:bodyPr/>
        <a:lstStyle/>
        <a:p>
          <a:r>
            <a:rPr lang="zh-CN" altLang="en-US" dirty="0" smtClean="0">
              <a:latin typeface="微软雅黑" panose="020B0503020204020204" pitchFamily="34" charset="-122"/>
              <a:ea typeface="微软雅黑" panose="020B0503020204020204" pitchFamily="34" charset="-122"/>
            </a:rPr>
            <a:t>到货与入库</a:t>
          </a:r>
          <a:endParaRPr lang="zh-CN" altLang="en-US" dirty="0">
            <a:latin typeface="微软雅黑" panose="020B0503020204020204" pitchFamily="34" charset="-122"/>
            <a:ea typeface="微软雅黑" panose="020B0503020204020204" pitchFamily="34" charset="-122"/>
          </a:endParaRPr>
        </a:p>
      </dgm:t>
    </dgm:pt>
    <dgm:pt modelId="{971E1744-A392-4507-BC51-95B59E0BC096}" cxnId="{F7948E8E-C070-4B14-80CD-2CF97AA6F0FE}"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EB22471C-A651-444D-9358-68A15FBBE5F6}" cxnId="{F7948E8E-C070-4B14-80CD-2CF97AA6F0FE}"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BE8DF1E3-2B37-44C5-B583-76540E645558}">
      <dgm:prSet phldrT="[文本]"/>
      <dgm:spPr/>
      <dgm:t>
        <a:bodyPr/>
        <a:lstStyle/>
        <a:p>
          <a:r>
            <a:rPr lang="zh-CN" altLang="en-US" dirty="0" smtClean="0">
              <a:latin typeface="微软雅黑" panose="020B0503020204020204" pitchFamily="34" charset="-122"/>
              <a:ea typeface="微软雅黑" panose="020B0503020204020204" pitchFamily="34" charset="-122"/>
            </a:rPr>
            <a:t>上托与上架</a:t>
          </a:r>
          <a:endParaRPr lang="zh-CN" altLang="en-US" dirty="0">
            <a:latin typeface="微软雅黑" panose="020B0503020204020204" pitchFamily="34" charset="-122"/>
            <a:ea typeface="微软雅黑" panose="020B0503020204020204" pitchFamily="34" charset="-122"/>
          </a:endParaRPr>
        </a:p>
      </dgm:t>
    </dgm:pt>
    <dgm:pt modelId="{39CE8D1B-5F94-4148-9333-287F3059AC88}" cxnId="{8F4FB7E4-2DD0-4AE1-BEC0-D927D5A5F1CF}"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72AE2E3D-3625-492F-8DD5-8405700EB885}" cxnId="{8F4FB7E4-2DD0-4AE1-BEC0-D927D5A5F1CF}"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0ED5BB8E-54CD-4747-A5D0-4F3760C39E38}">
      <dgm:prSet phldrT="[文本]"/>
      <dgm:spPr/>
      <dgm:t>
        <a:bodyPr/>
        <a:lstStyle/>
        <a:p>
          <a:r>
            <a:rPr lang="zh-CN" altLang="en-US" dirty="0" smtClean="0">
              <a:latin typeface="微软雅黑" panose="020B0503020204020204" pitchFamily="34" charset="-122"/>
              <a:ea typeface="微软雅黑" panose="020B0503020204020204" pitchFamily="34" charset="-122"/>
            </a:rPr>
            <a:t>其他 </a:t>
          </a:r>
          <a:endParaRPr lang="zh-CN" altLang="en-US" dirty="0">
            <a:latin typeface="微软雅黑" panose="020B0503020204020204" pitchFamily="34" charset="-122"/>
            <a:ea typeface="微软雅黑" panose="020B0503020204020204" pitchFamily="34" charset="-122"/>
          </a:endParaRPr>
        </a:p>
      </dgm:t>
    </dgm:pt>
    <dgm:pt modelId="{2C78DA79-4BE6-4C58-A619-BCC407AD64C2}" cxnId="{F9FC9A9F-C849-49E2-8727-D0F5195763CE}"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970FB2A7-2827-484D-A569-F3CDAD0ED4A8}" cxnId="{F9FC9A9F-C849-49E2-8727-D0F5195763CE}"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DF431754-A0B7-4EC9-B3BE-DBC958B03359}">
      <dgm:prSet phldrT="[文本]"/>
      <dgm:spPr/>
      <dgm:t>
        <a:bodyPr/>
        <a:lstStyle/>
        <a:p>
          <a:r>
            <a:rPr lang="zh-CN" altLang="en-US" dirty="0" smtClean="0">
              <a:latin typeface="微软雅黑" panose="020B0503020204020204" pitchFamily="34" charset="-122"/>
              <a:ea typeface="微软雅黑" panose="020B0503020204020204" pitchFamily="34" charset="-122"/>
            </a:rPr>
            <a:t>出库</a:t>
          </a:r>
          <a:endParaRPr lang="zh-CN" altLang="en-US" dirty="0">
            <a:latin typeface="微软雅黑" panose="020B0503020204020204" pitchFamily="34" charset="-122"/>
            <a:ea typeface="微软雅黑" panose="020B0503020204020204" pitchFamily="34" charset="-122"/>
          </a:endParaRPr>
        </a:p>
      </dgm:t>
    </dgm:pt>
    <dgm:pt modelId="{C7B4B1DF-1C3D-423D-9CCA-3631FDDA62CF}" cxnId="{2266C9B0-C802-407B-A1B5-C93822433D82}"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F1E214D0-0F5B-4B93-9255-E3DE170ACF0A}" cxnId="{2266C9B0-C802-407B-A1B5-C93822433D82}"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90186990-0E80-47C0-9EF2-B15EF11C2F71}">
      <dgm:prSet phldrT="[文本]"/>
      <dgm:spPr/>
      <dgm:t>
        <a:bodyPr/>
        <a:lstStyle/>
        <a:p>
          <a:r>
            <a:rPr lang="zh-CN" altLang="en-US" dirty="0" smtClean="0">
              <a:latin typeface="微软雅黑" panose="020B0503020204020204" pitchFamily="34" charset="-122"/>
              <a:ea typeface="微软雅黑" panose="020B0503020204020204" pitchFamily="34" charset="-122"/>
            </a:rPr>
            <a:t>下架</a:t>
          </a:r>
          <a:endParaRPr lang="zh-CN" altLang="en-US" dirty="0">
            <a:latin typeface="微软雅黑" panose="020B0503020204020204" pitchFamily="34" charset="-122"/>
            <a:ea typeface="微软雅黑" panose="020B0503020204020204" pitchFamily="34" charset="-122"/>
          </a:endParaRPr>
        </a:p>
      </dgm:t>
    </dgm:pt>
    <dgm:pt modelId="{3DF218D6-70F5-4AC8-8F61-36FC7907DA9E}" cxnId="{699FD825-A37D-4835-AF25-05B06353C606}"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055E802D-55D0-4975-AB9F-5A623648A3EE}" cxnId="{699FD825-A37D-4835-AF25-05B06353C606}"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A3496E03-19F3-45E6-A076-B5289D9C2009}">
      <dgm:prSet phldrT="[文本]"/>
      <dgm:spPr/>
      <dgm:t>
        <a:bodyPr/>
        <a:lstStyle/>
        <a:p>
          <a:r>
            <a:rPr lang="zh-CN" altLang="en-US" dirty="0" smtClean="0">
              <a:latin typeface="微软雅黑" panose="020B0503020204020204" pitchFamily="34" charset="-122"/>
              <a:ea typeface="微软雅黑" panose="020B0503020204020204" pitchFamily="34" charset="-122"/>
            </a:rPr>
            <a:t>仓库接收与入库的登记动作，关心的是存货种类和数量的准确性</a:t>
          </a:r>
          <a:endParaRPr lang="zh-CN" altLang="en-US" dirty="0">
            <a:latin typeface="微软雅黑" panose="020B0503020204020204" pitchFamily="34" charset="-122"/>
            <a:ea typeface="微软雅黑" panose="020B0503020204020204" pitchFamily="34" charset="-122"/>
          </a:endParaRPr>
        </a:p>
      </dgm:t>
    </dgm:pt>
    <dgm:pt modelId="{1355A069-EA6D-4378-B9A4-7A97C3508F0E}" cxnId="{6ABA060F-E7B2-4CDE-97DE-D0761BC3F149}"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BBFFE57D-E657-455A-B5CC-B5D5BFF783CB}" cxnId="{6ABA060F-E7B2-4CDE-97DE-D0761BC3F149}"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D673EA2F-003B-45AA-86EC-E46782CEA67C}">
      <dgm:prSet phldrT="[文本]"/>
      <dgm:spPr/>
      <dgm:t>
        <a:bodyPr/>
        <a:lstStyle/>
        <a:p>
          <a:r>
            <a:rPr lang="zh-CN" altLang="en-US" dirty="0" smtClean="0">
              <a:latin typeface="微软雅黑" panose="020B0503020204020204" pitchFamily="34" charset="-122"/>
              <a:ea typeface="微软雅黑" panose="020B0503020204020204" pitchFamily="34" charset="-122"/>
            </a:rPr>
            <a:t>启用托盘管理的情况下，利用无线终端的扫描，将托盘与存货关联，上架是将已经入库的商品，摆放到仓储确定的位置</a:t>
          </a:r>
          <a:endParaRPr lang="zh-CN" altLang="en-US" dirty="0">
            <a:latin typeface="微软雅黑" panose="020B0503020204020204" pitchFamily="34" charset="-122"/>
            <a:ea typeface="微软雅黑" panose="020B0503020204020204" pitchFamily="34" charset="-122"/>
          </a:endParaRPr>
        </a:p>
      </dgm:t>
    </dgm:pt>
    <dgm:pt modelId="{F17032DB-6EDE-4627-8E4D-005524CD5054}" cxnId="{D0C674CF-B1E1-4449-9970-C725305C032D}"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F59FA3A2-4409-47BA-A341-17F81683A51E}" cxnId="{D0C674CF-B1E1-4449-9970-C725305C032D}"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1549EFB1-74FF-4212-A6B9-18111AE3FFE6}">
      <dgm:prSet phldrT="[文本]"/>
      <dgm:spPr/>
      <dgm:t>
        <a:bodyPr/>
        <a:lstStyle/>
        <a:p>
          <a:r>
            <a:rPr lang="zh-CN" altLang="en-US" dirty="0" smtClean="0">
              <a:latin typeface="微软雅黑" panose="020B0503020204020204" pitchFamily="34" charset="-122"/>
              <a:ea typeface="微软雅黑" panose="020B0503020204020204" pitchFamily="34" charset="-122"/>
            </a:rPr>
            <a:t>库内盘点 货位调整 装箱  补货</a:t>
          </a:r>
          <a:endParaRPr lang="zh-CN" altLang="en-US" dirty="0">
            <a:latin typeface="微软雅黑" panose="020B0503020204020204" pitchFamily="34" charset="-122"/>
            <a:ea typeface="微软雅黑" panose="020B0503020204020204" pitchFamily="34" charset="-122"/>
          </a:endParaRPr>
        </a:p>
      </dgm:t>
    </dgm:pt>
    <dgm:pt modelId="{81FB2150-F1A0-47D3-9A1B-43009FDFEE40}" cxnId="{F2FEA728-2922-48DB-A781-5BF1C38390EF}"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08EAB847-EBED-40AE-9C7A-011BC62AD2CE}" cxnId="{F2FEA728-2922-48DB-A781-5BF1C38390EF}"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EFF15152-6D46-41D3-8EBB-5E80F12668CC}">
      <dgm:prSet phldrT="[文本]"/>
      <dgm:spPr/>
      <dgm:t>
        <a:bodyPr/>
        <a:lstStyle/>
        <a:p>
          <a:r>
            <a:rPr lang="zh-CN" altLang="en-US" dirty="0" smtClean="0">
              <a:latin typeface="微软雅黑" panose="020B0503020204020204" pitchFamily="34" charset="-122"/>
              <a:ea typeface="微软雅黑" panose="020B0503020204020204" pitchFamily="34" charset="-122"/>
            </a:rPr>
            <a:t>将订单或者货架内的物料进行调整</a:t>
          </a:r>
          <a:endParaRPr lang="zh-CN" altLang="en-US" dirty="0">
            <a:latin typeface="微软雅黑" panose="020B0503020204020204" pitchFamily="34" charset="-122"/>
            <a:ea typeface="微软雅黑" panose="020B0503020204020204" pitchFamily="34" charset="-122"/>
          </a:endParaRPr>
        </a:p>
      </dgm:t>
    </dgm:pt>
    <dgm:pt modelId="{EEEBAAAC-6CF2-4841-B32E-09877775EDA0}" cxnId="{B3F2374A-9477-459C-B843-5E36161F7DE6}"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3AAEC166-C5C0-4805-BDED-432210C51444}" cxnId="{B3F2374A-9477-459C-B843-5E36161F7DE6}"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524B88C9-B7D7-43AA-8281-CA573FCA41F4}">
      <dgm:prSet phldrT="[文本]"/>
      <dgm:spPr/>
      <dgm:t>
        <a:bodyPr/>
        <a:lstStyle/>
        <a:p>
          <a:r>
            <a:rPr lang="zh-CN" altLang="en-US" dirty="0" smtClean="0">
              <a:latin typeface="微软雅黑" panose="020B0503020204020204" pitchFamily="34" charset="-122"/>
              <a:ea typeface="微软雅黑" panose="020B0503020204020204" pitchFamily="34" charset="-122"/>
            </a:rPr>
            <a:t>拣选出库是将出货单的商品按照指示挑选出，确认种类和数量相符合，并登记出库</a:t>
          </a:r>
          <a:endParaRPr lang="zh-CN" altLang="en-US" dirty="0">
            <a:latin typeface="微软雅黑" panose="020B0503020204020204" pitchFamily="34" charset="-122"/>
            <a:ea typeface="微软雅黑" panose="020B0503020204020204" pitchFamily="34" charset="-122"/>
          </a:endParaRPr>
        </a:p>
      </dgm:t>
    </dgm:pt>
    <dgm:pt modelId="{C778BB75-FBFD-4ECD-8562-2A10D4E6B345}" cxnId="{572C9404-E653-4F66-A972-48BEA8491D14}"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F174CD3F-4921-47EA-B6D5-A2942C6EE2A0}" cxnId="{572C9404-E653-4F66-A972-48BEA8491D14}"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90206768-4C0B-41AA-992E-B84F57AE267C}" type="pres">
      <dgm:prSet presAssocID="{086A5534-6AB0-4B33-A088-1EC74E013681}" presName="linearFlow" presStyleCnt="0">
        <dgm:presLayoutVars>
          <dgm:dir/>
          <dgm:animLvl val="lvl"/>
          <dgm:resizeHandles val="exact"/>
        </dgm:presLayoutVars>
      </dgm:prSet>
      <dgm:spPr/>
      <dgm:t>
        <a:bodyPr/>
        <a:lstStyle/>
        <a:p>
          <a:endParaRPr lang="zh-CN" altLang="en-US"/>
        </a:p>
      </dgm:t>
    </dgm:pt>
    <dgm:pt modelId="{3C7935F6-39BF-423A-917B-11E3BB355C09}" type="pres">
      <dgm:prSet presAssocID="{917E21E6-1523-4858-BE04-354EB0BCC983}" presName="composite" presStyleCnt="0"/>
      <dgm:spPr/>
      <dgm:t>
        <a:bodyPr/>
        <a:lstStyle/>
        <a:p>
          <a:endParaRPr lang="zh-CN" altLang="en-US"/>
        </a:p>
      </dgm:t>
    </dgm:pt>
    <dgm:pt modelId="{2FDAEBC7-746A-4243-B291-B948502F3E81}" type="pres">
      <dgm:prSet presAssocID="{917E21E6-1523-4858-BE04-354EB0BCC983}" presName="parentText" presStyleLbl="alignNode1" presStyleIdx="0" presStyleCnt="5">
        <dgm:presLayoutVars>
          <dgm:chMax val="1"/>
          <dgm:bulletEnabled val="1"/>
        </dgm:presLayoutVars>
      </dgm:prSet>
      <dgm:spPr/>
      <dgm:t>
        <a:bodyPr/>
        <a:lstStyle/>
        <a:p>
          <a:endParaRPr lang="zh-CN" altLang="en-US"/>
        </a:p>
      </dgm:t>
    </dgm:pt>
    <dgm:pt modelId="{DF8F2E71-BA84-49A6-8437-28CA2AE025C8}" type="pres">
      <dgm:prSet presAssocID="{917E21E6-1523-4858-BE04-354EB0BCC983}" presName="descendantText" presStyleLbl="alignAcc1" presStyleIdx="0" presStyleCnt="5">
        <dgm:presLayoutVars>
          <dgm:bulletEnabled val="1"/>
        </dgm:presLayoutVars>
      </dgm:prSet>
      <dgm:spPr/>
      <dgm:t>
        <a:bodyPr/>
        <a:lstStyle/>
        <a:p>
          <a:endParaRPr lang="zh-CN" altLang="en-US"/>
        </a:p>
      </dgm:t>
    </dgm:pt>
    <dgm:pt modelId="{73216EF6-3990-4A2E-9C75-D2C27386C280}" type="pres">
      <dgm:prSet presAssocID="{EB22471C-A651-444D-9358-68A15FBBE5F6}" presName="sp" presStyleCnt="0"/>
      <dgm:spPr/>
      <dgm:t>
        <a:bodyPr/>
        <a:lstStyle/>
        <a:p>
          <a:endParaRPr lang="zh-CN" altLang="en-US"/>
        </a:p>
      </dgm:t>
    </dgm:pt>
    <dgm:pt modelId="{ED4FB418-FCA6-4742-89C2-017B2E0DEF19}" type="pres">
      <dgm:prSet presAssocID="{BE8DF1E3-2B37-44C5-B583-76540E645558}" presName="composite" presStyleCnt="0"/>
      <dgm:spPr/>
      <dgm:t>
        <a:bodyPr/>
        <a:lstStyle/>
        <a:p>
          <a:endParaRPr lang="zh-CN" altLang="en-US"/>
        </a:p>
      </dgm:t>
    </dgm:pt>
    <dgm:pt modelId="{1223484B-ADED-4118-9D81-B059DC5E37F8}" type="pres">
      <dgm:prSet presAssocID="{BE8DF1E3-2B37-44C5-B583-76540E645558}" presName="parentText" presStyleLbl="alignNode1" presStyleIdx="1" presStyleCnt="5">
        <dgm:presLayoutVars>
          <dgm:chMax val="1"/>
          <dgm:bulletEnabled val="1"/>
        </dgm:presLayoutVars>
      </dgm:prSet>
      <dgm:spPr/>
      <dgm:t>
        <a:bodyPr/>
        <a:lstStyle/>
        <a:p>
          <a:endParaRPr lang="zh-CN" altLang="en-US"/>
        </a:p>
      </dgm:t>
    </dgm:pt>
    <dgm:pt modelId="{89C75186-64C6-49E0-ACDD-BFDF6361B06C}" type="pres">
      <dgm:prSet presAssocID="{BE8DF1E3-2B37-44C5-B583-76540E645558}" presName="descendantText" presStyleLbl="alignAcc1" presStyleIdx="1" presStyleCnt="5">
        <dgm:presLayoutVars>
          <dgm:bulletEnabled val="1"/>
        </dgm:presLayoutVars>
      </dgm:prSet>
      <dgm:spPr/>
      <dgm:t>
        <a:bodyPr/>
        <a:lstStyle/>
        <a:p>
          <a:endParaRPr lang="zh-CN" altLang="en-US"/>
        </a:p>
      </dgm:t>
    </dgm:pt>
    <dgm:pt modelId="{0641AEA5-8CAE-4BE7-ADEC-1368A2B1B5BD}" type="pres">
      <dgm:prSet presAssocID="{72AE2E3D-3625-492F-8DD5-8405700EB885}" presName="sp" presStyleCnt="0"/>
      <dgm:spPr/>
      <dgm:t>
        <a:bodyPr/>
        <a:lstStyle/>
        <a:p>
          <a:endParaRPr lang="zh-CN" altLang="en-US"/>
        </a:p>
      </dgm:t>
    </dgm:pt>
    <dgm:pt modelId="{F16990D0-92A3-4986-889B-FBA117BCF89C}" type="pres">
      <dgm:prSet presAssocID="{90186990-0E80-47C0-9EF2-B15EF11C2F71}" presName="composite" presStyleCnt="0"/>
      <dgm:spPr/>
      <dgm:t>
        <a:bodyPr/>
        <a:lstStyle/>
        <a:p>
          <a:endParaRPr lang="zh-CN" altLang="en-US"/>
        </a:p>
      </dgm:t>
    </dgm:pt>
    <dgm:pt modelId="{2C5E8195-2241-45AC-9D20-29C6E42ABDFD}" type="pres">
      <dgm:prSet presAssocID="{90186990-0E80-47C0-9EF2-B15EF11C2F71}" presName="parentText" presStyleLbl="alignNode1" presStyleIdx="2" presStyleCnt="5">
        <dgm:presLayoutVars>
          <dgm:chMax val="1"/>
          <dgm:bulletEnabled val="1"/>
        </dgm:presLayoutVars>
      </dgm:prSet>
      <dgm:spPr/>
      <dgm:t>
        <a:bodyPr/>
        <a:lstStyle/>
        <a:p>
          <a:endParaRPr lang="zh-CN" altLang="en-US"/>
        </a:p>
      </dgm:t>
    </dgm:pt>
    <dgm:pt modelId="{D118EA51-2A28-44BF-BC16-D54FBE087B93}" type="pres">
      <dgm:prSet presAssocID="{90186990-0E80-47C0-9EF2-B15EF11C2F71}" presName="descendantText" presStyleLbl="alignAcc1" presStyleIdx="2" presStyleCnt="5">
        <dgm:presLayoutVars>
          <dgm:bulletEnabled val="1"/>
        </dgm:presLayoutVars>
      </dgm:prSet>
      <dgm:spPr/>
      <dgm:t>
        <a:bodyPr/>
        <a:lstStyle/>
        <a:p>
          <a:endParaRPr lang="zh-CN" altLang="en-US"/>
        </a:p>
      </dgm:t>
    </dgm:pt>
    <dgm:pt modelId="{671D44F1-7BFB-4A7E-9398-45AD79EEE759}" type="pres">
      <dgm:prSet presAssocID="{055E802D-55D0-4975-AB9F-5A623648A3EE}" presName="sp" presStyleCnt="0"/>
      <dgm:spPr/>
      <dgm:t>
        <a:bodyPr/>
        <a:lstStyle/>
        <a:p>
          <a:endParaRPr lang="zh-CN" altLang="en-US"/>
        </a:p>
      </dgm:t>
    </dgm:pt>
    <dgm:pt modelId="{A01163CB-F0B9-4F43-B27E-00F9BF551068}" type="pres">
      <dgm:prSet presAssocID="{DF431754-A0B7-4EC9-B3BE-DBC958B03359}" presName="composite" presStyleCnt="0"/>
      <dgm:spPr/>
      <dgm:t>
        <a:bodyPr/>
        <a:lstStyle/>
        <a:p>
          <a:endParaRPr lang="zh-CN" altLang="en-US"/>
        </a:p>
      </dgm:t>
    </dgm:pt>
    <dgm:pt modelId="{BC0C5192-84D3-459D-BF4B-DAE33848830B}" type="pres">
      <dgm:prSet presAssocID="{DF431754-A0B7-4EC9-B3BE-DBC958B03359}" presName="parentText" presStyleLbl="alignNode1" presStyleIdx="3" presStyleCnt="5">
        <dgm:presLayoutVars>
          <dgm:chMax val="1"/>
          <dgm:bulletEnabled val="1"/>
        </dgm:presLayoutVars>
      </dgm:prSet>
      <dgm:spPr/>
      <dgm:t>
        <a:bodyPr/>
        <a:lstStyle/>
        <a:p>
          <a:endParaRPr lang="zh-CN" altLang="en-US"/>
        </a:p>
      </dgm:t>
    </dgm:pt>
    <dgm:pt modelId="{2CFD7F31-FDFE-4EBA-8BF6-9CC4A0783147}" type="pres">
      <dgm:prSet presAssocID="{DF431754-A0B7-4EC9-B3BE-DBC958B03359}" presName="descendantText" presStyleLbl="alignAcc1" presStyleIdx="3" presStyleCnt="5">
        <dgm:presLayoutVars>
          <dgm:bulletEnabled val="1"/>
        </dgm:presLayoutVars>
      </dgm:prSet>
      <dgm:spPr/>
      <dgm:t>
        <a:bodyPr/>
        <a:lstStyle/>
        <a:p>
          <a:endParaRPr lang="zh-CN" altLang="en-US"/>
        </a:p>
      </dgm:t>
    </dgm:pt>
    <dgm:pt modelId="{2F64FD9E-C2A7-4180-80D2-12428295DC0A}" type="pres">
      <dgm:prSet presAssocID="{F1E214D0-0F5B-4B93-9255-E3DE170ACF0A}" presName="sp" presStyleCnt="0"/>
      <dgm:spPr/>
      <dgm:t>
        <a:bodyPr/>
        <a:lstStyle/>
        <a:p>
          <a:endParaRPr lang="zh-CN" altLang="en-US"/>
        </a:p>
      </dgm:t>
    </dgm:pt>
    <dgm:pt modelId="{601DEC81-7732-4EE5-AB4E-BF5F215536E8}" type="pres">
      <dgm:prSet presAssocID="{0ED5BB8E-54CD-4747-A5D0-4F3760C39E38}" presName="composite" presStyleCnt="0"/>
      <dgm:spPr/>
      <dgm:t>
        <a:bodyPr/>
        <a:lstStyle/>
        <a:p>
          <a:endParaRPr lang="zh-CN" altLang="en-US"/>
        </a:p>
      </dgm:t>
    </dgm:pt>
    <dgm:pt modelId="{0F565985-5C93-4B9E-AEE0-92FF8F002A23}" type="pres">
      <dgm:prSet presAssocID="{0ED5BB8E-54CD-4747-A5D0-4F3760C39E38}" presName="parentText" presStyleLbl="alignNode1" presStyleIdx="4" presStyleCnt="5">
        <dgm:presLayoutVars>
          <dgm:chMax val="1"/>
          <dgm:bulletEnabled val="1"/>
        </dgm:presLayoutVars>
      </dgm:prSet>
      <dgm:spPr/>
      <dgm:t>
        <a:bodyPr/>
        <a:lstStyle/>
        <a:p>
          <a:endParaRPr lang="zh-CN" altLang="en-US"/>
        </a:p>
      </dgm:t>
    </dgm:pt>
    <dgm:pt modelId="{2AEEAF5C-9094-4C24-962D-69726B30D308}" type="pres">
      <dgm:prSet presAssocID="{0ED5BB8E-54CD-4747-A5D0-4F3760C39E38}" presName="descendantText" presStyleLbl="alignAcc1" presStyleIdx="4" presStyleCnt="5">
        <dgm:presLayoutVars>
          <dgm:bulletEnabled val="1"/>
        </dgm:presLayoutVars>
      </dgm:prSet>
      <dgm:spPr/>
      <dgm:t>
        <a:bodyPr/>
        <a:lstStyle/>
        <a:p>
          <a:endParaRPr lang="zh-CN" altLang="en-US"/>
        </a:p>
      </dgm:t>
    </dgm:pt>
  </dgm:ptLst>
  <dgm:cxnLst>
    <dgm:cxn modelId="{699FD825-A37D-4835-AF25-05B06353C606}" srcId="{086A5534-6AB0-4B33-A088-1EC74E013681}" destId="{90186990-0E80-47C0-9EF2-B15EF11C2F71}" srcOrd="2" destOrd="0" parTransId="{3DF218D6-70F5-4AC8-8F61-36FC7907DA9E}" sibTransId="{055E802D-55D0-4975-AB9F-5A623648A3EE}"/>
    <dgm:cxn modelId="{572C9404-E653-4F66-A972-48BEA8491D14}" srcId="{DF431754-A0B7-4EC9-B3BE-DBC958B03359}" destId="{524B88C9-B7D7-43AA-8281-CA573FCA41F4}" srcOrd="0" destOrd="0" parTransId="{C778BB75-FBFD-4ECD-8562-2A10D4E6B345}" sibTransId="{F174CD3F-4921-47EA-B6D5-A2942C6EE2A0}"/>
    <dgm:cxn modelId="{D0C674CF-B1E1-4449-9970-C725305C032D}" srcId="{BE8DF1E3-2B37-44C5-B583-76540E645558}" destId="{D673EA2F-003B-45AA-86EC-E46782CEA67C}" srcOrd="0" destOrd="0" parTransId="{F17032DB-6EDE-4627-8E4D-005524CD5054}" sibTransId="{F59FA3A2-4409-47BA-A341-17F81683A51E}"/>
    <dgm:cxn modelId="{626D0C23-9EA9-4499-95C1-82DCB1FEBEB0}" type="presOf" srcId="{A3496E03-19F3-45E6-A076-B5289D9C2009}" destId="{DF8F2E71-BA84-49A6-8437-28CA2AE025C8}" srcOrd="0" destOrd="0" presId="urn:microsoft.com/office/officeart/2005/8/layout/chevron2"/>
    <dgm:cxn modelId="{0E423E43-F40E-4923-989A-7B428862FF42}" type="presOf" srcId="{90186990-0E80-47C0-9EF2-B15EF11C2F71}" destId="{2C5E8195-2241-45AC-9D20-29C6E42ABDFD}" srcOrd="0" destOrd="0" presId="urn:microsoft.com/office/officeart/2005/8/layout/chevron2"/>
    <dgm:cxn modelId="{FE86AF09-D7DB-49CD-912E-563B4C37A5B9}" type="presOf" srcId="{1549EFB1-74FF-4212-A6B9-18111AE3FFE6}" destId="{2AEEAF5C-9094-4C24-962D-69726B30D308}" srcOrd="0" destOrd="0" presId="urn:microsoft.com/office/officeart/2005/8/layout/chevron2"/>
    <dgm:cxn modelId="{F97C942C-77D1-4C11-9A1B-BA80F48B0251}" type="presOf" srcId="{BE8DF1E3-2B37-44C5-B583-76540E645558}" destId="{1223484B-ADED-4118-9D81-B059DC5E37F8}" srcOrd="0" destOrd="0" presId="urn:microsoft.com/office/officeart/2005/8/layout/chevron2"/>
    <dgm:cxn modelId="{B3F2374A-9477-459C-B843-5E36161F7DE6}" srcId="{90186990-0E80-47C0-9EF2-B15EF11C2F71}" destId="{EFF15152-6D46-41D3-8EBB-5E80F12668CC}" srcOrd="0" destOrd="0" parTransId="{EEEBAAAC-6CF2-4841-B32E-09877775EDA0}" sibTransId="{3AAEC166-C5C0-4805-BDED-432210C51444}"/>
    <dgm:cxn modelId="{9B0EB25F-54F6-4A07-A241-A761DDA86DBF}" type="presOf" srcId="{0ED5BB8E-54CD-4747-A5D0-4F3760C39E38}" destId="{0F565985-5C93-4B9E-AEE0-92FF8F002A23}" srcOrd="0" destOrd="0" presId="urn:microsoft.com/office/officeart/2005/8/layout/chevron2"/>
    <dgm:cxn modelId="{AD94A23A-7BB5-40D7-A072-EE87DE6ABDF0}" type="presOf" srcId="{917E21E6-1523-4858-BE04-354EB0BCC983}" destId="{2FDAEBC7-746A-4243-B291-B948502F3E81}" srcOrd="0" destOrd="0" presId="urn:microsoft.com/office/officeart/2005/8/layout/chevron2"/>
    <dgm:cxn modelId="{F7948E8E-C070-4B14-80CD-2CF97AA6F0FE}" srcId="{086A5534-6AB0-4B33-A088-1EC74E013681}" destId="{917E21E6-1523-4858-BE04-354EB0BCC983}" srcOrd="0" destOrd="0" parTransId="{971E1744-A392-4507-BC51-95B59E0BC096}" sibTransId="{EB22471C-A651-444D-9358-68A15FBBE5F6}"/>
    <dgm:cxn modelId="{8F4FB7E4-2DD0-4AE1-BEC0-D927D5A5F1CF}" srcId="{086A5534-6AB0-4B33-A088-1EC74E013681}" destId="{BE8DF1E3-2B37-44C5-B583-76540E645558}" srcOrd="1" destOrd="0" parTransId="{39CE8D1B-5F94-4148-9333-287F3059AC88}" sibTransId="{72AE2E3D-3625-492F-8DD5-8405700EB885}"/>
    <dgm:cxn modelId="{C273DF8E-AB09-4E9E-81E3-991DDDC34D1A}" type="presOf" srcId="{D673EA2F-003B-45AA-86EC-E46782CEA67C}" destId="{89C75186-64C6-49E0-ACDD-BFDF6361B06C}" srcOrd="0" destOrd="0" presId="urn:microsoft.com/office/officeart/2005/8/layout/chevron2"/>
    <dgm:cxn modelId="{C3D1D50C-C2C9-4C9F-B0C7-B756EB5D8216}" type="presOf" srcId="{086A5534-6AB0-4B33-A088-1EC74E013681}" destId="{90206768-4C0B-41AA-992E-B84F57AE267C}" srcOrd="0" destOrd="0" presId="urn:microsoft.com/office/officeart/2005/8/layout/chevron2"/>
    <dgm:cxn modelId="{12C76C3D-A2A3-4C1B-A1B5-BB0003680451}" type="presOf" srcId="{DF431754-A0B7-4EC9-B3BE-DBC958B03359}" destId="{BC0C5192-84D3-459D-BF4B-DAE33848830B}" srcOrd="0" destOrd="0" presId="urn:microsoft.com/office/officeart/2005/8/layout/chevron2"/>
    <dgm:cxn modelId="{F9FC9A9F-C849-49E2-8727-D0F5195763CE}" srcId="{086A5534-6AB0-4B33-A088-1EC74E013681}" destId="{0ED5BB8E-54CD-4747-A5D0-4F3760C39E38}" srcOrd="4" destOrd="0" parTransId="{2C78DA79-4BE6-4C58-A619-BCC407AD64C2}" sibTransId="{970FB2A7-2827-484D-A569-F3CDAD0ED4A8}"/>
    <dgm:cxn modelId="{6ABA060F-E7B2-4CDE-97DE-D0761BC3F149}" srcId="{917E21E6-1523-4858-BE04-354EB0BCC983}" destId="{A3496E03-19F3-45E6-A076-B5289D9C2009}" srcOrd="0" destOrd="0" parTransId="{1355A069-EA6D-4378-B9A4-7A97C3508F0E}" sibTransId="{BBFFE57D-E657-455A-B5CC-B5D5BFF783CB}"/>
    <dgm:cxn modelId="{D8F7412B-268A-4EB4-A013-694140D7FBAE}" type="presOf" srcId="{EFF15152-6D46-41D3-8EBB-5E80F12668CC}" destId="{D118EA51-2A28-44BF-BC16-D54FBE087B93}" srcOrd="0" destOrd="0" presId="urn:microsoft.com/office/officeart/2005/8/layout/chevron2"/>
    <dgm:cxn modelId="{F2FEA728-2922-48DB-A781-5BF1C38390EF}" srcId="{0ED5BB8E-54CD-4747-A5D0-4F3760C39E38}" destId="{1549EFB1-74FF-4212-A6B9-18111AE3FFE6}" srcOrd="0" destOrd="0" parTransId="{81FB2150-F1A0-47D3-9A1B-43009FDFEE40}" sibTransId="{08EAB847-EBED-40AE-9C7A-011BC62AD2CE}"/>
    <dgm:cxn modelId="{B38B1633-9E2C-4B22-9B43-71DA1EAE49AE}" type="presOf" srcId="{524B88C9-B7D7-43AA-8281-CA573FCA41F4}" destId="{2CFD7F31-FDFE-4EBA-8BF6-9CC4A0783147}" srcOrd="0" destOrd="0" presId="urn:microsoft.com/office/officeart/2005/8/layout/chevron2"/>
    <dgm:cxn modelId="{2266C9B0-C802-407B-A1B5-C93822433D82}" srcId="{086A5534-6AB0-4B33-A088-1EC74E013681}" destId="{DF431754-A0B7-4EC9-B3BE-DBC958B03359}" srcOrd="3" destOrd="0" parTransId="{C7B4B1DF-1C3D-423D-9CCA-3631FDDA62CF}" sibTransId="{F1E214D0-0F5B-4B93-9255-E3DE170ACF0A}"/>
    <dgm:cxn modelId="{9C5A8509-AA56-4B2C-BDB2-615FF61B2CA4}" type="presParOf" srcId="{90206768-4C0B-41AA-992E-B84F57AE267C}" destId="{3C7935F6-39BF-423A-917B-11E3BB355C09}" srcOrd="0" destOrd="0" presId="urn:microsoft.com/office/officeart/2005/8/layout/chevron2"/>
    <dgm:cxn modelId="{A1386654-AE7D-436F-9E3D-D6409C42730B}" type="presParOf" srcId="{3C7935F6-39BF-423A-917B-11E3BB355C09}" destId="{2FDAEBC7-746A-4243-B291-B948502F3E81}" srcOrd="0" destOrd="0" presId="urn:microsoft.com/office/officeart/2005/8/layout/chevron2"/>
    <dgm:cxn modelId="{8E2CB721-4BDF-42DB-8AB8-6160FAD28B87}" type="presParOf" srcId="{3C7935F6-39BF-423A-917B-11E3BB355C09}" destId="{DF8F2E71-BA84-49A6-8437-28CA2AE025C8}" srcOrd="1" destOrd="0" presId="urn:microsoft.com/office/officeart/2005/8/layout/chevron2"/>
    <dgm:cxn modelId="{082D4E3F-6E2E-40F4-AE5E-CD9D666F253E}" type="presParOf" srcId="{90206768-4C0B-41AA-992E-B84F57AE267C}" destId="{73216EF6-3990-4A2E-9C75-D2C27386C280}" srcOrd="1" destOrd="0" presId="urn:microsoft.com/office/officeart/2005/8/layout/chevron2"/>
    <dgm:cxn modelId="{AFCAEA08-ABE3-4437-A45C-1233F9C2F3F6}" type="presParOf" srcId="{90206768-4C0B-41AA-992E-B84F57AE267C}" destId="{ED4FB418-FCA6-4742-89C2-017B2E0DEF19}" srcOrd="2" destOrd="0" presId="urn:microsoft.com/office/officeart/2005/8/layout/chevron2"/>
    <dgm:cxn modelId="{BB178617-4740-4463-82AF-678B5B5E02B9}" type="presParOf" srcId="{ED4FB418-FCA6-4742-89C2-017B2E0DEF19}" destId="{1223484B-ADED-4118-9D81-B059DC5E37F8}" srcOrd="0" destOrd="0" presId="urn:microsoft.com/office/officeart/2005/8/layout/chevron2"/>
    <dgm:cxn modelId="{F2BAEA6F-B0AD-4803-ADEA-7AC515F18A57}" type="presParOf" srcId="{ED4FB418-FCA6-4742-89C2-017B2E0DEF19}" destId="{89C75186-64C6-49E0-ACDD-BFDF6361B06C}" srcOrd="1" destOrd="0" presId="urn:microsoft.com/office/officeart/2005/8/layout/chevron2"/>
    <dgm:cxn modelId="{F7C28524-55C8-4E2B-B6FE-35B7B873B54E}" type="presParOf" srcId="{90206768-4C0B-41AA-992E-B84F57AE267C}" destId="{0641AEA5-8CAE-4BE7-ADEC-1368A2B1B5BD}" srcOrd="3" destOrd="0" presId="urn:microsoft.com/office/officeart/2005/8/layout/chevron2"/>
    <dgm:cxn modelId="{1C5725F9-7FFB-4167-BA14-E2AB278D5C90}" type="presParOf" srcId="{90206768-4C0B-41AA-992E-B84F57AE267C}" destId="{F16990D0-92A3-4986-889B-FBA117BCF89C}" srcOrd="4" destOrd="0" presId="urn:microsoft.com/office/officeart/2005/8/layout/chevron2"/>
    <dgm:cxn modelId="{A22388D3-1608-4085-A148-D5763C629E4D}" type="presParOf" srcId="{F16990D0-92A3-4986-889B-FBA117BCF89C}" destId="{2C5E8195-2241-45AC-9D20-29C6E42ABDFD}" srcOrd="0" destOrd="0" presId="urn:microsoft.com/office/officeart/2005/8/layout/chevron2"/>
    <dgm:cxn modelId="{521B431A-B6BE-42F4-8789-F443460FBB5D}" type="presParOf" srcId="{F16990D0-92A3-4986-889B-FBA117BCF89C}" destId="{D118EA51-2A28-44BF-BC16-D54FBE087B93}" srcOrd="1" destOrd="0" presId="urn:microsoft.com/office/officeart/2005/8/layout/chevron2"/>
    <dgm:cxn modelId="{00715CE6-3296-4F73-ABC1-7BC4D51FE2C2}" type="presParOf" srcId="{90206768-4C0B-41AA-992E-B84F57AE267C}" destId="{671D44F1-7BFB-4A7E-9398-45AD79EEE759}" srcOrd="5" destOrd="0" presId="urn:microsoft.com/office/officeart/2005/8/layout/chevron2"/>
    <dgm:cxn modelId="{C86FDE7E-E17A-4265-A68D-2771B901F2EB}" type="presParOf" srcId="{90206768-4C0B-41AA-992E-B84F57AE267C}" destId="{A01163CB-F0B9-4F43-B27E-00F9BF551068}" srcOrd="6" destOrd="0" presId="urn:microsoft.com/office/officeart/2005/8/layout/chevron2"/>
    <dgm:cxn modelId="{0F85AAA4-7D0A-4611-AB74-66B18FADE061}" type="presParOf" srcId="{A01163CB-F0B9-4F43-B27E-00F9BF551068}" destId="{BC0C5192-84D3-459D-BF4B-DAE33848830B}" srcOrd="0" destOrd="0" presId="urn:microsoft.com/office/officeart/2005/8/layout/chevron2"/>
    <dgm:cxn modelId="{14858F29-632C-4480-8293-203775C49A5F}" type="presParOf" srcId="{A01163CB-F0B9-4F43-B27E-00F9BF551068}" destId="{2CFD7F31-FDFE-4EBA-8BF6-9CC4A0783147}" srcOrd="1" destOrd="0" presId="urn:microsoft.com/office/officeart/2005/8/layout/chevron2"/>
    <dgm:cxn modelId="{13F3B37F-BDD5-4C38-A55A-69EE08BABA89}" type="presParOf" srcId="{90206768-4C0B-41AA-992E-B84F57AE267C}" destId="{2F64FD9E-C2A7-4180-80D2-12428295DC0A}" srcOrd="7" destOrd="0" presId="urn:microsoft.com/office/officeart/2005/8/layout/chevron2"/>
    <dgm:cxn modelId="{A0A2E897-C376-4FA8-9E49-B9D9E43B3253}" type="presParOf" srcId="{90206768-4C0B-41AA-992E-B84F57AE267C}" destId="{601DEC81-7732-4EE5-AB4E-BF5F215536E8}" srcOrd="8" destOrd="0" presId="urn:microsoft.com/office/officeart/2005/8/layout/chevron2"/>
    <dgm:cxn modelId="{FC3CABE2-00C8-497E-A720-A22D05A2D510}" type="presParOf" srcId="{601DEC81-7732-4EE5-AB4E-BF5F215536E8}" destId="{0F565985-5C93-4B9E-AEE0-92FF8F002A23}" srcOrd="0" destOrd="0" presId="urn:microsoft.com/office/officeart/2005/8/layout/chevron2"/>
    <dgm:cxn modelId="{005EECE4-AD36-4E09-AD0F-3DA77C3D724A}" type="presParOf" srcId="{601DEC81-7732-4EE5-AB4E-BF5F215536E8}" destId="{2AEEAF5C-9094-4C24-962D-69726B30D308}"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12DFD9-87A9-46AB-B20B-8B9F7D6BCD25}" type="doc">
      <dgm:prSet loTypeId="urn:microsoft.com/office/officeart/2005/8/layout/list1" loCatId="list" qsTypeId="urn:microsoft.com/office/officeart/2005/8/quickstyle/simple3" qsCatId="simple" csTypeId="urn:microsoft.com/office/officeart/2005/8/colors/colorful1#3" csCatId="colorful" phldr="1"/>
      <dgm:spPr/>
      <dgm:t>
        <a:bodyPr/>
        <a:lstStyle/>
        <a:p>
          <a:endParaRPr lang="zh-CN" altLang="en-US"/>
        </a:p>
      </dgm:t>
    </dgm:pt>
    <dgm:pt modelId="{6AEE645D-8867-48F6-BFFF-B9258CA42628}">
      <dgm:prSet custT="1"/>
      <dgm:spPr/>
      <dgm:t>
        <a:bodyPr/>
        <a:lstStyle/>
        <a:p>
          <a:pPr rtl="0"/>
          <a:r>
            <a:rPr lang="zh-CN" altLang="en-US" sz="1400" b="1" dirty="0" smtClean="0">
              <a:latin typeface="微软雅黑" panose="020B0503020204020204" pitchFamily="34" charset="-122"/>
              <a:ea typeface="微软雅黑" panose="020B0503020204020204" pitchFamily="34" charset="-122"/>
            </a:rPr>
            <a:t>应用价值</a:t>
          </a:r>
          <a:endParaRPr lang="zh-CN" altLang="en-US" sz="1400" b="1" dirty="0">
            <a:latin typeface="微软雅黑" panose="020B0503020204020204" pitchFamily="34" charset="-122"/>
            <a:ea typeface="微软雅黑" panose="020B0503020204020204" pitchFamily="34" charset="-122"/>
          </a:endParaRPr>
        </a:p>
      </dgm:t>
    </dgm:pt>
    <dgm:pt modelId="{14E82D87-F18D-4431-9D09-9CCD4854FE63}" cxnId="{5672044B-EA96-40E1-97F4-3D07A025AF0C}" type="parTrans">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C7E95E63-7C34-47C4-A823-7C7F26DE42FB}" cxnId="{5672044B-EA96-40E1-97F4-3D07A025AF0C}" type="sibTrans">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BD3FACC7-99FD-4759-83D2-FC43728B9607}">
      <dgm:prSet custT="1"/>
      <dgm:spPr/>
      <dgm:t>
        <a:bodyPr/>
        <a:lstStyle/>
        <a:p>
          <a:pPr rtl="0"/>
          <a:r>
            <a:rPr lang="zh-CN" altLang="en-US" sz="1000" b="0" dirty="0" smtClean="0">
              <a:latin typeface="微软雅黑" panose="020B0503020204020204" pitchFamily="34" charset="-122"/>
              <a:ea typeface="微软雅黑" panose="020B0503020204020204" pitchFamily="34" charset="-122"/>
            </a:rPr>
            <a:t>流向追溯：完整的</a:t>
          </a:r>
          <a:r>
            <a:rPr lang="zh-CN" sz="1000" b="0" dirty="0" smtClean="0">
              <a:latin typeface="微软雅黑" panose="020B0503020204020204" pitchFamily="34" charset="-122"/>
              <a:ea typeface="微软雅黑" panose="020B0503020204020204" pitchFamily="34" charset="-122"/>
            </a:rPr>
            <a:t>产品</a:t>
          </a:r>
          <a:r>
            <a:rPr lang="en-US" sz="1000" b="0" dirty="0" smtClean="0">
              <a:latin typeface="微软雅黑" panose="020B0503020204020204" pitchFamily="34" charset="-122"/>
              <a:ea typeface="微软雅黑" panose="020B0503020204020204" pitchFamily="34" charset="-122"/>
            </a:rPr>
            <a:t>/</a:t>
          </a:r>
          <a:r>
            <a:rPr lang="zh-CN" sz="1000" b="0" dirty="0" smtClean="0">
              <a:latin typeface="微软雅黑" panose="020B0503020204020204" pitchFamily="34" charset="-122"/>
              <a:ea typeface="微软雅黑" panose="020B0503020204020204" pitchFamily="34" charset="-122"/>
            </a:rPr>
            <a:t>商品流向的管理，</a:t>
          </a:r>
          <a:r>
            <a:rPr lang="zh-CN" altLang="en-US" sz="1000" b="0" dirty="0" smtClean="0">
              <a:latin typeface="微软雅黑" panose="020B0503020204020204" pitchFamily="34" charset="-122"/>
              <a:ea typeface="微软雅黑" panose="020B0503020204020204" pitchFamily="34" charset="-122"/>
            </a:rPr>
            <a:t>为企业提供了</a:t>
          </a:r>
          <a:r>
            <a:rPr lang="zh-CN" sz="1000" b="0" dirty="0" smtClean="0">
              <a:latin typeface="微软雅黑" panose="020B0503020204020204" pitchFamily="34" charset="-122"/>
              <a:ea typeface="微软雅黑" panose="020B0503020204020204" pitchFamily="34" charset="-122"/>
            </a:rPr>
            <a:t>后期的回收物流、售后</a:t>
          </a:r>
          <a:r>
            <a:rPr lang="zh-CN" altLang="en-US" sz="1000" b="0" dirty="0" smtClean="0">
              <a:latin typeface="微软雅黑" panose="020B0503020204020204" pitchFamily="34" charset="-122"/>
              <a:ea typeface="微软雅黑" panose="020B0503020204020204" pitchFamily="34" charset="-122"/>
            </a:rPr>
            <a:t>服务所需要的质量、业务经营的信息参考</a:t>
          </a:r>
          <a:endParaRPr lang="zh-CN" sz="1000" b="0" dirty="0">
            <a:latin typeface="微软雅黑" panose="020B0503020204020204" pitchFamily="34" charset="-122"/>
            <a:ea typeface="微软雅黑" panose="020B0503020204020204" pitchFamily="34" charset="-122"/>
          </a:endParaRPr>
        </a:p>
      </dgm:t>
    </dgm:pt>
    <dgm:pt modelId="{92ECB83F-EE61-41C0-BAD9-B92787102711}" cxnId="{4CDA97FA-9E78-4B8B-BAAE-4255F4426C6B}" type="par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09C80987-5465-4C0E-903F-0CFC6D9428BE}" cxnId="{4CDA97FA-9E78-4B8B-BAAE-4255F4426C6B}" type="sib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B154EB2C-69B4-42BC-955A-DB6444C694A6}">
      <dgm:prSet custT="1"/>
      <dgm:spPr/>
      <dgm:t>
        <a:bodyPr/>
        <a:lstStyle/>
        <a:p>
          <a:pPr rtl="0"/>
          <a:r>
            <a:rPr lang="zh-CN" altLang="en-US" sz="1000" b="0" dirty="0" smtClean="0">
              <a:latin typeface="微软雅黑" panose="020B0503020204020204" pitchFamily="34" charset="-122"/>
              <a:ea typeface="微软雅黑" panose="020B0503020204020204" pitchFamily="34" charset="-122"/>
            </a:rPr>
            <a:t>逆向追溯：追查产品在每个加工环节或者供应环节发生的问题所在，追究具体的责任</a:t>
          </a:r>
          <a:endParaRPr lang="zh-CN" altLang="en-US" sz="1000" b="0" dirty="0">
            <a:latin typeface="微软雅黑" panose="020B0503020204020204" pitchFamily="34" charset="-122"/>
            <a:ea typeface="微软雅黑" panose="020B0503020204020204" pitchFamily="34" charset="-122"/>
          </a:endParaRPr>
        </a:p>
      </dgm:t>
    </dgm:pt>
    <dgm:pt modelId="{AEF9D577-B53F-4E4A-9894-998632D104AF}" cxnId="{CB86722F-EFD8-4DF8-A8C2-1F38A8398551}" type="par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8B31AE84-07E3-4059-A76E-7B610706FD2D}" cxnId="{CB86722F-EFD8-4DF8-A8C2-1F38A8398551}" type="sib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8CAE8957-7C6C-4885-BFF3-60DE430A7674}">
      <dgm:prSet custT="1"/>
      <dgm:spPr/>
      <dgm:t>
        <a:bodyPr/>
        <a:lstStyle/>
        <a:p>
          <a:pPr rtl="0"/>
          <a:r>
            <a:rPr lang="zh-CN" altLang="en-US" sz="1400" b="1" dirty="0" smtClean="0">
              <a:latin typeface="微软雅黑" panose="020B0503020204020204" pitchFamily="34" charset="-122"/>
              <a:ea typeface="微软雅黑" panose="020B0503020204020204" pitchFamily="34" charset="-122"/>
            </a:rPr>
            <a:t>应用场景</a:t>
          </a:r>
          <a:endParaRPr lang="en-US" sz="1400" b="1" dirty="0">
            <a:latin typeface="微软雅黑" panose="020B0503020204020204" pitchFamily="34" charset="-122"/>
            <a:ea typeface="微软雅黑" panose="020B0503020204020204" pitchFamily="34" charset="-122"/>
          </a:endParaRPr>
        </a:p>
      </dgm:t>
    </dgm:pt>
    <dgm:pt modelId="{9E7F95CD-5BD2-409B-A617-0234E47B8E51}" cxnId="{2EF09B6A-8D25-43AA-8357-A8E5F45A0299}" type="par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566C0E12-BFA4-465D-88C3-383C2CF6CEB1}" cxnId="{2EF09B6A-8D25-43AA-8357-A8E5F45A0299}" type="sib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1BEF8723-466C-40E6-AB7B-9E7739F6EA85}">
      <dgm:prSet custT="1"/>
      <dgm:spPr/>
      <dgm:t>
        <a:bodyPr/>
        <a:lstStyle/>
        <a:p>
          <a:pPr rtl="0"/>
          <a:r>
            <a:rPr lang="zh-CN" altLang="en-US" sz="1000" b="0" dirty="0" smtClean="0">
              <a:latin typeface="微软雅黑" panose="020B0503020204020204" pitchFamily="34" charset="-122"/>
              <a:ea typeface="微软雅黑" panose="020B0503020204020204" pitchFamily="34" charset="-122"/>
            </a:rPr>
            <a:t>客户串货查询</a:t>
          </a:r>
          <a:endParaRPr lang="en-US" sz="1000" b="0" dirty="0">
            <a:latin typeface="微软雅黑" panose="020B0503020204020204" pitchFamily="34" charset="-122"/>
            <a:ea typeface="微软雅黑" panose="020B0503020204020204" pitchFamily="34" charset="-122"/>
          </a:endParaRPr>
        </a:p>
      </dgm:t>
    </dgm:pt>
    <dgm:pt modelId="{4B76EC65-919B-4576-86CD-57453AB12662}" cxnId="{2FE10262-7314-4BEC-9A3E-4D37B4C6553B}" type="par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D96E1C75-CBA3-4B5F-AA30-6E931FAF21E7}" cxnId="{2FE10262-7314-4BEC-9A3E-4D37B4C6553B}" type="sib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AD53EF0E-1CB4-4B2F-8A44-341493C250CF}">
      <dgm:prSet custT="1"/>
      <dgm:spPr/>
      <dgm:t>
        <a:bodyPr/>
        <a:lstStyle/>
        <a:p>
          <a:pPr rtl="0"/>
          <a:r>
            <a:rPr lang="zh-CN" altLang="en-US" sz="1000" b="0" dirty="0" smtClean="0">
              <a:latin typeface="微软雅黑" panose="020B0503020204020204" pitchFamily="34" charset="-122"/>
              <a:ea typeface="微软雅黑" panose="020B0503020204020204" pitchFamily="34" charset="-122"/>
            </a:rPr>
            <a:t>通过了解某批次料品在哪些生产任务中耗用，分析目标产品中原辅料的批次构成，便于发现由于原辅料质量问题导致产品缺陷</a:t>
          </a:r>
          <a:endParaRPr lang="zh-CN" altLang="en-US" sz="1000" b="0" dirty="0">
            <a:latin typeface="微软雅黑" panose="020B0503020204020204" pitchFamily="34" charset="-122"/>
            <a:ea typeface="微软雅黑" panose="020B0503020204020204" pitchFamily="34" charset="-122"/>
          </a:endParaRPr>
        </a:p>
      </dgm:t>
    </dgm:pt>
    <dgm:pt modelId="{28A12407-99C1-4974-8888-E1A45C6B50A9}" cxnId="{FB9EF075-8293-4A76-9AC7-27DF11793B0A}" type="par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C8F1B7EF-0558-43A9-B51A-91807424C534}" cxnId="{FB9EF075-8293-4A76-9AC7-27DF11793B0A}" type="sib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5F7B3B96-59D1-481F-844E-CC64E3AC5DAC}">
      <dgm:prSet custT="1"/>
      <dgm:spPr/>
      <dgm:t>
        <a:bodyPr/>
        <a:lstStyle/>
        <a:p>
          <a:pPr rtl="0"/>
          <a:r>
            <a:rPr lang="zh-CN" altLang="en-US" sz="1400" b="1" dirty="0" smtClean="0">
              <a:latin typeface="微软雅黑" panose="020B0503020204020204" pitchFamily="34" charset="-122"/>
              <a:ea typeface="微软雅黑" panose="020B0503020204020204" pitchFamily="34" charset="-122"/>
            </a:rPr>
            <a:t>关键特性</a:t>
          </a:r>
          <a:endParaRPr lang="zh-CN" altLang="en-US" sz="1400" b="1" dirty="0">
            <a:latin typeface="微软雅黑" panose="020B0503020204020204" pitchFamily="34" charset="-122"/>
            <a:ea typeface="微软雅黑" panose="020B0503020204020204" pitchFamily="34" charset="-122"/>
          </a:endParaRPr>
        </a:p>
      </dgm:t>
    </dgm:pt>
    <dgm:pt modelId="{FFB3FABA-CBD2-4D9E-9579-1D98AEC291BC}" cxnId="{0FC7DC86-1341-47D8-AC67-30C0FF262821}" type="par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E833349E-5B33-42E4-B2E5-187AE207970F}" cxnId="{0FC7DC86-1341-47D8-AC67-30C0FF262821}" type="sib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3CC287ED-7263-46F4-86DA-CF3BECC4DAA3}">
      <dgm:prSet custT="1"/>
      <dgm:spPr/>
      <dgm:t>
        <a:bodyPr/>
        <a:lstStyle/>
        <a:p>
          <a:pPr rtl="0"/>
          <a:r>
            <a:rPr lang="zh-CN" altLang="en-US" sz="1000" b="0" dirty="0" smtClean="0">
              <a:latin typeface="微软雅黑" panose="020B0503020204020204" pitchFamily="34" charset="-122"/>
              <a:ea typeface="微软雅黑" panose="020B0503020204020204" pitchFamily="34" charset="-122"/>
            </a:rPr>
            <a:t>完整的业务信息系统的追溯和管理</a:t>
          </a:r>
          <a:endParaRPr lang="zh-CN" altLang="en-US" sz="1000" b="0" dirty="0">
            <a:latin typeface="微软雅黑" panose="020B0503020204020204" pitchFamily="34" charset="-122"/>
            <a:ea typeface="微软雅黑" panose="020B0503020204020204" pitchFamily="34" charset="-122"/>
          </a:endParaRPr>
        </a:p>
      </dgm:t>
    </dgm:pt>
    <dgm:pt modelId="{83FD9765-D729-4100-A011-EEBCE19F55D5}" cxnId="{847EFA78-C15C-4493-B851-9240DA41A05E}" type="par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CA9461E5-3BD1-444F-AB6D-84D6EA23F404}" cxnId="{847EFA78-C15C-4493-B851-9240DA41A05E}" type="sib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4E288A68-F7EB-4CB0-B49A-5CC36DC2FA2C}">
      <dgm:prSet custT="1"/>
      <dgm:spPr/>
      <dgm:t>
        <a:bodyPr/>
        <a:lstStyle/>
        <a:p>
          <a:pPr rtl="0"/>
          <a:r>
            <a:rPr lang="zh-CN" altLang="en-US" sz="1000" b="0" dirty="0" smtClean="0">
              <a:latin typeface="微软雅黑" panose="020B0503020204020204" pitchFamily="34" charset="-122"/>
              <a:ea typeface="微软雅黑" panose="020B0503020204020204" pitchFamily="34" charset="-122"/>
            </a:rPr>
            <a:t>溯源查询：进行材料构成、加工过程、质量检验、收发流水的追溯</a:t>
          </a:r>
          <a:endParaRPr lang="zh-CN" altLang="en-US" sz="1000" b="0" dirty="0">
            <a:latin typeface="微软雅黑" panose="020B0503020204020204" pitchFamily="34" charset="-122"/>
            <a:ea typeface="微软雅黑" panose="020B0503020204020204" pitchFamily="34" charset="-122"/>
          </a:endParaRPr>
        </a:p>
      </dgm:t>
    </dgm:pt>
    <dgm:pt modelId="{D5ED359A-C1F5-48DC-B464-E7E774868CE7}" cxnId="{092E92CF-F838-4794-B8BB-4FA54A269634}" type="par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6F2D3253-31A8-4941-8C51-7C1B0B9DB657}" cxnId="{092E92CF-F838-4794-B8BB-4FA54A269634}" type="sibTrans">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3D2627CD-F037-4EB9-93BF-6C095C1F5D1A}">
      <dgm:prSet custT="1"/>
      <dgm:spPr/>
      <dgm:t>
        <a:bodyPr/>
        <a:lstStyle/>
        <a:p>
          <a:pPr rtl="0"/>
          <a:r>
            <a:rPr lang="zh-CN" altLang="en-US" sz="1000" b="0" dirty="0" smtClean="0">
              <a:latin typeface="微软雅黑" panose="020B0503020204020204" pitchFamily="34" charset="-122"/>
              <a:ea typeface="微软雅黑" panose="020B0503020204020204" pitchFamily="34" charset="-122"/>
            </a:rPr>
            <a:t>去向查询：进行生产去向、销售流向、库存状态、维修服务、收发流水情况</a:t>
          </a:r>
          <a:endParaRPr lang="zh-CN" altLang="en-US" sz="1000" b="0" dirty="0">
            <a:latin typeface="微软雅黑" panose="020B0503020204020204" pitchFamily="34" charset="-122"/>
            <a:ea typeface="微软雅黑" panose="020B0503020204020204" pitchFamily="34" charset="-122"/>
          </a:endParaRPr>
        </a:p>
      </dgm:t>
    </dgm:pt>
    <dgm:pt modelId="{3CEBBF8D-EBC2-4F49-B9E2-A7613BD3148C}" cxnId="{E93F46C5-8CC4-4FD3-9ABF-2C164A1961C4}" type="parTrans">
      <dgm:prSet/>
      <dgm:spPr/>
      <dgm:t>
        <a:bodyPr/>
        <a:lstStyle/>
        <a:p>
          <a:endParaRPr lang="zh-CN" altLang="en-US" sz="2400"/>
        </a:p>
      </dgm:t>
    </dgm:pt>
    <dgm:pt modelId="{8640E3E5-9B19-4BA3-802F-C4C2E9AD544D}" cxnId="{E93F46C5-8CC4-4FD3-9ABF-2C164A1961C4}" type="sibTrans">
      <dgm:prSet/>
      <dgm:spPr/>
      <dgm:t>
        <a:bodyPr/>
        <a:lstStyle/>
        <a:p>
          <a:endParaRPr lang="zh-CN" altLang="en-US" sz="2400"/>
        </a:p>
      </dgm:t>
    </dgm:pt>
    <dgm:pt modelId="{806DE85F-803F-4A96-9F2E-A78E6C42FB4C}">
      <dgm:prSet custT="1"/>
      <dgm:spPr/>
      <dgm:t>
        <a:bodyPr/>
        <a:lstStyle/>
        <a:p>
          <a:pPr rtl="0"/>
          <a:r>
            <a:rPr lang="zh-CN" altLang="en-US" sz="1000" b="0" dirty="0" smtClean="0">
              <a:latin typeface="微软雅黑" panose="020B0503020204020204" pitchFamily="34" charset="-122"/>
              <a:ea typeface="微软雅黑" panose="020B0503020204020204" pitchFamily="34" charset="-122"/>
            </a:rPr>
            <a:t>材料质量问题跟踪</a:t>
          </a:r>
          <a:endParaRPr lang="en-US" sz="1000" b="0" dirty="0">
            <a:latin typeface="微软雅黑" panose="020B0503020204020204" pitchFamily="34" charset="-122"/>
            <a:ea typeface="微软雅黑" panose="020B0503020204020204" pitchFamily="34" charset="-122"/>
          </a:endParaRPr>
        </a:p>
      </dgm:t>
    </dgm:pt>
    <dgm:pt modelId="{F7CF1EBB-6DC2-4893-91F7-B7CAF9AFC741}" cxnId="{8503A0DB-6CB9-4294-B19F-4C6917B0063E}" type="parTrans">
      <dgm:prSet/>
      <dgm:spPr/>
      <dgm:t>
        <a:bodyPr/>
        <a:lstStyle/>
        <a:p>
          <a:endParaRPr lang="zh-CN" altLang="en-US"/>
        </a:p>
      </dgm:t>
    </dgm:pt>
    <dgm:pt modelId="{4F5093B5-E32C-4A6C-B3D1-A5CC68D6F761}" cxnId="{8503A0DB-6CB9-4294-B19F-4C6917B0063E}" type="sibTrans">
      <dgm:prSet/>
      <dgm:spPr/>
      <dgm:t>
        <a:bodyPr/>
        <a:lstStyle/>
        <a:p>
          <a:endParaRPr lang="zh-CN" altLang="en-US"/>
        </a:p>
      </dgm:t>
    </dgm:pt>
    <dgm:pt modelId="{FF6B8B35-76AB-4308-96A7-96942F0713F9}" type="pres">
      <dgm:prSet presAssocID="{1512DFD9-87A9-46AB-B20B-8B9F7D6BCD25}" presName="linear" presStyleCnt="0">
        <dgm:presLayoutVars>
          <dgm:dir/>
          <dgm:animLvl val="lvl"/>
          <dgm:resizeHandles val="exact"/>
        </dgm:presLayoutVars>
      </dgm:prSet>
      <dgm:spPr/>
      <dgm:t>
        <a:bodyPr/>
        <a:lstStyle/>
        <a:p>
          <a:endParaRPr lang="zh-CN" altLang="en-US"/>
        </a:p>
      </dgm:t>
    </dgm:pt>
    <dgm:pt modelId="{162B7EE0-DFBE-4AEA-85EA-7824B500942D}" type="pres">
      <dgm:prSet presAssocID="{8CAE8957-7C6C-4885-BFF3-60DE430A7674}" presName="parentLin" presStyleCnt="0"/>
      <dgm:spPr/>
      <dgm:t>
        <a:bodyPr/>
        <a:lstStyle/>
        <a:p>
          <a:endParaRPr lang="zh-CN" altLang="en-US"/>
        </a:p>
      </dgm:t>
    </dgm:pt>
    <dgm:pt modelId="{2D00EA67-0F6A-4E4C-91B2-A1BE3C4C3F2C}" type="pres">
      <dgm:prSet presAssocID="{8CAE8957-7C6C-4885-BFF3-60DE430A7674}" presName="parentLeftMargin" presStyleLbl="node1" presStyleIdx="0" presStyleCnt="3"/>
      <dgm:spPr/>
      <dgm:t>
        <a:bodyPr/>
        <a:lstStyle/>
        <a:p>
          <a:endParaRPr lang="zh-CN" altLang="en-US"/>
        </a:p>
      </dgm:t>
    </dgm:pt>
    <dgm:pt modelId="{28C4C760-A0FD-48AF-AE59-1A5BF1136C41}" type="pres">
      <dgm:prSet presAssocID="{8CAE8957-7C6C-4885-BFF3-60DE430A7674}" presName="parentText" presStyleLbl="node1" presStyleIdx="0" presStyleCnt="3" custScaleY="70446">
        <dgm:presLayoutVars>
          <dgm:chMax val="0"/>
          <dgm:bulletEnabled val="1"/>
        </dgm:presLayoutVars>
      </dgm:prSet>
      <dgm:spPr/>
      <dgm:t>
        <a:bodyPr/>
        <a:lstStyle/>
        <a:p>
          <a:endParaRPr lang="zh-CN" altLang="en-US"/>
        </a:p>
      </dgm:t>
    </dgm:pt>
    <dgm:pt modelId="{E088456C-9849-457D-9816-5D296A3F37B7}" type="pres">
      <dgm:prSet presAssocID="{8CAE8957-7C6C-4885-BFF3-60DE430A7674}" presName="negativeSpace" presStyleCnt="0"/>
      <dgm:spPr/>
      <dgm:t>
        <a:bodyPr/>
        <a:lstStyle/>
        <a:p>
          <a:endParaRPr lang="zh-CN" altLang="en-US"/>
        </a:p>
      </dgm:t>
    </dgm:pt>
    <dgm:pt modelId="{97E8B081-6202-4011-81D1-BA082C2142F0}" type="pres">
      <dgm:prSet presAssocID="{8CAE8957-7C6C-4885-BFF3-60DE430A7674}" presName="childText" presStyleLbl="conFgAcc1" presStyleIdx="0" presStyleCnt="3">
        <dgm:presLayoutVars>
          <dgm:bulletEnabled val="1"/>
        </dgm:presLayoutVars>
      </dgm:prSet>
      <dgm:spPr/>
      <dgm:t>
        <a:bodyPr/>
        <a:lstStyle/>
        <a:p>
          <a:endParaRPr lang="zh-CN" altLang="en-US"/>
        </a:p>
      </dgm:t>
    </dgm:pt>
    <dgm:pt modelId="{87190EBD-B5F3-4191-B94A-F765662F4F75}" type="pres">
      <dgm:prSet presAssocID="{566C0E12-BFA4-465D-88C3-383C2CF6CEB1}" presName="spaceBetweenRectangles" presStyleCnt="0"/>
      <dgm:spPr/>
      <dgm:t>
        <a:bodyPr/>
        <a:lstStyle/>
        <a:p>
          <a:endParaRPr lang="zh-CN" altLang="en-US"/>
        </a:p>
      </dgm:t>
    </dgm:pt>
    <dgm:pt modelId="{A98B608F-3142-4318-AE50-51942F6069FE}" type="pres">
      <dgm:prSet presAssocID="{5F7B3B96-59D1-481F-844E-CC64E3AC5DAC}" presName="parentLin" presStyleCnt="0"/>
      <dgm:spPr/>
      <dgm:t>
        <a:bodyPr/>
        <a:lstStyle/>
        <a:p>
          <a:endParaRPr lang="zh-CN" altLang="en-US"/>
        </a:p>
      </dgm:t>
    </dgm:pt>
    <dgm:pt modelId="{DD5F7275-3822-4DAF-86DD-FBB7932FFBA3}" type="pres">
      <dgm:prSet presAssocID="{5F7B3B96-59D1-481F-844E-CC64E3AC5DAC}" presName="parentLeftMargin" presStyleLbl="node1" presStyleIdx="0" presStyleCnt="3"/>
      <dgm:spPr/>
      <dgm:t>
        <a:bodyPr/>
        <a:lstStyle/>
        <a:p>
          <a:endParaRPr lang="zh-CN" altLang="en-US"/>
        </a:p>
      </dgm:t>
    </dgm:pt>
    <dgm:pt modelId="{0E5FF988-A3AB-4C15-A2D5-BB7DFAF738F9}" type="pres">
      <dgm:prSet presAssocID="{5F7B3B96-59D1-481F-844E-CC64E3AC5DAC}" presName="parentText" presStyleLbl="node1" presStyleIdx="1" presStyleCnt="3" custScaleY="64959">
        <dgm:presLayoutVars>
          <dgm:chMax val="0"/>
          <dgm:bulletEnabled val="1"/>
        </dgm:presLayoutVars>
      </dgm:prSet>
      <dgm:spPr/>
      <dgm:t>
        <a:bodyPr/>
        <a:lstStyle/>
        <a:p>
          <a:endParaRPr lang="zh-CN" altLang="en-US"/>
        </a:p>
      </dgm:t>
    </dgm:pt>
    <dgm:pt modelId="{593E7948-31DC-4A07-A293-513E57A3AC15}" type="pres">
      <dgm:prSet presAssocID="{5F7B3B96-59D1-481F-844E-CC64E3AC5DAC}" presName="negativeSpace" presStyleCnt="0"/>
      <dgm:spPr/>
      <dgm:t>
        <a:bodyPr/>
        <a:lstStyle/>
        <a:p>
          <a:endParaRPr lang="zh-CN" altLang="en-US"/>
        </a:p>
      </dgm:t>
    </dgm:pt>
    <dgm:pt modelId="{E73C9C1F-166C-4308-9C75-0F4198E7B790}" type="pres">
      <dgm:prSet presAssocID="{5F7B3B96-59D1-481F-844E-CC64E3AC5DAC}" presName="childText" presStyleLbl="conFgAcc1" presStyleIdx="1" presStyleCnt="3">
        <dgm:presLayoutVars>
          <dgm:bulletEnabled val="1"/>
        </dgm:presLayoutVars>
      </dgm:prSet>
      <dgm:spPr/>
      <dgm:t>
        <a:bodyPr/>
        <a:lstStyle/>
        <a:p>
          <a:endParaRPr lang="zh-CN" altLang="en-US"/>
        </a:p>
      </dgm:t>
    </dgm:pt>
    <dgm:pt modelId="{9EA0DB53-DB52-41CD-9972-8F231C82BCDB}" type="pres">
      <dgm:prSet presAssocID="{E833349E-5B33-42E4-B2E5-187AE207970F}" presName="spaceBetweenRectangles" presStyleCnt="0"/>
      <dgm:spPr/>
      <dgm:t>
        <a:bodyPr/>
        <a:lstStyle/>
        <a:p>
          <a:endParaRPr lang="zh-CN" altLang="en-US"/>
        </a:p>
      </dgm:t>
    </dgm:pt>
    <dgm:pt modelId="{31159564-E68F-48B3-B014-6BE3C1E6BC32}" type="pres">
      <dgm:prSet presAssocID="{6AEE645D-8867-48F6-BFFF-B9258CA42628}" presName="parentLin" presStyleCnt="0"/>
      <dgm:spPr/>
      <dgm:t>
        <a:bodyPr/>
        <a:lstStyle/>
        <a:p>
          <a:endParaRPr lang="zh-CN" altLang="en-US"/>
        </a:p>
      </dgm:t>
    </dgm:pt>
    <dgm:pt modelId="{6B4A3F23-5531-417B-A29B-802C5A5C512F}" type="pres">
      <dgm:prSet presAssocID="{6AEE645D-8867-48F6-BFFF-B9258CA42628}" presName="parentLeftMargin" presStyleLbl="node1" presStyleIdx="1" presStyleCnt="3"/>
      <dgm:spPr/>
      <dgm:t>
        <a:bodyPr/>
        <a:lstStyle/>
        <a:p>
          <a:endParaRPr lang="zh-CN" altLang="en-US"/>
        </a:p>
      </dgm:t>
    </dgm:pt>
    <dgm:pt modelId="{5A94AF04-F2AD-4715-B24F-4AE28C0A5A2A}" type="pres">
      <dgm:prSet presAssocID="{6AEE645D-8867-48F6-BFFF-B9258CA42628}" presName="parentText" presStyleLbl="node1" presStyleIdx="2" presStyleCnt="3" custScaleY="66898">
        <dgm:presLayoutVars>
          <dgm:chMax val="0"/>
          <dgm:bulletEnabled val="1"/>
        </dgm:presLayoutVars>
      </dgm:prSet>
      <dgm:spPr/>
      <dgm:t>
        <a:bodyPr/>
        <a:lstStyle/>
        <a:p>
          <a:endParaRPr lang="zh-CN" altLang="en-US"/>
        </a:p>
      </dgm:t>
    </dgm:pt>
    <dgm:pt modelId="{6D828031-4B44-4AC9-9240-E5889DD9939C}" type="pres">
      <dgm:prSet presAssocID="{6AEE645D-8867-48F6-BFFF-B9258CA42628}" presName="negativeSpace" presStyleCnt="0"/>
      <dgm:spPr/>
      <dgm:t>
        <a:bodyPr/>
        <a:lstStyle/>
        <a:p>
          <a:endParaRPr lang="zh-CN" altLang="en-US"/>
        </a:p>
      </dgm:t>
    </dgm:pt>
    <dgm:pt modelId="{AE6A9052-03A2-4F25-9462-A7B5515FA72B}" type="pres">
      <dgm:prSet presAssocID="{6AEE645D-8867-48F6-BFFF-B9258CA42628}" presName="childText" presStyleLbl="conFgAcc1" presStyleIdx="2" presStyleCnt="3">
        <dgm:presLayoutVars>
          <dgm:bulletEnabled val="1"/>
        </dgm:presLayoutVars>
      </dgm:prSet>
      <dgm:spPr/>
      <dgm:t>
        <a:bodyPr/>
        <a:lstStyle/>
        <a:p>
          <a:endParaRPr lang="zh-CN" altLang="en-US"/>
        </a:p>
      </dgm:t>
    </dgm:pt>
  </dgm:ptLst>
  <dgm:cxnLst>
    <dgm:cxn modelId="{2EF09B6A-8D25-43AA-8357-A8E5F45A0299}" srcId="{1512DFD9-87A9-46AB-B20B-8B9F7D6BCD25}" destId="{8CAE8957-7C6C-4885-BFF3-60DE430A7674}" srcOrd="0" destOrd="0" parTransId="{9E7F95CD-5BD2-409B-A617-0234E47B8E51}" sibTransId="{566C0E12-BFA4-465D-88C3-383C2CF6CEB1}"/>
    <dgm:cxn modelId="{6882E2C6-E9F2-4685-9FA9-A59BAF96F94F}" type="presOf" srcId="{B154EB2C-69B4-42BC-955A-DB6444C694A6}" destId="{AE6A9052-03A2-4F25-9462-A7B5515FA72B}" srcOrd="0" destOrd="1" presId="urn:microsoft.com/office/officeart/2005/8/layout/list1"/>
    <dgm:cxn modelId="{7FAD552A-8A22-4864-BBEA-3B2EA0168B99}" type="presOf" srcId="{AD53EF0E-1CB4-4B2F-8A44-341493C250CF}" destId="{AE6A9052-03A2-4F25-9462-A7B5515FA72B}" srcOrd="0" destOrd="2" presId="urn:microsoft.com/office/officeart/2005/8/layout/list1"/>
    <dgm:cxn modelId="{E93F46C5-8CC4-4FD3-9ABF-2C164A1961C4}" srcId="{5F7B3B96-59D1-481F-844E-CC64E3AC5DAC}" destId="{3D2627CD-F037-4EB9-93BF-6C095C1F5D1A}" srcOrd="2" destOrd="0" parTransId="{3CEBBF8D-EBC2-4F49-B9E2-A7613BD3148C}" sibTransId="{8640E3E5-9B19-4BA3-802F-C4C2E9AD544D}"/>
    <dgm:cxn modelId="{CB86722F-EFD8-4DF8-A8C2-1F38A8398551}" srcId="{6AEE645D-8867-48F6-BFFF-B9258CA42628}" destId="{B154EB2C-69B4-42BC-955A-DB6444C694A6}" srcOrd="1" destOrd="0" parTransId="{AEF9D577-B53F-4E4A-9894-998632D104AF}" sibTransId="{8B31AE84-07E3-4059-A76E-7B610706FD2D}"/>
    <dgm:cxn modelId="{847EFA78-C15C-4493-B851-9240DA41A05E}" srcId="{5F7B3B96-59D1-481F-844E-CC64E3AC5DAC}" destId="{3CC287ED-7263-46F4-86DA-CF3BECC4DAA3}" srcOrd="0" destOrd="0" parTransId="{83FD9765-D729-4100-A011-EEBCE19F55D5}" sibTransId="{CA9461E5-3BD1-444F-AB6D-84D6EA23F404}"/>
    <dgm:cxn modelId="{4CDA97FA-9E78-4B8B-BAAE-4255F4426C6B}" srcId="{6AEE645D-8867-48F6-BFFF-B9258CA42628}" destId="{BD3FACC7-99FD-4759-83D2-FC43728B9607}" srcOrd="0" destOrd="0" parTransId="{92ECB83F-EE61-41C0-BAD9-B92787102711}" sibTransId="{09C80987-5465-4C0E-903F-0CFC6D9428BE}"/>
    <dgm:cxn modelId="{F75F656B-733D-49AA-A5C0-CD71897AF5E0}" type="presOf" srcId="{4E288A68-F7EB-4CB0-B49A-5CC36DC2FA2C}" destId="{E73C9C1F-166C-4308-9C75-0F4198E7B790}" srcOrd="0" destOrd="1" presId="urn:microsoft.com/office/officeart/2005/8/layout/list1"/>
    <dgm:cxn modelId="{2FE10262-7314-4BEC-9A3E-4D37B4C6553B}" srcId="{8CAE8957-7C6C-4885-BFF3-60DE430A7674}" destId="{1BEF8723-466C-40E6-AB7B-9E7739F6EA85}" srcOrd="0" destOrd="0" parTransId="{4B76EC65-919B-4576-86CD-57453AB12662}" sibTransId="{D96E1C75-CBA3-4B5F-AA30-6E931FAF21E7}"/>
    <dgm:cxn modelId="{184FDD34-3B22-46B3-AB0D-F1DAA5FBCD63}" type="presOf" srcId="{1512DFD9-87A9-46AB-B20B-8B9F7D6BCD25}" destId="{FF6B8B35-76AB-4308-96A7-96942F0713F9}" srcOrd="0" destOrd="0" presId="urn:microsoft.com/office/officeart/2005/8/layout/list1"/>
    <dgm:cxn modelId="{5672044B-EA96-40E1-97F4-3D07A025AF0C}" srcId="{1512DFD9-87A9-46AB-B20B-8B9F7D6BCD25}" destId="{6AEE645D-8867-48F6-BFFF-B9258CA42628}" srcOrd="2" destOrd="0" parTransId="{14E82D87-F18D-4431-9D09-9CCD4854FE63}" sibTransId="{C7E95E63-7C34-47C4-A823-7C7F26DE42FB}"/>
    <dgm:cxn modelId="{680AC34E-E691-4435-B75E-AEC656D6D7C0}" type="presOf" srcId="{3CC287ED-7263-46F4-86DA-CF3BECC4DAA3}" destId="{E73C9C1F-166C-4308-9C75-0F4198E7B790}" srcOrd="0" destOrd="0" presId="urn:microsoft.com/office/officeart/2005/8/layout/list1"/>
    <dgm:cxn modelId="{6229BD18-1068-4075-BED9-117BA2BD18BC}" type="presOf" srcId="{BD3FACC7-99FD-4759-83D2-FC43728B9607}" destId="{AE6A9052-03A2-4F25-9462-A7B5515FA72B}" srcOrd="0" destOrd="0" presId="urn:microsoft.com/office/officeart/2005/8/layout/list1"/>
    <dgm:cxn modelId="{092E92CF-F838-4794-B8BB-4FA54A269634}" srcId="{5F7B3B96-59D1-481F-844E-CC64E3AC5DAC}" destId="{4E288A68-F7EB-4CB0-B49A-5CC36DC2FA2C}" srcOrd="1" destOrd="0" parTransId="{D5ED359A-C1F5-48DC-B464-E7E774868CE7}" sibTransId="{6F2D3253-31A8-4941-8C51-7C1B0B9DB657}"/>
    <dgm:cxn modelId="{4F45A86A-E10D-4109-BADC-66003EE9C23D}" type="presOf" srcId="{6AEE645D-8867-48F6-BFFF-B9258CA42628}" destId="{6B4A3F23-5531-417B-A29B-802C5A5C512F}" srcOrd="0" destOrd="0" presId="urn:microsoft.com/office/officeart/2005/8/layout/list1"/>
    <dgm:cxn modelId="{FB9EF075-8293-4A76-9AC7-27DF11793B0A}" srcId="{6AEE645D-8867-48F6-BFFF-B9258CA42628}" destId="{AD53EF0E-1CB4-4B2F-8A44-341493C250CF}" srcOrd="2" destOrd="0" parTransId="{28A12407-99C1-4974-8888-E1A45C6B50A9}" sibTransId="{C8F1B7EF-0558-43A9-B51A-91807424C534}"/>
    <dgm:cxn modelId="{AC4E9769-0734-4C8B-944D-714C0B833BF1}" type="presOf" srcId="{3D2627CD-F037-4EB9-93BF-6C095C1F5D1A}" destId="{E73C9C1F-166C-4308-9C75-0F4198E7B790}" srcOrd="0" destOrd="2" presId="urn:microsoft.com/office/officeart/2005/8/layout/list1"/>
    <dgm:cxn modelId="{8503A0DB-6CB9-4294-B19F-4C6917B0063E}" srcId="{8CAE8957-7C6C-4885-BFF3-60DE430A7674}" destId="{806DE85F-803F-4A96-9F2E-A78E6C42FB4C}" srcOrd="1" destOrd="0" parTransId="{F7CF1EBB-6DC2-4893-91F7-B7CAF9AFC741}" sibTransId="{4F5093B5-E32C-4A6C-B3D1-A5CC68D6F761}"/>
    <dgm:cxn modelId="{C16B5241-A50B-40D8-B0D4-510F95B17579}" type="presOf" srcId="{8CAE8957-7C6C-4885-BFF3-60DE430A7674}" destId="{28C4C760-A0FD-48AF-AE59-1A5BF1136C41}" srcOrd="1" destOrd="0" presId="urn:microsoft.com/office/officeart/2005/8/layout/list1"/>
    <dgm:cxn modelId="{0FC7DC86-1341-47D8-AC67-30C0FF262821}" srcId="{1512DFD9-87A9-46AB-B20B-8B9F7D6BCD25}" destId="{5F7B3B96-59D1-481F-844E-CC64E3AC5DAC}" srcOrd="1" destOrd="0" parTransId="{FFB3FABA-CBD2-4D9E-9579-1D98AEC291BC}" sibTransId="{E833349E-5B33-42E4-B2E5-187AE207970F}"/>
    <dgm:cxn modelId="{0C2A6432-E806-43CB-A1EE-0A773CA77349}" type="presOf" srcId="{8CAE8957-7C6C-4885-BFF3-60DE430A7674}" destId="{2D00EA67-0F6A-4E4C-91B2-A1BE3C4C3F2C}" srcOrd="0" destOrd="0" presId="urn:microsoft.com/office/officeart/2005/8/layout/list1"/>
    <dgm:cxn modelId="{FBA95559-3C9B-475E-9B20-3ABBC25B9AEE}" type="presOf" srcId="{5F7B3B96-59D1-481F-844E-CC64E3AC5DAC}" destId="{0E5FF988-A3AB-4C15-A2D5-BB7DFAF738F9}" srcOrd="1" destOrd="0" presId="urn:microsoft.com/office/officeart/2005/8/layout/list1"/>
    <dgm:cxn modelId="{7D20702C-2787-49EC-B5F1-9C18EC93FD10}" type="presOf" srcId="{6AEE645D-8867-48F6-BFFF-B9258CA42628}" destId="{5A94AF04-F2AD-4715-B24F-4AE28C0A5A2A}" srcOrd="1" destOrd="0" presId="urn:microsoft.com/office/officeart/2005/8/layout/list1"/>
    <dgm:cxn modelId="{1716F0CA-DC25-4D68-B223-60DEB0152E97}" type="presOf" srcId="{5F7B3B96-59D1-481F-844E-CC64E3AC5DAC}" destId="{DD5F7275-3822-4DAF-86DD-FBB7932FFBA3}" srcOrd="0" destOrd="0" presId="urn:microsoft.com/office/officeart/2005/8/layout/list1"/>
    <dgm:cxn modelId="{66915548-3FC4-471A-87DC-768A28956FB6}" type="presOf" srcId="{806DE85F-803F-4A96-9F2E-A78E6C42FB4C}" destId="{97E8B081-6202-4011-81D1-BA082C2142F0}" srcOrd="0" destOrd="1" presId="urn:microsoft.com/office/officeart/2005/8/layout/list1"/>
    <dgm:cxn modelId="{D989CC18-A29F-41B0-B974-ECA55E2D2963}" type="presOf" srcId="{1BEF8723-466C-40E6-AB7B-9E7739F6EA85}" destId="{97E8B081-6202-4011-81D1-BA082C2142F0}" srcOrd="0" destOrd="0" presId="urn:microsoft.com/office/officeart/2005/8/layout/list1"/>
    <dgm:cxn modelId="{EFC992E5-6BFB-47BF-9F9E-9BDCE3409D04}" type="presParOf" srcId="{FF6B8B35-76AB-4308-96A7-96942F0713F9}" destId="{162B7EE0-DFBE-4AEA-85EA-7824B500942D}" srcOrd="0" destOrd="0" presId="urn:microsoft.com/office/officeart/2005/8/layout/list1"/>
    <dgm:cxn modelId="{77B57788-B4AB-4594-841B-EC849BBE21C8}" type="presParOf" srcId="{162B7EE0-DFBE-4AEA-85EA-7824B500942D}" destId="{2D00EA67-0F6A-4E4C-91B2-A1BE3C4C3F2C}" srcOrd="0" destOrd="0" presId="urn:microsoft.com/office/officeart/2005/8/layout/list1"/>
    <dgm:cxn modelId="{7B180BDA-CF6E-4222-B10B-45F3EA84A849}" type="presParOf" srcId="{162B7EE0-DFBE-4AEA-85EA-7824B500942D}" destId="{28C4C760-A0FD-48AF-AE59-1A5BF1136C41}" srcOrd="1" destOrd="0" presId="urn:microsoft.com/office/officeart/2005/8/layout/list1"/>
    <dgm:cxn modelId="{A113BA8A-3BCD-495D-A99E-1A33056EBAF8}" type="presParOf" srcId="{FF6B8B35-76AB-4308-96A7-96942F0713F9}" destId="{E088456C-9849-457D-9816-5D296A3F37B7}" srcOrd="1" destOrd="0" presId="urn:microsoft.com/office/officeart/2005/8/layout/list1"/>
    <dgm:cxn modelId="{F1D120E8-A9B5-4B24-B3A9-2123EF32899F}" type="presParOf" srcId="{FF6B8B35-76AB-4308-96A7-96942F0713F9}" destId="{97E8B081-6202-4011-81D1-BA082C2142F0}" srcOrd="2" destOrd="0" presId="urn:microsoft.com/office/officeart/2005/8/layout/list1"/>
    <dgm:cxn modelId="{C69CE06F-FFB8-4DB0-9A71-BB9CEDB0CC38}" type="presParOf" srcId="{FF6B8B35-76AB-4308-96A7-96942F0713F9}" destId="{87190EBD-B5F3-4191-B94A-F765662F4F75}" srcOrd="3" destOrd="0" presId="urn:microsoft.com/office/officeart/2005/8/layout/list1"/>
    <dgm:cxn modelId="{B4910879-0085-4763-AD2C-979D7319F662}" type="presParOf" srcId="{FF6B8B35-76AB-4308-96A7-96942F0713F9}" destId="{A98B608F-3142-4318-AE50-51942F6069FE}" srcOrd="4" destOrd="0" presId="urn:microsoft.com/office/officeart/2005/8/layout/list1"/>
    <dgm:cxn modelId="{666D94A3-2DAB-46E7-ABCA-91C93CB1289E}" type="presParOf" srcId="{A98B608F-3142-4318-AE50-51942F6069FE}" destId="{DD5F7275-3822-4DAF-86DD-FBB7932FFBA3}" srcOrd="0" destOrd="0" presId="urn:microsoft.com/office/officeart/2005/8/layout/list1"/>
    <dgm:cxn modelId="{A4958833-B863-4546-9DE3-4AFCDE9A0220}" type="presParOf" srcId="{A98B608F-3142-4318-AE50-51942F6069FE}" destId="{0E5FF988-A3AB-4C15-A2D5-BB7DFAF738F9}" srcOrd="1" destOrd="0" presId="urn:microsoft.com/office/officeart/2005/8/layout/list1"/>
    <dgm:cxn modelId="{1AEFB22F-1E91-4E82-BBAD-38518EF5FAB4}" type="presParOf" srcId="{FF6B8B35-76AB-4308-96A7-96942F0713F9}" destId="{593E7948-31DC-4A07-A293-513E57A3AC15}" srcOrd="5" destOrd="0" presId="urn:microsoft.com/office/officeart/2005/8/layout/list1"/>
    <dgm:cxn modelId="{B1E8EE9F-F301-48C7-BDA5-459DAC622636}" type="presParOf" srcId="{FF6B8B35-76AB-4308-96A7-96942F0713F9}" destId="{E73C9C1F-166C-4308-9C75-0F4198E7B790}" srcOrd="6" destOrd="0" presId="urn:microsoft.com/office/officeart/2005/8/layout/list1"/>
    <dgm:cxn modelId="{85F13D55-494F-461F-AD81-46995ACFE347}" type="presParOf" srcId="{FF6B8B35-76AB-4308-96A7-96942F0713F9}" destId="{9EA0DB53-DB52-41CD-9972-8F231C82BCDB}" srcOrd="7" destOrd="0" presId="urn:microsoft.com/office/officeart/2005/8/layout/list1"/>
    <dgm:cxn modelId="{551E5995-1FE9-49F8-A484-C84B344C3F26}" type="presParOf" srcId="{FF6B8B35-76AB-4308-96A7-96942F0713F9}" destId="{31159564-E68F-48B3-B014-6BE3C1E6BC32}" srcOrd="8" destOrd="0" presId="urn:microsoft.com/office/officeart/2005/8/layout/list1"/>
    <dgm:cxn modelId="{AEABEE5C-12EA-4E0D-B622-753BA3C2D850}" type="presParOf" srcId="{31159564-E68F-48B3-B014-6BE3C1E6BC32}" destId="{6B4A3F23-5531-417B-A29B-802C5A5C512F}" srcOrd="0" destOrd="0" presId="urn:microsoft.com/office/officeart/2005/8/layout/list1"/>
    <dgm:cxn modelId="{FDC55595-5041-4D8D-B669-73F9168C10CB}" type="presParOf" srcId="{31159564-E68F-48B3-B014-6BE3C1E6BC32}" destId="{5A94AF04-F2AD-4715-B24F-4AE28C0A5A2A}" srcOrd="1" destOrd="0" presId="urn:microsoft.com/office/officeart/2005/8/layout/list1"/>
    <dgm:cxn modelId="{419F36A7-1CE3-412B-AC82-62CFA7E97385}" type="presParOf" srcId="{FF6B8B35-76AB-4308-96A7-96942F0713F9}" destId="{6D828031-4B44-4AC9-9240-E5889DD9939C}" srcOrd="9" destOrd="0" presId="urn:microsoft.com/office/officeart/2005/8/layout/list1"/>
    <dgm:cxn modelId="{74B79EA2-C0F6-4DD3-B3D5-F0186A965923}" type="presParOf" srcId="{FF6B8B35-76AB-4308-96A7-96942F0713F9}" destId="{AE6A9052-03A2-4F25-9462-A7B5515FA72B}" srcOrd="10"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339455" cy="3886200"/>
        <a:chOff x="0" y="0"/>
        <a:chExt cx="8339455" cy="3886200"/>
      </a:xfrm>
    </dsp:grpSpPr>
    <dsp:sp modelId="{5F9951A0-C60E-4E27-8A2C-D01CE593B09F}">
      <dsp:nvSpPr>
        <dsp:cNvPr id="4" name="同侧圆角矩形 3"/>
        <dsp:cNvSpPr/>
      </dsp:nvSpPr>
      <dsp:spPr bwMode="white">
        <a:xfrm rot="5400000">
          <a:off x="4375876" y="-3035804"/>
          <a:ext cx="601546" cy="6785514"/>
        </a:xfrm>
        <a:prstGeom prst="round2SameRect">
          <a:avLst/>
        </a:prstGeom>
      </dsp:spPr>
      <dsp:style>
        <a:lnRef idx="2">
          <a:schemeClr val="accent6">
            <a:alpha val="90000"/>
            <a:tint val="40000"/>
          </a:schemeClr>
        </a:lnRef>
        <a:fillRef idx="1">
          <a:schemeClr val="accent6">
            <a:alpha val="90000"/>
            <a:tint val="40000"/>
          </a:schemeClr>
        </a:fillRef>
        <a:effectRef idx="0">
          <a:scrgbClr r="0" g="0" b="0"/>
        </a:effectRef>
        <a:fontRef idx="minor"/>
      </dsp:style>
      <dsp:txBody>
        <a:bodyPr rot="-5400000" lIns="45719" tIns="22859" rIns="45719" bIns="22859"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ts val="1400"/>
            </a:lnSpc>
            <a:spcBef>
              <a:spcPct val="0"/>
            </a:spcBef>
            <a:spcAft>
              <a:spcPct val="15000"/>
            </a:spcAft>
            <a:buChar char="•"/>
          </a:pPr>
          <a:r>
            <a:rPr lang="zh-CN" altLang="en-US" sz="1200" dirty="0" smtClean="0">
              <a:solidFill>
                <a:schemeClr val="dk1"/>
              </a:solidFill>
            </a:rPr>
            <a:t>使用期限短，消费者关注保质期，安全性要求高</a:t>
          </a:r>
          <a:endParaRPr lang="zh-CN" altLang="en-US" sz="1200" dirty="0" smtClean="0">
            <a:solidFill>
              <a:schemeClr val="dk1"/>
            </a:solidFill>
          </a:endParaRPr>
        </a:p>
        <a:p>
          <a:pPr marL="114300" lvl="1" indent="-114300">
            <a:lnSpc>
              <a:spcPts val="1400"/>
            </a:lnSpc>
            <a:spcBef>
              <a:spcPct val="0"/>
            </a:spcBef>
            <a:spcAft>
              <a:spcPct val="15000"/>
            </a:spcAft>
            <a:buChar char="•"/>
          </a:pPr>
          <a:r>
            <a:rPr lang="zh-CN" altLang="en-US" sz="1200" dirty="0" smtClean="0">
              <a:solidFill>
                <a:schemeClr val="dk1"/>
              </a:solidFill>
            </a:rPr>
            <a:t>多种包装规格</a:t>
          </a:r>
          <a:endParaRPr lang="zh-CN" altLang="en-US" sz="1200" dirty="0" smtClean="0">
            <a:solidFill>
              <a:schemeClr val="dk1"/>
            </a:solidFill>
          </a:endParaRPr>
        </a:p>
        <a:p>
          <a:pPr marL="114300" lvl="1" indent="-114300">
            <a:lnSpc>
              <a:spcPts val="1400"/>
            </a:lnSpc>
            <a:spcBef>
              <a:spcPct val="0"/>
            </a:spcBef>
            <a:spcAft>
              <a:spcPct val="15000"/>
            </a:spcAft>
            <a:buChar char="•"/>
          </a:pPr>
          <a:r>
            <a:rPr lang="zh-CN" altLang="en-US" sz="1200" dirty="0" smtClean="0">
              <a:solidFill>
                <a:schemeClr val="dk1"/>
              </a:solidFill>
            </a:rPr>
            <a:t>产品技术含量相对低，行业集中度不断上升</a:t>
          </a:r>
          <a:endParaRPr>
            <a:solidFill>
              <a:schemeClr val="dk1"/>
            </a:solidFill>
          </a:endParaRPr>
        </a:p>
      </dsp:txBody>
      <dsp:txXfrm rot="5400000">
        <a:off x="4375876" y="-3035804"/>
        <a:ext cx="601546" cy="6785514"/>
      </dsp:txXfrm>
    </dsp:sp>
    <dsp:sp modelId="{BA215D25-F388-4D0E-AB3A-B7706167C661}">
      <dsp:nvSpPr>
        <dsp:cNvPr id="3" name="圆角矩形 2"/>
        <dsp:cNvSpPr/>
      </dsp:nvSpPr>
      <dsp:spPr bwMode="white">
        <a:xfrm>
          <a:off x="0" y="0"/>
          <a:ext cx="1270893" cy="621792"/>
        </a:xfrm>
        <a:prstGeom prst="roundRect">
          <a:avLst/>
        </a:prstGeom>
      </dsp:spPr>
      <dsp:style>
        <a:lnRef idx="3">
          <a:schemeClr val="lt1"/>
        </a:lnRef>
        <a:fillRef idx="1">
          <a:schemeClr val="accent6">
            <a:alpha val="90000"/>
            <a:hueOff val="0"/>
            <a:satOff val="0"/>
            <a:lumOff val="0"/>
            <a:alpha val="90196"/>
          </a:schemeClr>
        </a:fillRef>
        <a:effectRef idx="1">
          <a:scrgbClr r="0" g="0" b="0"/>
        </a:effectRef>
        <a:fontRef idx="minor">
          <a:schemeClr val="lt1"/>
        </a:fontRef>
      </dsp:style>
      <dsp:txBody>
        <a:bodyPr lIns="76200" tIns="38100" rIns="76200" bIns="381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dirty="0" smtClean="0"/>
            <a:t>产品</a:t>
          </a:r>
          <a:endParaRPr lang="zh-CN" altLang="en-US" sz="2000" b="1" dirty="0"/>
        </a:p>
      </dsp:txBody>
      <dsp:txXfrm>
        <a:off x="0" y="0"/>
        <a:ext cx="1270893" cy="621792"/>
      </dsp:txXfrm>
    </dsp:sp>
    <dsp:sp modelId="{FD2D28A4-61B2-4F02-A64A-216993D16EAF}">
      <dsp:nvSpPr>
        <dsp:cNvPr id="6" name="同侧圆角矩形 5"/>
        <dsp:cNvSpPr/>
      </dsp:nvSpPr>
      <dsp:spPr bwMode="white">
        <a:xfrm rot="5400000">
          <a:off x="4355101" y="-2393015"/>
          <a:ext cx="601546" cy="6785514"/>
        </a:xfrm>
        <a:prstGeom prst="round2SameRect">
          <a:avLst/>
        </a:prstGeom>
      </dsp:spPr>
      <dsp:style>
        <a:lnRef idx="2">
          <a:schemeClr val="accent6">
            <a:alpha val="90000"/>
            <a:tint val="40000"/>
          </a:schemeClr>
        </a:lnRef>
        <a:fillRef idx="1">
          <a:schemeClr val="accent6">
            <a:alpha val="90000"/>
            <a:tint val="40000"/>
          </a:schemeClr>
        </a:fillRef>
        <a:effectRef idx="0">
          <a:scrgbClr r="0" g="0" b="0"/>
        </a:effectRef>
        <a:fontRef idx="minor"/>
      </dsp:style>
      <dsp:txBody>
        <a:bodyPr rot="-5400000" lIns="45719" tIns="22859" rIns="45719" bIns="22859"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ts val="1400"/>
            </a:lnSpc>
            <a:spcBef>
              <a:spcPct val="0"/>
            </a:spcBef>
            <a:spcAft>
              <a:spcPct val="15000"/>
            </a:spcAft>
            <a:buChar char="•"/>
          </a:pPr>
          <a:r>
            <a:rPr lang="zh-CN" altLang="en-US" sz="1200" dirty="0" smtClean="0">
              <a:solidFill>
                <a:schemeClr val="dk1"/>
              </a:solidFill>
            </a:rPr>
            <a:t>商品单位价值比较低</a:t>
          </a:r>
          <a:endParaRPr lang="zh-CN" altLang="en-US" sz="1200" dirty="0">
            <a:solidFill>
              <a:schemeClr val="dk1"/>
            </a:solidFill>
          </a:endParaRPr>
        </a:p>
        <a:p>
          <a:pPr marL="114300" lvl="1" indent="-114300">
            <a:lnSpc>
              <a:spcPts val="1400"/>
            </a:lnSpc>
            <a:spcBef>
              <a:spcPct val="0"/>
            </a:spcBef>
            <a:spcAft>
              <a:spcPct val="15000"/>
            </a:spcAft>
            <a:buChar char="•"/>
          </a:pPr>
          <a:r>
            <a:rPr lang="zh-CN" altLang="en-US" sz="1200" dirty="0" smtClean="0">
              <a:solidFill>
                <a:schemeClr val="dk1"/>
              </a:solidFill>
            </a:rPr>
            <a:t>不同终端（如高中低档消费场所），不同定价策略</a:t>
          </a:r>
          <a:endParaRPr lang="zh-CN" altLang="en-US" sz="1200" dirty="0">
            <a:solidFill>
              <a:schemeClr val="dk1"/>
            </a:solidFill>
          </a:endParaRPr>
        </a:p>
        <a:p>
          <a:pPr marL="114300" lvl="1" indent="-114300">
            <a:lnSpc>
              <a:spcPts val="1400"/>
            </a:lnSpc>
            <a:spcBef>
              <a:spcPct val="0"/>
            </a:spcBef>
            <a:spcAft>
              <a:spcPct val="15000"/>
            </a:spcAft>
            <a:buChar char="•"/>
          </a:pPr>
          <a:r>
            <a:rPr lang="zh-CN" altLang="en-US" sz="1200" dirty="0" smtClean="0">
              <a:solidFill>
                <a:schemeClr val="dk1"/>
              </a:solidFill>
            </a:rPr>
            <a:t>利润获取主要来源于量的增长，市场覆盖率的提升</a:t>
          </a:r>
          <a:endParaRPr lang="zh-CN" altLang="en-US" sz="1200" dirty="0">
            <a:solidFill>
              <a:schemeClr val="dk1"/>
            </a:solidFill>
          </a:endParaRPr>
        </a:p>
      </dsp:txBody>
      <dsp:txXfrm rot="5400000">
        <a:off x="4355101" y="-2393015"/>
        <a:ext cx="601546" cy="6785514"/>
      </dsp:txXfrm>
    </dsp:sp>
    <dsp:sp modelId="{1BABB437-44AC-4AA4-BE68-17371B418FF1}">
      <dsp:nvSpPr>
        <dsp:cNvPr id="5" name="圆角矩形 4"/>
        <dsp:cNvSpPr/>
      </dsp:nvSpPr>
      <dsp:spPr bwMode="white">
        <a:xfrm>
          <a:off x="0" y="652882"/>
          <a:ext cx="1270893" cy="621792"/>
        </a:xfrm>
        <a:prstGeom prst="roundRect">
          <a:avLst/>
        </a:prstGeom>
      </dsp:spPr>
      <dsp:style>
        <a:lnRef idx="3">
          <a:schemeClr val="lt1"/>
        </a:lnRef>
        <a:fillRef idx="1">
          <a:schemeClr val="accent6">
            <a:alpha val="90000"/>
            <a:hueOff val="0"/>
            <a:satOff val="0"/>
            <a:lumOff val="0"/>
            <a:alpha val="82196"/>
          </a:schemeClr>
        </a:fillRef>
        <a:effectRef idx="1">
          <a:scrgbClr r="0" g="0" b="0"/>
        </a:effectRef>
        <a:fontRef idx="minor">
          <a:schemeClr val="lt1"/>
        </a:fontRef>
      </dsp:style>
      <dsp:txBody>
        <a:bodyPr lIns="76200" tIns="38100" rIns="76200" bIns="381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dirty="0" smtClean="0"/>
            <a:t>价格</a:t>
          </a:r>
          <a:endParaRPr lang="zh-CN" altLang="en-US" sz="2000" b="1" dirty="0"/>
        </a:p>
      </dsp:txBody>
      <dsp:txXfrm>
        <a:off x="0" y="652882"/>
        <a:ext cx="1270893" cy="621792"/>
      </dsp:txXfrm>
    </dsp:sp>
    <dsp:sp modelId="{1310F8B3-5F2B-4554-BA54-A5B44F6778A2}">
      <dsp:nvSpPr>
        <dsp:cNvPr id="8" name="同侧圆角矩形 7"/>
        <dsp:cNvSpPr/>
      </dsp:nvSpPr>
      <dsp:spPr bwMode="white">
        <a:xfrm rot="5400000">
          <a:off x="4342312" y="-1746302"/>
          <a:ext cx="601546" cy="6785514"/>
        </a:xfrm>
        <a:prstGeom prst="round2SameRect">
          <a:avLst/>
        </a:prstGeom>
      </dsp:spPr>
      <dsp:style>
        <a:lnRef idx="2">
          <a:schemeClr val="accent6">
            <a:alpha val="90000"/>
            <a:tint val="40000"/>
          </a:schemeClr>
        </a:lnRef>
        <a:fillRef idx="1">
          <a:schemeClr val="accent6">
            <a:alpha val="90000"/>
            <a:tint val="40000"/>
          </a:schemeClr>
        </a:fillRef>
        <a:effectRef idx="0">
          <a:scrgbClr r="0" g="0" b="0"/>
        </a:effectRef>
        <a:fontRef idx="minor"/>
      </dsp:style>
      <dsp:txBody>
        <a:bodyPr rot="-5400000" lIns="45719" tIns="22859" rIns="45719" bIns="22859"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ts val="1400"/>
            </a:lnSpc>
            <a:spcBef>
              <a:spcPct val="0"/>
            </a:spcBef>
            <a:spcAft>
              <a:spcPct val="15000"/>
            </a:spcAft>
            <a:buChar char="•"/>
          </a:pPr>
          <a:r>
            <a:rPr lang="zh-CN" altLang="en-US" sz="1200" dirty="0" smtClean="0">
              <a:solidFill>
                <a:schemeClr val="dk1"/>
              </a:solidFill>
            </a:rPr>
            <a:t>广泛的消费群体、多样的消费场所和时间</a:t>
          </a:r>
          <a:endParaRPr lang="zh-CN" altLang="en-US" sz="1200" dirty="0">
            <a:solidFill>
              <a:schemeClr val="dk1"/>
            </a:solidFill>
          </a:endParaRPr>
        </a:p>
        <a:p>
          <a:pPr marL="114300" lvl="1" indent="-114300">
            <a:lnSpc>
              <a:spcPts val="1400"/>
            </a:lnSpc>
            <a:spcBef>
              <a:spcPct val="0"/>
            </a:spcBef>
            <a:spcAft>
              <a:spcPct val="15000"/>
            </a:spcAft>
            <a:buChar char="•"/>
          </a:pPr>
          <a:r>
            <a:rPr lang="zh-CN" altLang="en-US" sz="1200" dirty="0" smtClean="0">
              <a:solidFill>
                <a:schemeClr val="dk1"/>
              </a:solidFill>
            </a:rPr>
            <a:t>客户更加注重便利性</a:t>
          </a:r>
          <a:endParaRPr lang="zh-CN" altLang="en-US" sz="1200" dirty="0">
            <a:solidFill>
              <a:schemeClr val="dk1"/>
            </a:solidFill>
          </a:endParaRPr>
        </a:p>
        <a:p>
          <a:pPr marL="114300" lvl="1" indent="-114300">
            <a:lnSpc>
              <a:spcPts val="1400"/>
            </a:lnSpc>
            <a:spcBef>
              <a:spcPct val="0"/>
            </a:spcBef>
            <a:spcAft>
              <a:spcPct val="15000"/>
            </a:spcAft>
            <a:buChar char="•"/>
          </a:pPr>
          <a:r>
            <a:rPr lang="zh-CN" altLang="en-US" sz="1200" dirty="0" smtClean="0">
              <a:solidFill>
                <a:schemeClr val="dk1"/>
              </a:solidFill>
            </a:rPr>
            <a:t>渠道复杂多样，管理控制难度高，忠诚度难以培养</a:t>
          </a:r>
          <a:endParaRPr lang="zh-CN" altLang="en-US" sz="1200" dirty="0">
            <a:solidFill>
              <a:schemeClr val="dk1"/>
            </a:solidFill>
          </a:endParaRPr>
        </a:p>
      </dsp:txBody>
      <dsp:txXfrm rot="5400000">
        <a:off x="4342312" y="-1746302"/>
        <a:ext cx="601546" cy="6785514"/>
      </dsp:txXfrm>
    </dsp:sp>
    <dsp:sp modelId="{F3570A8D-8BCE-4768-910A-73FC55344B0E}">
      <dsp:nvSpPr>
        <dsp:cNvPr id="7" name="圆角矩形 6"/>
        <dsp:cNvSpPr/>
      </dsp:nvSpPr>
      <dsp:spPr bwMode="white">
        <a:xfrm>
          <a:off x="0" y="1305763"/>
          <a:ext cx="1270893" cy="621792"/>
        </a:xfrm>
        <a:prstGeom prst="roundRect">
          <a:avLst/>
        </a:prstGeom>
      </dsp:spPr>
      <dsp:style>
        <a:lnRef idx="3">
          <a:schemeClr val="lt1"/>
        </a:lnRef>
        <a:fillRef idx="1">
          <a:schemeClr val="accent6">
            <a:alpha val="90000"/>
            <a:hueOff val="0"/>
            <a:satOff val="0"/>
            <a:lumOff val="0"/>
            <a:alpha val="74196"/>
          </a:schemeClr>
        </a:fillRef>
        <a:effectRef idx="1">
          <a:scrgbClr r="0" g="0" b="0"/>
        </a:effectRef>
        <a:fontRef idx="minor">
          <a:schemeClr val="lt1"/>
        </a:fontRef>
      </dsp:style>
      <dsp:txBody>
        <a:bodyPr lIns="76200" tIns="38100" rIns="76200" bIns="381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dirty="0" smtClean="0"/>
            <a:t>渠道</a:t>
          </a:r>
          <a:endParaRPr lang="zh-CN" altLang="en-US" sz="2000" b="1" dirty="0"/>
        </a:p>
      </dsp:txBody>
      <dsp:txXfrm>
        <a:off x="0" y="1305763"/>
        <a:ext cx="1270893" cy="621792"/>
      </dsp:txXfrm>
    </dsp:sp>
    <dsp:sp modelId="{49845C49-3657-4E50-8DDC-C2FA2AC9959D}">
      <dsp:nvSpPr>
        <dsp:cNvPr id="10" name="同侧圆角矩形 9"/>
        <dsp:cNvSpPr/>
      </dsp:nvSpPr>
      <dsp:spPr bwMode="white">
        <a:xfrm rot="5400000">
          <a:off x="4331534" y="-1093425"/>
          <a:ext cx="601546" cy="6785514"/>
        </a:xfrm>
        <a:prstGeom prst="round2SameRect">
          <a:avLst/>
        </a:prstGeom>
      </dsp:spPr>
      <dsp:style>
        <a:lnRef idx="2">
          <a:schemeClr val="accent6">
            <a:alpha val="90000"/>
            <a:tint val="40000"/>
          </a:schemeClr>
        </a:lnRef>
        <a:fillRef idx="1">
          <a:schemeClr val="accent6">
            <a:alpha val="90000"/>
            <a:tint val="40000"/>
          </a:schemeClr>
        </a:fillRef>
        <a:effectRef idx="0">
          <a:scrgbClr r="0" g="0" b="0"/>
        </a:effectRef>
        <a:fontRef idx="minor"/>
      </dsp:style>
      <dsp:txBody>
        <a:bodyPr rot="-5400000" lIns="45719" tIns="22859" rIns="45719" bIns="22859"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ts val="1400"/>
            </a:lnSpc>
            <a:spcBef>
              <a:spcPct val="0"/>
            </a:spcBef>
            <a:spcAft>
              <a:spcPct val="15000"/>
            </a:spcAft>
            <a:buChar char="•"/>
          </a:pPr>
          <a:r>
            <a:rPr lang="zh-CN" altLang="en-US" sz="1200" dirty="0" smtClean="0">
              <a:solidFill>
                <a:schemeClr val="dk1"/>
              </a:solidFill>
            </a:rPr>
            <a:t>品牌推广的重要性</a:t>
          </a:r>
          <a:endParaRPr lang="zh-CN" altLang="en-US" sz="1200" dirty="0">
            <a:solidFill>
              <a:schemeClr val="dk1"/>
            </a:solidFill>
          </a:endParaRPr>
        </a:p>
        <a:p>
          <a:pPr marL="114300" lvl="1" indent="-114300">
            <a:lnSpc>
              <a:spcPts val="1400"/>
            </a:lnSpc>
            <a:spcBef>
              <a:spcPct val="0"/>
            </a:spcBef>
            <a:spcAft>
              <a:spcPct val="15000"/>
            </a:spcAft>
            <a:buChar char="•"/>
          </a:pPr>
          <a:r>
            <a:rPr lang="zh-CN" altLang="en-US" sz="1200" dirty="0" smtClean="0">
              <a:solidFill>
                <a:schemeClr val="dk1"/>
              </a:solidFill>
            </a:rPr>
            <a:t>大量消费者属于冲动型消费</a:t>
          </a:r>
          <a:endParaRPr lang="zh-CN" altLang="en-US" sz="1200" dirty="0">
            <a:solidFill>
              <a:schemeClr val="dk1"/>
            </a:solidFill>
          </a:endParaRPr>
        </a:p>
        <a:p>
          <a:pPr marL="114300" lvl="1" indent="-114300">
            <a:lnSpc>
              <a:spcPts val="1400"/>
            </a:lnSpc>
            <a:spcBef>
              <a:spcPct val="0"/>
            </a:spcBef>
            <a:spcAft>
              <a:spcPct val="15000"/>
            </a:spcAft>
            <a:buChar char="•"/>
          </a:pPr>
          <a:r>
            <a:rPr lang="zh-CN" altLang="en-US" sz="1200" dirty="0" smtClean="0">
              <a:solidFill>
                <a:schemeClr val="dk1"/>
              </a:solidFill>
            </a:rPr>
            <a:t>行业内频繁、复杂多样的市场活动</a:t>
          </a:r>
          <a:endParaRPr lang="zh-CN" altLang="en-US" sz="1200" dirty="0">
            <a:solidFill>
              <a:schemeClr val="dk1"/>
            </a:solidFill>
          </a:endParaRPr>
        </a:p>
      </dsp:txBody>
      <dsp:txXfrm rot="5400000">
        <a:off x="4331534" y="-1093425"/>
        <a:ext cx="601546" cy="6785514"/>
      </dsp:txXfrm>
    </dsp:sp>
    <dsp:sp modelId="{2B13D629-00B6-4CCF-8771-76329ABA65E6}">
      <dsp:nvSpPr>
        <dsp:cNvPr id="9" name="圆角矩形 8"/>
        <dsp:cNvSpPr/>
      </dsp:nvSpPr>
      <dsp:spPr bwMode="white">
        <a:xfrm>
          <a:off x="0" y="1958645"/>
          <a:ext cx="1270893" cy="621792"/>
        </a:xfrm>
        <a:prstGeom prst="roundRect">
          <a:avLst/>
        </a:prstGeom>
      </dsp:spPr>
      <dsp:style>
        <a:lnRef idx="3">
          <a:schemeClr val="lt1"/>
        </a:lnRef>
        <a:fillRef idx="1">
          <a:schemeClr val="accent6">
            <a:alpha val="90000"/>
            <a:hueOff val="0"/>
            <a:satOff val="0"/>
            <a:lumOff val="0"/>
            <a:alpha val="66196"/>
          </a:schemeClr>
        </a:fillRef>
        <a:effectRef idx="1">
          <a:scrgbClr r="0" g="0" b="0"/>
        </a:effectRef>
        <a:fontRef idx="minor">
          <a:schemeClr val="lt1"/>
        </a:fontRef>
      </dsp:style>
      <dsp:txBody>
        <a:bodyPr lIns="76200" tIns="38100" rIns="76200" bIns="381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dirty="0" smtClean="0"/>
            <a:t>促销</a:t>
          </a:r>
          <a:endParaRPr lang="zh-CN" altLang="en-US" sz="2000" b="1" dirty="0"/>
        </a:p>
      </dsp:txBody>
      <dsp:txXfrm>
        <a:off x="0" y="1958645"/>
        <a:ext cx="1270893" cy="621792"/>
      </dsp:txXfrm>
    </dsp:sp>
    <dsp:sp modelId="{889AE1F3-A6E4-473C-8951-1F151B968F28}">
      <dsp:nvSpPr>
        <dsp:cNvPr id="12" name="同侧圆角矩形 11"/>
        <dsp:cNvSpPr/>
      </dsp:nvSpPr>
      <dsp:spPr bwMode="white">
        <a:xfrm rot="5400000">
          <a:off x="4342312" y="-460709"/>
          <a:ext cx="601546" cy="6785514"/>
        </a:xfrm>
        <a:prstGeom prst="round2SameRect">
          <a:avLst/>
        </a:prstGeom>
      </dsp:spPr>
      <dsp:style>
        <a:lnRef idx="2">
          <a:schemeClr val="accent6">
            <a:alpha val="90000"/>
            <a:tint val="40000"/>
          </a:schemeClr>
        </a:lnRef>
        <a:fillRef idx="1">
          <a:schemeClr val="accent6">
            <a:alpha val="90000"/>
            <a:tint val="40000"/>
          </a:schemeClr>
        </a:fillRef>
        <a:effectRef idx="0">
          <a:scrgbClr r="0" g="0" b="0"/>
        </a:effectRef>
        <a:fontRef idx="minor"/>
      </dsp:style>
      <dsp:txBody>
        <a:bodyPr rot="-5400000" lIns="45719" tIns="22859" rIns="45719" bIns="22859"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ts val="1400"/>
            </a:lnSpc>
            <a:spcBef>
              <a:spcPct val="0"/>
            </a:spcBef>
            <a:spcAft>
              <a:spcPct val="15000"/>
            </a:spcAft>
            <a:buChar char="•"/>
          </a:pPr>
          <a:r>
            <a:rPr lang="zh-CN" altLang="en-US" sz="1200" dirty="0" smtClean="0">
              <a:solidFill>
                <a:schemeClr val="dk1"/>
              </a:solidFill>
            </a:rPr>
            <a:t>大量面向库存、面向预测的生产形式</a:t>
          </a:r>
          <a:endParaRPr lang="zh-CN" altLang="en-US" sz="1200" dirty="0">
            <a:solidFill>
              <a:schemeClr val="dk1"/>
            </a:solidFill>
          </a:endParaRPr>
        </a:p>
        <a:p>
          <a:pPr marL="114300" lvl="1" indent="-114300">
            <a:lnSpc>
              <a:spcPts val="1400"/>
            </a:lnSpc>
            <a:spcBef>
              <a:spcPct val="0"/>
            </a:spcBef>
            <a:spcAft>
              <a:spcPct val="15000"/>
            </a:spcAft>
            <a:buChar char="•"/>
          </a:pPr>
          <a:r>
            <a:rPr lang="zh-CN" altLang="en-US" sz="1200" dirty="0" smtClean="0">
              <a:solidFill>
                <a:schemeClr val="dk1"/>
              </a:solidFill>
            </a:rPr>
            <a:t>订单式生产组织</a:t>
          </a:r>
          <a:endParaRPr lang="zh-CN" altLang="en-US" sz="1200" dirty="0">
            <a:solidFill>
              <a:schemeClr val="dk1"/>
            </a:solidFill>
          </a:endParaRPr>
        </a:p>
        <a:p>
          <a:pPr marL="114300" lvl="1" indent="-114300">
            <a:lnSpc>
              <a:spcPts val="1400"/>
            </a:lnSpc>
            <a:spcBef>
              <a:spcPct val="0"/>
            </a:spcBef>
            <a:spcAft>
              <a:spcPct val="15000"/>
            </a:spcAft>
            <a:buChar char="•"/>
          </a:pPr>
          <a:r>
            <a:rPr lang="zh-CN" altLang="en-US" sz="1200" dirty="0" smtClean="0">
              <a:solidFill>
                <a:schemeClr val="dk1"/>
              </a:solidFill>
            </a:rPr>
            <a:t>成本变化快速，淡旺季特点鲜明</a:t>
          </a:r>
          <a:endParaRPr lang="zh-CN" altLang="en-US" sz="1200" dirty="0">
            <a:solidFill>
              <a:schemeClr val="dk1"/>
            </a:solidFill>
          </a:endParaRPr>
        </a:p>
      </dsp:txBody>
      <dsp:txXfrm rot="5400000">
        <a:off x="4342312" y="-460709"/>
        <a:ext cx="601546" cy="6785514"/>
      </dsp:txXfrm>
    </dsp:sp>
    <dsp:sp modelId="{A433A4F0-AA97-4AE9-8151-B2DDA1DBD478}">
      <dsp:nvSpPr>
        <dsp:cNvPr id="11" name="圆角矩形 10"/>
        <dsp:cNvSpPr/>
      </dsp:nvSpPr>
      <dsp:spPr bwMode="white">
        <a:xfrm>
          <a:off x="0" y="2611526"/>
          <a:ext cx="1270893" cy="621792"/>
        </a:xfrm>
        <a:prstGeom prst="roundRect">
          <a:avLst/>
        </a:prstGeom>
      </dsp:spPr>
      <dsp:style>
        <a:lnRef idx="3">
          <a:schemeClr val="lt1"/>
        </a:lnRef>
        <a:fillRef idx="1">
          <a:schemeClr val="accent6">
            <a:alpha val="90000"/>
            <a:hueOff val="0"/>
            <a:satOff val="0"/>
            <a:lumOff val="0"/>
            <a:alpha val="58196"/>
          </a:schemeClr>
        </a:fillRef>
        <a:effectRef idx="1">
          <a:scrgbClr r="0" g="0" b="0"/>
        </a:effectRef>
        <a:fontRef idx="minor">
          <a:schemeClr val="lt1"/>
        </a:fontRef>
      </dsp:style>
      <dsp:txBody>
        <a:bodyPr lIns="76200" tIns="38100" rIns="76200" bIns="381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dirty="0" smtClean="0"/>
            <a:t>生产</a:t>
          </a:r>
          <a:endParaRPr lang="zh-CN" altLang="en-US" sz="2000" b="1" dirty="0"/>
        </a:p>
      </dsp:txBody>
      <dsp:txXfrm>
        <a:off x="0" y="2611526"/>
        <a:ext cx="1270893" cy="621792"/>
      </dsp:txXfrm>
    </dsp:sp>
    <dsp:sp modelId="{41CF5DB9-D59A-4886-B46A-05D1E43E8BCF}">
      <dsp:nvSpPr>
        <dsp:cNvPr id="14" name="同侧圆角矩形 13"/>
        <dsp:cNvSpPr/>
      </dsp:nvSpPr>
      <dsp:spPr bwMode="white">
        <a:xfrm rot="5400000">
          <a:off x="4353090" y="192670"/>
          <a:ext cx="601546" cy="6785514"/>
        </a:xfrm>
        <a:prstGeom prst="round2SameRect">
          <a:avLst/>
        </a:prstGeom>
      </dsp:spPr>
      <dsp:style>
        <a:lnRef idx="2">
          <a:schemeClr val="accent6">
            <a:alpha val="90000"/>
            <a:tint val="40000"/>
          </a:schemeClr>
        </a:lnRef>
        <a:fillRef idx="1">
          <a:schemeClr val="accent6">
            <a:alpha val="90000"/>
            <a:tint val="40000"/>
          </a:schemeClr>
        </a:fillRef>
        <a:effectRef idx="0">
          <a:scrgbClr r="0" g="0" b="0"/>
        </a:effectRef>
        <a:fontRef idx="minor"/>
      </dsp:style>
      <dsp:txBody>
        <a:bodyPr rot="-5400000" lIns="45719" tIns="22859" rIns="45719" bIns="22859"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ts val="1400"/>
            </a:lnSpc>
            <a:spcBef>
              <a:spcPct val="0"/>
            </a:spcBef>
            <a:spcAft>
              <a:spcPct val="15000"/>
            </a:spcAft>
            <a:buChar char="•"/>
          </a:pPr>
          <a:r>
            <a:rPr lang="zh-CN" altLang="en-US" sz="1200" dirty="0" smtClean="0">
              <a:solidFill>
                <a:schemeClr val="dk1"/>
              </a:solidFill>
            </a:rPr>
            <a:t>供应商多样，质量管理重要</a:t>
          </a:r>
          <a:endParaRPr lang="zh-CN" altLang="en-US" sz="1200" dirty="0">
            <a:solidFill>
              <a:schemeClr val="dk1"/>
            </a:solidFill>
          </a:endParaRPr>
        </a:p>
        <a:p>
          <a:pPr marL="114300" lvl="1" indent="-114300">
            <a:lnSpc>
              <a:spcPts val="1400"/>
            </a:lnSpc>
            <a:spcBef>
              <a:spcPct val="0"/>
            </a:spcBef>
            <a:spcAft>
              <a:spcPct val="15000"/>
            </a:spcAft>
            <a:buChar char="•"/>
          </a:pPr>
          <a:r>
            <a:rPr lang="zh-CN" altLang="en-US" sz="1200" dirty="0" smtClean="0">
              <a:solidFill>
                <a:schemeClr val="dk1"/>
              </a:solidFill>
            </a:rPr>
            <a:t>原材料逐渐成为制约行业的关键问题</a:t>
          </a:r>
          <a:endParaRPr lang="zh-CN" altLang="en-US" sz="1200" dirty="0">
            <a:solidFill>
              <a:schemeClr val="dk1"/>
            </a:solidFill>
          </a:endParaRPr>
        </a:p>
        <a:p>
          <a:pPr marL="114300" lvl="1" indent="-114300">
            <a:lnSpc>
              <a:spcPts val="1400"/>
            </a:lnSpc>
            <a:spcBef>
              <a:spcPct val="0"/>
            </a:spcBef>
            <a:spcAft>
              <a:spcPct val="15000"/>
            </a:spcAft>
            <a:buChar char="•"/>
          </a:pPr>
          <a:r>
            <a:rPr lang="zh-CN" altLang="en-US" sz="1200" dirty="0" smtClean="0">
              <a:solidFill>
                <a:schemeClr val="dk1"/>
              </a:solidFill>
            </a:rPr>
            <a:t>计量、按质计价、种植管理、农户管理，管理环节多，链条长</a:t>
          </a:r>
          <a:endParaRPr lang="zh-CN" altLang="en-US" sz="1200" dirty="0">
            <a:solidFill>
              <a:schemeClr val="dk1"/>
            </a:solidFill>
          </a:endParaRPr>
        </a:p>
      </dsp:txBody>
      <dsp:txXfrm rot="5400000">
        <a:off x="4353090" y="192670"/>
        <a:ext cx="601546" cy="6785514"/>
      </dsp:txXfrm>
    </dsp:sp>
    <dsp:sp modelId="{1A254696-503F-4946-9387-F16AAAE92444}">
      <dsp:nvSpPr>
        <dsp:cNvPr id="13" name="圆角矩形 12"/>
        <dsp:cNvSpPr/>
      </dsp:nvSpPr>
      <dsp:spPr bwMode="white">
        <a:xfrm>
          <a:off x="0" y="3264408"/>
          <a:ext cx="1270893" cy="621792"/>
        </a:xfrm>
        <a:prstGeom prst="roundRect">
          <a:avLst/>
        </a:prstGeom>
      </dsp:spPr>
      <dsp:style>
        <a:lnRef idx="3">
          <a:schemeClr val="lt1"/>
        </a:lnRef>
        <a:fillRef idx="1">
          <a:schemeClr val="accent6">
            <a:alpha val="90000"/>
            <a:hueOff val="0"/>
            <a:satOff val="0"/>
            <a:lumOff val="0"/>
            <a:alpha val="50196"/>
          </a:schemeClr>
        </a:fillRef>
        <a:effectRef idx="1">
          <a:scrgbClr r="0" g="0" b="0"/>
        </a:effectRef>
        <a:fontRef idx="minor">
          <a:schemeClr val="lt1"/>
        </a:fontRef>
      </dsp:style>
      <dsp:txBody>
        <a:bodyPr lIns="76200" tIns="38100" rIns="76200" bIns="381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dirty="0" smtClean="0"/>
            <a:t>采购</a:t>
          </a:r>
          <a:endParaRPr lang="zh-CN" altLang="en-US" sz="2000" b="1" dirty="0"/>
        </a:p>
      </dsp:txBody>
      <dsp:txXfrm>
        <a:off x="0" y="3264408"/>
        <a:ext cx="1270893" cy="621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992888" cy="432048"/>
        <a:chOff x="0" y="0"/>
        <a:chExt cx="7992888" cy="432048"/>
      </a:xfrm>
    </dsp:grpSpPr>
    <dsp:sp modelId="{BB0817DE-5EEC-455A-9107-9D3906CAB351}">
      <dsp:nvSpPr>
        <dsp:cNvPr id="3" name="圆角矩形 2"/>
        <dsp:cNvSpPr/>
      </dsp:nvSpPr>
      <dsp:spPr bwMode="white">
        <a:xfrm>
          <a:off x="0" y="0"/>
          <a:ext cx="999111" cy="432048"/>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lIns="38100" tIns="38100" rIns="38100" bIns="38100" anchor="ctr"/>
        <a:lstStyle>
          <a:lvl1pPr algn="ctr">
            <a:defRPr sz="10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b="1" smtClean="0">
              <a:solidFill>
                <a:schemeClr val="dk1"/>
              </a:solidFill>
            </a:rPr>
            <a:t>供应商</a:t>
          </a:r>
          <a:endParaRPr lang="zh-CN" altLang="en-US" b="1" dirty="0">
            <a:solidFill>
              <a:schemeClr val="dk1"/>
            </a:solidFill>
          </a:endParaRPr>
        </a:p>
      </dsp:txBody>
      <dsp:txXfrm>
        <a:off x="0" y="0"/>
        <a:ext cx="999111" cy="432048"/>
      </dsp:txXfrm>
    </dsp:sp>
    <dsp:sp modelId="{695315EB-7B82-4858-B4D1-F4E154A7BCD2}">
      <dsp:nvSpPr>
        <dsp:cNvPr id="4" name="右箭头 3"/>
        <dsp:cNvSpPr/>
      </dsp:nvSpPr>
      <dsp:spPr bwMode="white">
        <a:xfrm>
          <a:off x="1093027" y="92134"/>
          <a:ext cx="211812" cy="247780"/>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endParaRPr lang="zh-CN" altLang="en-US" b="1">
            <a:solidFill>
              <a:schemeClr val="tx1"/>
            </a:solidFill>
          </a:endParaRPr>
        </a:p>
      </dsp:txBody>
      <dsp:txXfrm>
        <a:off x="1093027" y="92134"/>
        <a:ext cx="211812" cy="247780"/>
      </dsp:txXfrm>
    </dsp:sp>
    <dsp:sp modelId="{8D1481B1-2282-4E57-A7A9-10B8ED5BE4CF}">
      <dsp:nvSpPr>
        <dsp:cNvPr id="5" name="圆角矩形 4"/>
        <dsp:cNvSpPr/>
      </dsp:nvSpPr>
      <dsp:spPr bwMode="white">
        <a:xfrm>
          <a:off x="1398755" y="0"/>
          <a:ext cx="999111" cy="432048"/>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lIns="38100" tIns="38100" rIns="38100" bIns="38100" anchor="ctr"/>
        <a:lstStyle>
          <a:lvl1pPr algn="ctr">
            <a:defRPr sz="10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b="1" smtClean="0">
              <a:solidFill>
                <a:schemeClr val="dk1"/>
              </a:solidFill>
            </a:rPr>
            <a:t>物料与产品</a:t>
          </a:r>
          <a:endParaRPr lang="zh-CN" altLang="en-US" b="1" dirty="0">
            <a:solidFill>
              <a:schemeClr val="dk1"/>
            </a:solidFill>
          </a:endParaRPr>
        </a:p>
      </dsp:txBody>
      <dsp:txXfrm>
        <a:off x="1398755" y="0"/>
        <a:ext cx="999111" cy="432048"/>
      </dsp:txXfrm>
    </dsp:sp>
    <dsp:sp modelId="{1D40B7EE-8AE2-4B4F-9A5B-1078E69E3B14}">
      <dsp:nvSpPr>
        <dsp:cNvPr id="6" name="右箭头 5"/>
        <dsp:cNvSpPr/>
      </dsp:nvSpPr>
      <dsp:spPr bwMode="white">
        <a:xfrm>
          <a:off x="2491783" y="92134"/>
          <a:ext cx="211812" cy="247780"/>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endParaRPr lang="zh-CN" altLang="en-US" b="1">
            <a:solidFill>
              <a:schemeClr val="tx1"/>
            </a:solidFill>
          </a:endParaRPr>
        </a:p>
      </dsp:txBody>
      <dsp:txXfrm>
        <a:off x="2491783" y="92134"/>
        <a:ext cx="211812" cy="247780"/>
      </dsp:txXfrm>
    </dsp:sp>
    <dsp:sp modelId="{17168006-9CC9-4CF5-8702-70BA5E23D5CB}">
      <dsp:nvSpPr>
        <dsp:cNvPr id="7" name="圆角矩形 6"/>
        <dsp:cNvSpPr/>
      </dsp:nvSpPr>
      <dsp:spPr bwMode="white">
        <a:xfrm>
          <a:off x="2797511" y="0"/>
          <a:ext cx="999111" cy="432048"/>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lIns="38100" tIns="38100" rIns="38100" bIns="38100" anchor="ctr"/>
        <a:lstStyle>
          <a:lvl1pPr algn="ctr">
            <a:defRPr sz="10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b="1" smtClean="0">
              <a:solidFill>
                <a:schemeClr val="dk1"/>
              </a:solidFill>
            </a:rPr>
            <a:t>营销人员</a:t>
          </a:r>
          <a:endParaRPr lang="zh-CN" altLang="en-US" b="1" dirty="0">
            <a:solidFill>
              <a:schemeClr val="dk1"/>
            </a:solidFill>
          </a:endParaRPr>
        </a:p>
      </dsp:txBody>
      <dsp:txXfrm>
        <a:off x="2797511" y="0"/>
        <a:ext cx="999111" cy="432048"/>
      </dsp:txXfrm>
    </dsp:sp>
    <dsp:sp modelId="{672AAF9A-E9AD-4A0B-BDC9-895F8F14CFD8}">
      <dsp:nvSpPr>
        <dsp:cNvPr id="8" name="右箭头 7"/>
        <dsp:cNvSpPr/>
      </dsp:nvSpPr>
      <dsp:spPr bwMode="white">
        <a:xfrm>
          <a:off x="3890538" y="92134"/>
          <a:ext cx="211812" cy="247780"/>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endParaRPr lang="zh-CN" altLang="en-US" b="1">
            <a:solidFill>
              <a:schemeClr val="tx1"/>
            </a:solidFill>
          </a:endParaRPr>
        </a:p>
      </dsp:txBody>
      <dsp:txXfrm>
        <a:off x="3890538" y="92134"/>
        <a:ext cx="211812" cy="247780"/>
      </dsp:txXfrm>
    </dsp:sp>
    <dsp:sp modelId="{FC35C63C-DE2B-4506-A306-A1663707DA13}">
      <dsp:nvSpPr>
        <dsp:cNvPr id="9" name="圆角矩形 8"/>
        <dsp:cNvSpPr/>
      </dsp:nvSpPr>
      <dsp:spPr bwMode="white">
        <a:xfrm>
          <a:off x="4196266" y="0"/>
          <a:ext cx="999111" cy="432048"/>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lIns="38100" tIns="38100" rIns="38100" bIns="38100" anchor="ctr"/>
        <a:lstStyle>
          <a:lvl1pPr algn="ctr">
            <a:defRPr sz="10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b="1" smtClean="0">
              <a:solidFill>
                <a:schemeClr val="dk1"/>
              </a:solidFill>
            </a:rPr>
            <a:t>经销商</a:t>
          </a:r>
          <a:r>
            <a:rPr lang="en-US" altLang="zh-CN" b="1" smtClean="0">
              <a:solidFill>
                <a:schemeClr val="dk1"/>
              </a:solidFill>
            </a:rPr>
            <a:t>/</a:t>
          </a:r>
          <a:r>
            <a:rPr lang="zh-CN" altLang="en-US" b="1" smtClean="0">
              <a:solidFill>
                <a:schemeClr val="dk1"/>
              </a:solidFill>
            </a:rPr>
            <a:t>代理商</a:t>
          </a:r>
          <a:endParaRPr lang="zh-CN" altLang="en-US" b="1" dirty="0">
            <a:solidFill>
              <a:schemeClr val="dk1"/>
            </a:solidFill>
          </a:endParaRPr>
        </a:p>
      </dsp:txBody>
      <dsp:txXfrm>
        <a:off x="4196266" y="0"/>
        <a:ext cx="999111" cy="432048"/>
      </dsp:txXfrm>
    </dsp:sp>
    <dsp:sp modelId="{70B8109C-686F-4F98-834B-4EB600C6B814}">
      <dsp:nvSpPr>
        <dsp:cNvPr id="10" name="右箭头 9"/>
        <dsp:cNvSpPr/>
      </dsp:nvSpPr>
      <dsp:spPr bwMode="white">
        <a:xfrm>
          <a:off x="5289294" y="92134"/>
          <a:ext cx="211812" cy="247780"/>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endParaRPr lang="zh-CN" altLang="en-US" b="1">
            <a:solidFill>
              <a:schemeClr val="tx1"/>
            </a:solidFill>
          </a:endParaRPr>
        </a:p>
      </dsp:txBody>
      <dsp:txXfrm>
        <a:off x="5289294" y="92134"/>
        <a:ext cx="211812" cy="247780"/>
      </dsp:txXfrm>
    </dsp:sp>
    <dsp:sp modelId="{3945F6F6-71D5-48E3-839F-B6774DBE3AB0}">
      <dsp:nvSpPr>
        <dsp:cNvPr id="11" name="圆角矩形 10"/>
        <dsp:cNvSpPr/>
      </dsp:nvSpPr>
      <dsp:spPr bwMode="white">
        <a:xfrm>
          <a:off x="5595022" y="0"/>
          <a:ext cx="999111" cy="432048"/>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lIns="38100" tIns="38100" rIns="38100" bIns="38100" anchor="ctr"/>
        <a:lstStyle>
          <a:lvl1pPr algn="ctr">
            <a:defRPr sz="10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b="1" smtClean="0">
              <a:solidFill>
                <a:schemeClr val="dk1"/>
              </a:solidFill>
            </a:rPr>
            <a:t>分销商及终端客户</a:t>
          </a:r>
          <a:endParaRPr lang="zh-CN" altLang="en-US" b="1" dirty="0">
            <a:solidFill>
              <a:schemeClr val="dk1"/>
            </a:solidFill>
          </a:endParaRPr>
        </a:p>
      </dsp:txBody>
      <dsp:txXfrm>
        <a:off x="5595022" y="0"/>
        <a:ext cx="999111" cy="432048"/>
      </dsp:txXfrm>
    </dsp:sp>
    <dsp:sp modelId="{387CA6F9-CE06-4DA8-8977-771CEB865260}">
      <dsp:nvSpPr>
        <dsp:cNvPr id="12" name="右箭头 11"/>
        <dsp:cNvSpPr/>
      </dsp:nvSpPr>
      <dsp:spPr bwMode="white">
        <a:xfrm>
          <a:off x="6688049" y="92134"/>
          <a:ext cx="211812" cy="247780"/>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endParaRPr lang="zh-CN" altLang="en-US" b="1">
            <a:solidFill>
              <a:schemeClr val="tx1"/>
            </a:solidFill>
          </a:endParaRPr>
        </a:p>
      </dsp:txBody>
      <dsp:txXfrm>
        <a:off x="6688049" y="92134"/>
        <a:ext cx="211812" cy="247780"/>
      </dsp:txXfrm>
    </dsp:sp>
    <dsp:sp modelId="{C911A225-387E-465D-A55D-2BC3BF1A0BE6}">
      <dsp:nvSpPr>
        <dsp:cNvPr id="13" name="圆角矩形 12"/>
        <dsp:cNvSpPr/>
      </dsp:nvSpPr>
      <dsp:spPr bwMode="white">
        <a:xfrm>
          <a:off x="6993777" y="0"/>
          <a:ext cx="999111" cy="432048"/>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lIns="38100" tIns="38100" rIns="38100" bIns="38100" anchor="ctr"/>
        <a:lstStyle>
          <a:lvl1pPr algn="ctr">
            <a:defRPr sz="10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b="1" smtClean="0">
              <a:solidFill>
                <a:schemeClr val="dk1"/>
              </a:solidFill>
            </a:rPr>
            <a:t>费用</a:t>
          </a:r>
          <a:endParaRPr lang="zh-CN" altLang="en-US" b="1" dirty="0">
            <a:solidFill>
              <a:schemeClr val="dk1"/>
            </a:solidFill>
          </a:endParaRPr>
        </a:p>
      </dsp:txBody>
      <dsp:txXfrm>
        <a:off x="6993777" y="0"/>
        <a:ext cx="999111" cy="432048"/>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176464" cy="1584176"/>
        <a:chOff x="0" y="0"/>
        <a:chExt cx="4176464" cy="1584176"/>
      </a:xfrm>
    </dsp:grpSpPr>
    <dsp:sp modelId="{28FAA6D2-B4F2-4503-8FAA-51DCC091137F}">
      <dsp:nvSpPr>
        <dsp:cNvPr id="3" name="圆角矩形 2"/>
        <dsp:cNvSpPr/>
      </dsp:nvSpPr>
      <dsp:spPr bwMode="white">
        <a:xfrm>
          <a:off x="1726600" y="0"/>
          <a:ext cx="723265" cy="396044"/>
        </a:xfrm>
        <a:prstGeom prst="roundRect">
          <a:avLst>
            <a:gd name="adj" fmla="val 10000"/>
          </a:avLst>
        </a:prstGeom>
      </dsp:spPr>
      <dsp:style>
        <a:lnRef idx="0">
          <a:schemeClr val="lt1"/>
        </a:lnRef>
        <a:fillRef idx="3">
          <a:schemeClr val="accent2">
            <a:hueOff val="0"/>
            <a:satOff val="0"/>
            <a:lumOff val="0"/>
            <a:alpha val="100000"/>
          </a:schemeClr>
        </a:fillRef>
        <a:effectRef idx="3">
          <a:scrgbClr r="0" g="0" b="0"/>
        </a:effectRef>
        <a:fontRef idx="minor">
          <a:schemeClr val="lt1"/>
        </a:fontRef>
      </dsp:style>
      <dsp:txBody>
        <a:bodyPr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t>条码规则</a:t>
          </a:r>
          <a:endParaRPr lang="zh-CN" altLang="en-US" sz="1200" dirty="0"/>
        </a:p>
      </dsp:txBody>
      <dsp:txXfrm>
        <a:off x="1726600" y="0"/>
        <a:ext cx="723265" cy="396044"/>
      </dsp:txXfrm>
    </dsp:sp>
    <dsp:sp modelId="{43776B85-BE58-4CC2-869D-2E5E88E230A2}">
      <dsp:nvSpPr>
        <dsp:cNvPr id="4" name="右箭头 3"/>
        <dsp:cNvSpPr/>
      </dsp:nvSpPr>
      <dsp:spPr bwMode="white">
        <a:xfrm rot="5399999">
          <a:off x="2013974" y="405945"/>
          <a:ext cx="148517" cy="178220"/>
        </a:xfrm>
        <a:prstGeom prst="rightArrow">
          <a:avLst>
            <a:gd name="adj1" fmla="val 60000"/>
            <a:gd name="adj2" fmla="val 50000"/>
          </a:avLst>
        </a:prstGeom>
      </dsp:spPr>
      <dsp:style>
        <a:lnRef idx="0">
          <a:schemeClr val="lt1"/>
        </a:lnRef>
        <a:fillRef idx="3">
          <a:schemeClr val="accent2">
            <a:hueOff val="0"/>
            <a:satOff val="0"/>
            <a:lumOff val="0"/>
            <a:alpha val="100000"/>
          </a:schemeClr>
        </a:fillRef>
        <a:effectRef idx="3">
          <a:scrgbClr r="0" g="0" b="0"/>
        </a:effectRef>
        <a:fontRef idx="minor">
          <a:schemeClr val="lt1"/>
        </a:fontRef>
      </dsp:style>
      <dsp:txBody>
        <a:bodyPr rot="-5400000" lIns="0" tIns="0" rIns="0" bIns="0" anchor="ctr"/>
        <a:lstStyle>
          <a:lvl1pPr algn="ctr">
            <a:defRPr sz="600"/>
          </a:lvl1pPr>
          <a:lvl2pPr marL="57150" indent="-57150" algn="ctr">
            <a:defRPr sz="500"/>
          </a:lvl2pPr>
          <a:lvl3pPr marL="114300" indent="-57150" algn="ctr">
            <a:defRPr sz="500"/>
          </a:lvl3pPr>
          <a:lvl4pPr marL="171450" indent="-57150" algn="ctr">
            <a:defRPr sz="500"/>
          </a:lvl4pPr>
          <a:lvl5pPr marL="228600" indent="-57150" algn="ctr">
            <a:defRPr sz="500"/>
          </a:lvl5pPr>
          <a:lvl6pPr marL="285750" indent="-57150" algn="ctr">
            <a:defRPr sz="500"/>
          </a:lvl6pPr>
          <a:lvl7pPr marL="342900" indent="-57150" algn="ctr">
            <a:defRPr sz="500"/>
          </a:lvl7pPr>
          <a:lvl8pPr marL="400050" indent="-57150" algn="ctr">
            <a:defRPr sz="500"/>
          </a:lvl8pPr>
          <a:lvl9pPr marL="457200" indent="-57150" algn="ctr">
            <a:defRPr sz="500"/>
          </a:lvl9pPr>
        </a:lstStyle>
        <a:p>
          <a:pPr lvl="0">
            <a:lnSpc>
              <a:spcPct val="100000"/>
            </a:lnSpc>
            <a:spcBef>
              <a:spcPct val="0"/>
            </a:spcBef>
            <a:spcAft>
              <a:spcPct val="35000"/>
            </a:spcAft>
          </a:pPr>
          <a:endParaRPr lang="zh-CN" altLang="en-US"/>
        </a:p>
      </dsp:txBody>
      <dsp:txXfrm rot="5399999">
        <a:off x="2013974" y="405945"/>
        <a:ext cx="148517" cy="178220"/>
      </dsp:txXfrm>
    </dsp:sp>
    <dsp:sp modelId="{502BC925-CAB9-41F4-AA11-4B066B5DFD27}">
      <dsp:nvSpPr>
        <dsp:cNvPr id="5" name="圆角矩形 4"/>
        <dsp:cNvSpPr/>
      </dsp:nvSpPr>
      <dsp:spPr bwMode="white">
        <a:xfrm>
          <a:off x="1726600" y="594066"/>
          <a:ext cx="723265" cy="396044"/>
        </a:xfrm>
        <a:prstGeom prst="roundRect">
          <a:avLst>
            <a:gd name="adj" fmla="val 10000"/>
          </a:avLst>
        </a:prstGeom>
      </dsp:spPr>
      <dsp:style>
        <a:lnRef idx="0">
          <a:schemeClr val="lt1"/>
        </a:lnRef>
        <a:fillRef idx="3">
          <a:schemeClr val="accent2">
            <a:hueOff val="2340000"/>
            <a:satOff val="-2940"/>
            <a:lumOff val="588"/>
            <a:alpha val="100000"/>
          </a:schemeClr>
        </a:fillRef>
        <a:effectRef idx="3">
          <a:scrgbClr r="0" g="0" b="0"/>
        </a:effectRef>
        <a:fontRef idx="minor">
          <a:schemeClr val="lt1"/>
        </a:fontRef>
      </dsp:style>
      <dsp:txBody>
        <a:bodyPr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t>标签设计</a:t>
          </a:r>
          <a:endParaRPr lang="zh-CN" altLang="en-US" sz="1200" dirty="0"/>
        </a:p>
      </dsp:txBody>
      <dsp:txXfrm>
        <a:off x="1726600" y="594066"/>
        <a:ext cx="723265" cy="396044"/>
      </dsp:txXfrm>
    </dsp:sp>
    <dsp:sp modelId="{8C9924A8-A018-4A00-A2EA-41C5479696A6}">
      <dsp:nvSpPr>
        <dsp:cNvPr id="6" name="右箭头 5"/>
        <dsp:cNvSpPr/>
      </dsp:nvSpPr>
      <dsp:spPr bwMode="white">
        <a:xfrm rot="5399999">
          <a:off x="2013974" y="1000011"/>
          <a:ext cx="148517" cy="178220"/>
        </a:xfrm>
        <a:prstGeom prst="rightArrow">
          <a:avLst>
            <a:gd name="adj1" fmla="val 60000"/>
            <a:gd name="adj2" fmla="val 50000"/>
          </a:avLst>
        </a:prstGeom>
      </dsp:spPr>
      <dsp:style>
        <a:lnRef idx="0">
          <a:schemeClr val="lt1"/>
        </a:lnRef>
        <a:fillRef idx="3">
          <a:schemeClr val="accent2">
            <a:hueOff val="4680000"/>
            <a:satOff val="-5881"/>
            <a:lumOff val="1176"/>
            <a:alpha val="100000"/>
          </a:schemeClr>
        </a:fillRef>
        <a:effectRef idx="3">
          <a:scrgbClr r="0" g="0" b="0"/>
        </a:effectRef>
        <a:fontRef idx="minor">
          <a:schemeClr val="lt1"/>
        </a:fontRef>
      </dsp:style>
      <dsp:txBody>
        <a:bodyPr rot="-5400000" lIns="0" tIns="0" rIns="0" bIns="0" anchor="ctr"/>
        <a:lstStyle>
          <a:lvl1pPr algn="ctr">
            <a:defRPr sz="600"/>
          </a:lvl1pPr>
          <a:lvl2pPr marL="57150" indent="-57150" algn="ctr">
            <a:defRPr sz="500"/>
          </a:lvl2pPr>
          <a:lvl3pPr marL="114300" indent="-57150" algn="ctr">
            <a:defRPr sz="500"/>
          </a:lvl3pPr>
          <a:lvl4pPr marL="171450" indent="-57150" algn="ctr">
            <a:defRPr sz="500"/>
          </a:lvl4pPr>
          <a:lvl5pPr marL="228600" indent="-57150" algn="ctr">
            <a:defRPr sz="500"/>
          </a:lvl5pPr>
          <a:lvl6pPr marL="285750" indent="-57150" algn="ctr">
            <a:defRPr sz="500"/>
          </a:lvl6pPr>
          <a:lvl7pPr marL="342900" indent="-57150" algn="ctr">
            <a:defRPr sz="500"/>
          </a:lvl7pPr>
          <a:lvl8pPr marL="400050" indent="-57150" algn="ctr">
            <a:defRPr sz="500"/>
          </a:lvl8pPr>
          <a:lvl9pPr marL="457200" indent="-57150" algn="ctr">
            <a:defRPr sz="500"/>
          </a:lvl9pPr>
        </a:lstStyle>
        <a:p>
          <a:pPr lvl="0">
            <a:lnSpc>
              <a:spcPct val="100000"/>
            </a:lnSpc>
            <a:spcBef>
              <a:spcPct val="0"/>
            </a:spcBef>
            <a:spcAft>
              <a:spcPct val="35000"/>
            </a:spcAft>
          </a:pPr>
          <a:endParaRPr lang="zh-CN" altLang="en-US"/>
        </a:p>
      </dsp:txBody>
      <dsp:txXfrm rot="5399999">
        <a:off x="2013974" y="1000011"/>
        <a:ext cx="148517" cy="178220"/>
      </dsp:txXfrm>
    </dsp:sp>
    <dsp:sp modelId="{BF3F1CDF-714D-4AF4-B7D8-BD1F03052A68}">
      <dsp:nvSpPr>
        <dsp:cNvPr id="7" name="圆角矩形 6"/>
        <dsp:cNvSpPr/>
      </dsp:nvSpPr>
      <dsp:spPr bwMode="white">
        <a:xfrm>
          <a:off x="1726600" y="1188132"/>
          <a:ext cx="723265" cy="396044"/>
        </a:xfrm>
        <a:prstGeom prst="roundRect">
          <a:avLst>
            <a:gd name="adj" fmla="val 10000"/>
          </a:avLst>
        </a:prstGeom>
      </dsp:spPr>
      <dsp:style>
        <a:lnRef idx="0">
          <a:schemeClr val="lt1"/>
        </a:lnRef>
        <a:fillRef idx="3">
          <a:schemeClr val="accent2">
            <a:hueOff val="4680000"/>
            <a:satOff val="-5881"/>
            <a:lumOff val="1176"/>
            <a:alpha val="100000"/>
          </a:schemeClr>
        </a:fillRef>
        <a:effectRef idx="3">
          <a:scrgbClr r="0" g="0" b="0"/>
        </a:effectRef>
        <a:fontRef idx="minor">
          <a:schemeClr val="lt1"/>
        </a:fontRef>
      </dsp:style>
      <dsp:txBody>
        <a:bodyPr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t>条码生成</a:t>
          </a:r>
          <a:endParaRPr lang="zh-CN" altLang="en-US" sz="1200" dirty="0"/>
        </a:p>
      </dsp:txBody>
      <dsp:txXfrm>
        <a:off x="1726600" y="1188132"/>
        <a:ext cx="723265" cy="396044"/>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064000" cy="4064000"/>
        <a:chOff x="0" y="0"/>
        <a:chExt cx="4064000" cy="4064000"/>
      </a:xfrm>
    </dsp:grpSpPr>
    <dsp:sp modelId="{C668E599-5302-448B-8512-FEB643522D15}">
      <dsp:nvSpPr>
        <dsp:cNvPr id="3" name="形状 2"/>
        <dsp:cNvSpPr/>
      </dsp:nvSpPr>
      <dsp:spPr bwMode="white">
        <a:xfrm>
          <a:off x="2844800" y="1828800"/>
          <a:ext cx="2235200" cy="2235200"/>
        </a:xfrm>
        <a:prstGeom prst="gear9">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lIns="30480" tIns="30480" rIns="30480" bIns="3048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altLang="en-US" dirty="0" smtClean="0"/>
            <a:t>自动化系统集成</a:t>
          </a:r>
          <a:endParaRPr lang="zh-CN" altLang="en-US" dirty="0"/>
        </a:p>
      </dsp:txBody>
      <dsp:txXfrm>
        <a:off x="2844800" y="1828800"/>
        <a:ext cx="2235200" cy="2235200"/>
      </dsp:txXfrm>
    </dsp:sp>
    <dsp:sp modelId="{260C8D7E-21F4-4F3F-83E5-45C20979D498}">
      <dsp:nvSpPr>
        <dsp:cNvPr id="6" name="形状 5"/>
        <dsp:cNvSpPr/>
      </dsp:nvSpPr>
      <dsp:spPr bwMode="white">
        <a:xfrm>
          <a:off x="1544320" y="1300480"/>
          <a:ext cx="1625600" cy="1625600"/>
        </a:xfrm>
        <a:prstGeom prst="gear6">
          <a:avLst/>
        </a:prstGeom>
      </dsp:spPr>
      <dsp:style>
        <a:lnRef idx="2">
          <a:schemeClr val="lt1"/>
        </a:lnRef>
        <a:fillRef idx="1">
          <a:schemeClr val="accent3">
            <a:hueOff val="5640000"/>
            <a:satOff val="-8430"/>
            <a:lumOff val="-1372"/>
            <a:alpha val="100000"/>
          </a:schemeClr>
        </a:fillRef>
        <a:effectRef idx="0">
          <a:scrgbClr r="0" g="0" b="0"/>
        </a:effectRef>
        <a:fontRef idx="minor">
          <a:schemeClr val="lt1"/>
        </a:fontRef>
      </dsp:style>
      <dsp:txBody>
        <a:bodyPr lIns="30480" tIns="30480" rIns="30480" bIns="3048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altLang="en-US" dirty="0" smtClean="0"/>
            <a:t>策略管理</a:t>
          </a:r>
          <a:endParaRPr lang="zh-CN" altLang="en-US" dirty="0"/>
        </a:p>
      </dsp:txBody>
      <dsp:txXfrm>
        <a:off x="1544320" y="1300480"/>
        <a:ext cx="1625600" cy="1625600"/>
      </dsp:txXfrm>
    </dsp:sp>
    <dsp:sp modelId="{DE4B3DB8-864A-4A03-9EBB-BB13DD9F6B76}">
      <dsp:nvSpPr>
        <dsp:cNvPr id="9" name="形状 8"/>
        <dsp:cNvSpPr/>
      </dsp:nvSpPr>
      <dsp:spPr bwMode="white">
        <a:xfrm rot="-900000">
          <a:off x="2454822" y="178982"/>
          <a:ext cx="1592756" cy="1592756"/>
        </a:xfrm>
        <a:prstGeom prst="gear6">
          <a:avLst/>
        </a:prstGeom>
      </dsp:spPr>
      <dsp:style>
        <a:lnRef idx="2">
          <a:schemeClr val="lt1"/>
        </a:lnRef>
        <a:fillRef idx="1">
          <a:schemeClr val="accent3">
            <a:hueOff val="11280000"/>
            <a:satOff val="-16862"/>
            <a:lumOff val="-2744"/>
            <a:alpha val="100000"/>
          </a:schemeClr>
        </a:fillRef>
        <a:effectRef idx="0">
          <a:scrgbClr r="0" g="0" b="0"/>
        </a:effectRef>
        <a:fontRef idx="minor">
          <a:schemeClr val="lt1"/>
        </a:fontRef>
      </dsp:style>
      <dsp:txBody>
        <a:bodyPr lIns="30480" tIns="30480" rIns="30480" bIns="3048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altLang="en-US" dirty="0" smtClean="0"/>
            <a:t>作业管理</a:t>
          </a:r>
          <a:endParaRPr lang="zh-CN" altLang="en-US" dirty="0"/>
        </a:p>
      </dsp:txBody>
      <dsp:txXfrm rot="-900000">
        <a:off x="2454822" y="178982"/>
        <a:ext cx="1592756" cy="1592756"/>
      </dsp:txXfrm>
    </dsp:sp>
    <dsp:sp modelId="{4A7DD423-9037-484C-939A-A0E1B0D29358}">
      <dsp:nvSpPr>
        <dsp:cNvPr id="12" name="环形箭头 11"/>
        <dsp:cNvSpPr/>
      </dsp:nvSpPr>
      <dsp:spPr bwMode="white">
        <a:xfrm>
          <a:off x="2675418" y="1496232"/>
          <a:ext cx="2853233" cy="2853233"/>
        </a:xfrm>
        <a:prstGeom prst="circularArrow">
          <a:avLst>
            <a:gd name="adj1" fmla="val 5000"/>
            <a:gd name="adj2" fmla="val 360000"/>
            <a:gd name="adj3" fmla="val 2452111"/>
            <a:gd name="adj4" fmla="val 15867933"/>
            <a:gd name="adj5" fmla="val 5500"/>
          </a:avLst>
        </a:prstGeom>
      </dsp:spPr>
      <dsp:style>
        <a:lnRef idx="0">
          <a:schemeClr val="lt1"/>
        </a:lnRef>
        <a:fillRef idx="1">
          <a:schemeClr val="accent3">
            <a:hueOff val="0"/>
            <a:satOff val="0"/>
            <a:lumOff val="0"/>
            <a:alpha val="100000"/>
          </a:schemeClr>
        </a:fillRef>
        <a:effectRef idx="0">
          <a:scrgbClr r="0" g="0" b="0"/>
        </a:effectRef>
        <a:fontRef idx="minor">
          <a:schemeClr val="lt1"/>
        </a:fontRef>
      </dsp:style>
      <dsp:txXfrm>
        <a:off x="2675418" y="1496232"/>
        <a:ext cx="2853233" cy="2853233"/>
      </dsp:txXfrm>
    </dsp:sp>
    <dsp:sp modelId="{391200F9-215E-4639-8BD7-510466944B93}">
      <dsp:nvSpPr>
        <dsp:cNvPr id="13" name="形状 12"/>
        <dsp:cNvSpPr/>
      </dsp:nvSpPr>
      <dsp:spPr bwMode="white">
        <a:xfrm>
          <a:off x="1303369" y="988295"/>
          <a:ext cx="1984858" cy="1984858"/>
        </a:xfrm>
        <a:prstGeom prst="leftCircularArrow">
          <a:avLst>
            <a:gd name="adj1" fmla="val 5000"/>
            <a:gd name="adj2" fmla="val -360000"/>
            <a:gd name="adj3" fmla="val 10419125"/>
            <a:gd name="adj4" fmla="val 14837806"/>
            <a:gd name="adj5" fmla="val 5500"/>
          </a:avLst>
        </a:prstGeom>
      </dsp:spPr>
      <dsp:style>
        <a:lnRef idx="0">
          <a:schemeClr val="lt1"/>
        </a:lnRef>
        <a:fillRef idx="1">
          <a:schemeClr val="accent3">
            <a:hueOff val="5640000"/>
            <a:satOff val="-8430"/>
            <a:lumOff val="-1372"/>
            <a:alpha val="100000"/>
          </a:schemeClr>
        </a:fillRef>
        <a:effectRef idx="0">
          <a:scrgbClr r="0" g="0" b="0"/>
        </a:effectRef>
        <a:fontRef idx="minor">
          <a:schemeClr val="lt1"/>
        </a:fontRef>
      </dsp:style>
      <dsp:txXfrm>
        <a:off x="1303369" y="988295"/>
        <a:ext cx="1984858" cy="1984858"/>
      </dsp:txXfrm>
    </dsp:sp>
    <dsp:sp modelId="{AB6EE7C6-58D2-4EB8-9DC8-F1501825BFB8}">
      <dsp:nvSpPr>
        <dsp:cNvPr id="14" name="环形箭头 13"/>
        <dsp:cNvSpPr/>
      </dsp:nvSpPr>
      <dsp:spPr bwMode="white">
        <a:xfrm>
          <a:off x="2124399" y="-131334"/>
          <a:ext cx="2165299" cy="2165299"/>
        </a:xfrm>
        <a:prstGeom prst="circularArrow">
          <a:avLst>
            <a:gd name="adj1" fmla="val 5000"/>
            <a:gd name="adj2" fmla="val 360000"/>
            <a:gd name="adj3" fmla="val 13347948"/>
            <a:gd name="adj4" fmla="val 10508220"/>
            <a:gd name="adj5" fmla="val 5500"/>
          </a:avLst>
        </a:prstGeom>
      </dsp:spPr>
      <dsp:style>
        <a:lnRef idx="0">
          <a:schemeClr val="lt1"/>
        </a:lnRef>
        <a:fillRef idx="1">
          <a:schemeClr val="accent3">
            <a:hueOff val="11280000"/>
            <a:satOff val="-16862"/>
            <a:lumOff val="-2744"/>
            <a:alpha val="100000"/>
          </a:schemeClr>
        </a:fillRef>
        <a:effectRef idx="0">
          <a:scrgbClr r="0" g="0" b="0"/>
        </a:effectRef>
        <a:fontRef idx="minor">
          <a:schemeClr val="lt1"/>
        </a:fontRef>
      </dsp:style>
      <dsp:txXfrm>
        <a:off x="2124399" y="-131334"/>
        <a:ext cx="2165299" cy="2165299"/>
      </dsp:txXfrm>
    </dsp:sp>
    <dsp:sp modelId="{C9D1B562-D653-49D7-8951-3552DFB5E479}">
      <dsp:nvSpPr>
        <dsp:cNvPr id="4" name="矩形 3" hidden="1"/>
        <dsp:cNvSpPr/>
      </dsp:nvSpPr>
      <dsp:spPr>
        <a:xfrm>
          <a:off x="3942080" y="1625600"/>
          <a:ext cx="36000" cy="36000"/>
        </a:xfrm>
        <a:prstGeom prst="rect">
          <a:avLst/>
        </a:prstGeom>
      </dsp:spPr>
      <dsp:txXfrm>
        <a:off x="3942080" y="1625600"/>
        <a:ext cx="36000" cy="36000"/>
      </dsp:txXfrm>
    </dsp:sp>
    <dsp:sp modelId="{62CA3CC1-B5CB-4F6E-8F5E-4C24E839C6CD}">
      <dsp:nvSpPr>
        <dsp:cNvPr id="5" name="矩形 4" hidden="1"/>
        <dsp:cNvSpPr/>
      </dsp:nvSpPr>
      <dsp:spPr>
        <a:xfrm>
          <a:off x="4962720" y="3860800"/>
          <a:ext cx="36000" cy="36000"/>
        </a:xfrm>
        <a:prstGeom prst="rect">
          <a:avLst/>
        </a:prstGeom>
      </dsp:spPr>
      <dsp:txXfrm>
        <a:off x="4962720" y="3860800"/>
        <a:ext cx="36000" cy="36000"/>
      </dsp:txXfrm>
    </dsp:sp>
    <dsp:sp modelId="{EB58AAE8-296A-4BC2-81E7-E2C56B9D44D0}">
      <dsp:nvSpPr>
        <dsp:cNvPr id="7" name="矩形 6" hidden="1"/>
        <dsp:cNvSpPr/>
      </dsp:nvSpPr>
      <dsp:spPr>
        <a:xfrm>
          <a:off x="1950720" y="1137920"/>
          <a:ext cx="36000" cy="36000"/>
        </a:xfrm>
        <a:prstGeom prst="rect">
          <a:avLst/>
        </a:prstGeom>
      </dsp:spPr>
      <dsp:txXfrm>
        <a:off x="1950720" y="1137920"/>
        <a:ext cx="36000" cy="36000"/>
      </dsp:txXfrm>
    </dsp:sp>
    <dsp:sp modelId="{17561BFD-092B-40D5-9AFF-DFA6B78F84DA}">
      <dsp:nvSpPr>
        <dsp:cNvPr id="8" name="矩形 7" hidden="1"/>
        <dsp:cNvSpPr/>
      </dsp:nvSpPr>
      <dsp:spPr>
        <a:xfrm>
          <a:off x="1422400" y="2153920"/>
          <a:ext cx="36000" cy="36000"/>
        </a:xfrm>
        <a:prstGeom prst="rect">
          <a:avLst/>
        </a:prstGeom>
      </dsp:spPr>
      <dsp:txXfrm>
        <a:off x="1422400" y="2153920"/>
        <a:ext cx="36000" cy="36000"/>
      </dsp:txXfrm>
    </dsp:sp>
    <dsp:sp modelId="{8E4A71CD-F2EC-4FF9-AA4F-71F5D9E97401}">
      <dsp:nvSpPr>
        <dsp:cNvPr id="10" name="矩形 9" hidden="1"/>
        <dsp:cNvSpPr/>
      </dsp:nvSpPr>
      <dsp:spPr>
        <a:xfrm>
          <a:off x="2235200" y="1016000"/>
          <a:ext cx="36000" cy="36000"/>
        </a:xfrm>
        <a:prstGeom prst="rect">
          <a:avLst/>
        </a:prstGeom>
      </dsp:spPr>
      <dsp:txXfrm>
        <a:off x="2235200" y="1016000"/>
        <a:ext cx="36000" cy="36000"/>
      </dsp:txXfrm>
    </dsp:sp>
    <dsp:sp modelId="{22E67DF5-14B8-4256-A91B-335140AEEB26}">
      <dsp:nvSpPr>
        <dsp:cNvPr id="11" name="矩形 10" hidden="1"/>
        <dsp:cNvSpPr/>
      </dsp:nvSpPr>
      <dsp:spPr>
        <a:xfrm>
          <a:off x="2560320" y="203200"/>
          <a:ext cx="36000" cy="36000"/>
        </a:xfrm>
        <a:prstGeom prst="rect">
          <a:avLst/>
        </a:prstGeom>
      </dsp:spPr>
      <dsp:txXfrm>
        <a:off x="2560320" y="203200"/>
        <a:ext cx="36000" cy="3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495682" cy="3943247"/>
        <a:chOff x="0" y="0"/>
        <a:chExt cx="4495682" cy="3943247"/>
      </a:xfrm>
    </dsp:grpSpPr>
    <dsp:sp modelId="{2FDAEBC7-746A-4243-B291-B948502F3E81}">
      <dsp:nvSpPr>
        <dsp:cNvPr id="3" name="燕尾形 2"/>
        <dsp:cNvSpPr/>
      </dsp:nvSpPr>
      <dsp:spPr bwMode="white">
        <a:xfrm rot="5400000">
          <a:off x="-132721" y="132721"/>
          <a:ext cx="884809" cy="619366"/>
        </a:xfrm>
        <a:prstGeom prst="chevron">
          <a:avLst/>
        </a:prstGeom>
      </dsp:spPr>
      <dsp:style>
        <a:lnRef idx="1">
          <a:schemeClr val="accent2">
            <a:alpha val="90000"/>
            <a:hueOff val="0"/>
            <a:satOff val="0"/>
            <a:lumOff val="0"/>
            <a:alpha val="90196"/>
          </a:schemeClr>
        </a:lnRef>
        <a:fillRef idx="2">
          <a:schemeClr val="accent2">
            <a:alpha val="90000"/>
            <a:hueOff val="0"/>
            <a:satOff val="0"/>
            <a:lumOff val="0"/>
            <a:alpha val="90196"/>
          </a:schemeClr>
        </a:fillRef>
        <a:effectRef idx="1">
          <a:scrgbClr r="0" g="0" b="0"/>
        </a:effectRef>
        <a:fontRef idx="minor">
          <a:schemeClr val="dk1"/>
        </a:fontRef>
      </dsp:style>
      <dsp:txBody>
        <a:bodyPr rot="-5400000" lIns="5715" tIns="5715" rIns="5715" bIns="5715"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dirty="0" smtClean="0">
              <a:latin typeface="微软雅黑" panose="020B0503020204020204" pitchFamily="34" charset="-122"/>
              <a:ea typeface="微软雅黑" panose="020B0503020204020204" pitchFamily="34" charset="-122"/>
            </a:rPr>
            <a:t>到货与入库</a:t>
          </a:r>
          <a:endParaRPr lang="zh-CN" altLang="en-US" dirty="0">
            <a:latin typeface="微软雅黑" panose="020B0503020204020204" pitchFamily="34" charset="-122"/>
            <a:ea typeface="微软雅黑" panose="020B0503020204020204" pitchFamily="34" charset="-122"/>
          </a:endParaRPr>
        </a:p>
      </dsp:txBody>
      <dsp:txXfrm rot="5400000">
        <a:off x="-132721" y="132721"/>
        <a:ext cx="884809" cy="619366"/>
      </dsp:txXfrm>
    </dsp:sp>
    <dsp:sp modelId="{DF8F2E71-BA84-49A6-8437-28CA2AE025C8}">
      <dsp:nvSpPr>
        <dsp:cNvPr id="4" name="同侧圆角矩形 3"/>
        <dsp:cNvSpPr/>
      </dsp:nvSpPr>
      <dsp:spPr bwMode="white">
        <a:xfrm rot="5400000">
          <a:off x="2269961" y="-1650595"/>
          <a:ext cx="575126" cy="3876316"/>
        </a:xfrm>
        <a:prstGeom prst="round2SameRect">
          <a:avLst/>
        </a:prstGeom>
      </dsp:spPr>
      <dsp:style>
        <a:lnRef idx="1">
          <a:schemeClr val="accent2">
            <a:alpha val="90000"/>
            <a:hueOff val="0"/>
            <a:satOff val="0"/>
            <a:lumOff val="0"/>
            <a:alpha val="90196"/>
          </a:schemeClr>
        </a:lnRef>
        <a:fillRef idx="1">
          <a:schemeClr val="lt1">
            <a:alpha val="90000"/>
          </a:schemeClr>
        </a:fillRef>
        <a:effectRef idx="0">
          <a:scrgbClr r="0" g="0" b="0"/>
        </a:effectRef>
        <a:fontRef idx="minor"/>
      </dsp:style>
      <dsp:txBody>
        <a:bodyPr rot="-5400000" lIns="78232" tIns="6985" rIns="6985" bIns="6985" anchor="ctr"/>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lvl="1">
            <a:lnSpc>
              <a:spcPct val="100000"/>
            </a:lnSpc>
            <a:spcBef>
              <a:spcPct val="0"/>
            </a:spcBef>
            <a:spcAft>
              <a:spcPct val="15000"/>
            </a:spcAft>
            <a:buChar char="•"/>
          </a:pPr>
          <a:r>
            <a:rPr lang="zh-CN" altLang="en-US" dirty="0" smtClean="0">
              <a:solidFill>
                <a:schemeClr val="dk1"/>
              </a:solidFill>
              <a:latin typeface="微软雅黑" panose="020B0503020204020204" pitchFamily="34" charset="-122"/>
              <a:ea typeface="微软雅黑" panose="020B0503020204020204" pitchFamily="34" charset="-122"/>
            </a:rPr>
            <a:t>仓库接收与入库的登记动作，关心的是存货种类和数量的准确性</a:t>
          </a:r>
          <a:endParaRPr lang="zh-CN" altLang="en-US" dirty="0">
            <a:solidFill>
              <a:schemeClr val="dk1"/>
            </a:solidFill>
            <a:latin typeface="微软雅黑" panose="020B0503020204020204" pitchFamily="34" charset="-122"/>
            <a:ea typeface="微软雅黑" panose="020B0503020204020204" pitchFamily="34" charset="-122"/>
          </a:endParaRPr>
        </a:p>
      </dsp:txBody>
      <dsp:txXfrm rot="5400000">
        <a:off x="2269961" y="-1650595"/>
        <a:ext cx="575126" cy="3876316"/>
      </dsp:txXfrm>
    </dsp:sp>
    <dsp:sp modelId="{1223484B-ADED-4118-9D81-B059DC5E37F8}">
      <dsp:nvSpPr>
        <dsp:cNvPr id="5" name="燕尾形 4"/>
        <dsp:cNvSpPr/>
      </dsp:nvSpPr>
      <dsp:spPr bwMode="white">
        <a:xfrm rot="5400000">
          <a:off x="-132721" y="897331"/>
          <a:ext cx="884809" cy="619366"/>
        </a:xfrm>
        <a:prstGeom prst="chevron">
          <a:avLst/>
        </a:prstGeom>
      </dsp:spPr>
      <dsp:style>
        <a:lnRef idx="1">
          <a:schemeClr val="accent2">
            <a:alpha val="90000"/>
            <a:hueOff val="0"/>
            <a:satOff val="0"/>
            <a:lumOff val="0"/>
            <a:alpha val="80196"/>
          </a:schemeClr>
        </a:lnRef>
        <a:fillRef idx="2">
          <a:schemeClr val="accent2">
            <a:alpha val="90000"/>
            <a:hueOff val="0"/>
            <a:satOff val="0"/>
            <a:lumOff val="0"/>
            <a:alpha val="80196"/>
          </a:schemeClr>
        </a:fillRef>
        <a:effectRef idx="1">
          <a:scrgbClr r="0" g="0" b="0"/>
        </a:effectRef>
        <a:fontRef idx="minor">
          <a:schemeClr val="dk1"/>
        </a:fontRef>
      </dsp:style>
      <dsp:txBody>
        <a:bodyPr rot="-5400000" lIns="5715" tIns="5715" rIns="5715" bIns="5715"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dirty="0" smtClean="0">
              <a:latin typeface="微软雅黑" panose="020B0503020204020204" pitchFamily="34" charset="-122"/>
              <a:ea typeface="微软雅黑" panose="020B0503020204020204" pitchFamily="34" charset="-122"/>
            </a:rPr>
            <a:t>上托与上架</a:t>
          </a:r>
          <a:endParaRPr lang="zh-CN" altLang="en-US" dirty="0">
            <a:latin typeface="微软雅黑" panose="020B0503020204020204" pitchFamily="34" charset="-122"/>
            <a:ea typeface="微软雅黑" panose="020B0503020204020204" pitchFamily="34" charset="-122"/>
          </a:endParaRPr>
        </a:p>
      </dsp:txBody>
      <dsp:txXfrm rot="5400000">
        <a:off x="-132721" y="897331"/>
        <a:ext cx="884809" cy="619366"/>
      </dsp:txXfrm>
    </dsp:sp>
    <dsp:sp modelId="{89C75186-64C6-49E0-ACDD-BFDF6361B06C}">
      <dsp:nvSpPr>
        <dsp:cNvPr id="6" name="同侧圆角矩形 5"/>
        <dsp:cNvSpPr/>
      </dsp:nvSpPr>
      <dsp:spPr bwMode="white">
        <a:xfrm rot="5400000">
          <a:off x="2269961" y="-885986"/>
          <a:ext cx="575126" cy="3876316"/>
        </a:xfrm>
        <a:prstGeom prst="round2SameRect">
          <a:avLst/>
        </a:prstGeom>
      </dsp:spPr>
      <dsp:style>
        <a:lnRef idx="1">
          <a:schemeClr val="accent2">
            <a:alpha val="90000"/>
            <a:hueOff val="0"/>
            <a:satOff val="0"/>
            <a:lumOff val="0"/>
            <a:alpha val="80196"/>
          </a:schemeClr>
        </a:lnRef>
        <a:fillRef idx="1">
          <a:schemeClr val="lt1">
            <a:alpha val="90000"/>
          </a:schemeClr>
        </a:fillRef>
        <a:effectRef idx="0">
          <a:scrgbClr r="0" g="0" b="0"/>
        </a:effectRef>
        <a:fontRef idx="minor"/>
      </dsp:style>
      <dsp:txBody>
        <a:bodyPr rot="-5400000" lIns="78232" tIns="6985" rIns="6985" bIns="6985" anchor="ctr"/>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lvl="1">
            <a:lnSpc>
              <a:spcPct val="100000"/>
            </a:lnSpc>
            <a:spcBef>
              <a:spcPct val="0"/>
            </a:spcBef>
            <a:spcAft>
              <a:spcPct val="15000"/>
            </a:spcAft>
            <a:buChar char="•"/>
          </a:pPr>
          <a:r>
            <a:rPr lang="zh-CN" altLang="en-US" dirty="0" smtClean="0">
              <a:solidFill>
                <a:schemeClr val="dk1"/>
              </a:solidFill>
              <a:latin typeface="微软雅黑" panose="020B0503020204020204" pitchFamily="34" charset="-122"/>
              <a:ea typeface="微软雅黑" panose="020B0503020204020204" pitchFamily="34" charset="-122"/>
            </a:rPr>
            <a:t>启用托盘管理的情况下，利用无线终端的扫描，将托盘与存货关联，上架是将已经入库的商品，摆放到仓储确定的位置</a:t>
          </a:r>
          <a:endParaRPr lang="zh-CN" altLang="en-US" dirty="0">
            <a:solidFill>
              <a:schemeClr val="dk1"/>
            </a:solidFill>
            <a:latin typeface="微软雅黑" panose="020B0503020204020204" pitchFamily="34" charset="-122"/>
            <a:ea typeface="微软雅黑" panose="020B0503020204020204" pitchFamily="34" charset="-122"/>
          </a:endParaRPr>
        </a:p>
      </dsp:txBody>
      <dsp:txXfrm rot="5400000">
        <a:off x="2269961" y="-885986"/>
        <a:ext cx="575126" cy="3876316"/>
      </dsp:txXfrm>
    </dsp:sp>
    <dsp:sp modelId="{2C5E8195-2241-45AC-9D20-29C6E42ABDFD}">
      <dsp:nvSpPr>
        <dsp:cNvPr id="7" name="燕尾形 6"/>
        <dsp:cNvSpPr/>
      </dsp:nvSpPr>
      <dsp:spPr bwMode="white">
        <a:xfrm rot="5400000">
          <a:off x="-132721" y="1661940"/>
          <a:ext cx="884809" cy="619366"/>
        </a:xfrm>
        <a:prstGeom prst="chevron">
          <a:avLst/>
        </a:prstGeom>
      </dsp:spPr>
      <dsp:style>
        <a:lnRef idx="1">
          <a:schemeClr val="accent2">
            <a:alpha val="90000"/>
            <a:hueOff val="0"/>
            <a:satOff val="0"/>
            <a:lumOff val="0"/>
            <a:alpha val="70196"/>
          </a:schemeClr>
        </a:lnRef>
        <a:fillRef idx="2">
          <a:schemeClr val="accent2">
            <a:alpha val="90000"/>
            <a:hueOff val="0"/>
            <a:satOff val="0"/>
            <a:lumOff val="0"/>
            <a:alpha val="70196"/>
          </a:schemeClr>
        </a:fillRef>
        <a:effectRef idx="1">
          <a:scrgbClr r="0" g="0" b="0"/>
        </a:effectRef>
        <a:fontRef idx="minor">
          <a:schemeClr val="dk1"/>
        </a:fontRef>
      </dsp:style>
      <dsp:txBody>
        <a:bodyPr rot="-5400000" lIns="5715" tIns="5715" rIns="5715" bIns="5715"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dirty="0" smtClean="0">
              <a:latin typeface="微软雅黑" panose="020B0503020204020204" pitchFamily="34" charset="-122"/>
              <a:ea typeface="微软雅黑" panose="020B0503020204020204" pitchFamily="34" charset="-122"/>
            </a:rPr>
            <a:t>下架</a:t>
          </a:r>
          <a:endParaRPr lang="zh-CN" altLang="en-US" dirty="0">
            <a:latin typeface="微软雅黑" panose="020B0503020204020204" pitchFamily="34" charset="-122"/>
            <a:ea typeface="微软雅黑" panose="020B0503020204020204" pitchFamily="34" charset="-122"/>
          </a:endParaRPr>
        </a:p>
      </dsp:txBody>
      <dsp:txXfrm rot="5400000">
        <a:off x="-132721" y="1661940"/>
        <a:ext cx="884809" cy="619366"/>
      </dsp:txXfrm>
    </dsp:sp>
    <dsp:sp modelId="{D118EA51-2A28-44BF-BC16-D54FBE087B93}">
      <dsp:nvSpPr>
        <dsp:cNvPr id="8" name="同侧圆角矩形 7"/>
        <dsp:cNvSpPr/>
      </dsp:nvSpPr>
      <dsp:spPr bwMode="white">
        <a:xfrm rot="5400000">
          <a:off x="2269961" y="-121376"/>
          <a:ext cx="575126" cy="3876316"/>
        </a:xfrm>
        <a:prstGeom prst="round2SameRect">
          <a:avLst/>
        </a:prstGeom>
      </dsp:spPr>
      <dsp:style>
        <a:lnRef idx="1">
          <a:schemeClr val="accent2">
            <a:alpha val="90000"/>
            <a:hueOff val="0"/>
            <a:satOff val="0"/>
            <a:lumOff val="0"/>
            <a:alpha val="70196"/>
          </a:schemeClr>
        </a:lnRef>
        <a:fillRef idx="1">
          <a:schemeClr val="lt1">
            <a:alpha val="90000"/>
          </a:schemeClr>
        </a:fillRef>
        <a:effectRef idx="0">
          <a:scrgbClr r="0" g="0" b="0"/>
        </a:effectRef>
        <a:fontRef idx="minor"/>
      </dsp:style>
      <dsp:txBody>
        <a:bodyPr rot="-5400000" lIns="78232" tIns="6985" rIns="6985" bIns="6985" anchor="ctr"/>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lvl="1">
            <a:lnSpc>
              <a:spcPct val="100000"/>
            </a:lnSpc>
            <a:spcBef>
              <a:spcPct val="0"/>
            </a:spcBef>
            <a:spcAft>
              <a:spcPct val="15000"/>
            </a:spcAft>
            <a:buChar char="•"/>
          </a:pPr>
          <a:r>
            <a:rPr lang="zh-CN" altLang="en-US" dirty="0" smtClean="0">
              <a:solidFill>
                <a:schemeClr val="dk1"/>
              </a:solidFill>
              <a:latin typeface="微软雅黑" panose="020B0503020204020204" pitchFamily="34" charset="-122"/>
              <a:ea typeface="微软雅黑" panose="020B0503020204020204" pitchFamily="34" charset="-122"/>
            </a:rPr>
            <a:t>将订单或者货架内的物料进行调整</a:t>
          </a:r>
          <a:endParaRPr lang="zh-CN" altLang="en-US" dirty="0">
            <a:solidFill>
              <a:schemeClr val="dk1"/>
            </a:solidFill>
            <a:latin typeface="微软雅黑" panose="020B0503020204020204" pitchFamily="34" charset="-122"/>
            <a:ea typeface="微软雅黑" panose="020B0503020204020204" pitchFamily="34" charset="-122"/>
          </a:endParaRPr>
        </a:p>
      </dsp:txBody>
      <dsp:txXfrm rot="5400000">
        <a:off x="2269961" y="-121376"/>
        <a:ext cx="575126" cy="3876316"/>
      </dsp:txXfrm>
    </dsp:sp>
    <dsp:sp modelId="{BC0C5192-84D3-459D-BF4B-DAE33848830B}">
      <dsp:nvSpPr>
        <dsp:cNvPr id="9" name="燕尾形 8"/>
        <dsp:cNvSpPr/>
      </dsp:nvSpPr>
      <dsp:spPr bwMode="white">
        <a:xfrm rot="5400000">
          <a:off x="-132721" y="2426550"/>
          <a:ext cx="884809" cy="619366"/>
        </a:xfrm>
        <a:prstGeom prst="chevron">
          <a:avLst/>
        </a:prstGeom>
      </dsp:spPr>
      <dsp:style>
        <a:lnRef idx="1">
          <a:schemeClr val="accent2">
            <a:alpha val="90000"/>
            <a:hueOff val="0"/>
            <a:satOff val="0"/>
            <a:lumOff val="0"/>
            <a:alpha val="60196"/>
          </a:schemeClr>
        </a:lnRef>
        <a:fillRef idx="2">
          <a:schemeClr val="accent2">
            <a:alpha val="90000"/>
            <a:hueOff val="0"/>
            <a:satOff val="0"/>
            <a:lumOff val="0"/>
            <a:alpha val="60196"/>
          </a:schemeClr>
        </a:fillRef>
        <a:effectRef idx="1">
          <a:scrgbClr r="0" g="0" b="0"/>
        </a:effectRef>
        <a:fontRef idx="minor">
          <a:schemeClr val="dk1"/>
        </a:fontRef>
      </dsp:style>
      <dsp:txBody>
        <a:bodyPr rot="-5400000" lIns="5715" tIns="5715" rIns="5715" bIns="5715"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dirty="0" smtClean="0">
              <a:latin typeface="微软雅黑" panose="020B0503020204020204" pitchFamily="34" charset="-122"/>
              <a:ea typeface="微软雅黑" panose="020B0503020204020204" pitchFamily="34" charset="-122"/>
            </a:rPr>
            <a:t>出库</a:t>
          </a:r>
          <a:endParaRPr lang="zh-CN" altLang="en-US" dirty="0">
            <a:latin typeface="微软雅黑" panose="020B0503020204020204" pitchFamily="34" charset="-122"/>
            <a:ea typeface="微软雅黑" panose="020B0503020204020204" pitchFamily="34" charset="-122"/>
          </a:endParaRPr>
        </a:p>
      </dsp:txBody>
      <dsp:txXfrm rot="5400000">
        <a:off x="-132721" y="2426550"/>
        <a:ext cx="884809" cy="619366"/>
      </dsp:txXfrm>
    </dsp:sp>
    <dsp:sp modelId="{2CFD7F31-FDFE-4EBA-8BF6-9CC4A0783147}">
      <dsp:nvSpPr>
        <dsp:cNvPr id="10" name="同侧圆角矩形 9"/>
        <dsp:cNvSpPr/>
      </dsp:nvSpPr>
      <dsp:spPr bwMode="white">
        <a:xfrm rot="5400000">
          <a:off x="2269961" y="643234"/>
          <a:ext cx="575126" cy="3876316"/>
        </a:xfrm>
        <a:prstGeom prst="round2SameRect">
          <a:avLst/>
        </a:prstGeom>
      </dsp:spPr>
      <dsp:style>
        <a:lnRef idx="1">
          <a:schemeClr val="accent2">
            <a:alpha val="90000"/>
            <a:hueOff val="0"/>
            <a:satOff val="0"/>
            <a:lumOff val="0"/>
            <a:alpha val="60196"/>
          </a:schemeClr>
        </a:lnRef>
        <a:fillRef idx="1">
          <a:schemeClr val="lt1">
            <a:alpha val="90000"/>
          </a:schemeClr>
        </a:fillRef>
        <a:effectRef idx="0">
          <a:scrgbClr r="0" g="0" b="0"/>
        </a:effectRef>
        <a:fontRef idx="minor"/>
      </dsp:style>
      <dsp:txBody>
        <a:bodyPr rot="-5400000" lIns="78232" tIns="6985" rIns="6985" bIns="6985" anchor="ctr"/>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lvl="1">
            <a:lnSpc>
              <a:spcPct val="100000"/>
            </a:lnSpc>
            <a:spcBef>
              <a:spcPct val="0"/>
            </a:spcBef>
            <a:spcAft>
              <a:spcPct val="15000"/>
            </a:spcAft>
            <a:buChar char="•"/>
          </a:pPr>
          <a:r>
            <a:rPr lang="zh-CN" altLang="en-US" dirty="0" smtClean="0">
              <a:solidFill>
                <a:schemeClr val="dk1"/>
              </a:solidFill>
              <a:latin typeface="微软雅黑" panose="020B0503020204020204" pitchFamily="34" charset="-122"/>
              <a:ea typeface="微软雅黑" panose="020B0503020204020204" pitchFamily="34" charset="-122"/>
            </a:rPr>
            <a:t>拣选出库是将出货单的商品按照指示挑选出，确认种类和数量相符合，并登记出库</a:t>
          </a:r>
          <a:endParaRPr lang="zh-CN" altLang="en-US" dirty="0">
            <a:solidFill>
              <a:schemeClr val="dk1"/>
            </a:solidFill>
            <a:latin typeface="微软雅黑" panose="020B0503020204020204" pitchFamily="34" charset="-122"/>
            <a:ea typeface="微软雅黑" panose="020B0503020204020204" pitchFamily="34" charset="-122"/>
          </a:endParaRPr>
        </a:p>
      </dsp:txBody>
      <dsp:txXfrm rot="5400000">
        <a:off x="2269961" y="643234"/>
        <a:ext cx="575126" cy="3876316"/>
      </dsp:txXfrm>
    </dsp:sp>
    <dsp:sp modelId="{0F565985-5C93-4B9E-AEE0-92FF8F002A23}">
      <dsp:nvSpPr>
        <dsp:cNvPr id="11" name="燕尾形 10"/>
        <dsp:cNvSpPr/>
      </dsp:nvSpPr>
      <dsp:spPr bwMode="white">
        <a:xfrm rot="5400000">
          <a:off x="-132721" y="3191160"/>
          <a:ext cx="884809" cy="619366"/>
        </a:xfrm>
        <a:prstGeom prst="chevron">
          <a:avLst/>
        </a:prstGeom>
      </dsp:spPr>
      <dsp:style>
        <a:lnRef idx="1">
          <a:schemeClr val="accent2">
            <a:alpha val="90000"/>
            <a:hueOff val="0"/>
            <a:satOff val="0"/>
            <a:lumOff val="0"/>
            <a:alpha val="50196"/>
          </a:schemeClr>
        </a:lnRef>
        <a:fillRef idx="2">
          <a:schemeClr val="accent2">
            <a:alpha val="90000"/>
            <a:hueOff val="0"/>
            <a:satOff val="0"/>
            <a:lumOff val="0"/>
            <a:alpha val="50196"/>
          </a:schemeClr>
        </a:fillRef>
        <a:effectRef idx="1">
          <a:scrgbClr r="0" g="0" b="0"/>
        </a:effectRef>
        <a:fontRef idx="minor">
          <a:schemeClr val="dk1"/>
        </a:fontRef>
      </dsp:style>
      <dsp:txBody>
        <a:bodyPr rot="-5400000" lIns="5715" tIns="5715" rIns="5715" bIns="5715"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dirty="0" smtClean="0">
              <a:latin typeface="微软雅黑" panose="020B0503020204020204" pitchFamily="34" charset="-122"/>
              <a:ea typeface="微软雅黑" panose="020B0503020204020204" pitchFamily="34" charset="-122"/>
            </a:rPr>
            <a:t>其他 </a:t>
          </a:r>
          <a:endParaRPr lang="zh-CN" altLang="en-US" dirty="0">
            <a:latin typeface="微软雅黑" panose="020B0503020204020204" pitchFamily="34" charset="-122"/>
            <a:ea typeface="微软雅黑" panose="020B0503020204020204" pitchFamily="34" charset="-122"/>
          </a:endParaRPr>
        </a:p>
      </dsp:txBody>
      <dsp:txXfrm rot="5400000">
        <a:off x="-132721" y="3191160"/>
        <a:ext cx="884809" cy="619366"/>
      </dsp:txXfrm>
    </dsp:sp>
    <dsp:sp modelId="{2AEEAF5C-9094-4C24-962D-69726B30D308}">
      <dsp:nvSpPr>
        <dsp:cNvPr id="12" name="同侧圆角矩形 11"/>
        <dsp:cNvSpPr/>
      </dsp:nvSpPr>
      <dsp:spPr bwMode="white">
        <a:xfrm rot="5400000">
          <a:off x="2269961" y="1407843"/>
          <a:ext cx="575126" cy="3876316"/>
        </a:xfrm>
        <a:prstGeom prst="round2SameRect">
          <a:avLst/>
        </a:prstGeom>
      </dsp:spPr>
      <dsp:style>
        <a:lnRef idx="1">
          <a:schemeClr val="accent2">
            <a:alpha val="90000"/>
            <a:hueOff val="0"/>
            <a:satOff val="0"/>
            <a:lumOff val="0"/>
            <a:alpha val="50196"/>
          </a:schemeClr>
        </a:lnRef>
        <a:fillRef idx="1">
          <a:schemeClr val="lt1">
            <a:alpha val="90000"/>
          </a:schemeClr>
        </a:fillRef>
        <a:effectRef idx="0">
          <a:scrgbClr r="0" g="0" b="0"/>
        </a:effectRef>
        <a:fontRef idx="minor"/>
      </dsp:style>
      <dsp:txBody>
        <a:bodyPr rot="-5400000" lIns="78232" tIns="6985" rIns="6985" bIns="6985" anchor="ctr"/>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lvl="1">
            <a:lnSpc>
              <a:spcPct val="100000"/>
            </a:lnSpc>
            <a:spcBef>
              <a:spcPct val="0"/>
            </a:spcBef>
            <a:spcAft>
              <a:spcPct val="15000"/>
            </a:spcAft>
            <a:buChar char="•"/>
          </a:pPr>
          <a:r>
            <a:rPr lang="zh-CN" altLang="en-US" dirty="0" smtClean="0">
              <a:solidFill>
                <a:schemeClr val="dk1"/>
              </a:solidFill>
              <a:latin typeface="微软雅黑" panose="020B0503020204020204" pitchFamily="34" charset="-122"/>
              <a:ea typeface="微软雅黑" panose="020B0503020204020204" pitchFamily="34" charset="-122"/>
            </a:rPr>
            <a:t>库内盘点 货位调整 装箱  补货</a:t>
          </a:r>
          <a:endParaRPr lang="zh-CN" altLang="en-US" dirty="0">
            <a:solidFill>
              <a:schemeClr val="dk1"/>
            </a:solidFill>
            <a:latin typeface="微软雅黑" panose="020B0503020204020204" pitchFamily="34" charset="-122"/>
            <a:ea typeface="微软雅黑" panose="020B0503020204020204" pitchFamily="34" charset="-122"/>
          </a:endParaRPr>
        </a:p>
      </dsp:txBody>
      <dsp:txXfrm rot="5400000">
        <a:off x="2269961" y="1407843"/>
        <a:ext cx="575126" cy="3876316"/>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928958" cy="4301745"/>
        <a:chOff x="0" y="0"/>
        <a:chExt cx="2928958" cy="4301745"/>
      </a:xfrm>
    </dsp:grpSpPr>
    <dsp:sp modelId="{97E8B081-6202-4011-81D1-BA082C2142F0}">
      <dsp:nvSpPr>
        <dsp:cNvPr id="5" name="矩形 4"/>
        <dsp:cNvSpPr/>
      </dsp:nvSpPr>
      <dsp:spPr bwMode="white">
        <a:xfrm>
          <a:off x="0" y="116768"/>
          <a:ext cx="2928958" cy="793115"/>
        </a:xfrm>
        <a:prstGeom prst="rect">
          <a:avLst/>
        </a:prstGeom>
      </dsp:spPr>
      <dsp:style>
        <a:lnRef idx="1">
          <a:schemeClr val="accent2"/>
        </a:lnRef>
        <a:fillRef idx="1">
          <a:schemeClr val="lt1">
            <a:alpha val="90000"/>
          </a:schemeClr>
        </a:fillRef>
        <a:effectRef idx="0">
          <a:scrgbClr r="0" g="0" b="0"/>
        </a:effectRef>
        <a:fontRef idx="minor"/>
      </dsp:style>
      <dsp:txBody>
        <a:bodyPr lIns="227319" tIns="374904" rIns="227319" bIns="71120" anchor="t"/>
        <a:lstStyle>
          <a:lvl1pPr algn="l">
            <a:defRPr sz="18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marL="57150" lvl="1" indent="-57150" rtl="0">
            <a:lnSpc>
              <a:spcPct val="100000"/>
            </a:lnSpc>
            <a:spcBef>
              <a:spcPct val="0"/>
            </a:spcBef>
            <a:spcAft>
              <a:spcPct val="15000"/>
            </a:spcAft>
            <a:buChar char="•"/>
          </a:pPr>
          <a:r>
            <a:rPr lang="zh-CN" altLang="en-US" sz="1000" b="0" dirty="0" smtClean="0">
              <a:solidFill>
                <a:schemeClr val="dk1"/>
              </a:solidFill>
              <a:latin typeface="微软雅黑" panose="020B0503020204020204" pitchFamily="34" charset="-122"/>
              <a:ea typeface="微软雅黑" panose="020B0503020204020204" pitchFamily="34" charset="-122"/>
            </a:rPr>
            <a:t>客户串货查询</a:t>
          </a:r>
          <a:endParaRPr lang="en-US" sz="1000" b="0" dirty="0">
            <a:solidFill>
              <a:schemeClr val="dk1"/>
            </a:solidFill>
            <a:latin typeface="微软雅黑" panose="020B0503020204020204" pitchFamily="34" charset="-122"/>
            <a:ea typeface="微软雅黑" panose="020B0503020204020204" pitchFamily="34" charset="-122"/>
          </a:endParaRPr>
        </a:p>
        <a:p>
          <a:pPr marL="57150" lvl="1" indent="-57150" rtl="0">
            <a:lnSpc>
              <a:spcPct val="100000"/>
            </a:lnSpc>
            <a:spcBef>
              <a:spcPct val="0"/>
            </a:spcBef>
            <a:spcAft>
              <a:spcPct val="15000"/>
            </a:spcAft>
            <a:buChar char="•"/>
          </a:pPr>
          <a:r>
            <a:rPr lang="zh-CN" altLang="en-US" sz="1000" b="0" dirty="0" smtClean="0">
              <a:solidFill>
                <a:schemeClr val="dk1"/>
              </a:solidFill>
              <a:latin typeface="微软雅黑" panose="020B0503020204020204" pitchFamily="34" charset="-122"/>
              <a:ea typeface="微软雅黑" panose="020B0503020204020204" pitchFamily="34" charset="-122"/>
            </a:rPr>
            <a:t>材料质量问题跟踪</a:t>
          </a:r>
          <a:endParaRPr lang="en-US" sz="1000" b="0" dirty="0">
            <a:solidFill>
              <a:schemeClr val="dk1"/>
            </a:solidFill>
            <a:latin typeface="微软雅黑" panose="020B0503020204020204" pitchFamily="34" charset="-122"/>
            <a:ea typeface="微软雅黑" panose="020B0503020204020204" pitchFamily="34" charset="-122"/>
          </a:endParaRPr>
        </a:p>
      </dsp:txBody>
      <dsp:txXfrm>
        <a:off x="0" y="116768"/>
        <a:ext cx="2928958" cy="793115"/>
      </dsp:txXfrm>
    </dsp:sp>
    <dsp:sp modelId="{28C4C760-A0FD-48AF-AE59-1A5BF1136C41}">
      <dsp:nvSpPr>
        <dsp:cNvPr id="4" name="圆角矩形 3"/>
        <dsp:cNvSpPr/>
      </dsp:nvSpPr>
      <dsp:spPr bwMode="white">
        <a:xfrm>
          <a:off x="146448" y="8126"/>
          <a:ext cx="2050271" cy="374322"/>
        </a:xfrm>
        <a:prstGeom prst="roundRect">
          <a:avLst/>
        </a:prstGeom>
        <a:sp3d prstMaterial="dkEdge">
          <a:bevelT w="8200" h="38100"/>
        </a:sp3d>
      </dsp:spPr>
      <dsp:style>
        <a:lnRef idx="0">
          <a:schemeClr val="lt1"/>
        </a:lnRef>
        <a:fillRef idx="2">
          <a:schemeClr val="accent2"/>
        </a:fillRef>
        <a:effectRef idx="1">
          <a:scrgbClr r="0" g="0" b="0"/>
        </a:effectRef>
        <a:fontRef idx="minor">
          <a:schemeClr val="dk1"/>
        </a:fontRef>
      </dsp:style>
      <dsp:txBody>
        <a:bodyPr lIns="77495" tIns="0" rIns="77495" bIns="0" anchor="ctr"/>
        <a:lstStyle>
          <a:lvl1pPr algn="l">
            <a:defRPr sz="18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0" rtl="0">
            <a:lnSpc>
              <a:spcPct val="100000"/>
            </a:lnSpc>
            <a:spcBef>
              <a:spcPct val="0"/>
            </a:spcBef>
            <a:spcAft>
              <a:spcPct val="35000"/>
            </a:spcAft>
          </a:pPr>
          <a:r>
            <a:rPr lang="zh-CN" altLang="en-US" sz="1400" b="1" dirty="0" smtClean="0">
              <a:latin typeface="微软雅黑" panose="020B0503020204020204" pitchFamily="34" charset="-122"/>
              <a:ea typeface="微软雅黑" panose="020B0503020204020204" pitchFamily="34" charset="-122"/>
            </a:rPr>
            <a:t>应用场景</a:t>
          </a:r>
          <a:endParaRPr lang="en-US" sz="1400" b="1" dirty="0">
            <a:latin typeface="微软雅黑" panose="020B0503020204020204" pitchFamily="34" charset="-122"/>
            <a:ea typeface="微软雅黑" panose="020B0503020204020204" pitchFamily="34" charset="-122"/>
          </a:endParaRPr>
        </a:p>
      </dsp:txBody>
      <dsp:txXfrm>
        <a:off x="146448" y="8126"/>
        <a:ext cx="2050271" cy="374322"/>
      </dsp:txXfrm>
    </dsp:sp>
    <dsp:sp modelId="{E73C9C1F-166C-4308-9C75-0F4198E7B790}">
      <dsp:nvSpPr>
        <dsp:cNvPr id="8" name="矩形 7"/>
        <dsp:cNvSpPr/>
      </dsp:nvSpPr>
      <dsp:spPr bwMode="white">
        <a:xfrm>
          <a:off x="0" y="1086569"/>
          <a:ext cx="2928958" cy="1281430"/>
        </a:xfrm>
        <a:prstGeom prst="rect">
          <a:avLst/>
        </a:prstGeom>
      </dsp:spPr>
      <dsp:style>
        <a:lnRef idx="1">
          <a:schemeClr val="accent3"/>
        </a:lnRef>
        <a:fillRef idx="1">
          <a:schemeClr val="lt1">
            <a:alpha val="90000"/>
          </a:schemeClr>
        </a:fillRef>
        <a:effectRef idx="0">
          <a:scrgbClr r="0" g="0" b="0"/>
        </a:effectRef>
        <a:fontRef idx="minor"/>
      </dsp:style>
      <dsp:txBody>
        <a:bodyPr lIns="227319" tIns="374904" rIns="227319" bIns="71120" anchor="t"/>
        <a:lstStyle>
          <a:lvl1pPr algn="l">
            <a:defRPr sz="18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marL="57150" lvl="1" indent="-57150" rtl="0">
            <a:lnSpc>
              <a:spcPct val="100000"/>
            </a:lnSpc>
            <a:spcBef>
              <a:spcPct val="0"/>
            </a:spcBef>
            <a:spcAft>
              <a:spcPct val="15000"/>
            </a:spcAft>
            <a:buChar char="•"/>
          </a:pPr>
          <a:r>
            <a:rPr lang="zh-CN" altLang="en-US" sz="1000" b="0" dirty="0" smtClean="0">
              <a:solidFill>
                <a:schemeClr val="dk1"/>
              </a:solidFill>
              <a:latin typeface="微软雅黑" panose="020B0503020204020204" pitchFamily="34" charset="-122"/>
              <a:ea typeface="微软雅黑" panose="020B0503020204020204" pitchFamily="34" charset="-122"/>
            </a:rPr>
            <a:t>完整的业务信息系统的追溯和管理</a:t>
          </a:r>
          <a:endParaRPr lang="zh-CN" altLang="en-US" sz="1000" b="0" dirty="0">
            <a:solidFill>
              <a:schemeClr val="dk1"/>
            </a:solidFill>
            <a:latin typeface="微软雅黑" panose="020B0503020204020204" pitchFamily="34" charset="-122"/>
            <a:ea typeface="微软雅黑" panose="020B0503020204020204" pitchFamily="34" charset="-122"/>
          </a:endParaRPr>
        </a:p>
        <a:p>
          <a:pPr marL="57150" lvl="1" indent="-57150" rtl="0">
            <a:lnSpc>
              <a:spcPct val="100000"/>
            </a:lnSpc>
            <a:spcBef>
              <a:spcPct val="0"/>
            </a:spcBef>
            <a:spcAft>
              <a:spcPct val="15000"/>
            </a:spcAft>
            <a:buChar char="•"/>
          </a:pPr>
          <a:r>
            <a:rPr lang="zh-CN" altLang="en-US" sz="1000" b="0" dirty="0" smtClean="0">
              <a:solidFill>
                <a:schemeClr val="dk1"/>
              </a:solidFill>
              <a:latin typeface="微软雅黑" panose="020B0503020204020204" pitchFamily="34" charset="-122"/>
              <a:ea typeface="微软雅黑" panose="020B0503020204020204" pitchFamily="34" charset="-122"/>
            </a:rPr>
            <a:t>溯源查询：进行材料构成、加工过程、质量检验、收发流水的追溯</a:t>
          </a:r>
          <a:endParaRPr lang="zh-CN" altLang="en-US" sz="1000" b="0" dirty="0">
            <a:solidFill>
              <a:schemeClr val="dk1"/>
            </a:solidFill>
            <a:latin typeface="微软雅黑" panose="020B0503020204020204" pitchFamily="34" charset="-122"/>
            <a:ea typeface="微软雅黑" panose="020B0503020204020204" pitchFamily="34" charset="-122"/>
          </a:endParaRPr>
        </a:p>
        <a:p>
          <a:pPr marL="57150" lvl="1" indent="-57150" rtl="0">
            <a:lnSpc>
              <a:spcPct val="100000"/>
            </a:lnSpc>
            <a:spcBef>
              <a:spcPct val="0"/>
            </a:spcBef>
            <a:spcAft>
              <a:spcPct val="15000"/>
            </a:spcAft>
            <a:buChar char="•"/>
          </a:pPr>
          <a:r>
            <a:rPr lang="zh-CN" altLang="en-US" sz="1000" b="0" dirty="0" smtClean="0">
              <a:solidFill>
                <a:schemeClr val="dk1"/>
              </a:solidFill>
              <a:latin typeface="微软雅黑" panose="020B0503020204020204" pitchFamily="34" charset="-122"/>
              <a:ea typeface="微软雅黑" panose="020B0503020204020204" pitchFamily="34" charset="-122"/>
            </a:rPr>
            <a:t>去向查询：进行生产去向、销售流向、库存状态、维修服务、收发流水情况</a:t>
          </a:r>
          <a:endParaRPr lang="zh-CN" altLang="en-US" sz="1000" b="0" dirty="0">
            <a:solidFill>
              <a:schemeClr val="dk1"/>
            </a:solidFill>
            <a:latin typeface="微软雅黑" panose="020B0503020204020204" pitchFamily="34" charset="-122"/>
            <a:ea typeface="微软雅黑" panose="020B0503020204020204" pitchFamily="34" charset="-122"/>
          </a:endParaRPr>
        </a:p>
      </dsp:txBody>
      <dsp:txXfrm>
        <a:off x="0" y="1086569"/>
        <a:ext cx="2928958" cy="1281430"/>
      </dsp:txXfrm>
    </dsp:sp>
    <dsp:sp modelId="{0E5FF988-A3AB-4C15-A2D5-BB7DFAF738F9}">
      <dsp:nvSpPr>
        <dsp:cNvPr id="7" name="圆角矩形 6"/>
        <dsp:cNvSpPr/>
      </dsp:nvSpPr>
      <dsp:spPr bwMode="white">
        <a:xfrm>
          <a:off x="146448" y="1007083"/>
          <a:ext cx="2050271" cy="345166"/>
        </a:xfrm>
        <a:prstGeom prst="roundRect">
          <a:avLst/>
        </a:prstGeom>
        <a:sp3d prstMaterial="dkEdge">
          <a:bevelT w="8200" h="38100"/>
        </a:sp3d>
      </dsp:spPr>
      <dsp:style>
        <a:lnRef idx="0">
          <a:schemeClr val="lt1"/>
        </a:lnRef>
        <a:fillRef idx="2">
          <a:schemeClr val="accent3"/>
        </a:fillRef>
        <a:effectRef idx="1">
          <a:scrgbClr r="0" g="0" b="0"/>
        </a:effectRef>
        <a:fontRef idx="minor">
          <a:schemeClr val="dk1"/>
        </a:fontRef>
      </dsp:style>
      <dsp:txBody>
        <a:bodyPr lIns="77495" tIns="0" rIns="77495" bIns="0" anchor="ctr"/>
        <a:lstStyle>
          <a:lvl1pPr algn="l">
            <a:defRPr sz="18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0" rtl="0">
            <a:lnSpc>
              <a:spcPct val="100000"/>
            </a:lnSpc>
            <a:spcBef>
              <a:spcPct val="0"/>
            </a:spcBef>
            <a:spcAft>
              <a:spcPct val="35000"/>
            </a:spcAft>
          </a:pPr>
          <a:r>
            <a:rPr lang="zh-CN" altLang="en-US" sz="1400" b="1" dirty="0" smtClean="0">
              <a:latin typeface="微软雅黑" panose="020B0503020204020204" pitchFamily="34" charset="-122"/>
              <a:ea typeface="微软雅黑" panose="020B0503020204020204" pitchFamily="34" charset="-122"/>
            </a:rPr>
            <a:t>关键特性</a:t>
          </a:r>
          <a:endParaRPr lang="zh-CN" altLang="en-US" sz="1400" b="1" dirty="0">
            <a:latin typeface="微软雅黑" panose="020B0503020204020204" pitchFamily="34" charset="-122"/>
            <a:ea typeface="微软雅黑" panose="020B0503020204020204" pitchFamily="34" charset="-122"/>
          </a:endParaRPr>
        </a:p>
      </dsp:txBody>
      <dsp:txXfrm>
        <a:off x="146448" y="1007083"/>
        <a:ext cx="2050271" cy="345166"/>
      </dsp:txXfrm>
    </dsp:sp>
    <dsp:sp modelId="{AE6A9052-03A2-4F25-9462-A7B5515FA72B}">
      <dsp:nvSpPr>
        <dsp:cNvPr id="11" name="矩形 10"/>
        <dsp:cNvSpPr/>
      </dsp:nvSpPr>
      <dsp:spPr bwMode="white">
        <a:xfrm>
          <a:off x="0" y="2554989"/>
          <a:ext cx="2928958" cy="1738630"/>
        </a:xfrm>
        <a:prstGeom prst="rect">
          <a:avLst/>
        </a:prstGeom>
      </dsp:spPr>
      <dsp:style>
        <a:lnRef idx="1">
          <a:schemeClr val="accent4"/>
        </a:lnRef>
        <a:fillRef idx="1">
          <a:schemeClr val="lt1">
            <a:alpha val="90000"/>
          </a:schemeClr>
        </a:fillRef>
        <a:effectRef idx="0">
          <a:scrgbClr r="0" g="0" b="0"/>
        </a:effectRef>
        <a:fontRef idx="minor"/>
      </dsp:style>
      <dsp:txBody>
        <a:bodyPr lIns="227319" tIns="374904" rIns="227319" bIns="71120" anchor="t"/>
        <a:lstStyle>
          <a:lvl1pPr algn="l">
            <a:defRPr sz="18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marL="57150" lvl="1" indent="-57150" rtl="0">
            <a:lnSpc>
              <a:spcPct val="100000"/>
            </a:lnSpc>
            <a:spcBef>
              <a:spcPct val="0"/>
            </a:spcBef>
            <a:spcAft>
              <a:spcPct val="15000"/>
            </a:spcAft>
            <a:buChar char="•"/>
          </a:pPr>
          <a:r>
            <a:rPr lang="zh-CN" altLang="en-US" sz="1000" b="0" dirty="0" smtClean="0">
              <a:solidFill>
                <a:schemeClr val="dk1"/>
              </a:solidFill>
              <a:latin typeface="微软雅黑" panose="020B0503020204020204" pitchFamily="34" charset="-122"/>
              <a:ea typeface="微软雅黑" panose="020B0503020204020204" pitchFamily="34" charset="-122"/>
            </a:rPr>
            <a:t>流向追溯：完整的</a:t>
          </a:r>
          <a:r>
            <a:rPr lang="zh-CN" sz="1000" b="0" dirty="0" smtClean="0">
              <a:solidFill>
                <a:schemeClr val="dk1"/>
              </a:solidFill>
              <a:latin typeface="微软雅黑" panose="020B0503020204020204" pitchFamily="34" charset="-122"/>
              <a:ea typeface="微软雅黑" panose="020B0503020204020204" pitchFamily="34" charset="-122"/>
            </a:rPr>
            <a:t>产品</a:t>
          </a:r>
          <a:r>
            <a:rPr lang="en-US" sz="1000" b="0" dirty="0" smtClean="0">
              <a:solidFill>
                <a:schemeClr val="dk1"/>
              </a:solidFill>
              <a:latin typeface="微软雅黑" panose="020B0503020204020204" pitchFamily="34" charset="-122"/>
              <a:ea typeface="微软雅黑" panose="020B0503020204020204" pitchFamily="34" charset="-122"/>
            </a:rPr>
            <a:t>/</a:t>
          </a:r>
          <a:r>
            <a:rPr lang="zh-CN" sz="1000" b="0" dirty="0" smtClean="0">
              <a:solidFill>
                <a:schemeClr val="dk1"/>
              </a:solidFill>
              <a:latin typeface="微软雅黑" panose="020B0503020204020204" pitchFamily="34" charset="-122"/>
              <a:ea typeface="微软雅黑" panose="020B0503020204020204" pitchFamily="34" charset="-122"/>
            </a:rPr>
            <a:t>商品流向的管理，</a:t>
          </a:r>
          <a:r>
            <a:rPr lang="zh-CN" altLang="en-US" sz="1000" b="0" dirty="0" smtClean="0">
              <a:solidFill>
                <a:schemeClr val="dk1"/>
              </a:solidFill>
              <a:latin typeface="微软雅黑" panose="020B0503020204020204" pitchFamily="34" charset="-122"/>
              <a:ea typeface="微软雅黑" panose="020B0503020204020204" pitchFamily="34" charset="-122"/>
            </a:rPr>
            <a:t>为企业提供了</a:t>
          </a:r>
          <a:r>
            <a:rPr lang="zh-CN" sz="1000" b="0" dirty="0" smtClean="0">
              <a:solidFill>
                <a:schemeClr val="dk1"/>
              </a:solidFill>
              <a:latin typeface="微软雅黑" panose="020B0503020204020204" pitchFamily="34" charset="-122"/>
              <a:ea typeface="微软雅黑" panose="020B0503020204020204" pitchFamily="34" charset="-122"/>
            </a:rPr>
            <a:t>后期的回收物流、售后</a:t>
          </a:r>
          <a:r>
            <a:rPr lang="zh-CN" altLang="en-US" sz="1000" b="0" dirty="0" smtClean="0">
              <a:solidFill>
                <a:schemeClr val="dk1"/>
              </a:solidFill>
              <a:latin typeface="微软雅黑" panose="020B0503020204020204" pitchFamily="34" charset="-122"/>
              <a:ea typeface="微软雅黑" panose="020B0503020204020204" pitchFamily="34" charset="-122"/>
            </a:rPr>
            <a:t>服务所需要的质量、业务经营的信息参考</a:t>
          </a:r>
          <a:endParaRPr lang="zh-CN" sz="1000" b="0" dirty="0">
            <a:solidFill>
              <a:schemeClr val="dk1"/>
            </a:solidFill>
            <a:latin typeface="微软雅黑" panose="020B0503020204020204" pitchFamily="34" charset="-122"/>
            <a:ea typeface="微软雅黑" panose="020B0503020204020204" pitchFamily="34" charset="-122"/>
          </a:endParaRPr>
        </a:p>
        <a:p>
          <a:pPr marL="57150" lvl="1" indent="-57150" rtl="0">
            <a:lnSpc>
              <a:spcPct val="100000"/>
            </a:lnSpc>
            <a:spcBef>
              <a:spcPct val="0"/>
            </a:spcBef>
            <a:spcAft>
              <a:spcPct val="15000"/>
            </a:spcAft>
            <a:buChar char="•"/>
          </a:pPr>
          <a:r>
            <a:rPr lang="zh-CN" altLang="en-US" sz="1000" b="0" dirty="0" smtClean="0">
              <a:solidFill>
                <a:schemeClr val="dk1"/>
              </a:solidFill>
              <a:latin typeface="微软雅黑" panose="020B0503020204020204" pitchFamily="34" charset="-122"/>
              <a:ea typeface="微软雅黑" panose="020B0503020204020204" pitchFamily="34" charset="-122"/>
            </a:rPr>
            <a:t>逆向追溯：追查产品在每个加工环节或者供应环节发生的问题所在，追究具体的责任</a:t>
          </a:r>
          <a:endParaRPr lang="zh-CN" altLang="en-US" sz="1000" b="0" dirty="0">
            <a:solidFill>
              <a:schemeClr val="dk1"/>
            </a:solidFill>
            <a:latin typeface="微软雅黑" panose="020B0503020204020204" pitchFamily="34" charset="-122"/>
            <a:ea typeface="微软雅黑" panose="020B0503020204020204" pitchFamily="34" charset="-122"/>
          </a:endParaRPr>
        </a:p>
        <a:p>
          <a:pPr marL="57150" lvl="1" indent="-57150" rtl="0">
            <a:lnSpc>
              <a:spcPct val="100000"/>
            </a:lnSpc>
            <a:spcBef>
              <a:spcPct val="0"/>
            </a:spcBef>
            <a:spcAft>
              <a:spcPct val="15000"/>
            </a:spcAft>
            <a:buChar char="•"/>
          </a:pPr>
          <a:r>
            <a:rPr lang="zh-CN" altLang="en-US" sz="1000" b="0" dirty="0" smtClean="0">
              <a:solidFill>
                <a:schemeClr val="dk1"/>
              </a:solidFill>
              <a:latin typeface="微软雅黑" panose="020B0503020204020204" pitchFamily="34" charset="-122"/>
              <a:ea typeface="微软雅黑" panose="020B0503020204020204" pitchFamily="34" charset="-122"/>
            </a:rPr>
            <a:t>通过了解某批次料品在哪些生产任务中耗用，分析目标产品中原辅料的批次构成，便于发现由于原辅料质量问题导致产品缺陷</a:t>
          </a:r>
          <a:endParaRPr lang="zh-CN" altLang="en-US" sz="1000" b="0" dirty="0">
            <a:solidFill>
              <a:schemeClr val="dk1"/>
            </a:solidFill>
            <a:latin typeface="微软雅黑" panose="020B0503020204020204" pitchFamily="34" charset="-122"/>
            <a:ea typeface="微软雅黑" panose="020B0503020204020204" pitchFamily="34" charset="-122"/>
          </a:endParaRPr>
        </a:p>
      </dsp:txBody>
      <dsp:txXfrm>
        <a:off x="0" y="2554989"/>
        <a:ext cx="2928958" cy="1738630"/>
      </dsp:txXfrm>
    </dsp:sp>
    <dsp:sp modelId="{5A94AF04-F2AD-4715-B24F-4AE28C0A5A2A}">
      <dsp:nvSpPr>
        <dsp:cNvPr id="10" name="圆角矩形 9"/>
        <dsp:cNvSpPr/>
      </dsp:nvSpPr>
      <dsp:spPr bwMode="white">
        <a:xfrm>
          <a:off x="146448" y="2465199"/>
          <a:ext cx="2050271" cy="355469"/>
        </a:xfrm>
        <a:prstGeom prst="roundRect">
          <a:avLst/>
        </a:prstGeom>
        <a:sp3d prstMaterial="dkEdge">
          <a:bevelT w="8200" h="38100"/>
        </a:sp3d>
      </dsp:spPr>
      <dsp:style>
        <a:lnRef idx="0">
          <a:schemeClr val="lt1"/>
        </a:lnRef>
        <a:fillRef idx="2">
          <a:schemeClr val="accent4"/>
        </a:fillRef>
        <a:effectRef idx="1">
          <a:scrgbClr r="0" g="0" b="0"/>
        </a:effectRef>
        <a:fontRef idx="minor">
          <a:schemeClr val="dk1"/>
        </a:fontRef>
      </dsp:style>
      <dsp:txBody>
        <a:bodyPr lIns="77495" tIns="0" rIns="77495" bIns="0" anchor="ctr"/>
        <a:lstStyle>
          <a:lvl1pPr algn="l">
            <a:defRPr sz="18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0" rtl="0">
            <a:lnSpc>
              <a:spcPct val="100000"/>
            </a:lnSpc>
            <a:spcBef>
              <a:spcPct val="0"/>
            </a:spcBef>
            <a:spcAft>
              <a:spcPct val="35000"/>
            </a:spcAft>
          </a:pPr>
          <a:r>
            <a:rPr lang="zh-CN" altLang="en-US" sz="1400" b="1" dirty="0" smtClean="0">
              <a:latin typeface="微软雅黑" panose="020B0503020204020204" pitchFamily="34" charset="-122"/>
              <a:ea typeface="微软雅黑" panose="020B0503020204020204" pitchFamily="34" charset="-122"/>
            </a:rPr>
            <a:t>应用价值</a:t>
          </a:r>
          <a:endParaRPr lang="zh-CN" altLang="en-US" sz="1400" b="1" dirty="0">
            <a:latin typeface="微软雅黑" panose="020B0503020204020204" pitchFamily="34" charset="-122"/>
            <a:ea typeface="微软雅黑" panose="020B0503020204020204" pitchFamily="34" charset="-122"/>
          </a:endParaRPr>
        </a:p>
      </dsp:txBody>
      <dsp:txXfrm>
        <a:off x="146448" y="2465199"/>
        <a:ext cx="2050271" cy="355469"/>
      </dsp:txXfrm>
    </dsp:sp>
    <dsp:sp modelId="{2D00EA67-0F6A-4E4C-91B2-A1BE3C4C3F2C}">
      <dsp:nvSpPr>
        <dsp:cNvPr id="3" name="矩形 2" hidden="1"/>
        <dsp:cNvSpPr/>
      </dsp:nvSpPr>
      <dsp:spPr>
        <a:xfrm>
          <a:off x="0" y="8126"/>
          <a:ext cx="146448" cy="374322"/>
        </a:xfrm>
        <a:prstGeom prst="rect">
          <a:avLst/>
        </a:prstGeom>
      </dsp:spPr>
      <dsp:txXfrm>
        <a:off x="0" y="8126"/>
        <a:ext cx="146448" cy="374322"/>
      </dsp:txXfrm>
    </dsp:sp>
    <dsp:sp modelId="{DD5F7275-3822-4DAF-86DD-FBB7932FFBA3}">
      <dsp:nvSpPr>
        <dsp:cNvPr id="6" name="矩形 5" hidden="1"/>
        <dsp:cNvSpPr/>
      </dsp:nvSpPr>
      <dsp:spPr>
        <a:xfrm>
          <a:off x="0" y="1007083"/>
          <a:ext cx="146448" cy="345166"/>
        </a:xfrm>
        <a:prstGeom prst="rect">
          <a:avLst/>
        </a:prstGeom>
      </dsp:spPr>
      <dsp:txXfrm>
        <a:off x="0" y="1007083"/>
        <a:ext cx="146448" cy="345166"/>
      </dsp:txXfrm>
    </dsp:sp>
    <dsp:sp modelId="{6B4A3F23-5531-417B-A29B-802C5A5C512F}">
      <dsp:nvSpPr>
        <dsp:cNvPr id="9" name="矩形 8" hidden="1"/>
        <dsp:cNvSpPr/>
      </dsp:nvSpPr>
      <dsp:spPr>
        <a:xfrm>
          <a:off x="0" y="2465199"/>
          <a:ext cx="146448" cy="355469"/>
        </a:xfrm>
        <a:prstGeom prst="rect">
          <a:avLst/>
        </a:prstGeom>
      </dsp:spPr>
      <dsp:txXfrm>
        <a:off x="0" y="2465199"/>
        <a:ext cx="146448" cy="35546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type="gear6" r:blip="" rot="-15">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srcNode" val="gear1srcNode"/>
          <dgm:param type="dstNode" val="gear1dstNode"/>
          <dgm:param type="connRout" val="curv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srcNode" val="gear2srcNode"/>
          <dgm:param type="dstNode" val="gear2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srcNode" val="gear3srcNode"/>
          <dgm:param type="dstNode" val="gear3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2.vml.rels><?xml version="1.0" encoding="UTF-8" standalone="yes"?>
<Relationships xmlns="http://schemas.openxmlformats.org/package/2006/relationships"><Relationship Id="rId7" Type="http://schemas.openxmlformats.org/officeDocument/2006/relationships/image" Target="../media/image197.wmf"/><Relationship Id="rId6" Type="http://schemas.openxmlformats.org/officeDocument/2006/relationships/image" Target="../media/image196.wmf"/><Relationship Id="rId5" Type="http://schemas.openxmlformats.org/officeDocument/2006/relationships/image" Target="../media/image195.wmf"/><Relationship Id="rId4" Type="http://schemas.openxmlformats.org/officeDocument/2006/relationships/image" Target="../media/image194.wmf"/><Relationship Id="rId3" Type="http://schemas.openxmlformats.org/officeDocument/2006/relationships/image" Target="../media/image193.wmf"/><Relationship Id="rId2" Type="http://schemas.openxmlformats.org/officeDocument/2006/relationships/image" Target="../media/image192.wmf"/><Relationship Id="rId1" Type="http://schemas.openxmlformats.org/officeDocument/2006/relationships/image" Target="../media/image19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716BC9-CA7F-47BD-81BB-26AA176280CB}"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20CAC2-76A0-4CF4-B64D-009759E46DE4}"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BF09B7-428D-4604-A899-2139486AF4C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72345C-382A-43B5-BD0E-0CA83D68D84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56556F-1039-4643-BD1F-E128D54E8F7A}"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p:sp>
      <p:sp>
        <p:nvSpPr>
          <p:cNvPr id="83971" name="备注占位符 2"/>
          <p:cNvSpPr>
            <a:spLocks noGrp="1"/>
          </p:cNvSpPr>
          <p:nvPr>
            <p:ph type="body" idx="1"/>
          </p:nvPr>
        </p:nvSpPr>
        <p:spPr>
          <a:noFill/>
        </p:spPr>
        <p:txBody>
          <a:bodyPr/>
          <a:lstStyle/>
          <a:p>
            <a:endParaRPr lang="zh-CN" altLang="en-US" smtClean="0"/>
          </a:p>
        </p:txBody>
      </p:sp>
      <p:sp>
        <p:nvSpPr>
          <p:cNvPr id="83972" name="灯片编号占位符 3"/>
          <p:cNvSpPr>
            <a:spLocks noGrp="1"/>
          </p:cNvSpPr>
          <p:nvPr>
            <p:ph type="sldNum" sz="quarter" idx="5"/>
          </p:nvPr>
        </p:nvSpPr>
        <p:spPr>
          <a:noFill/>
          <a:ln>
            <a:miter lim="800000"/>
          </a:ln>
        </p:spPr>
        <p:txBody>
          <a:bodyPr/>
          <a:lstStyle/>
          <a:p>
            <a:fld id="{F6AD5E8D-F4BC-45AA-8CB6-7A1C881FAEC5}" type="slidenum">
              <a:rPr lang="zh-CN" altLang="en-US" smtClean="0"/>
            </a:fld>
            <a:endParaRPr lang="zh-C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sz="900" b="0">
                <a:solidFill>
                  <a:schemeClr val="tx1"/>
                </a:solidFill>
                <a:latin typeface="微软雅黑" panose="020B0503020204020204" pitchFamily="34" charset="-122"/>
                <a:ea typeface="微软雅黑" panose="020B0503020204020204" pitchFamily="34" charset="-122"/>
              </a:rPr>
              <a:t>成本精细核算到每道步骤的分项材料、人工、费用构成，为成本控制奠定基础</a:t>
            </a:r>
            <a:endParaRPr lang="en-US" altLang="zh-CN" sz="900" b="0">
              <a:solidFill>
                <a:schemeClr val="tx1"/>
              </a:solidFill>
              <a:latin typeface="微软雅黑" panose="020B0503020204020204" pitchFamily="34" charset="-122"/>
              <a:ea typeface="微软雅黑" panose="020B0503020204020204" pitchFamily="34" charset="-122"/>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sz="900">
                <a:latin typeface="微软雅黑" panose="020B0503020204020204" pitchFamily="34" charset="-122"/>
                <a:ea typeface="微软雅黑" panose="020B0503020204020204" pitchFamily="34" charset="-122"/>
              </a:rPr>
              <a:t>依据各步骤的成本构成，分析成本管理的瓶颈，改善车间管理，降低成本</a:t>
            </a:r>
            <a:endParaRPr lang="en-US" altLang="zh-CN" sz="900">
              <a:latin typeface="微软雅黑" panose="020B0503020204020204" pitchFamily="34" charset="-122"/>
              <a:ea typeface="微软雅黑" panose="020B0503020204020204" pitchFamily="34" charset="-122"/>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sz="900">
                <a:latin typeface="微软雅黑" panose="020B0503020204020204" pitchFamily="34" charset="-122"/>
                <a:ea typeface="微软雅黑" panose="020B0503020204020204" pitchFamily="34" charset="-122"/>
              </a:rPr>
              <a:t>精细、准确、透明的成本信息，有利于成本考核公平公正，提高成本管理绩效</a:t>
            </a:r>
            <a:endParaRPr lang="en-US" altLang="zh-CN" sz="900">
              <a:latin typeface="微软雅黑" panose="020B0503020204020204" pitchFamily="34" charset="-122"/>
              <a:ea typeface="微软雅黑" panose="020B0503020204020204" pitchFamily="34" charset="-122"/>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sz="900" b="0">
                <a:solidFill>
                  <a:schemeClr val="tx1"/>
                </a:solidFill>
                <a:latin typeface="微软雅黑" panose="020B0503020204020204" pitchFamily="34" charset="-122"/>
                <a:ea typeface="微软雅黑" panose="020B0503020204020204" pitchFamily="34" charset="-122"/>
              </a:rPr>
              <a:t>明确的成本构成信息，有利于对外准确报价，及时把握市场机会</a:t>
            </a:r>
            <a:endParaRPr lang="zh-CN" altLang="en-US" sz="900">
              <a:latin typeface="微软雅黑" panose="020B0503020204020204" pitchFamily="34" charset="-122"/>
              <a:ea typeface="微软雅黑" panose="020B0503020204020204" pitchFamily="34" charset="-122"/>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endParaRPr lang="zh-CN" altLang="en-US" sz="900">
              <a:latin typeface="微软雅黑" panose="020B0503020204020204" pitchFamily="34" charset="-122"/>
              <a:ea typeface="微软雅黑" panose="020B0503020204020204" pitchFamily="34" charset="-122"/>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endParaRPr lang="zh-CN" altLang="en-US" sz="90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endParaRPr lang="zh-CN" altLang="en-US" dirty="0"/>
          </a:p>
        </p:txBody>
      </p:sp>
      <p:sp>
        <p:nvSpPr>
          <p:cNvPr id="4" name="灯片编号占位符 3"/>
          <p:cNvSpPr>
            <a:spLocks noGrp="1"/>
          </p:cNvSpPr>
          <p:nvPr>
            <p:ph type="sldNum" sz="quarter" idx="10"/>
          </p:nvPr>
        </p:nvSpPr>
        <p:spPr/>
        <p:txBody>
          <a:bodyPr/>
          <a:lstStyle/>
          <a:p>
            <a:pPr>
              <a:defRPr/>
            </a:pPr>
            <a:fld id="{99B40B06-861B-49F3-840C-995EE8BAA44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8" name="幻灯片图像占位符 1"/>
          <p:cNvSpPr>
            <a:spLocks noGrp="1" noRot="1" noChangeAspect="1"/>
          </p:cNvSpPr>
          <p:nvPr>
            <p:ph type="sldImg"/>
          </p:nvPr>
        </p:nvSpPr>
        <p:spPr/>
      </p:sp>
      <p:sp>
        <p:nvSpPr>
          <p:cNvPr id="1048889"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1" lang="zh-CN" altLang="en-US" dirty="0"/>
          </a:p>
        </p:txBody>
      </p:sp>
      <p:sp>
        <p:nvSpPr>
          <p:cNvPr id="1048890" name="幻灯片编号占位符 3"/>
          <p:cNvSpPr>
            <a:spLocks noGrp="1"/>
          </p:cNvSpPr>
          <p:nvPr>
            <p:ph type="sldNum" sz="quarter" idx="10"/>
          </p:nvPr>
        </p:nvSpPr>
        <p:spPr/>
        <p:txBody>
          <a:bodyPr/>
          <a:lstStyle/>
          <a:p>
            <a:fld id="{63659F22-C22E-4BD6-B0D4-248741AB2D6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D044A46-837A-4C9E-BA7D-1DAAB44A702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65A10DB3-BD53-2946-9CA7-FD1CF9F69E27}"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1</a:t>
            </a:r>
            <a:r>
              <a:rPr kumimoji="1" lang="zh-CN" altLang="en-US" dirty="0" smtClean="0"/>
              <a:t>、先做的报账，为什么？ 共享服务。全员应用，商旅服务发展；</a:t>
            </a:r>
            <a:endParaRPr kumimoji="1" lang="en-US" altLang="zh-CN" dirty="0" smtClean="0"/>
          </a:p>
          <a:p>
            <a:endParaRPr kumimoji="1" lang="en-US" altLang="zh-CN" dirty="0" smtClean="0"/>
          </a:p>
          <a:p>
            <a:endParaRPr kumimoji="1" lang="zh-CN" altLang="en-US" dirty="0"/>
          </a:p>
        </p:txBody>
      </p:sp>
      <p:sp>
        <p:nvSpPr>
          <p:cNvPr id="4" name="幻灯片编号占位符 3"/>
          <p:cNvSpPr>
            <a:spLocks noGrp="1"/>
          </p:cNvSpPr>
          <p:nvPr>
            <p:ph type="sldNum" sz="quarter" idx="10"/>
          </p:nvPr>
        </p:nvSpPr>
        <p:spPr/>
        <p:txBody>
          <a:bodyPr/>
          <a:lstStyle/>
          <a:p>
            <a:pPr>
              <a:defRPr/>
            </a:pPr>
            <a:fld id="{87779B3C-B15F-4185-A5A4-CCB2408C9E9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079287-648C-4B3D-8FE1-F0E0722F132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bwMode="auto">
          <a:noFill/>
          <a:ln>
            <a:solidFill>
              <a:srgbClr val="000000"/>
            </a:solidFill>
            <a:miter lim="800000"/>
          </a:ln>
        </p:spPr>
      </p:sp>
      <p:sp>
        <p:nvSpPr>
          <p:cNvPr id="75779" name="备注占位符 2"/>
          <p:cNvSpPr>
            <a:spLocks noGrp="1"/>
          </p:cNvSpPr>
          <p:nvPr>
            <p:ph type="body" idx="1"/>
          </p:nvPr>
        </p:nvSpPr>
        <p:spPr bwMode="auto">
          <a:noFill/>
        </p:spPr>
        <p:txBody>
          <a:bodyPr wrap="square" numCol="1" anchor="t" anchorCtr="0" compatLnSpc="1"/>
          <a:lstStyle/>
          <a:p>
            <a:pPr eaLnBrk="1" hangingPunct="1">
              <a:spcBef>
                <a:spcPct val="0"/>
              </a:spcBef>
            </a:pPr>
            <a:r>
              <a:rPr lang="zh-CN" altLang="en-US" smtClean="0"/>
              <a:t>区域、流量、会员转化率、活跃度、来源分析</a:t>
            </a:r>
            <a:endParaRPr lang="zh-CN" altLang="en-US" smtClean="0"/>
          </a:p>
          <a:p>
            <a:endParaRPr lang="zh-CN" altLang="en-US" smtClean="0"/>
          </a:p>
        </p:txBody>
      </p:sp>
      <p:sp>
        <p:nvSpPr>
          <p:cNvPr id="75780" name="幻灯片编号占位符 3"/>
          <p:cNvSpPr>
            <a:spLocks noGrp="1"/>
          </p:cNvSpPr>
          <p:nvPr>
            <p:ph type="sldNum" sz="quarter" idx="5"/>
          </p:nvPr>
        </p:nvSpPr>
        <p:spPr bwMode="auto">
          <a:noFill/>
          <a:ln>
            <a:miter lim="800000"/>
          </a:ln>
        </p:spPr>
        <p:txBody>
          <a:bodyPr/>
          <a:lstStyle/>
          <a:p>
            <a:fld id="{6AEE4341-304B-4EBF-8CB8-BA6FE4701681}" type="slidenum">
              <a:rPr lang="zh-CN" altLang="en-US" smtClean="0"/>
            </a:fld>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72345C-382A-43B5-BD0E-0CA83D68D84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a:ln>
            <a:solidFill>
              <a:srgbClr val="000000"/>
            </a:solidFill>
            <a:miter lim="800000"/>
          </a:ln>
        </p:spPr>
      </p:sp>
      <p:sp>
        <p:nvSpPr>
          <p:cNvPr id="9933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smtClean="0"/>
          </a:p>
        </p:txBody>
      </p:sp>
      <p:sp>
        <p:nvSpPr>
          <p:cNvPr id="9933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02C487D-5787-4578-8FC2-53666E75E4CD}" type="slidenum">
              <a:rPr lang="zh-CN" altLang="en-US"/>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a:ln>
            <a:miter lim="800000"/>
          </a:ln>
        </p:spPr>
      </p:sp>
      <p:sp>
        <p:nvSpPr>
          <p:cNvPr id="47107" name="备注占位符 2"/>
          <p:cNvSpPr>
            <a:spLocks noGrp="1"/>
          </p:cNvSpPr>
          <p:nvPr>
            <p:ph type="body" idx="1"/>
          </p:nvPr>
        </p:nvSpPr>
        <p:spPr>
          <a:noFill/>
        </p:spPr>
        <p:txBody>
          <a:bodyPr/>
          <a:lstStyle/>
          <a:p>
            <a:r>
              <a:rPr lang="zh-CN" altLang="en-US" smtClean="0">
                <a:latin typeface="等线" panose="02010600030101010101" charset="-122"/>
                <a:ea typeface="等线" panose="02010600030101010101" charset="-122"/>
              </a:rPr>
              <a:t>会员必须通过运营才能活跃，才可以带来的交易的转化。会员中心提供丰富的运营工具和营销手段，让会员充分参与到其中，并享受到是在的服务和优惠。</a:t>
            </a:r>
            <a:endParaRPr lang="en-US" altLang="zh-CN" smtClean="0">
              <a:latin typeface="等线" panose="02010600030101010101" charset="-122"/>
              <a:ea typeface="等线" panose="02010600030101010101" charset="-122"/>
            </a:endParaRPr>
          </a:p>
          <a:p>
            <a:r>
              <a:rPr lang="en-US" altLang="zh-CN" smtClean="0">
                <a:latin typeface="等线" panose="02010600030101010101" charset="-122"/>
                <a:ea typeface="等线" panose="02010600030101010101" charset="-122"/>
              </a:rPr>
              <a:t>1</a:t>
            </a:r>
            <a:r>
              <a:rPr lang="zh-CN" altLang="en-US" smtClean="0">
                <a:latin typeface="等线" panose="02010600030101010101" charset="-122"/>
                <a:ea typeface="等线" panose="02010600030101010101" charset="-122"/>
              </a:rPr>
              <a:t>、转盘、挂卡、红包多种游戏让会员玩起来，调查、投票、活动、摇一摇、微信墙等互动与活动让会员动起来，社区论坛让会员找到可以开心互动、获取信息的情感归属场所。</a:t>
            </a:r>
            <a:endParaRPr lang="en-US" altLang="zh-CN" smtClean="0">
              <a:latin typeface="等线" panose="02010600030101010101" charset="-122"/>
              <a:ea typeface="等线" panose="02010600030101010101" charset="-122"/>
            </a:endParaRPr>
          </a:p>
          <a:p>
            <a:r>
              <a:rPr lang="en-US" altLang="zh-CN" smtClean="0">
                <a:latin typeface="等线" panose="02010600030101010101" charset="-122"/>
                <a:ea typeface="等线" panose="02010600030101010101" charset="-122"/>
              </a:rPr>
              <a:t>2</a:t>
            </a:r>
            <a:r>
              <a:rPr lang="zh-CN" altLang="en-US" smtClean="0">
                <a:latin typeface="等线" panose="02010600030101010101" charset="-122"/>
                <a:ea typeface="等线" panose="02010600030101010101" charset="-122"/>
              </a:rPr>
              <a:t>、全渠道消费历史、积分实时自助查询，会员在任何一个触点发生的交易行为，都可以通过手机、电脑查看到自己的消费记录、积分增减情况，享受到更为及时准确的信息服务。</a:t>
            </a:r>
            <a:endParaRPr lang="en-US" altLang="zh-CN" smtClean="0">
              <a:latin typeface="等线" panose="02010600030101010101" charset="-122"/>
              <a:ea typeface="等线" panose="02010600030101010101" charset="-122"/>
            </a:endParaRPr>
          </a:p>
          <a:p>
            <a:r>
              <a:rPr lang="en-US" altLang="zh-CN" smtClean="0">
                <a:latin typeface="等线" panose="02010600030101010101" charset="-122"/>
                <a:ea typeface="等线" panose="02010600030101010101" charset="-122"/>
              </a:rPr>
              <a:t>3</a:t>
            </a:r>
            <a:r>
              <a:rPr lang="zh-CN" altLang="en-US" smtClean="0">
                <a:latin typeface="等线" panose="02010600030101010101" charset="-122"/>
                <a:ea typeface="等线" panose="02010600030101010101" charset="-122"/>
              </a:rPr>
              <a:t>、电子优惠券可实现在全渠道的及时应用与核销，在线下实体门店也可以使用该会员的电子券进行消费折扣。</a:t>
            </a:r>
            <a:endParaRPr lang="en-US" altLang="zh-CN" smtClean="0">
              <a:latin typeface="等线" panose="02010600030101010101" charset="-122"/>
              <a:ea typeface="等线" panose="02010600030101010101" charset="-122"/>
            </a:endParaRPr>
          </a:p>
          <a:p>
            <a:r>
              <a:rPr lang="en-US" altLang="zh-CN" smtClean="0">
                <a:latin typeface="等线" panose="02010600030101010101" charset="-122"/>
                <a:ea typeface="等线" panose="02010600030101010101" charset="-122"/>
              </a:rPr>
              <a:t>4</a:t>
            </a:r>
            <a:r>
              <a:rPr lang="zh-CN" altLang="en-US" smtClean="0">
                <a:latin typeface="等线" panose="02010600030101010101" charset="-122"/>
                <a:ea typeface="等线" panose="02010600030101010101" charset="-122"/>
              </a:rPr>
              <a:t>、在线余额账户，管理会员储值余额，通过活动激发会员的储值行为，线下储值卡也可冲入会员在线账户余额。全渠道共享余额，即使没有携带储值卡也可以进行储值消费。</a:t>
            </a:r>
            <a:endParaRPr lang="en-US" altLang="zh-CN" smtClean="0">
              <a:latin typeface="等线" panose="02010600030101010101" charset="-122"/>
              <a:ea typeface="等线" panose="02010600030101010101" charset="-122"/>
            </a:endParaRPr>
          </a:p>
          <a:p>
            <a:r>
              <a:rPr lang="en-US" altLang="zh-CN" smtClean="0">
                <a:latin typeface="等线" panose="02010600030101010101" charset="-122"/>
                <a:ea typeface="等线" panose="02010600030101010101" charset="-122"/>
              </a:rPr>
              <a:t>5</a:t>
            </a:r>
            <a:r>
              <a:rPr lang="zh-CN" altLang="en-US" smtClean="0">
                <a:latin typeface="等线" panose="02010600030101010101" charset="-122"/>
                <a:ea typeface="等线" panose="02010600030101010101" charset="-122"/>
              </a:rPr>
              <a:t>、在线服务预约，让会员的服务申请反馈更加及时，会员也可查询到服务的反馈状态及进度，让会员与企业有更顺畅的服务交互通路。</a:t>
            </a:r>
            <a:endParaRPr lang="zh-CN" altLang="en-US" smtClean="0">
              <a:latin typeface="等线" panose="02010600030101010101" charset="-122"/>
              <a:ea typeface="等线" panose="02010600030101010101" charset="-122"/>
            </a:endParaRPr>
          </a:p>
        </p:txBody>
      </p:sp>
      <p:sp>
        <p:nvSpPr>
          <p:cNvPr id="57348" name="灯片编号占位符 3"/>
          <p:cNvSpPr>
            <a:spLocks noGrp="1"/>
          </p:cNvSpPr>
          <p:nvPr>
            <p:ph type="sldNum" sz="quarter" idx="5"/>
          </p:nvPr>
        </p:nvSpPr>
        <p:spPr bwMode="auto">
          <a:ln>
            <a:miter lim="800000"/>
          </a:ln>
        </p:spPr>
        <p:txBody>
          <a:bodyPr/>
          <a:lstStyle/>
          <a:p>
            <a:pPr>
              <a:defRPr/>
            </a:pPr>
            <a:fld id="{489125C7-F0F8-4860-8474-6B0BDEA03566}" type="slidenum">
              <a:rPr lang="zh-CN" altLang="en-US" smtClean="0"/>
            </a:fld>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indent="0">
              <a:lnSpc>
                <a:spcPct val="150000"/>
              </a:lnSpc>
              <a:buFont typeface="Wingdings" panose="05000000000000000000" pitchFamily="2" charset="2"/>
              <a:buNone/>
            </a:pPr>
            <a:endParaRPr kumimoji="1" lang="zh-CN" altLang="en-US" dirty="0"/>
          </a:p>
        </p:txBody>
      </p:sp>
      <p:sp>
        <p:nvSpPr>
          <p:cNvPr id="4" name="日期占位符 3"/>
          <p:cNvSpPr>
            <a:spLocks noGrp="1"/>
          </p:cNvSpPr>
          <p:nvPr>
            <p:ph type="dt" idx="10"/>
          </p:nvPr>
        </p:nvSpPr>
        <p:spPr/>
        <p:txBody>
          <a:bodyPr/>
          <a:lstStyle/>
          <a:p>
            <a:fld id="{834CDB5C-70DC-44D1-A0CB-DAF433B7A78F}" type="datetime1">
              <a:rPr lang="zh-CN" altLang="en-US" smtClean="0"/>
            </a:fld>
            <a:endParaRPr lang="zh-CN" altLang="en-US" sz="1200"/>
          </a:p>
        </p:txBody>
      </p:sp>
      <p:sp>
        <p:nvSpPr>
          <p:cNvPr id="5" name="幻灯片编号占位符 4"/>
          <p:cNvSpPr>
            <a:spLocks noGrp="1"/>
          </p:cNvSpPr>
          <p:nvPr>
            <p:ph type="sldNum" sz="quarter" idx="11"/>
          </p:nvPr>
        </p:nvSpPr>
        <p:spPr/>
        <p:txBody>
          <a:bodyPr/>
          <a:lstStyle/>
          <a:p>
            <a:fld id="{D3AA148D-0E33-4B60-A865-2BB60EEBA930}" type="slidenum">
              <a:rPr lang="zh-CN" altLang="en-US" smtClean="0"/>
            </a:fld>
            <a:endParaRPr lang="zh-CN"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E33E348B-CBDD-4DF8-83AC-30A3F64FAFD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7681A1-EFA6-9147-8D09-B9A885F91B0F}"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spcBef>
                <a:spcPts val="600"/>
              </a:spcBef>
              <a:buClr>
                <a:srgbClr val="FF0000"/>
              </a:buClr>
              <a:buFont typeface="Wingdings" panose="05000000000000000000" pitchFamily="2" charset="2"/>
              <a:buChar char="n"/>
            </a:pP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企业采购人员在</a:t>
            </a:r>
            <a:r>
              <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rPr>
              <a:t>ERP</a:t>
            </a: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中能够免登直接访问</a:t>
            </a:r>
            <a:r>
              <a:rPr lang="zh-CN" altLang="zh-CN" b="1" dirty="0" smtClean="0">
                <a:latin typeface="微软雅黑" panose="020B0503020204020204" pitchFamily="34" charset="-122"/>
                <a:ea typeface="微软雅黑" panose="020B0503020204020204" pitchFamily="34" charset="-122"/>
                <a:cs typeface="微软雅黑" panose="020B0503020204020204" pitchFamily="34" charset="-122"/>
              </a:rPr>
              <a:t>友云采</a:t>
            </a: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和</a:t>
            </a:r>
            <a:r>
              <a:rPr lang="zh-CN" altLang="zh-CN" b="1" dirty="0" smtClean="0">
                <a:latin typeface="微软雅黑" panose="020B0503020204020204" pitchFamily="34" charset="-122"/>
                <a:ea typeface="微软雅黑" panose="020B0503020204020204" pitchFamily="34" charset="-122"/>
                <a:cs typeface="微软雅黑" panose="020B0503020204020204" pitchFamily="34" charset="-122"/>
              </a:rPr>
              <a:t>电商平台</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spcBef>
                <a:spcPts val="600"/>
              </a:spcBef>
              <a:buClr>
                <a:srgbClr val="FF0000"/>
              </a:buClr>
              <a:buFont typeface="Wingdings" panose="05000000000000000000" pitchFamily="2" charset="2"/>
              <a:buChar char="n"/>
            </a:pP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完成与自有供应商或电商之间的</a:t>
            </a:r>
            <a:r>
              <a:rPr lang="zh-CN" altLang="zh-CN" b="1" dirty="0" smtClean="0">
                <a:latin typeface="微软雅黑" panose="020B0503020204020204" pitchFamily="34" charset="-122"/>
                <a:ea typeface="微软雅黑" panose="020B0503020204020204" pitchFamily="34" charset="-122"/>
                <a:cs typeface="微软雅黑" panose="020B0503020204020204" pitchFamily="34" charset="-122"/>
              </a:rPr>
              <a:t>超市化采购</a:t>
            </a: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b="1" dirty="0" smtClean="0">
                <a:latin typeface="微软雅黑" panose="020B0503020204020204" pitchFamily="34" charset="-122"/>
                <a:ea typeface="微软雅黑" panose="020B0503020204020204" pitchFamily="34" charset="-122"/>
                <a:cs typeface="微软雅黑" panose="020B0503020204020204" pitchFamily="34" charset="-122"/>
              </a:rPr>
              <a:t>工业品超市</a:t>
            </a: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b="1" dirty="0" smtClean="0">
                <a:latin typeface="微软雅黑" panose="020B0503020204020204" pitchFamily="34" charset="-122"/>
                <a:ea typeface="微软雅黑" panose="020B0503020204020204" pitchFamily="34" charset="-122"/>
                <a:cs typeface="微软雅黑" panose="020B0503020204020204" pitchFamily="34" charset="-122"/>
              </a:rPr>
              <a:t>采购寻源</a:t>
            </a: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和</a:t>
            </a:r>
            <a:r>
              <a:rPr lang="zh-CN" altLang="zh-CN" b="1" dirty="0" smtClean="0">
                <a:latin typeface="微软雅黑" panose="020B0503020204020204" pitchFamily="34" charset="-122"/>
                <a:ea typeface="微软雅黑" panose="020B0503020204020204" pitchFamily="34" charset="-122"/>
                <a:cs typeface="微软雅黑" panose="020B0503020204020204" pitchFamily="34" charset="-122"/>
              </a:rPr>
              <a:t>采购协同</a:t>
            </a: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spcBef>
                <a:spcPts val="600"/>
              </a:spcBef>
              <a:buClr>
                <a:srgbClr val="FF0000"/>
              </a:buClr>
              <a:buFont typeface="Wingdings" panose="05000000000000000000" pitchFamily="2" charset="2"/>
              <a:buChar char="n"/>
            </a:pP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协同以</a:t>
            </a:r>
            <a:r>
              <a:rPr lang="zh-CN" altLang="zh-CN" b="1" dirty="0" smtClean="0">
                <a:latin typeface="微软雅黑" panose="020B0503020204020204" pitchFamily="34" charset="-122"/>
                <a:ea typeface="微软雅黑" panose="020B0503020204020204" pitchFamily="34" charset="-122"/>
                <a:cs typeface="微软雅黑" panose="020B0503020204020204" pitchFamily="34" charset="-122"/>
              </a:rPr>
              <a:t>消息</a:t>
            </a: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驱动，门户、微信、移动</a:t>
            </a:r>
            <a:r>
              <a:rPr lang="en-US"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多种接入形式，实现随时随地的即时沟通与</a:t>
            </a:r>
            <a:r>
              <a:rPr lang="zh-CN" altLang="zh-CN" b="1" dirty="0" smtClean="0">
                <a:latin typeface="微软雅黑" panose="020B0503020204020204" pitchFamily="34" charset="-122"/>
                <a:ea typeface="微软雅黑" panose="020B0503020204020204" pitchFamily="34" charset="-122"/>
                <a:cs typeface="微软雅黑" panose="020B0503020204020204" pitchFamily="34" charset="-122"/>
              </a:rPr>
              <a:t>业务协作</a:t>
            </a: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pPr>
              <a:defRPr/>
            </a:pPr>
            <a:fld id="{9064ABAA-B256-4913-9CAE-8505AFC46C2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1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15.png"/><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4" Type="http://schemas.openxmlformats.org/officeDocument/2006/relationships/image" Target="../media/image26.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5" Type="http://schemas.microsoft.com/office/2007/relationships/hdphoto" Target="../media/image30.wdp"/><Relationship Id="rId4" Type="http://schemas.openxmlformats.org/officeDocument/2006/relationships/image" Target="../media/image29.png"/><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26" name="Picture 2" descr="D:\PROWISDOM\2017年\20170122 【用友】PPT模板\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3528" y="211253"/>
            <a:ext cx="504056" cy="340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pic>
        <p:nvPicPr>
          <p:cNvPr id="3" name="Picture 2" descr="E:\yinfeifei\2012年工作项目\UFIDA用友 2012\用友 集团品推\李 莉\集团PPT模版2013\软件园版\png\9.png"/>
          <p:cNvPicPr>
            <a:picLocks noChangeAspect="1" noChangeArrowheads="1"/>
          </p:cNvPicPr>
          <p:nvPr userDrawn="1"/>
        </p:nvPicPr>
        <p:blipFill>
          <a:blip r:embed="rId2" cstate="print"/>
          <a:srcRect/>
          <a:stretch>
            <a:fillRect/>
          </a:stretch>
        </p:blipFill>
        <p:spPr bwMode="auto">
          <a:xfrm>
            <a:off x="0" y="0"/>
            <a:ext cx="9144000" cy="2645569"/>
          </a:xfrm>
          <a:prstGeom prst="rect">
            <a:avLst/>
          </a:prstGeom>
          <a:noFill/>
          <a:ln w="9525">
            <a:noFill/>
            <a:miter lim="800000"/>
            <a:headEnd/>
            <a:tailEnd/>
          </a:ln>
        </p:spPr>
      </p:pic>
      <p:pic>
        <p:nvPicPr>
          <p:cNvPr id="4" name="Picture 5"/>
          <p:cNvPicPr>
            <a:picLocks noChangeAspect="1" noChangeArrowheads="1"/>
          </p:cNvPicPr>
          <p:nvPr userDrawn="1"/>
        </p:nvPicPr>
        <p:blipFill>
          <a:blip r:embed="rId3" cstate="print"/>
          <a:srcRect/>
          <a:stretch>
            <a:fillRect/>
          </a:stretch>
        </p:blipFill>
        <p:spPr bwMode="auto">
          <a:xfrm>
            <a:off x="228601" y="146448"/>
            <a:ext cx="569913" cy="283369"/>
          </a:xfrm>
          <a:prstGeom prst="rect">
            <a:avLst/>
          </a:prstGeom>
          <a:noFill/>
          <a:ln w="9525">
            <a:noFill/>
            <a:miter lim="800000"/>
            <a:headEnd/>
            <a:tailEnd/>
          </a:ln>
        </p:spPr>
      </p:pic>
      <p:sp>
        <p:nvSpPr>
          <p:cNvPr id="5" name="TextBox 4"/>
          <p:cNvSpPr txBox="1">
            <a:spLocks noChangeArrowheads="1"/>
          </p:cNvSpPr>
          <p:nvPr userDrawn="1"/>
        </p:nvSpPr>
        <p:spPr bwMode="auto">
          <a:xfrm>
            <a:off x="7508876" y="4854179"/>
            <a:ext cx="1455848" cy="200055"/>
          </a:xfrm>
          <a:prstGeom prst="rect">
            <a:avLst/>
          </a:prstGeom>
          <a:noFill/>
          <a:ln>
            <a:noFill/>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700" b="1" dirty="0" err="1" smtClean="0">
                <a:solidFill>
                  <a:srgbClr val="A6A6A6"/>
                </a:solidFill>
                <a:cs typeface="Arial" panose="020B0604020202020204" pitchFamily="34" charset="0"/>
              </a:rPr>
              <a:t>Yonyou</a:t>
            </a:r>
            <a:r>
              <a:rPr lang="en-US" altLang="zh-CN" sz="700" b="1" dirty="0" smtClean="0">
                <a:solidFill>
                  <a:srgbClr val="A6A6A6"/>
                </a:solidFill>
                <a:cs typeface="Arial" panose="020B0604020202020204" pitchFamily="34" charset="0"/>
              </a:rPr>
              <a:t> Software Corporation</a:t>
            </a:r>
            <a:endParaRPr lang="zh-CN" altLang="en-US" sz="700" b="1" dirty="0" smtClean="0">
              <a:solidFill>
                <a:srgbClr val="A6A6A6"/>
              </a:solidFill>
              <a:cs typeface="Arial" panose="020B0604020202020204" pitchFamily="34" charset="0"/>
            </a:endParaRPr>
          </a:p>
        </p:txBody>
      </p:sp>
      <p:sp>
        <p:nvSpPr>
          <p:cNvPr id="11" name="标题占位符 1"/>
          <p:cNvSpPr>
            <a:spLocks noGrp="1" noChangeArrowheads="1"/>
          </p:cNvSpPr>
          <p:nvPr>
            <p:ph type="title"/>
          </p:nvPr>
        </p:nvSpPr>
        <p:spPr bwMode="auto">
          <a:xfrm>
            <a:off x="457200" y="2946799"/>
            <a:ext cx="8229600" cy="594122"/>
          </a:xfrm>
          <a:prstGeom prst="rect">
            <a:avLst/>
          </a:prstGeom>
          <a:noFill/>
          <a:ln>
            <a:noFill/>
          </a:ln>
        </p:spPr>
        <p:txBody>
          <a:bodyPr vert="horz" wrap="square" lIns="91440" tIns="46800" rIns="91440" bIns="45720" numCol="1" anchor="ctr" anchorCtr="0" compatLnSpc="1"/>
          <a:lstStyle>
            <a:lvl1pPr algn="ctr">
              <a:defRPr>
                <a:solidFill>
                  <a:srgbClr val="FF0000"/>
                </a:solidFill>
                <a:latin typeface="+mn-ea"/>
                <a:ea typeface="+mn-ea"/>
              </a:defRPr>
            </a:lvl1pPr>
          </a:lstStyle>
          <a:p>
            <a:pPr lvl="0"/>
            <a:r>
              <a:rPr lang="zh-CN" dirty="0" smtClean="0"/>
              <a:t>单击此处编辑母版标题样式</a:t>
            </a:r>
            <a:endParaRPr lang="zh-CN" dirty="0" smtClean="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背景（光源顶部）">
    <p:spTree>
      <p:nvGrpSpPr>
        <p:cNvPr id="1" name=""/>
        <p:cNvGrpSpPr/>
        <p:nvPr/>
      </p:nvGrpSpPr>
      <p:grpSpPr>
        <a:xfrm>
          <a:off x="0" y="0"/>
          <a:ext cx="0" cy="0"/>
          <a:chOff x="0" y="0"/>
          <a:chExt cx="0" cy="0"/>
        </a:xfrm>
      </p:grpSpPr>
      <p:pic>
        <p:nvPicPr>
          <p:cNvPr id="8" name="图片 7" descr="图片包含 物体&#10;&#10;自动生成的说明"/>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trans="30000" detail="2"/>
                    </a14:imgEffect>
                  </a14:imgLayer>
                </a14:imgProps>
              </a:ext>
              <a:ext uri="{28A0092B-C50C-407E-A947-70E740481C1C}">
                <a14:useLocalDpi xmlns:a14="http://schemas.microsoft.com/office/drawing/2010/main" val="0"/>
              </a:ext>
            </a:extLst>
          </a:blip>
          <a:stretch>
            <a:fillRect/>
          </a:stretch>
        </p:blipFill>
        <p:spPr>
          <a:xfrm>
            <a:off x="8104510" y="333755"/>
            <a:ext cx="668018" cy="302039"/>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351EE038-A3BC-43F9-9C99-360ED575823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3F27F250-AEF5-4C37-968D-590C2DD6E8A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页模板">
    <p:spTree>
      <p:nvGrpSpPr>
        <p:cNvPr id="1" name=""/>
        <p:cNvGrpSpPr/>
        <p:nvPr/>
      </p:nvGrpSpPr>
      <p:grpSpPr>
        <a:xfrm>
          <a:off x="0" y="0"/>
          <a:ext cx="0" cy="0"/>
          <a:chOff x="0" y="0"/>
          <a:chExt cx="0" cy="0"/>
        </a:xfrm>
      </p:grpSpPr>
      <p:grpSp>
        <p:nvGrpSpPr>
          <p:cNvPr id="27" name="组合 26"/>
          <p:cNvGrpSpPr/>
          <p:nvPr userDrawn="1"/>
        </p:nvGrpSpPr>
        <p:grpSpPr>
          <a:xfrm>
            <a:off x="305013" y="613787"/>
            <a:ext cx="8533974" cy="4369038"/>
            <a:chOff x="940596" y="1700228"/>
            <a:chExt cx="6850085" cy="3506956"/>
          </a:xfrm>
          <a:solidFill>
            <a:srgbClr val="E8E8E8">
              <a:alpha val="40000"/>
            </a:srgbClr>
          </a:solidFill>
        </p:grpSpPr>
        <p:sp>
          <p:nvSpPr>
            <p:cNvPr id="28" name="Freeform 250"/>
            <p:cNvSpPr/>
            <p:nvPr/>
          </p:nvSpPr>
          <p:spPr bwMode="auto">
            <a:xfrm>
              <a:off x="6781532" y="3590547"/>
              <a:ext cx="26956" cy="7956"/>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9" name="Freeform 251"/>
            <p:cNvSpPr/>
            <p:nvPr/>
          </p:nvSpPr>
          <p:spPr bwMode="auto">
            <a:xfrm>
              <a:off x="6668655" y="4405230"/>
              <a:ext cx="360531" cy="709665"/>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30" name="Freeform 252"/>
            <p:cNvSpPr/>
            <p:nvPr/>
          </p:nvSpPr>
          <p:spPr bwMode="auto">
            <a:xfrm>
              <a:off x="6756261" y="5126034"/>
              <a:ext cx="62335" cy="58874"/>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31" name="Freeform 253"/>
            <p:cNvSpPr/>
            <p:nvPr/>
          </p:nvSpPr>
          <p:spPr bwMode="auto">
            <a:xfrm>
              <a:off x="6737729" y="4155415"/>
              <a:ext cx="217329" cy="273683"/>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32" name="Freeform 254"/>
            <p:cNvSpPr/>
            <p:nvPr/>
          </p:nvSpPr>
          <p:spPr bwMode="auto">
            <a:xfrm>
              <a:off x="6660232" y="3861048"/>
              <a:ext cx="714323" cy="801954"/>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33" name="Freeform 255"/>
            <p:cNvSpPr/>
            <p:nvPr/>
          </p:nvSpPr>
          <p:spPr bwMode="auto">
            <a:xfrm>
              <a:off x="6380567" y="3590547"/>
              <a:ext cx="13478" cy="52509"/>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35" name="Freeform 256"/>
            <p:cNvSpPr/>
            <p:nvPr/>
          </p:nvSpPr>
          <p:spPr bwMode="auto">
            <a:xfrm>
              <a:off x="5428699" y="2199858"/>
              <a:ext cx="1565108" cy="873557"/>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36" name="Freeform 257"/>
            <p:cNvSpPr/>
            <p:nvPr/>
          </p:nvSpPr>
          <p:spPr bwMode="auto">
            <a:xfrm>
              <a:off x="5662875" y="2853832"/>
              <a:ext cx="90975" cy="57282"/>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39" name="Freeform 258"/>
            <p:cNvSpPr/>
            <p:nvPr/>
          </p:nvSpPr>
          <p:spPr bwMode="auto">
            <a:xfrm>
              <a:off x="5704993" y="2098022"/>
              <a:ext cx="192058" cy="132068"/>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40" name="Freeform 259"/>
            <p:cNvSpPr/>
            <p:nvPr/>
          </p:nvSpPr>
          <p:spPr bwMode="auto">
            <a:xfrm>
              <a:off x="5762274" y="1977093"/>
              <a:ext cx="133093" cy="73194"/>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41" name="Freeform 260"/>
            <p:cNvSpPr/>
            <p:nvPr/>
          </p:nvSpPr>
          <p:spPr bwMode="auto">
            <a:xfrm>
              <a:off x="5833032" y="2145758"/>
              <a:ext cx="328521" cy="178212"/>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44" name="Freeform 261"/>
            <p:cNvSpPr/>
            <p:nvPr/>
          </p:nvSpPr>
          <p:spPr bwMode="auto">
            <a:xfrm>
              <a:off x="5854934" y="2005734"/>
              <a:ext cx="225753" cy="98653"/>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47" name="Freeform 262"/>
            <p:cNvSpPr/>
            <p:nvPr/>
          </p:nvSpPr>
          <p:spPr bwMode="auto">
            <a:xfrm>
              <a:off x="6080687" y="1902308"/>
              <a:ext cx="116246" cy="60465"/>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48" name="Freeform 263"/>
            <p:cNvSpPr/>
            <p:nvPr/>
          </p:nvSpPr>
          <p:spPr bwMode="auto">
            <a:xfrm>
              <a:off x="6132913" y="2018464"/>
              <a:ext cx="94345" cy="62056"/>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49" name="Freeform 264"/>
            <p:cNvSpPr/>
            <p:nvPr/>
          </p:nvSpPr>
          <p:spPr bwMode="auto">
            <a:xfrm>
              <a:off x="6134598" y="2126664"/>
              <a:ext cx="109507" cy="97062"/>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50" name="Freeform 265"/>
            <p:cNvSpPr/>
            <p:nvPr/>
          </p:nvSpPr>
          <p:spPr bwMode="auto">
            <a:xfrm>
              <a:off x="6212095" y="1918219"/>
              <a:ext cx="65704" cy="49327"/>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51" name="Freeform 266"/>
            <p:cNvSpPr/>
            <p:nvPr/>
          </p:nvSpPr>
          <p:spPr bwMode="auto">
            <a:xfrm>
              <a:off x="6235681" y="1994596"/>
              <a:ext cx="316728" cy="109791"/>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52" name="Freeform 267"/>
            <p:cNvSpPr/>
            <p:nvPr/>
          </p:nvSpPr>
          <p:spPr bwMode="auto">
            <a:xfrm>
              <a:off x="6249159" y="1806837"/>
              <a:ext cx="203852" cy="146388"/>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53" name="Freeform 268"/>
            <p:cNvSpPr/>
            <p:nvPr/>
          </p:nvSpPr>
          <p:spPr bwMode="auto">
            <a:xfrm>
              <a:off x="6249159" y="2058243"/>
              <a:ext cx="48857" cy="38188"/>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54" name="Freeform 269"/>
            <p:cNvSpPr/>
            <p:nvPr/>
          </p:nvSpPr>
          <p:spPr bwMode="auto">
            <a:xfrm>
              <a:off x="6250844" y="1967546"/>
              <a:ext cx="53911" cy="12729"/>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55" name="Freeform 270"/>
            <p:cNvSpPr/>
            <p:nvPr/>
          </p:nvSpPr>
          <p:spPr bwMode="auto">
            <a:xfrm>
              <a:off x="6260952" y="2120299"/>
              <a:ext cx="97714" cy="79559"/>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56" name="Freeform 271"/>
            <p:cNvSpPr/>
            <p:nvPr/>
          </p:nvSpPr>
          <p:spPr bwMode="auto">
            <a:xfrm>
              <a:off x="6326656" y="1720913"/>
              <a:ext cx="562698" cy="315053"/>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57" name="Freeform 272"/>
            <p:cNvSpPr/>
            <p:nvPr/>
          </p:nvSpPr>
          <p:spPr bwMode="auto">
            <a:xfrm>
              <a:off x="6362036" y="2128255"/>
              <a:ext cx="525634" cy="408933"/>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58" name="Freeform 273"/>
            <p:cNvSpPr/>
            <p:nvPr/>
          </p:nvSpPr>
          <p:spPr bwMode="auto">
            <a:xfrm>
              <a:off x="6415947" y="2409893"/>
              <a:ext cx="121300" cy="89106"/>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59" name="Freeform 274"/>
            <p:cNvSpPr/>
            <p:nvPr/>
          </p:nvSpPr>
          <p:spPr bwMode="auto">
            <a:xfrm>
              <a:off x="6926418" y="2829964"/>
              <a:ext cx="121300" cy="132068"/>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60" name="Freeform 275"/>
            <p:cNvSpPr/>
            <p:nvPr/>
          </p:nvSpPr>
          <p:spPr bwMode="auto">
            <a:xfrm>
              <a:off x="6629907" y="4316124"/>
              <a:ext cx="151625" cy="838551"/>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61" name="Freeform 276"/>
            <p:cNvSpPr/>
            <p:nvPr/>
          </p:nvSpPr>
          <p:spPr bwMode="auto">
            <a:xfrm>
              <a:off x="6636645" y="5021016"/>
              <a:ext cx="11793" cy="31824"/>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62" name="Freeform 277"/>
            <p:cNvSpPr/>
            <p:nvPr/>
          </p:nvSpPr>
          <p:spPr bwMode="auto">
            <a:xfrm>
              <a:off x="6650123" y="4850760"/>
              <a:ext cx="10108" cy="38188"/>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63" name="Freeform 278"/>
            <p:cNvSpPr/>
            <p:nvPr/>
          </p:nvSpPr>
          <p:spPr bwMode="auto">
            <a:xfrm>
              <a:off x="6661916" y="5145128"/>
              <a:ext cx="25271" cy="17503"/>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64" name="Freeform 279"/>
            <p:cNvSpPr/>
            <p:nvPr/>
          </p:nvSpPr>
          <p:spPr bwMode="auto">
            <a:xfrm>
              <a:off x="6666970" y="5106940"/>
              <a:ext cx="35379" cy="39779"/>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65" name="Freeform 280"/>
            <p:cNvSpPr/>
            <p:nvPr/>
          </p:nvSpPr>
          <p:spPr bwMode="auto">
            <a:xfrm>
              <a:off x="6693926" y="5157857"/>
              <a:ext cx="18532" cy="11138"/>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66" name="Freeform 281"/>
            <p:cNvSpPr/>
            <p:nvPr/>
          </p:nvSpPr>
          <p:spPr bwMode="auto">
            <a:xfrm>
              <a:off x="6707404" y="5126034"/>
              <a:ext cx="50542" cy="58874"/>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67" name="Freeform 282"/>
            <p:cNvSpPr/>
            <p:nvPr/>
          </p:nvSpPr>
          <p:spPr bwMode="auto">
            <a:xfrm>
              <a:off x="6732675" y="5194455"/>
              <a:ext cx="37064" cy="12729"/>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68" name="Freeform 283"/>
            <p:cNvSpPr/>
            <p:nvPr/>
          </p:nvSpPr>
          <p:spPr bwMode="auto">
            <a:xfrm>
              <a:off x="6768054" y="5186499"/>
              <a:ext cx="18532" cy="7956"/>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69" name="Freeform 284"/>
            <p:cNvSpPr/>
            <p:nvPr/>
          </p:nvSpPr>
          <p:spPr bwMode="auto">
            <a:xfrm>
              <a:off x="6569256" y="3716250"/>
              <a:ext cx="219014" cy="330965"/>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70" name="Freeform 285"/>
            <p:cNvSpPr/>
            <p:nvPr/>
          </p:nvSpPr>
          <p:spPr bwMode="auto">
            <a:xfrm>
              <a:off x="6442902" y="3743300"/>
              <a:ext cx="57281" cy="54100"/>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71" name="Freeform 286"/>
            <p:cNvSpPr/>
            <p:nvPr/>
          </p:nvSpPr>
          <p:spPr bwMode="auto">
            <a:xfrm>
              <a:off x="6456380" y="3495077"/>
              <a:ext cx="197113" cy="66829"/>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72" name="Freeform 287"/>
            <p:cNvSpPr/>
            <p:nvPr/>
          </p:nvSpPr>
          <p:spPr bwMode="auto">
            <a:xfrm>
              <a:off x="6698980" y="3561906"/>
              <a:ext cx="58965" cy="36597"/>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73" name="Freeform 288"/>
            <p:cNvSpPr/>
            <p:nvPr/>
          </p:nvSpPr>
          <p:spPr bwMode="auto">
            <a:xfrm>
              <a:off x="6532193" y="3935833"/>
              <a:ext cx="102768" cy="125703"/>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74" name="Freeform 289"/>
            <p:cNvSpPr/>
            <p:nvPr/>
          </p:nvSpPr>
          <p:spPr bwMode="auto">
            <a:xfrm>
              <a:off x="6362036" y="3673289"/>
              <a:ext cx="43803" cy="20685"/>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75" name="Freeform 290"/>
            <p:cNvSpPr/>
            <p:nvPr/>
          </p:nvSpPr>
          <p:spPr bwMode="auto">
            <a:xfrm>
              <a:off x="6897778" y="5089437"/>
              <a:ext cx="28640" cy="19094"/>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76" name="Freeform 291"/>
            <p:cNvSpPr/>
            <p:nvPr/>
          </p:nvSpPr>
          <p:spPr bwMode="auto">
            <a:xfrm>
              <a:off x="6919679" y="5089437"/>
              <a:ext cx="32010" cy="19094"/>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77" name="Freeform 292"/>
            <p:cNvSpPr/>
            <p:nvPr/>
          </p:nvSpPr>
          <p:spPr bwMode="auto">
            <a:xfrm>
              <a:off x="7017393" y="3853092"/>
              <a:ext cx="52226" cy="70012"/>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78" name="Freeform 293"/>
            <p:cNvSpPr/>
            <p:nvPr/>
          </p:nvSpPr>
          <p:spPr bwMode="auto">
            <a:xfrm>
              <a:off x="6677079" y="1700228"/>
              <a:ext cx="1113602" cy="891060"/>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79" name="Freeform 294"/>
            <p:cNvSpPr/>
            <p:nvPr/>
          </p:nvSpPr>
          <p:spPr bwMode="auto">
            <a:xfrm>
              <a:off x="6321602" y="3601686"/>
              <a:ext cx="72443" cy="87515"/>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80" name="Freeform 295"/>
            <p:cNvSpPr/>
            <p:nvPr/>
          </p:nvSpPr>
          <p:spPr bwMode="auto">
            <a:xfrm>
              <a:off x="6891039" y="3797400"/>
              <a:ext cx="85921" cy="136841"/>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81" name="Freeform 296"/>
            <p:cNvSpPr/>
            <p:nvPr/>
          </p:nvSpPr>
          <p:spPr bwMode="auto">
            <a:xfrm>
              <a:off x="6650123" y="3561906"/>
              <a:ext cx="48857" cy="36597"/>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82" name="Freeform 297"/>
            <p:cNvSpPr/>
            <p:nvPr/>
          </p:nvSpPr>
          <p:spPr bwMode="auto">
            <a:xfrm>
              <a:off x="6375513" y="3643056"/>
              <a:ext cx="111192" cy="60465"/>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83" name="Freeform 298"/>
            <p:cNvSpPr/>
            <p:nvPr/>
          </p:nvSpPr>
          <p:spPr bwMode="auto">
            <a:xfrm>
              <a:off x="7563243" y="2389208"/>
              <a:ext cx="202167" cy="103427"/>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84" name="Freeform 299"/>
            <p:cNvSpPr/>
            <p:nvPr/>
          </p:nvSpPr>
          <p:spPr bwMode="auto">
            <a:xfrm>
              <a:off x="5868412" y="3288224"/>
              <a:ext cx="552589" cy="385065"/>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85" name="Freeform 300"/>
            <p:cNvSpPr/>
            <p:nvPr/>
          </p:nvSpPr>
          <p:spPr bwMode="auto">
            <a:xfrm>
              <a:off x="6412577" y="3662150"/>
              <a:ext cx="74128" cy="84332"/>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86" name="Freeform 301"/>
            <p:cNvSpPr/>
            <p:nvPr/>
          </p:nvSpPr>
          <p:spPr bwMode="auto">
            <a:xfrm>
              <a:off x="6490074" y="3770350"/>
              <a:ext cx="104453" cy="50918"/>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87" name="Freeform 302"/>
            <p:cNvSpPr/>
            <p:nvPr/>
          </p:nvSpPr>
          <p:spPr bwMode="auto">
            <a:xfrm>
              <a:off x="6867453" y="4352721"/>
              <a:ext cx="149940" cy="170256"/>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88" name="Freeform 303"/>
            <p:cNvSpPr/>
            <p:nvPr/>
          </p:nvSpPr>
          <p:spPr bwMode="auto">
            <a:xfrm>
              <a:off x="6523769" y="3966065"/>
              <a:ext cx="227438" cy="364380"/>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89" name="Freeform 304"/>
            <p:cNvSpPr/>
            <p:nvPr/>
          </p:nvSpPr>
          <p:spPr bwMode="auto">
            <a:xfrm>
              <a:off x="6948319" y="3848318"/>
              <a:ext cx="77497" cy="77968"/>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90" name="Freeform 305"/>
            <p:cNvSpPr/>
            <p:nvPr/>
          </p:nvSpPr>
          <p:spPr bwMode="auto">
            <a:xfrm>
              <a:off x="6877561" y="3749665"/>
              <a:ext cx="18532" cy="14321"/>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91" name="Freeform 306"/>
            <p:cNvSpPr/>
            <p:nvPr/>
          </p:nvSpPr>
          <p:spPr bwMode="auto">
            <a:xfrm>
              <a:off x="4933390" y="2220543"/>
              <a:ext cx="545850" cy="521906"/>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92" name="Freeform 307"/>
            <p:cNvSpPr/>
            <p:nvPr/>
          </p:nvSpPr>
          <p:spPr bwMode="auto">
            <a:xfrm>
              <a:off x="5155773" y="3558724"/>
              <a:ext cx="21901" cy="27050"/>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93" name="Freeform 308"/>
            <p:cNvSpPr/>
            <p:nvPr/>
          </p:nvSpPr>
          <p:spPr bwMode="auto">
            <a:xfrm>
              <a:off x="5175990" y="2659708"/>
              <a:ext cx="47172" cy="30232"/>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94" name="Freeform 309"/>
            <p:cNvSpPr/>
            <p:nvPr/>
          </p:nvSpPr>
          <p:spPr bwMode="auto">
            <a:xfrm>
              <a:off x="5482610" y="2602426"/>
              <a:ext cx="146571" cy="143206"/>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95" name="Freeform 310"/>
            <p:cNvSpPr/>
            <p:nvPr/>
          </p:nvSpPr>
          <p:spPr bwMode="auto">
            <a:xfrm>
              <a:off x="5514620" y="2648570"/>
              <a:ext cx="23586" cy="22276"/>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96" name="Freeform 311"/>
            <p:cNvSpPr/>
            <p:nvPr/>
          </p:nvSpPr>
          <p:spPr bwMode="auto">
            <a:xfrm>
              <a:off x="5524728" y="2667664"/>
              <a:ext cx="15163" cy="36597"/>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97" name="Freeform 312"/>
            <p:cNvSpPr/>
            <p:nvPr/>
          </p:nvSpPr>
          <p:spPr bwMode="auto">
            <a:xfrm>
              <a:off x="5541575" y="2650161"/>
              <a:ext cx="18532" cy="20685"/>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98" name="Freeform 313"/>
            <p:cNvSpPr/>
            <p:nvPr/>
          </p:nvSpPr>
          <p:spPr bwMode="auto">
            <a:xfrm>
              <a:off x="5556738" y="2680394"/>
              <a:ext cx="16847" cy="17503"/>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99" name="Freeform 314"/>
            <p:cNvSpPr/>
            <p:nvPr/>
          </p:nvSpPr>
          <p:spPr bwMode="auto">
            <a:xfrm>
              <a:off x="5561792" y="2702670"/>
              <a:ext cx="25271" cy="36597"/>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00" name="Freeform 315"/>
            <p:cNvSpPr/>
            <p:nvPr/>
          </p:nvSpPr>
          <p:spPr bwMode="auto">
            <a:xfrm>
              <a:off x="5602225" y="2712217"/>
              <a:ext cx="11793" cy="23868"/>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01" name="Freeform 316"/>
            <p:cNvSpPr/>
            <p:nvPr/>
          </p:nvSpPr>
          <p:spPr bwMode="auto">
            <a:xfrm>
              <a:off x="5728579" y="2888838"/>
              <a:ext cx="1058006" cy="560095"/>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02" name="Freeform 317"/>
            <p:cNvSpPr/>
            <p:nvPr/>
          </p:nvSpPr>
          <p:spPr bwMode="auto">
            <a:xfrm>
              <a:off x="6943265" y="4581851"/>
              <a:ext cx="94345" cy="108200"/>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03" name="Freeform 318"/>
            <p:cNvSpPr/>
            <p:nvPr/>
          </p:nvSpPr>
          <p:spPr bwMode="auto">
            <a:xfrm>
              <a:off x="6672025" y="3717842"/>
              <a:ext cx="245970" cy="229130"/>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04" name="Freeform 320"/>
            <p:cNvSpPr/>
            <p:nvPr/>
          </p:nvSpPr>
          <p:spPr bwMode="auto">
            <a:xfrm>
              <a:off x="2372611" y="3156156"/>
              <a:ext cx="259447" cy="203671"/>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05" name="Freeform 321"/>
            <p:cNvSpPr/>
            <p:nvPr/>
          </p:nvSpPr>
          <p:spPr bwMode="auto">
            <a:xfrm>
              <a:off x="1614485" y="3059094"/>
              <a:ext cx="33694" cy="68421"/>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06" name="Freeform 322"/>
            <p:cNvSpPr/>
            <p:nvPr/>
          </p:nvSpPr>
          <p:spPr bwMode="auto">
            <a:xfrm>
              <a:off x="1102329" y="3191162"/>
              <a:ext cx="374009" cy="388247"/>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07" name="Freeform 323"/>
            <p:cNvSpPr/>
            <p:nvPr/>
          </p:nvSpPr>
          <p:spPr bwMode="auto">
            <a:xfrm>
              <a:off x="3336273" y="4179284"/>
              <a:ext cx="739594" cy="609421"/>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08" name="Freeform 324"/>
            <p:cNvSpPr/>
            <p:nvPr/>
          </p:nvSpPr>
          <p:spPr bwMode="auto">
            <a:xfrm>
              <a:off x="3915817" y="4823711"/>
              <a:ext cx="65704" cy="68421"/>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09" name="Freeform 325"/>
            <p:cNvSpPr/>
            <p:nvPr/>
          </p:nvSpPr>
          <p:spPr bwMode="auto">
            <a:xfrm>
              <a:off x="1434220" y="2904750"/>
              <a:ext cx="141517" cy="57282"/>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10" name="Freeform 326"/>
            <p:cNvSpPr/>
            <p:nvPr/>
          </p:nvSpPr>
          <p:spPr bwMode="auto">
            <a:xfrm>
              <a:off x="2872974" y="3421883"/>
              <a:ext cx="87606" cy="119338"/>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11" name="Freeform 327"/>
            <p:cNvSpPr/>
            <p:nvPr/>
          </p:nvSpPr>
          <p:spPr bwMode="auto">
            <a:xfrm>
              <a:off x="1312920" y="2836329"/>
              <a:ext cx="60650" cy="46144"/>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12" name="Freeform 328"/>
            <p:cNvSpPr/>
            <p:nvPr/>
          </p:nvSpPr>
          <p:spPr bwMode="auto">
            <a:xfrm>
              <a:off x="2889821" y="3383695"/>
              <a:ext cx="60650" cy="35006"/>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13" name="Freeform 329"/>
            <p:cNvSpPr/>
            <p:nvPr/>
          </p:nvSpPr>
          <p:spPr bwMode="auto">
            <a:xfrm>
              <a:off x="3353120" y="3862639"/>
              <a:ext cx="21901" cy="20685"/>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14" name="Freeform 330"/>
            <p:cNvSpPr/>
            <p:nvPr/>
          </p:nvSpPr>
          <p:spPr bwMode="auto">
            <a:xfrm>
              <a:off x="1673451" y="3017724"/>
              <a:ext cx="112876" cy="71603"/>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15" name="Freeform 331"/>
            <p:cNvSpPr/>
            <p:nvPr/>
          </p:nvSpPr>
          <p:spPr bwMode="auto">
            <a:xfrm>
              <a:off x="2952156" y="3388468"/>
              <a:ext cx="166788" cy="372336"/>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16" name="Freeform 332"/>
            <p:cNvSpPr/>
            <p:nvPr/>
          </p:nvSpPr>
          <p:spPr bwMode="auto">
            <a:xfrm>
              <a:off x="3142529" y="3668516"/>
              <a:ext cx="90975" cy="85924"/>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17" name="Freeform 333"/>
            <p:cNvSpPr/>
            <p:nvPr/>
          </p:nvSpPr>
          <p:spPr bwMode="auto">
            <a:xfrm>
              <a:off x="2726403" y="3767169"/>
              <a:ext cx="33694" cy="76377"/>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18" name="Freeform 334"/>
            <p:cNvSpPr/>
            <p:nvPr/>
          </p:nvSpPr>
          <p:spPr bwMode="auto">
            <a:xfrm>
              <a:off x="2611842" y="2780638"/>
              <a:ext cx="1123710" cy="773313"/>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19" name="Freeform 335"/>
            <p:cNvSpPr/>
            <p:nvPr/>
          </p:nvSpPr>
          <p:spPr bwMode="auto">
            <a:xfrm>
              <a:off x="3257091" y="3560315"/>
              <a:ext cx="40433" cy="35006"/>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20" name="Freeform 336"/>
            <p:cNvSpPr/>
            <p:nvPr/>
          </p:nvSpPr>
          <p:spPr bwMode="auto">
            <a:xfrm>
              <a:off x="3464312" y="3453706"/>
              <a:ext cx="32010" cy="65238"/>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21" name="Freeform 337"/>
            <p:cNvSpPr/>
            <p:nvPr/>
          </p:nvSpPr>
          <p:spPr bwMode="auto">
            <a:xfrm>
              <a:off x="1478023" y="2844285"/>
              <a:ext cx="195428" cy="85924"/>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22" name="Freeform 338"/>
            <p:cNvSpPr/>
            <p:nvPr/>
          </p:nvSpPr>
          <p:spPr bwMode="auto">
            <a:xfrm>
              <a:off x="1410634" y="2662891"/>
              <a:ext cx="48857" cy="79559"/>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23" name="Freeform 339"/>
            <p:cNvSpPr/>
            <p:nvPr/>
          </p:nvSpPr>
          <p:spPr bwMode="auto">
            <a:xfrm>
              <a:off x="1442644" y="2723356"/>
              <a:ext cx="16847" cy="9547"/>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24" name="Freeform 340"/>
            <p:cNvSpPr/>
            <p:nvPr/>
          </p:nvSpPr>
          <p:spPr bwMode="auto">
            <a:xfrm>
              <a:off x="1466230" y="2705853"/>
              <a:ext cx="28640" cy="33415"/>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25" name="Freeform 341"/>
            <p:cNvSpPr/>
            <p:nvPr/>
          </p:nvSpPr>
          <p:spPr bwMode="auto">
            <a:xfrm>
              <a:off x="1638071" y="2269870"/>
              <a:ext cx="200482" cy="329374"/>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26" name="Freeform 342"/>
            <p:cNvSpPr/>
            <p:nvPr/>
          </p:nvSpPr>
          <p:spPr bwMode="auto">
            <a:xfrm>
              <a:off x="1179827" y="2844285"/>
              <a:ext cx="230807" cy="219583"/>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27" name="Freeform 343"/>
            <p:cNvSpPr/>
            <p:nvPr/>
          </p:nvSpPr>
          <p:spPr bwMode="auto">
            <a:xfrm>
              <a:off x="1419057" y="3047956"/>
              <a:ext cx="15163" cy="39779"/>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28" name="Freeform 344"/>
            <p:cNvSpPr/>
            <p:nvPr/>
          </p:nvSpPr>
          <p:spPr bwMode="auto">
            <a:xfrm>
              <a:off x="1370200" y="2742450"/>
              <a:ext cx="161733" cy="194124"/>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29" name="Freeform 345"/>
            <p:cNvSpPr/>
            <p:nvPr/>
          </p:nvSpPr>
          <p:spPr bwMode="auto">
            <a:xfrm>
              <a:off x="1631333" y="3078188"/>
              <a:ext cx="114561" cy="125703"/>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30" name="Freeform 346"/>
            <p:cNvSpPr/>
            <p:nvPr/>
          </p:nvSpPr>
          <p:spPr bwMode="auto">
            <a:xfrm>
              <a:off x="1693667" y="3224577"/>
              <a:ext cx="52226" cy="7956"/>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31" name="Freeform 347"/>
            <p:cNvSpPr/>
            <p:nvPr/>
          </p:nvSpPr>
          <p:spPr bwMode="auto">
            <a:xfrm>
              <a:off x="1557205" y="2911115"/>
              <a:ext cx="121300" cy="70012"/>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32" name="Freeform 348"/>
            <p:cNvSpPr/>
            <p:nvPr/>
          </p:nvSpPr>
          <p:spPr bwMode="auto">
            <a:xfrm>
              <a:off x="2510758" y="3215030"/>
              <a:ext cx="535742" cy="587145"/>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33" name="Freeform 349"/>
            <p:cNvSpPr/>
            <p:nvPr/>
          </p:nvSpPr>
          <p:spPr bwMode="auto">
            <a:xfrm>
              <a:off x="3007752" y="3851501"/>
              <a:ext cx="200482" cy="227538"/>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34" name="Freeform 350"/>
            <p:cNvSpPr/>
            <p:nvPr/>
          </p:nvSpPr>
          <p:spPr bwMode="auto">
            <a:xfrm>
              <a:off x="3196441" y="4083813"/>
              <a:ext cx="165103" cy="57282"/>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35" name="Freeform 351"/>
            <p:cNvSpPr/>
            <p:nvPr/>
          </p:nvSpPr>
          <p:spPr bwMode="auto">
            <a:xfrm>
              <a:off x="3262145" y="3878551"/>
              <a:ext cx="180265" cy="168665"/>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36" name="Freeform 352"/>
            <p:cNvSpPr/>
            <p:nvPr/>
          </p:nvSpPr>
          <p:spPr bwMode="auto">
            <a:xfrm>
              <a:off x="3405346" y="4133140"/>
              <a:ext cx="42118" cy="12729"/>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37" name="Freeform 353"/>
            <p:cNvSpPr/>
            <p:nvPr/>
          </p:nvSpPr>
          <p:spPr bwMode="auto">
            <a:xfrm>
              <a:off x="3442410" y="3927878"/>
              <a:ext cx="114561" cy="149571"/>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38" name="Freeform 354"/>
            <p:cNvSpPr/>
            <p:nvPr/>
          </p:nvSpPr>
          <p:spPr bwMode="auto">
            <a:xfrm>
              <a:off x="3531701" y="4133140"/>
              <a:ext cx="64019" cy="38188"/>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39" name="Freeform 355"/>
            <p:cNvSpPr/>
            <p:nvPr/>
          </p:nvSpPr>
          <p:spPr bwMode="auto">
            <a:xfrm>
              <a:off x="3597405" y="3921513"/>
              <a:ext cx="23586" cy="58874"/>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40" name="Freeform 356"/>
            <p:cNvSpPr/>
            <p:nvPr/>
          </p:nvSpPr>
          <p:spPr bwMode="auto">
            <a:xfrm>
              <a:off x="3607513" y="4018575"/>
              <a:ext cx="52226" cy="19094"/>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41" name="Freeform 357"/>
            <p:cNvSpPr/>
            <p:nvPr/>
          </p:nvSpPr>
          <p:spPr bwMode="auto">
            <a:xfrm>
              <a:off x="3661424" y="3972431"/>
              <a:ext cx="192058" cy="173438"/>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42" name="Freeform 358"/>
            <p:cNvSpPr/>
            <p:nvPr/>
          </p:nvSpPr>
          <p:spPr bwMode="auto">
            <a:xfrm>
              <a:off x="3666478" y="4106089"/>
              <a:ext cx="10108" cy="15912"/>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43" name="Freeform 359"/>
            <p:cNvSpPr/>
            <p:nvPr/>
          </p:nvSpPr>
          <p:spPr bwMode="auto">
            <a:xfrm>
              <a:off x="2071045" y="3122741"/>
              <a:ext cx="350422" cy="329374"/>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44" name="Freeform 360"/>
            <p:cNvSpPr/>
            <p:nvPr/>
          </p:nvSpPr>
          <p:spPr bwMode="auto">
            <a:xfrm>
              <a:off x="1969962" y="3184797"/>
              <a:ext cx="183635" cy="181394"/>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45" name="Freeform 361"/>
            <p:cNvSpPr/>
            <p:nvPr/>
          </p:nvSpPr>
          <p:spPr bwMode="auto">
            <a:xfrm>
              <a:off x="1385363" y="2947712"/>
              <a:ext cx="213960" cy="219583"/>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46" name="Freeform 362"/>
            <p:cNvSpPr/>
            <p:nvPr/>
          </p:nvSpPr>
          <p:spPr bwMode="auto">
            <a:xfrm>
              <a:off x="1412319" y="3089327"/>
              <a:ext cx="25271" cy="54100"/>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47" name="Freeform 363"/>
            <p:cNvSpPr/>
            <p:nvPr/>
          </p:nvSpPr>
          <p:spPr bwMode="auto">
            <a:xfrm>
              <a:off x="1491501" y="3160930"/>
              <a:ext cx="55596" cy="35006"/>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48" name="Freeform 364"/>
            <p:cNvSpPr/>
            <p:nvPr/>
          </p:nvSpPr>
          <p:spPr bwMode="auto">
            <a:xfrm>
              <a:off x="3639523" y="3262765"/>
              <a:ext cx="43803" cy="55691"/>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49" name="Freeform 365"/>
            <p:cNvSpPr/>
            <p:nvPr/>
          </p:nvSpPr>
          <p:spPr bwMode="auto">
            <a:xfrm>
              <a:off x="3661424" y="3087736"/>
              <a:ext cx="207221" cy="182985"/>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50" name="Freeform 366"/>
            <p:cNvSpPr/>
            <p:nvPr/>
          </p:nvSpPr>
          <p:spPr bwMode="auto">
            <a:xfrm>
              <a:off x="3685010" y="3254809"/>
              <a:ext cx="43803" cy="33415"/>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51" name="Freeform 367"/>
            <p:cNvSpPr/>
            <p:nvPr/>
          </p:nvSpPr>
          <p:spPr bwMode="auto">
            <a:xfrm>
              <a:off x="3826527" y="2990674"/>
              <a:ext cx="107822" cy="97062"/>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52" name="Freeform 368"/>
            <p:cNvSpPr/>
            <p:nvPr/>
          </p:nvSpPr>
          <p:spPr bwMode="auto">
            <a:xfrm>
              <a:off x="3543494" y="3054321"/>
              <a:ext cx="114561" cy="120930"/>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53" name="Freeform 369"/>
            <p:cNvSpPr/>
            <p:nvPr/>
          </p:nvSpPr>
          <p:spPr bwMode="auto">
            <a:xfrm>
              <a:off x="3577188" y="3154565"/>
              <a:ext cx="60650" cy="97062"/>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54" name="Freeform 370"/>
            <p:cNvSpPr/>
            <p:nvPr/>
          </p:nvSpPr>
          <p:spPr bwMode="auto">
            <a:xfrm>
              <a:off x="3100411" y="3507807"/>
              <a:ext cx="131408" cy="167074"/>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55" name="Freeform 371"/>
            <p:cNvSpPr/>
            <p:nvPr/>
          </p:nvSpPr>
          <p:spPr bwMode="auto">
            <a:xfrm>
              <a:off x="1368516" y="2868153"/>
              <a:ext cx="8424" cy="17503"/>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56" name="Freeform 372"/>
            <p:cNvSpPr/>
            <p:nvPr/>
          </p:nvSpPr>
          <p:spPr bwMode="auto">
            <a:xfrm>
              <a:off x="3100411" y="3833998"/>
              <a:ext cx="69074" cy="100244"/>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57" name="Freeform 373"/>
            <p:cNvSpPr/>
            <p:nvPr/>
          </p:nvSpPr>
          <p:spPr bwMode="auto">
            <a:xfrm>
              <a:off x="3273938" y="3824451"/>
              <a:ext cx="173527" cy="120930"/>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58" name="Freeform 374"/>
            <p:cNvSpPr/>
            <p:nvPr/>
          </p:nvSpPr>
          <p:spPr bwMode="auto">
            <a:xfrm>
              <a:off x="2871289" y="2817235"/>
              <a:ext cx="581230" cy="265727"/>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59" name="Freeform 375"/>
            <p:cNvSpPr/>
            <p:nvPr/>
          </p:nvSpPr>
          <p:spPr bwMode="auto">
            <a:xfrm>
              <a:off x="2215932" y="3456889"/>
              <a:ext cx="141517" cy="173438"/>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60" name="Freeform 376"/>
            <p:cNvSpPr/>
            <p:nvPr/>
          </p:nvSpPr>
          <p:spPr bwMode="auto">
            <a:xfrm>
              <a:off x="2731457" y="3340733"/>
              <a:ext cx="144886" cy="82741"/>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61" name="Freeform 377"/>
            <p:cNvSpPr/>
            <p:nvPr/>
          </p:nvSpPr>
          <p:spPr bwMode="auto">
            <a:xfrm>
              <a:off x="1326398" y="2787003"/>
              <a:ext cx="65704" cy="68421"/>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62" name="Freeform 378"/>
            <p:cNvSpPr/>
            <p:nvPr/>
          </p:nvSpPr>
          <p:spPr bwMode="auto">
            <a:xfrm>
              <a:off x="4313412" y="4823711"/>
              <a:ext cx="143201" cy="144797"/>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63" name="Freeform 379"/>
            <p:cNvSpPr/>
            <p:nvPr/>
          </p:nvSpPr>
          <p:spPr bwMode="auto">
            <a:xfrm>
              <a:off x="4426289" y="4680505"/>
              <a:ext cx="106138" cy="160709"/>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64" name="Freeform 380"/>
            <p:cNvSpPr/>
            <p:nvPr/>
          </p:nvSpPr>
          <p:spPr bwMode="auto">
            <a:xfrm>
              <a:off x="1355038" y="2231682"/>
              <a:ext cx="473407" cy="418480"/>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65" name="Freeform 381"/>
            <p:cNvSpPr/>
            <p:nvPr/>
          </p:nvSpPr>
          <p:spPr bwMode="auto">
            <a:xfrm>
              <a:off x="2379350" y="3187980"/>
              <a:ext cx="304935" cy="292777"/>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66" name="Freeform 382"/>
            <p:cNvSpPr/>
            <p:nvPr/>
          </p:nvSpPr>
          <p:spPr bwMode="auto">
            <a:xfrm>
              <a:off x="3850113" y="4016984"/>
              <a:ext cx="183635" cy="154344"/>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67" name="Freeform 383"/>
            <p:cNvSpPr/>
            <p:nvPr/>
          </p:nvSpPr>
          <p:spPr bwMode="auto">
            <a:xfrm>
              <a:off x="3983206" y="4048807"/>
              <a:ext cx="75813" cy="39779"/>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68" name="Freeform 384"/>
            <p:cNvSpPr/>
            <p:nvPr/>
          </p:nvSpPr>
          <p:spPr bwMode="auto">
            <a:xfrm>
              <a:off x="4028694" y="4018575"/>
              <a:ext cx="38749" cy="39779"/>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69" name="Freeform 385"/>
            <p:cNvSpPr/>
            <p:nvPr/>
          </p:nvSpPr>
          <p:spPr bwMode="auto">
            <a:xfrm>
              <a:off x="3410400" y="3736936"/>
              <a:ext cx="43803" cy="57282"/>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70" name="Freeform 386"/>
            <p:cNvSpPr/>
            <p:nvPr/>
          </p:nvSpPr>
          <p:spPr bwMode="auto">
            <a:xfrm>
              <a:off x="3460942" y="3588957"/>
              <a:ext cx="75813" cy="122521"/>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71" name="Freeform 387"/>
            <p:cNvSpPr/>
            <p:nvPr/>
          </p:nvSpPr>
          <p:spPr bwMode="auto">
            <a:xfrm>
              <a:off x="3467681" y="3692383"/>
              <a:ext cx="20217" cy="25459"/>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72" name="Freeform 388"/>
            <p:cNvSpPr/>
            <p:nvPr/>
          </p:nvSpPr>
          <p:spPr bwMode="auto">
            <a:xfrm>
              <a:off x="3496321" y="3724207"/>
              <a:ext cx="20217" cy="31824"/>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73" name="Freeform 389"/>
            <p:cNvSpPr/>
            <p:nvPr/>
          </p:nvSpPr>
          <p:spPr bwMode="auto">
            <a:xfrm>
              <a:off x="3499691" y="3767169"/>
              <a:ext cx="79182" cy="84332"/>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74" name="Freeform 390"/>
            <p:cNvSpPr/>
            <p:nvPr/>
          </p:nvSpPr>
          <p:spPr bwMode="auto">
            <a:xfrm>
              <a:off x="3508114" y="3748074"/>
              <a:ext cx="18532" cy="33415"/>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75" name="Freeform 391"/>
            <p:cNvSpPr/>
            <p:nvPr/>
          </p:nvSpPr>
          <p:spPr bwMode="auto">
            <a:xfrm>
              <a:off x="1518456" y="2745632"/>
              <a:ext cx="185320" cy="151162"/>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76" name="Freeform 392"/>
            <p:cNvSpPr/>
            <p:nvPr/>
          </p:nvSpPr>
          <p:spPr bwMode="auto">
            <a:xfrm>
              <a:off x="1093906" y="3078188"/>
              <a:ext cx="55596" cy="109791"/>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77" name="Freeform 393"/>
            <p:cNvSpPr/>
            <p:nvPr/>
          </p:nvSpPr>
          <p:spPr bwMode="auto">
            <a:xfrm>
              <a:off x="1631333" y="2917479"/>
              <a:ext cx="175211" cy="111382"/>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78" name="Freeform 394"/>
            <p:cNvSpPr/>
            <p:nvPr/>
          </p:nvSpPr>
          <p:spPr bwMode="auto">
            <a:xfrm>
              <a:off x="1895834" y="3299362"/>
              <a:ext cx="387486" cy="351650"/>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79" name="Freeform 395"/>
            <p:cNvSpPr/>
            <p:nvPr/>
          </p:nvSpPr>
          <p:spPr bwMode="auto">
            <a:xfrm>
              <a:off x="1621224" y="1970729"/>
              <a:ext cx="3130216" cy="1102686"/>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80" name="Freeform 396"/>
            <p:cNvSpPr/>
            <p:nvPr/>
          </p:nvSpPr>
          <p:spPr bwMode="auto">
            <a:xfrm>
              <a:off x="2116533" y="1827522"/>
              <a:ext cx="90975" cy="44553"/>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81" name="Freeform 397"/>
            <p:cNvSpPr/>
            <p:nvPr/>
          </p:nvSpPr>
          <p:spPr bwMode="auto">
            <a:xfrm>
              <a:off x="2143488" y="2290555"/>
              <a:ext cx="37064" cy="22276"/>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82" name="Freeform 398"/>
            <p:cNvSpPr/>
            <p:nvPr/>
          </p:nvSpPr>
          <p:spPr bwMode="auto">
            <a:xfrm>
              <a:off x="2207508" y="2152123"/>
              <a:ext cx="111192" cy="92288"/>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83" name="Freeform 399"/>
            <p:cNvSpPr/>
            <p:nvPr/>
          </p:nvSpPr>
          <p:spPr bwMode="auto">
            <a:xfrm>
              <a:off x="2244572" y="2002552"/>
              <a:ext cx="283034" cy="149571"/>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84" name="Freeform 400"/>
            <p:cNvSpPr/>
            <p:nvPr/>
          </p:nvSpPr>
          <p:spPr bwMode="auto">
            <a:xfrm>
              <a:off x="2407990" y="1805246"/>
              <a:ext cx="53911" cy="30232"/>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85" name="Freeform 401"/>
            <p:cNvSpPr/>
            <p:nvPr/>
          </p:nvSpPr>
          <p:spPr bwMode="auto">
            <a:xfrm>
              <a:off x="2930254" y="1865711"/>
              <a:ext cx="48857" cy="19094"/>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86" name="Freeform 402"/>
            <p:cNvSpPr/>
            <p:nvPr/>
          </p:nvSpPr>
          <p:spPr bwMode="auto">
            <a:xfrm>
              <a:off x="2940363" y="1811611"/>
              <a:ext cx="116246" cy="55691"/>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87" name="Freeform 403"/>
            <p:cNvSpPr/>
            <p:nvPr/>
          </p:nvSpPr>
          <p:spPr bwMode="auto">
            <a:xfrm>
              <a:off x="2963949" y="1860937"/>
              <a:ext cx="131408" cy="63647"/>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88" name="Freeform 404"/>
            <p:cNvSpPr/>
            <p:nvPr/>
          </p:nvSpPr>
          <p:spPr bwMode="auto">
            <a:xfrm>
              <a:off x="3086934" y="1892761"/>
              <a:ext cx="109507" cy="66829"/>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89" name="Freeform 405"/>
            <p:cNvSpPr/>
            <p:nvPr/>
          </p:nvSpPr>
          <p:spPr bwMode="auto">
            <a:xfrm>
              <a:off x="3765877" y="2032784"/>
              <a:ext cx="124670" cy="63647"/>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90" name="Freeform 406"/>
            <p:cNvSpPr/>
            <p:nvPr/>
          </p:nvSpPr>
          <p:spPr bwMode="auto">
            <a:xfrm>
              <a:off x="3853483" y="2035967"/>
              <a:ext cx="75813" cy="42962"/>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91" name="Freeform 407"/>
            <p:cNvSpPr/>
            <p:nvPr/>
          </p:nvSpPr>
          <p:spPr bwMode="auto">
            <a:xfrm>
              <a:off x="3861906" y="2756770"/>
              <a:ext cx="53911" cy="219583"/>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92" name="Freeform 408"/>
            <p:cNvSpPr/>
            <p:nvPr/>
          </p:nvSpPr>
          <p:spPr bwMode="auto">
            <a:xfrm>
              <a:off x="3944458" y="2059834"/>
              <a:ext cx="84236" cy="31824"/>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93" name="Freeform 409"/>
            <p:cNvSpPr/>
            <p:nvPr/>
          </p:nvSpPr>
          <p:spPr bwMode="auto">
            <a:xfrm>
              <a:off x="1097275" y="3033635"/>
              <a:ext cx="224068" cy="178212"/>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94" name="Freeform 410"/>
            <p:cNvSpPr/>
            <p:nvPr/>
          </p:nvSpPr>
          <p:spPr bwMode="auto">
            <a:xfrm>
              <a:off x="1459491" y="1865711"/>
              <a:ext cx="193743" cy="151162"/>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95" name="Freeform 411"/>
            <p:cNvSpPr/>
            <p:nvPr/>
          </p:nvSpPr>
          <p:spPr bwMode="auto">
            <a:xfrm>
              <a:off x="1584160" y="1845025"/>
              <a:ext cx="175211" cy="63647"/>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96" name="Freeform 412"/>
            <p:cNvSpPr/>
            <p:nvPr/>
          </p:nvSpPr>
          <p:spPr bwMode="auto">
            <a:xfrm>
              <a:off x="1644810" y="1948452"/>
              <a:ext cx="74128" cy="41371"/>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97" name="Freeform 413"/>
            <p:cNvSpPr/>
            <p:nvPr/>
          </p:nvSpPr>
          <p:spPr bwMode="auto">
            <a:xfrm>
              <a:off x="1467914" y="2304876"/>
              <a:ext cx="235861" cy="423253"/>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98" name="Freeform 414"/>
            <p:cNvSpPr/>
            <p:nvPr/>
          </p:nvSpPr>
          <p:spPr bwMode="auto">
            <a:xfrm>
              <a:off x="1371885" y="2933391"/>
              <a:ext cx="80867" cy="44553"/>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199" name="Freeform 415"/>
            <p:cNvSpPr/>
            <p:nvPr/>
          </p:nvSpPr>
          <p:spPr bwMode="auto">
            <a:xfrm>
              <a:off x="1912681" y="3186389"/>
              <a:ext cx="131408" cy="109791"/>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00" name="Freeform 416"/>
            <p:cNvSpPr/>
            <p:nvPr/>
          </p:nvSpPr>
          <p:spPr bwMode="auto">
            <a:xfrm>
              <a:off x="3049870" y="3544404"/>
              <a:ext cx="146571" cy="307097"/>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01" name="Freeform 417"/>
            <p:cNvSpPr/>
            <p:nvPr/>
          </p:nvSpPr>
          <p:spPr bwMode="auto">
            <a:xfrm>
              <a:off x="2197400" y="3429839"/>
              <a:ext cx="96029" cy="73194"/>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02" name="Freeform 418"/>
            <p:cNvSpPr/>
            <p:nvPr/>
          </p:nvSpPr>
          <p:spPr bwMode="auto">
            <a:xfrm>
              <a:off x="1397156" y="3187980"/>
              <a:ext cx="70758" cy="152753"/>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03" name="Freeform 419"/>
            <p:cNvSpPr/>
            <p:nvPr/>
          </p:nvSpPr>
          <p:spPr bwMode="auto">
            <a:xfrm>
              <a:off x="1739155" y="3075006"/>
              <a:ext cx="52226" cy="42962"/>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04" name="Freeform 420"/>
            <p:cNvSpPr/>
            <p:nvPr/>
          </p:nvSpPr>
          <p:spPr bwMode="auto">
            <a:xfrm>
              <a:off x="1745894" y="3071824"/>
              <a:ext cx="338629" cy="143206"/>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05" name="Freeform 421"/>
            <p:cNvSpPr/>
            <p:nvPr/>
          </p:nvSpPr>
          <p:spPr bwMode="auto">
            <a:xfrm>
              <a:off x="1077059" y="2736085"/>
              <a:ext cx="72443" cy="93880"/>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06" name="Freeform 422"/>
            <p:cNvSpPr/>
            <p:nvPr/>
          </p:nvSpPr>
          <p:spPr bwMode="auto">
            <a:xfrm>
              <a:off x="1115807" y="2729720"/>
              <a:ext cx="45488" cy="36597"/>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07" name="Freeform 423"/>
            <p:cNvSpPr/>
            <p:nvPr/>
          </p:nvSpPr>
          <p:spPr bwMode="auto">
            <a:xfrm>
              <a:off x="1136024" y="2646979"/>
              <a:ext cx="13478" cy="14321"/>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08" name="Freeform 424"/>
            <p:cNvSpPr/>
            <p:nvPr/>
          </p:nvSpPr>
          <p:spPr bwMode="auto">
            <a:xfrm>
              <a:off x="1141078" y="2662891"/>
              <a:ext cx="10108" cy="11138"/>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09" name="Freeform 425"/>
            <p:cNvSpPr/>
            <p:nvPr/>
          </p:nvSpPr>
          <p:spPr bwMode="auto">
            <a:xfrm>
              <a:off x="1151186" y="2637432"/>
              <a:ext cx="143201" cy="237086"/>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10" name="Freeform 426"/>
            <p:cNvSpPr/>
            <p:nvPr/>
          </p:nvSpPr>
          <p:spPr bwMode="auto">
            <a:xfrm>
              <a:off x="4709322" y="2483088"/>
              <a:ext cx="55596" cy="19094"/>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11" name="Freeform 427"/>
            <p:cNvSpPr/>
            <p:nvPr/>
          </p:nvSpPr>
          <p:spPr bwMode="auto">
            <a:xfrm>
              <a:off x="3135791" y="3493486"/>
              <a:ext cx="129724" cy="299141"/>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12" name="Freeform 428"/>
            <p:cNvSpPr/>
            <p:nvPr/>
          </p:nvSpPr>
          <p:spPr bwMode="auto">
            <a:xfrm>
              <a:off x="2057568" y="3579410"/>
              <a:ext cx="176896" cy="132068"/>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13" name="Freeform 429"/>
            <p:cNvSpPr/>
            <p:nvPr/>
          </p:nvSpPr>
          <p:spPr bwMode="auto">
            <a:xfrm>
              <a:off x="2044090" y="3614415"/>
              <a:ext cx="65704" cy="97062"/>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14" name="Freeform 430"/>
            <p:cNvSpPr/>
            <p:nvPr/>
          </p:nvSpPr>
          <p:spPr bwMode="auto">
            <a:xfrm>
              <a:off x="1513402" y="2952485"/>
              <a:ext cx="171842" cy="146388"/>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15" name="Freeform 431"/>
            <p:cNvSpPr/>
            <p:nvPr/>
          </p:nvSpPr>
          <p:spPr bwMode="auto">
            <a:xfrm>
              <a:off x="1472969" y="4079039"/>
              <a:ext cx="234177" cy="249815"/>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16" name="Freeform 432"/>
            <p:cNvSpPr/>
            <p:nvPr/>
          </p:nvSpPr>
          <p:spPr bwMode="auto">
            <a:xfrm>
              <a:off x="1479707" y="4058354"/>
              <a:ext cx="18532" cy="20685"/>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17" name="Freeform 433"/>
            <p:cNvSpPr/>
            <p:nvPr/>
          </p:nvSpPr>
          <p:spPr bwMode="auto">
            <a:xfrm>
              <a:off x="1626278" y="4322490"/>
              <a:ext cx="171842" cy="186168"/>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18" name="Freeform 434"/>
            <p:cNvSpPr/>
            <p:nvPr/>
          </p:nvSpPr>
          <p:spPr bwMode="auto">
            <a:xfrm>
              <a:off x="1794751" y="4010619"/>
              <a:ext cx="32010" cy="38188"/>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19" name="Freeform 435"/>
            <p:cNvSpPr/>
            <p:nvPr/>
          </p:nvSpPr>
          <p:spPr bwMode="auto">
            <a:xfrm>
              <a:off x="1417373" y="3708295"/>
              <a:ext cx="139832" cy="225947"/>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20" name="Freeform 436"/>
            <p:cNvSpPr/>
            <p:nvPr/>
          </p:nvSpPr>
          <p:spPr bwMode="auto">
            <a:xfrm>
              <a:off x="1528564" y="3743301"/>
              <a:ext cx="239231" cy="162300"/>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21" name="Freeform 437"/>
            <p:cNvSpPr/>
            <p:nvPr/>
          </p:nvSpPr>
          <p:spPr bwMode="auto">
            <a:xfrm>
              <a:off x="1508348" y="3487121"/>
              <a:ext cx="195428" cy="327783"/>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22" name="Freeform 438"/>
            <p:cNvSpPr/>
            <p:nvPr/>
          </p:nvSpPr>
          <p:spPr bwMode="auto">
            <a:xfrm>
              <a:off x="1466230" y="3889689"/>
              <a:ext cx="138147" cy="175030"/>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23" name="Freeform 439"/>
            <p:cNvSpPr/>
            <p:nvPr/>
          </p:nvSpPr>
          <p:spPr bwMode="auto">
            <a:xfrm>
              <a:off x="1488131" y="3861048"/>
              <a:ext cx="347053" cy="367562"/>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24" name="Freeform 440"/>
            <p:cNvSpPr/>
            <p:nvPr/>
          </p:nvSpPr>
          <p:spPr bwMode="auto">
            <a:xfrm>
              <a:off x="1855401" y="3221394"/>
              <a:ext cx="42118" cy="23868"/>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25" name="Freeform 441"/>
            <p:cNvSpPr/>
            <p:nvPr/>
          </p:nvSpPr>
          <p:spPr bwMode="auto">
            <a:xfrm>
              <a:off x="1279225" y="3714660"/>
              <a:ext cx="48857" cy="124112"/>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26" name="Freeform 442"/>
            <p:cNvSpPr/>
            <p:nvPr/>
          </p:nvSpPr>
          <p:spPr bwMode="auto">
            <a:xfrm>
              <a:off x="1434220" y="3919922"/>
              <a:ext cx="33694" cy="25459"/>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27" name="Freeform 443"/>
            <p:cNvSpPr/>
            <p:nvPr/>
          </p:nvSpPr>
          <p:spPr bwMode="auto">
            <a:xfrm>
              <a:off x="1867194" y="3598504"/>
              <a:ext cx="276295" cy="295959"/>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28" name="Freeform 444"/>
            <p:cNvSpPr/>
            <p:nvPr/>
          </p:nvSpPr>
          <p:spPr bwMode="auto">
            <a:xfrm>
              <a:off x="2028927" y="3708295"/>
              <a:ext cx="28640" cy="38188"/>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29" name="Freeform 445"/>
            <p:cNvSpPr/>
            <p:nvPr/>
          </p:nvSpPr>
          <p:spPr bwMode="auto">
            <a:xfrm>
              <a:off x="1420742" y="3919922"/>
              <a:ext cx="102768" cy="120930"/>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30" name="Freeform 446"/>
            <p:cNvSpPr/>
            <p:nvPr/>
          </p:nvSpPr>
          <p:spPr bwMode="auto">
            <a:xfrm>
              <a:off x="954074" y="3690792"/>
              <a:ext cx="55596" cy="11138"/>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31" name="Freeform 447"/>
            <p:cNvSpPr/>
            <p:nvPr/>
          </p:nvSpPr>
          <p:spPr bwMode="auto">
            <a:xfrm>
              <a:off x="1206782" y="3740119"/>
              <a:ext cx="77497" cy="128885"/>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32" name="Freeform 448"/>
            <p:cNvSpPr/>
            <p:nvPr/>
          </p:nvSpPr>
          <p:spPr bwMode="auto">
            <a:xfrm>
              <a:off x="986084" y="3708295"/>
              <a:ext cx="134778" cy="108200"/>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33" name="Freeform 449"/>
            <p:cNvSpPr/>
            <p:nvPr/>
          </p:nvSpPr>
          <p:spPr bwMode="auto">
            <a:xfrm>
              <a:off x="2084523" y="3364601"/>
              <a:ext cx="30325" cy="9547"/>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34" name="Freeform 450"/>
            <p:cNvSpPr/>
            <p:nvPr/>
          </p:nvSpPr>
          <p:spPr bwMode="auto">
            <a:xfrm>
              <a:off x="1885726" y="3275495"/>
              <a:ext cx="28640" cy="85924"/>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35" name="Freeform 451"/>
            <p:cNvSpPr/>
            <p:nvPr/>
          </p:nvSpPr>
          <p:spPr bwMode="auto">
            <a:xfrm>
              <a:off x="1105699" y="3749666"/>
              <a:ext cx="109507" cy="125703"/>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36" name="Freeform 452"/>
            <p:cNvSpPr/>
            <p:nvPr/>
          </p:nvSpPr>
          <p:spPr bwMode="auto">
            <a:xfrm>
              <a:off x="1899204" y="3272312"/>
              <a:ext cx="79182" cy="93880"/>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37" name="Freeform 453"/>
            <p:cNvSpPr/>
            <p:nvPr/>
          </p:nvSpPr>
          <p:spPr bwMode="auto">
            <a:xfrm>
              <a:off x="1885726" y="3872186"/>
              <a:ext cx="144886" cy="184577"/>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38" name="Freeform 454"/>
            <p:cNvSpPr/>
            <p:nvPr/>
          </p:nvSpPr>
          <p:spPr bwMode="auto">
            <a:xfrm>
              <a:off x="2114848" y="3347098"/>
              <a:ext cx="33694" cy="30232"/>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39" name="Freeform 455"/>
            <p:cNvSpPr/>
            <p:nvPr/>
          </p:nvSpPr>
          <p:spPr bwMode="auto">
            <a:xfrm>
              <a:off x="1904258" y="3242080"/>
              <a:ext cx="28640" cy="35006"/>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40" name="Freeform 456"/>
            <p:cNvSpPr/>
            <p:nvPr/>
          </p:nvSpPr>
          <p:spPr bwMode="auto">
            <a:xfrm>
              <a:off x="1051788" y="3795810"/>
              <a:ext cx="72443" cy="79559"/>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41" name="Freeform 457"/>
            <p:cNvSpPr/>
            <p:nvPr/>
          </p:nvSpPr>
          <p:spPr bwMode="auto">
            <a:xfrm>
              <a:off x="1432535" y="3277086"/>
              <a:ext cx="286403" cy="294368"/>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42" name="Freeform 458"/>
            <p:cNvSpPr/>
            <p:nvPr/>
          </p:nvSpPr>
          <p:spPr bwMode="auto">
            <a:xfrm>
              <a:off x="2050829" y="4207925"/>
              <a:ext cx="129724" cy="278456"/>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43" name="Freeform 459"/>
            <p:cNvSpPr/>
            <p:nvPr/>
          </p:nvSpPr>
          <p:spPr bwMode="auto">
            <a:xfrm>
              <a:off x="1862140" y="4152234"/>
              <a:ext cx="60650" cy="157527"/>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44" name="Freeform 460"/>
            <p:cNvSpPr/>
            <p:nvPr/>
          </p:nvSpPr>
          <p:spPr bwMode="auto">
            <a:xfrm>
              <a:off x="1039995" y="3455298"/>
              <a:ext cx="298196" cy="303915"/>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45" name="Freeform 461"/>
            <p:cNvSpPr/>
            <p:nvPr/>
          </p:nvSpPr>
          <p:spPr bwMode="auto">
            <a:xfrm>
              <a:off x="950704" y="3405971"/>
              <a:ext cx="224068" cy="260953"/>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46" name="Freeform 462"/>
            <p:cNvSpPr/>
            <p:nvPr/>
          </p:nvSpPr>
          <p:spPr bwMode="auto">
            <a:xfrm>
              <a:off x="1024832" y="3221394"/>
              <a:ext cx="213960" cy="176621"/>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47" name="Freeform 463"/>
            <p:cNvSpPr/>
            <p:nvPr/>
          </p:nvSpPr>
          <p:spPr bwMode="auto">
            <a:xfrm>
              <a:off x="1813283" y="4172919"/>
              <a:ext cx="192058" cy="335739"/>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48" name="Freeform 464"/>
            <p:cNvSpPr/>
            <p:nvPr/>
          </p:nvSpPr>
          <p:spPr bwMode="auto">
            <a:xfrm>
              <a:off x="1265748" y="3487121"/>
              <a:ext cx="291457" cy="241859"/>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49" name="Freeform 465"/>
            <p:cNvSpPr/>
            <p:nvPr/>
          </p:nvSpPr>
          <p:spPr bwMode="auto">
            <a:xfrm>
              <a:off x="1312920" y="3684427"/>
              <a:ext cx="213960" cy="195715"/>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50" name="Freeform 466"/>
            <p:cNvSpPr/>
            <p:nvPr/>
          </p:nvSpPr>
          <p:spPr bwMode="auto">
            <a:xfrm>
              <a:off x="954074" y="3708295"/>
              <a:ext cx="55596" cy="36597"/>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51" name="Freeform 467"/>
            <p:cNvSpPr/>
            <p:nvPr/>
          </p:nvSpPr>
          <p:spPr bwMode="auto">
            <a:xfrm>
              <a:off x="2194030" y="3429839"/>
              <a:ext cx="10108" cy="35006"/>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52" name="Freeform 468"/>
            <p:cNvSpPr/>
            <p:nvPr/>
          </p:nvSpPr>
          <p:spPr bwMode="auto">
            <a:xfrm>
              <a:off x="1794751" y="3983569"/>
              <a:ext cx="32010" cy="33415"/>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53" name="Freeform 469"/>
            <p:cNvSpPr/>
            <p:nvPr/>
          </p:nvSpPr>
          <p:spPr bwMode="auto">
            <a:xfrm>
              <a:off x="940596" y="3628736"/>
              <a:ext cx="112876" cy="82741"/>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54" name="Freeform 470"/>
            <p:cNvSpPr/>
            <p:nvPr/>
          </p:nvSpPr>
          <p:spPr bwMode="auto">
            <a:xfrm>
              <a:off x="1019778" y="3765577"/>
              <a:ext cx="57281" cy="58874"/>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55" name="Freeform 471"/>
            <p:cNvSpPr/>
            <p:nvPr/>
          </p:nvSpPr>
          <p:spPr bwMode="auto">
            <a:xfrm>
              <a:off x="2015449" y="3724207"/>
              <a:ext cx="187004" cy="273683"/>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56" name="Freeform 472"/>
            <p:cNvSpPr/>
            <p:nvPr/>
          </p:nvSpPr>
          <p:spPr bwMode="auto">
            <a:xfrm>
              <a:off x="1722308" y="4277937"/>
              <a:ext cx="144886" cy="144797"/>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57" name="Freeform 473"/>
            <p:cNvSpPr/>
            <p:nvPr/>
          </p:nvSpPr>
          <p:spPr bwMode="auto">
            <a:xfrm>
              <a:off x="1472969" y="4303396"/>
              <a:ext cx="249339" cy="256180"/>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58" name="Freeform 474"/>
            <p:cNvSpPr/>
            <p:nvPr/>
          </p:nvSpPr>
          <p:spPr bwMode="auto">
            <a:xfrm>
              <a:off x="950704" y="3396424"/>
              <a:ext cx="154995" cy="140024"/>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59" name="Freeform 475"/>
            <p:cNvSpPr/>
            <p:nvPr/>
          </p:nvSpPr>
          <p:spPr bwMode="auto">
            <a:xfrm>
              <a:off x="1665027" y="3495077"/>
              <a:ext cx="303250" cy="396203"/>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60" name="Freeform 476"/>
            <p:cNvSpPr/>
            <p:nvPr/>
          </p:nvSpPr>
          <p:spPr bwMode="auto">
            <a:xfrm>
              <a:off x="1826760" y="4487972"/>
              <a:ext cx="23586" cy="31824"/>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61" name="Freeform 477"/>
            <p:cNvSpPr/>
            <p:nvPr/>
          </p:nvSpPr>
          <p:spPr bwMode="auto">
            <a:xfrm>
              <a:off x="1806544" y="3981978"/>
              <a:ext cx="198797" cy="216400"/>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62" name="Freeform 478"/>
            <p:cNvSpPr/>
            <p:nvPr/>
          </p:nvSpPr>
          <p:spPr bwMode="auto">
            <a:xfrm>
              <a:off x="1259009" y="3740119"/>
              <a:ext cx="40433" cy="103427"/>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63" name="Freeform 479"/>
            <p:cNvSpPr/>
            <p:nvPr/>
          </p:nvSpPr>
          <p:spPr bwMode="auto">
            <a:xfrm>
              <a:off x="1808229" y="3883325"/>
              <a:ext cx="96029" cy="106609"/>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64" name="Freeform 480"/>
            <p:cNvSpPr/>
            <p:nvPr/>
          </p:nvSpPr>
          <p:spPr bwMode="auto">
            <a:xfrm>
              <a:off x="1712199" y="3310500"/>
              <a:ext cx="205536" cy="211627"/>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65" name="Freeform 481"/>
            <p:cNvSpPr/>
            <p:nvPr/>
          </p:nvSpPr>
          <p:spPr bwMode="auto">
            <a:xfrm>
              <a:off x="1166349" y="3662151"/>
              <a:ext cx="136463" cy="109791"/>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66" name="Freeform 482"/>
            <p:cNvSpPr/>
            <p:nvPr/>
          </p:nvSpPr>
          <p:spPr bwMode="auto">
            <a:xfrm>
              <a:off x="1665027" y="4126775"/>
              <a:ext cx="215645" cy="195715"/>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67" name="Freeform 483"/>
            <p:cNvSpPr/>
            <p:nvPr/>
          </p:nvSpPr>
          <p:spPr bwMode="auto">
            <a:xfrm>
              <a:off x="1563944" y="4413187"/>
              <a:ext cx="299881" cy="264136"/>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68" name="Freeform 484"/>
            <p:cNvSpPr/>
            <p:nvPr/>
          </p:nvSpPr>
          <p:spPr bwMode="auto">
            <a:xfrm>
              <a:off x="1756002" y="4554802"/>
              <a:ext cx="42118" cy="47735"/>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69" name="Freeform 485"/>
            <p:cNvSpPr/>
            <p:nvPr/>
          </p:nvSpPr>
          <p:spPr bwMode="auto">
            <a:xfrm>
              <a:off x="1688613" y="2723356"/>
              <a:ext cx="144886" cy="122521"/>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70" name="Freeform 486"/>
            <p:cNvSpPr/>
            <p:nvPr/>
          </p:nvSpPr>
          <p:spPr bwMode="auto">
            <a:xfrm>
              <a:off x="1666712" y="2810871"/>
              <a:ext cx="323467" cy="203671"/>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71" name="Freeform 487"/>
            <p:cNvSpPr/>
            <p:nvPr/>
          </p:nvSpPr>
          <p:spPr bwMode="auto">
            <a:xfrm>
              <a:off x="1749263" y="2914297"/>
              <a:ext cx="62335" cy="74785"/>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72" name="Freeform 488"/>
            <p:cNvSpPr/>
            <p:nvPr/>
          </p:nvSpPr>
          <p:spPr bwMode="auto">
            <a:xfrm>
              <a:off x="1969962" y="3014541"/>
              <a:ext cx="134778" cy="66829"/>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73" name="Freeform 489"/>
            <p:cNvSpPr/>
            <p:nvPr/>
          </p:nvSpPr>
          <p:spPr bwMode="auto">
            <a:xfrm>
              <a:off x="2071045" y="3054321"/>
              <a:ext cx="112876" cy="100244"/>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74" name="Freeform 490"/>
            <p:cNvSpPr/>
            <p:nvPr/>
          </p:nvSpPr>
          <p:spPr bwMode="auto">
            <a:xfrm>
              <a:off x="2047459" y="3073415"/>
              <a:ext cx="75813" cy="62056"/>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75" name="Freeform 491"/>
            <p:cNvSpPr/>
            <p:nvPr/>
          </p:nvSpPr>
          <p:spPr bwMode="auto">
            <a:xfrm>
              <a:off x="2089577" y="2729720"/>
              <a:ext cx="766549" cy="361197"/>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76" name="Freeform 492"/>
            <p:cNvSpPr/>
            <p:nvPr/>
          </p:nvSpPr>
          <p:spPr bwMode="auto">
            <a:xfrm>
              <a:off x="2273212" y="2962032"/>
              <a:ext cx="336945" cy="224356"/>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77" name="Freeform 493"/>
            <p:cNvSpPr/>
            <p:nvPr/>
          </p:nvSpPr>
          <p:spPr bwMode="auto">
            <a:xfrm>
              <a:off x="2231094" y="3035227"/>
              <a:ext cx="256078" cy="195715"/>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78" name="Freeform 494"/>
            <p:cNvSpPr/>
            <p:nvPr/>
          </p:nvSpPr>
          <p:spPr bwMode="auto">
            <a:xfrm>
              <a:off x="2517497" y="3033635"/>
              <a:ext cx="213960" cy="98653"/>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79" name="Freeform 495"/>
            <p:cNvSpPr/>
            <p:nvPr/>
          </p:nvSpPr>
          <p:spPr bwMode="auto">
            <a:xfrm>
              <a:off x="2495596" y="3092509"/>
              <a:ext cx="136463" cy="103427"/>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sp>
          <p:nvSpPr>
            <p:cNvPr id="280" name="Freeform 496"/>
            <p:cNvSpPr/>
            <p:nvPr/>
          </p:nvSpPr>
          <p:spPr bwMode="auto">
            <a:xfrm>
              <a:off x="3369967" y="3501442"/>
              <a:ext cx="10108" cy="15912"/>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6350">
              <a:noFill/>
              <a:round/>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a:ln>
                  <a:noFill/>
                </a:ln>
                <a:solidFill>
                  <a:sysClr val="windowText" lastClr="000000"/>
                </a:solidFill>
                <a:effectLst/>
                <a:uLnTx/>
                <a:uFillTx/>
                <a:latin typeface="Arial Narrow" pitchFamily="34" charset="0"/>
                <a:ea typeface="微软雅黑 Light" panose="020B0502040204020203" charset="-122"/>
                <a:cs typeface="Arial" panose="020B0604020202020204" pitchFamily="34" charset="0"/>
              </a:endParaRPr>
            </a:p>
          </p:txBody>
        </p:sp>
      </p:grpSp>
      <p:sp>
        <p:nvSpPr>
          <p:cNvPr id="34" name="文本占位符 33"/>
          <p:cNvSpPr>
            <a:spLocks noGrp="1"/>
          </p:cNvSpPr>
          <p:nvPr>
            <p:ph type="body" sz="quarter" idx="10"/>
          </p:nvPr>
        </p:nvSpPr>
        <p:spPr>
          <a:xfrm>
            <a:off x="573422" y="415933"/>
            <a:ext cx="4778923" cy="438581"/>
          </a:xfrm>
          <a:prstGeom prst="rect">
            <a:avLst/>
          </a:prstGeom>
        </p:spPr>
        <p:txBody>
          <a:bodyPr>
            <a:normAutofit/>
          </a:bodyPr>
          <a:lstStyle>
            <a:lvl1pPr marL="0" indent="0">
              <a:buNone/>
              <a:defRPr kumimoji="0" lang="zh-CN" altLang="en-US" sz="2400" b="1" i="0" u="none" strike="noStrike" kern="0" cap="none" spc="0" normalizeH="0" baseline="0">
                <a:ln>
                  <a:noFill/>
                </a:ln>
                <a:solidFill>
                  <a:schemeClr val="accent1"/>
                </a:solidFill>
                <a:effectLst/>
                <a:uLnTx/>
                <a:uFillTx/>
                <a:latin typeface="Arial" panose="020B0604020202020204"/>
                <a:ea typeface="微软雅黑" panose="020B0503020204020204" pitchFamily="34" charset="-122"/>
                <a:cs typeface="+mn-ea"/>
              </a:defRPr>
            </a:lvl1pPr>
          </a:lstStyle>
          <a:p>
            <a:pPr lvl="0"/>
            <a:endParaRPr lang="zh-CN" altLang="en-US" dirty="0"/>
          </a:p>
        </p:txBody>
      </p:sp>
      <p:sp>
        <p:nvSpPr>
          <p:cNvPr id="37" name="任意多边形: 形状 36"/>
          <p:cNvSpPr/>
          <p:nvPr/>
        </p:nvSpPr>
        <p:spPr>
          <a:xfrm>
            <a:off x="210069" y="353769"/>
            <a:ext cx="760897" cy="101747"/>
          </a:xfrm>
          <a:custGeom>
            <a:avLst/>
            <a:gdLst>
              <a:gd name="connsiteX0" fmla="*/ 0 w 819150"/>
              <a:gd name="connsiteY0" fmla="*/ 109537 h 109537"/>
              <a:gd name="connsiteX1" fmla="*/ 361950 w 819150"/>
              <a:gd name="connsiteY1" fmla="*/ 109537 h 109537"/>
              <a:gd name="connsiteX2" fmla="*/ 433388 w 819150"/>
              <a:gd name="connsiteY2" fmla="*/ 0 h 109537"/>
              <a:gd name="connsiteX3" fmla="*/ 819150 w 819150"/>
              <a:gd name="connsiteY3" fmla="*/ 0 h 109537"/>
            </a:gdLst>
            <a:ahLst/>
            <a:cxnLst>
              <a:cxn ang="0">
                <a:pos x="connsiteX0" y="connsiteY0"/>
              </a:cxn>
              <a:cxn ang="0">
                <a:pos x="connsiteX1" y="connsiteY1"/>
              </a:cxn>
              <a:cxn ang="0">
                <a:pos x="connsiteX2" y="connsiteY2"/>
              </a:cxn>
              <a:cxn ang="0">
                <a:pos x="connsiteX3" y="connsiteY3"/>
              </a:cxn>
            </a:cxnLst>
            <a:rect l="l" t="t" r="r" b="b"/>
            <a:pathLst>
              <a:path w="819150" h="109537">
                <a:moveTo>
                  <a:pt x="0" y="109537"/>
                </a:moveTo>
                <a:lnTo>
                  <a:pt x="361950" y="109537"/>
                </a:lnTo>
                <a:lnTo>
                  <a:pt x="433388" y="0"/>
                </a:lnTo>
                <a:lnTo>
                  <a:pt x="819150" y="0"/>
                </a:lnTo>
              </a:path>
            </a:pathLst>
          </a:custGeom>
          <a:ln w="12700">
            <a:gradFill>
              <a:gsLst>
                <a:gs pos="0">
                  <a:schemeClr val="accent1">
                    <a:alpha val="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38" name="椭圆 37"/>
          <p:cNvSpPr/>
          <p:nvPr userDrawn="1"/>
        </p:nvSpPr>
        <p:spPr>
          <a:xfrm rot="5400000" flipH="1">
            <a:off x="970965" y="332088"/>
            <a:ext cx="44263" cy="44263"/>
          </a:xfrm>
          <a:prstGeom prst="ellipse">
            <a:avLst/>
          </a:prstGeom>
          <a:solidFill>
            <a:schemeClr val="bg1"/>
          </a:solidFill>
          <a:ln w="12700" cap="flat" cmpd="sng" algn="ctr">
            <a:solidFill>
              <a:srgbClr val="E60012"/>
            </a:solid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defTabSz="972185"/>
            <a:endParaRPr lang="zh-CN" altLang="en-US" sz="1915">
              <a:solidFill>
                <a:prstClr val="black"/>
              </a:solidFill>
              <a:cs typeface="+mn-ea"/>
              <a:sym typeface="+mn-lt"/>
            </a:endParaRPr>
          </a:p>
        </p:txBody>
      </p:sp>
      <p:cxnSp>
        <p:nvCxnSpPr>
          <p:cNvPr id="42" name="直接连接符 41"/>
          <p:cNvCxnSpPr/>
          <p:nvPr userDrawn="1"/>
        </p:nvCxnSpPr>
        <p:spPr>
          <a:xfrm>
            <a:off x="50006" y="566143"/>
            <a:ext cx="366117" cy="0"/>
          </a:xfrm>
          <a:prstGeom prst="line">
            <a:avLst/>
          </a:prstGeom>
          <a:ln w="12700">
            <a:gradFill>
              <a:gsLst>
                <a:gs pos="0">
                  <a:schemeClr val="accent1">
                    <a:alpha val="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a:off x="112514" y="671513"/>
            <a:ext cx="442913" cy="0"/>
          </a:xfrm>
          <a:prstGeom prst="line">
            <a:avLst/>
          </a:prstGeom>
          <a:ln w="12700">
            <a:gradFill>
              <a:gsLst>
                <a:gs pos="0">
                  <a:schemeClr val="accent1">
                    <a:alpha val="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45" name="任意多边形: 形状 44"/>
          <p:cNvSpPr/>
          <p:nvPr userDrawn="1"/>
        </p:nvSpPr>
        <p:spPr>
          <a:xfrm flipV="1">
            <a:off x="260748" y="768884"/>
            <a:ext cx="493592" cy="66003"/>
          </a:xfrm>
          <a:custGeom>
            <a:avLst/>
            <a:gdLst>
              <a:gd name="connsiteX0" fmla="*/ 0 w 819150"/>
              <a:gd name="connsiteY0" fmla="*/ 109537 h 109537"/>
              <a:gd name="connsiteX1" fmla="*/ 361950 w 819150"/>
              <a:gd name="connsiteY1" fmla="*/ 109537 h 109537"/>
              <a:gd name="connsiteX2" fmla="*/ 433388 w 819150"/>
              <a:gd name="connsiteY2" fmla="*/ 0 h 109537"/>
              <a:gd name="connsiteX3" fmla="*/ 819150 w 819150"/>
              <a:gd name="connsiteY3" fmla="*/ 0 h 109537"/>
            </a:gdLst>
            <a:ahLst/>
            <a:cxnLst>
              <a:cxn ang="0">
                <a:pos x="connsiteX0" y="connsiteY0"/>
              </a:cxn>
              <a:cxn ang="0">
                <a:pos x="connsiteX1" y="connsiteY1"/>
              </a:cxn>
              <a:cxn ang="0">
                <a:pos x="connsiteX2" y="connsiteY2"/>
              </a:cxn>
              <a:cxn ang="0">
                <a:pos x="connsiteX3" y="connsiteY3"/>
              </a:cxn>
            </a:cxnLst>
            <a:rect l="l" t="t" r="r" b="b"/>
            <a:pathLst>
              <a:path w="819150" h="109537">
                <a:moveTo>
                  <a:pt x="0" y="109537"/>
                </a:moveTo>
                <a:lnTo>
                  <a:pt x="361950" y="109537"/>
                </a:lnTo>
                <a:lnTo>
                  <a:pt x="433388" y="0"/>
                </a:lnTo>
                <a:lnTo>
                  <a:pt x="819150" y="0"/>
                </a:lnTo>
              </a:path>
            </a:pathLst>
          </a:custGeom>
          <a:ln w="12700">
            <a:gradFill>
              <a:gsLst>
                <a:gs pos="0">
                  <a:schemeClr val="accent1">
                    <a:alpha val="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46" name="椭圆 45"/>
          <p:cNvSpPr/>
          <p:nvPr userDrawn="1"/>
        </p:nvSpPr>
        <p:spPr>
          <a:xfrm rot="5400000" flipH="1">
            <a:off x="754340" y="810251"/>
            <a:ext cx="44263" cy="44263"/>
          </a:xfrm>
          <a:prstGeom prst="ellipse">
            <a:avLst/>
          </a:prstGeom>
          <a:solidFill>
            <a:schemeClr val="bg1"/>
          </a:solidFill>
          <a:ln w="12700" cap="flat" cmpd="sng" algn="ctr">
            <a:solidFill>
              <a:srgbClr val="E60012"/>
            </a:solid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defTabSz="972185"/>
            <a:endParaRPr lang="zh-CN" altLang="en-US" sz="1915">
              <a:solidFill>
                <a:prstClr val="black"/>
              </a:solidFill>
              <a:cs typeface="+mn-ea"/>
              <a:sym typeface="+mn-lt"/>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4" name="矩形 3"/>
          <p:cNvSpPr/>
          <p:nvPr userDrawn="1"/>
        </p:nvSpPr>
        <p:spPr>
          <a:xfrm>
            <a:off x="477704" y="1"/>
            <a:ext cx="8208912" cy="371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文本框 4"/>
          <p:cNvSpPr txBox="1"/>
          <p:nvPr userDrawn="1"/>
        </p:nvSpPr>
        <p:spPr>
          <a:xfrm>
            <a:off x="107505" y="-20538"/>
            <a:ext cx="2235610" cy="2215991"/>
          </a:xfrm>
          <a:prstGeom prst="rect">
            <a:avLst/>
          </a:prstGeom>
          <a:noFill/>
        </p:spPr>
        <p:txBody>
          <a:bodyPr wrap="square" rtlCol="0">
            <a:spAutoFit/>
          </a:bodyPr>
          <a:lstStyle/>
          <a:p>
            <a:r>
              <a:rPr lang="zh-CN" altLang="en-US" sz="13800" dirty="0">
                <a:solidFill>
                  <a:schemeClr val="bg1">
                    <a:lumMod val="85000"/>
                  </a:schemeClr>
                </a:solidFill>
                <a:latin typeface="Impact" panose="020B0806030902050204" pitchFamily="34" charset="0"/>
              </a:rPr>
              <a:t>“</a:t>
            </a:r>
            <a:endParaRPr lang="zh-CN" altLang="en-US" sz="13800" dirty="0">
              <a:solidFill>
                <a:schemeClr val="bg1">
                  <a:lumMod val="85000"/>
                </a:schemeClr>
              </a:solidFill>
              <a:latin typeface="Impact" panose="020B0806030902050204" pitchFamily="34" charset="0"/>
            </a:endParaRPr>
          </a:p>
        </p:txBody>
      </p:sp>
      <p:sp>
        <p:nvSpPr>
          <p:cNvPr id="6" name="文本框 4"/>
          <p:cNvSpPr txBox="1"/>
          <p:nvPr userDrawn="1"/>
        </p:nvSpPr>
        <p:spPr>
          <a:xfrm rot="10800000">
            <a:off x="6728879" y="1507887"/>
            <a:ext cx="2235610" cy="2215991"/>
          </a:xfrm>
          <a:prstGeom prst="rect">
            <a:avLst/>
          </a:prstGeom>
          <a:noFill/>
        </p:spPr>
        <p:txBody>
          <a:bodyPr wrap="square" rtlCol="0">
            <a:spAutoFit/>
          </a:bodyPr>
          <a:lstStyle/>
          <a:p>
            <a:r>
              <a:rPr lang="zh-CN" altLang="en-US" sz="13800" dirty="0">
                <a:solidFill>
                  <a:schemeClr val="bg1">
                    <a:lumMod val="85000"/>
                  </a:schemeClr>
                </a:solidFill>
                <a:latin typeface="Impact" panose="020B0806030902050204" pitchFamily="34" charset="0"/>
              </a:rPr>
              <a:t>“</a:t>
            </a:r>
            <a:endParaRPr lang="zh-CN" altLang="en-US" sz="13800" dirty="0">
              <a:solidFill>
                <a:schemeClr val="bg1">
                  <a:lumMod val="85000"/>
                </a:schemeClr>
              </a:solidFill>
              <a:latin typeface="Impact" panose="020B0806030902050204" pitchFamily="34" charset="0"/>
            </a:endParaRPr>
          </a:p>
        </p:txBody>
      </p:sp>
      <p:sp>
        <p:nvSpPr>
          <p:cNvPr id="7" name="矩形 6"/>
          <p:cNvSpPr/>
          <p:nvPr userDrawn="1"/>
        </p:nvSpPr>
        <p:spPr>
          <a:xfrm>
            <a:off x="584523" y="-137122"/>
            <a:ext cx="7974954" cy="3716984"/>
          </a:xfrm>
          <a:prstGeom prst="rect">
            <a:avLst/>
          </a:prstGeom>
          <a:noFill/>
          <a:ln w="1270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标题 1"/>
          <p:cNvSpPr txBox="1"/>
          <p:nvPr userDrawn="1"/>
        </p:nvSpPr>
        <p:spPr>
          <a:xfrm>
            <a:off x="399427" y="148501"/>
            <a:ext cx="7700966" cy="461665"/>
          </a:xfrm>
          <a:prstGeom prst="rect">
            <a:avLst/>
          </a:prstGeom>
          <a:noFill/>
        </p:spPr>
        <p:txBody>
          <a:bodyPr wrap="square" lIns="91438" tIns="45719" rIns="91438" bIns="45719"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altLang="zh-CN" sz="2400" baseline="0" dirty="0" smtClean="0">
                <a:solidFill>
                  <a:srgbClr val="E60012"/>
                </a:solidFill>
                <a:latin typeface="微软雅黑" panose="020B0503020204020204" pitchFamily="34" charset="-122"/>
                <a:ea typeface="微软雅黑" panose="020B0503020204020204" pitchFamily="34" charset="-122"/>
                <a:cs typeface="+mn-cs"/>
              </a:rPr>
              <a:t> </a:t>
            </a:r>
            <a:endParaRPr lang="en-US" altLang="zh-CN" sz="2400" dirty="0">
              <a:solidFill>
                <a:srgbClr val="E6001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标题 1"/>
          <p:cNvSpPr txBox="1"/>
          <p:nvPr userDrawn="1"/>
        </p:nvSpPr>
        <p:spPr>
          <a:xfrm>
            <a:off x="399427" y="148501"/>
            <a:ext cx="7700966" cy="461665"/>
          </a:xfrm>
          <a:prstGeom prst="rect">
            <a:avLst/>
          </a:prstGeom>
          <a:noFill/>
        </p:spPr>
        <p:txBody>
          <a:bodyPr wrap="square" lIns="91438" tIns="45719" rIns="91438" bIns="45719"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altLang="zh-CN" sz="2400" baseline="0" dirty="0" smtClean="0">
                <a:solidFill>
                  <a:srgbClr val="E60012"/>
                </a:solidFill>
                <a:latin typeface="微软雅黑" panose="020B0503020204020204" pitchFamily="34" charset="-122"/>
                <a:ea typeface="微软雅黑" panose="020B0503020204020204" pitchFamily="34" charset="-122"/>
                <a:cs typeface="+mn-cs"/>
              </a:rPr>
              <a:t> </a:t>
            </a:r>
            <a:endParaRPr lang="en-US" altLang="zh-CN" sz="2400" dirty="0">
              <a:solidFill>
                <a:srgbClr val="E6001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标题 1"/>
          <p:cNvSpPr txBox="1"/>
          <p:nvPr userDrawn="1"/>
        </p:nvSpPr>
        <p:spPr>
          <a:xfrm>
            <a:off x="399427" y="148501"/>
            <a:ext cx="7700966" cy="461665"/>
          </a:xfrm>
          <a:prstGeom prst="rect">
            <a:avLst/>
          </a:prstGeom>
          <a:noFill/>
        </p:spPr>
        <p:txBody>
          <a:bodyPr wrap="square" lIns="91438" tIns="45719" rIns="91438" bIns="45719"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altLang="zh-CN" sz="2400" baseline="0" dirty="0" smtClean="0">
                <a:solidFill>
                  <a:srgbClr val="E60012"/>
                </a:solidFill>
                <a:latin typeface="微软雅黑" panose="020B0503020204020204" pitchFamily="34" charset="-122"/>
                <a:ea typeface="微软雅黑" panose="020B0503020204020204" pitchFamily="34" charset="-122"/>
                <a:cs typeface="+mn-cs"/>
              </a:rPr>
              <a:t> </a:t>
            </a:r>
            <a:endParaRPr lang="en-US" altLang="zh-CN" sz="2400" dirty="0">
              <a:solidFill>
                <a:srgbClr val="E6001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标题 1"/>
          <p:cNvSpPr txBox="1"/>
          <p:nvPr userDrawn="1"/>
        </p:nvSpPr>
        <p:spPr>
          <a:xfrm>
            <a:off x="399427" y="148501"/>
            <a:ext cx="7700966" cy="461665"/>
          </a:xfrm>
          <a:prstGeom prst="rect">
            <a:avLst/>
          </a:prstGeom>
          <a:noFill/>
        </p:spPr>
        <p:txBody>
          <a:bodyPr wrap="square" lIns="91438" tIns="45719" rIns="91438" bIns="45719"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altLang="zh-CN" sz="2400" baseline="0" dirty="0" smtClean="0">
                <a:solidFill>
                  <a:srgbClr val="E60012"/>
                </a:solidFill>
                <a:latin typeface="微软雅黑" panose="020B0503020204020204" pitchFamily="34" charset="-122"/>
                <a:ea typeface="微软雅黑" panose="020B0503020204020204" pitchFamily="34" charset="-122"/>
                <a:cs typeface="+mn-cs"/>
              </a:rPr>
              <a:t> </a:t>
            </a:r>
            <a:endParaRPr lang="en-US" altLang="zh-CN" sz="2400" dirty="0">
              <a:solidFill>
                <a:srgbClr val="E6001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2" descr="D:\PROWISDOM\2017年\20170122 【用友】PPT模板\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8424" y="211253"/>
            <a:ext cx="504056" cy="340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标题 1"/>
          <p:cNvSpPr txBox="1"/>
          <p:nvPr userDrawn="1"/>
        </p:nvSpPr>
        <p:spPr>
          <a:xfrm>
            <a:off x="399427" y="148501"/>
            <a:ext cx="7700966" cy="461665"/>
          </a:xfrm>
          <a:prstGeom prst="rect">
            <a:avLst/>
          </a:prstGeom>
          <a:noFill/>
        </p:spPr>
        <p:txBody>
          <a:bodyPr wrap="square" lIns="91438" tIns="45719" rIns="91438" bIns="45719"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altLang="zh-CN" sz="2400" baseline="0" dirty="0" smtClean="0">
                <a:solidFill>
                  <a:srgbClr val="E60012"/>
                </a:solidFill>
                <a:latin typeface="微软雅黑" panose="020B0503020204020204" pitchFamily="34" charset="-122"/>
                <a:ea typeface="微软雅黑" panose="020B0503020204020204" pitchFamily="34" charset="-122"/>
                <a:cs typeface="+mn-cs"/>
              </a:rPr>
              <a:t> </a:t>
            </a:r>
            <a:endParaRPr lang="en-US" altLang="zh-CN" sz="2400" dirty="0">
              <a:solidFill>
                <a:srgbClr val="E6001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标题 1"/>
          <p:cNvSpPr txBox="1"/>
          <p:nvPr userDrawn="1"/>
        </p:nvSpPr>
        <p:spPr>
          <a:xfrm>
            <a:off x="399427" y="148501"/>
            <a:ext cx="7700966" cy="461665"/>
          </a:xfrm>
          <a:prstGeom prst="rect">
            <a:avLst/>
          </a:prstGeom>
          <a:noFill/>
        </p:spPr>
        <p:txBody>
          <a:bodyPr wrap="square" lIns="91438" tIns="45719" rIns="91438" bIns="45719"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altLang="zh-CN" sz="2400" baseline="0" dirty="0" smtClean="0">
                <a:solidFill>
                  <a:srgbClr val="E60012"/>
                </a:solidFill>
                <a:latin typeface="微软雅黑" panose="020B0503020204020204" pitchFamily="34" charset="-122"/>
                <a:ea typeface="微软雅黑" panose="020B0503020204020204" pitchFamily="34" charset="-122"/>
                <a:cs typeface="+mn-cs"/>
              </a:rPr>
              <a:t> </a:t>
            </a:r>
            <a:endParaRPr lang="en-US" altLang="zh-CN" sz="2400" dirty="0">
              <a:solidFill>
                <a:srgbClr val="E6001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标题 1"/>
          <p:cNvSpPr txBox="1"/>
          <p:nvPr userDrawn="1"/>
        </p:nvSpPr>
        <p:spPr>
          <a:xfrm>
            <a:off x="399427" y="148501"/>
            <a:ext cx="7700966" cy="461665"/>
          </a:xfrm>
          <a:prstGeom prst="rect">
            <a:avLst/>
          </a:prstGeom>
          <a:noFill/>
        </p:spPr>
        <p:txBody>
          <a:bodyPr wrap="square" lIns="91438" tIns="45719" rIns="91438" bIns="45719"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altLang="zh-CN" sz="2400" baseline="0" dirty="0" smtClean="0">
                <a:solidFill>
                  <a:srgbClr val="E60012"/>
                </a:solidFill>
                <a:latin typeface="微软雅黑" panose="020B0503020204020204" pitchFamily="34" charset="-122"/>
                <a:ea typeface="微软雅黑" panose="020B0503020204020204" pitchFamily="34" charset="-122"/>
                <a:cs typeface="+mn-cs"/>
              </a:rPr>
              <a:t> </a:t>
            </a:r>
            <a:endParaRPr lang="en-US" altLang="zh-CN" sz="2400" dirty="0">
              <a:solidFill>
                <a:srgbClr val="E6001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标题 1"/>
          <p:cNvSpPr txBox="1"/>
          <p:nvPr userDrawn="1"/>
        </p:nvSpPr>
        <p:spPr>
          <a:xfrm>
            <a:off x="399427" y="148501"/>
            <a:ext cx="7700966" cy="461665"/>
          </a:xfrm>
          <a:prstGeom prst="rect">
            <a:avLst/>
          </a:prstGeom>
          <a:noFill/>
        </p:spPr>
        <p:txBody>
          <a:bodyPr wrap="square" lIns="91438" tIns="45719" rIns="91438" bIns="45719"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altLang="zh-CN" sz="2400" baseline="0" dirty="0" smtClean="0">
                <a:solidFill>
                  <a:srgbClr val="E60012"/>
                </a:solidFill>
                <a:latin typeface="微软雅黑" panose="020B0503020204020204" pitchFamily="34" charset="-122"/>
                <a:ea typeface="微软雅黑" panose="020B0503020204020204" pitchFamily="34" charset="-122"/>
                <a:cs typeface="+mn-cs"/>
              </a:rPr>
              <a:t> </a:t>
            </a:r>
            <a:endParaRPr lang="en-US" altLang="zh-CN" sz="2400" dirty="0">
              <a:solidFill>
                <a:srgbClr val="E6001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标题 1"/>
          <p:cNvSpPr txBox="1"/>
          <p:nvPr userDrawn="1"/>
        </p:nvSpPr>
        <p:spPr>
          <a:xfrm>
            <a:off x="399427" y="148501"/>
            <a:ext cx="7700966" cy="461665"/>
          </a:xfrm>
          <a:prstGeom prst="rect">
            <a:avLst/>
          </a:prstGeom>
          <a:noFill/>
        </p:spPr>
        <p:txBody>
          <a:bodyPr wrap="square" lIns="91438" tIns="45719" rIns="91438" bIns="45719"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altLang="zh-CN" sz="2400" baseline="0" dirty="0" smtClean="0">
                <a:solidFill>
                  <a:srgbClr val="E60012"/>
                </a:solidFill>
                <a:latin typeface="微软雅黑" panose="020B0503020204020204" pitchFamily="34" charset="-122"/>
                <a:ea typeface="微软雅黑" panose="020B0503020204020204" pitchFamily="34" charset="-122"/>
                <a:cs typeface="+mn-cs"/>
              </a:rPr>
              <a:t> </a:t>
            </a:r>
            <a:endParaRPr lang="en-US" altLang="zh-CN" sz="2400" dirty="0">
              <a:solidFill>
                <a:srgbClr val="E6001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标题 1"/>
          <p:cNvSpPr txBox="1"/>
          <p:nvPr userDrawn="1"/>
        </p:nvSpPr>
        <p:spPr>
          <a:xfrm>
            <a:off x="399427" y="148501"/>
            <a:ext cx="7700966" cy="461665"/>
          </a:xfrm>
          <a:prstGeom prst="rect">
            <a:avLst/>
          </a:prstGeom>
          <a:noFill/>
        </p:spPr>
        <p:txBody>
          <a:bodyPr wrap="square" lIns="91438" tIns="45719" rIns="91438" bIns="45719"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altLang="zh-CN" sz="2400" baseline="0" dirty="0" smtClean="0">
                <a:solidFill>
                  <a:srgbClr val="E60012"/>
                </a:solidFill>
                <a:latin typeface="微软雅黑" panose="020B0503020204020204" pitchFamily="34" charset="-122"/>
                <a:ea typeface="微软雅黑" panose="020B0503020204020204" pitchFamily="34" charset="-122"/>
                <a:cs typeface="+mn-cs"/>
              </a:rPr>
              <a:t> </a:t>
            </a:r>
            <a:endParaRPr lang="en-US" altLang="zh-CN" sz="2400" dirty="0">
              <a:solidFill>
                <a:srgbClr val="E6001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9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标题 1"/>
          <p:cNvSpPr txBox="1"/>
          <p:nvPr userDrawn="1"/>
        </p:nvSpPr>
        <p:spPr>
          <a:xfrm>
            <a:off x="399427" y="148501"/>
            <a:ext cx="7700966" cy="461665"/>
          </a:xfrm>
          <a:prstGeom prst="rect">
            <a:avLst/>
          </a:prstGeom>
          <a:noFill/>
        </p:spPr>
        <p:txBody>
          <a:bodyPr wrap="square" lIns="91438" tIns="45719" rIns="91438" bIns="45719"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altLang="zh-CN" sz="2400" baseline="0" dirty="0" smtClean="0">
                <a:solidFill>
                  <a:srgbClr val="E60012"/>
                </a:solidFill>
                <a:latin typeface="微软雅黑" panose="020B0503020204020204" pitchFamily="34" charset="-122"/>
                <a:ea typeface="微软雅黑" panose="020B0503020204020204" pitchFamily="34" charset="-122"/>
                <a:cs typeface="+mn-cs"/>
              </a:rPr>
              <a:t> </a:t>
            </a:r>
            <a:endParaRPr lang="en-US" altLang="zh-CN" sz="2400" dirty="0">
              <a:solidFill>
                <a:srgbClr val="E6001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pic>
        <p:nvPicPr>
          <p:cNvPr id="2097158" name="Picture 2" descr="E:\工作\2017\用友\集团\8.31新PPTvi\封面封底\内页.jpg"/>
          <p:cNvPicPr>
            <a:picLocks noChangeAspect="1" noChangeArrowheads="1"/>
          </p:cNvPicPr>
          <p:nvPr userDrawn="1"/>
        </p:nvPicPr>
        <p:blipFill>
          <a:blip r:embed="rId2"/>
          <a:srcRect/>
          <a:stretch>
            <a:fillRect/>
          </a:stretch>
        </p:blipFill>
        <p:spPr bwMode="auto">
          <a:xfrm>
            <a:off x="0" y="0"/>
            <a:ext cx="9144000" cy="5143500"/>
          </a:xfrm>
          <a:prstGeom prst="rect">
            <a:avLst/>
          </a:prstGeom>
          <a:noFill/>
        </p:spPr>
      </p:pic>
      <p:sp>
        <p:nvSpPr>
          <p:cNvPr id="1048598" name="标题 1"/>
          <p:cNvSpPr>
            <a:spLocks noGrp="1"/>
          </p:cNvSpPr>
          <p:nvPr>
            <p:ph type="title"/>
          </p:nvPr>
        </p:nvSpPr>
        <p:spPr>
          <a:xfrm>
            <a:off x="518864" y="51470"/>
            <a:ext cx="7509520" cy="504056"/>
          </a:xfrm>
          <a:prstGeom prst="rect">
            <a:avLst/>
          </a:prstGeom>
        </p:spPr>
        <p:txBody>
          <a:bodyPr anchor="ctr"/>
          <a:lstStyle>
            <a:lvl1pPr algn="l">
              <a:defRPr sz="2400" b="1">
                <a:solidFill>
                  <a:srgbClr val="C00000"/>
                </a:solidFill>
                <a:latin typeface="黑体" panose="02010609060101010101" pitchFamily="49" charset="-122"/>
                <a:ea typeface="黑体" panose="02010609060101010101" pitchFamily="49"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2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a:prstGeom prst="rect">
            <a:avLst/>
          </a:prstGeom>
        </p:spPr>
        <p:txBody>
          <a:body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371600" y="2914652"/>
            <a:ext cx="6400800" cy="1314450"/>
          </a:xfrm>
          <a:prstGeom prst="rect">
            <a:avLst/>
          </a:prstGeom>
        </p:spPr>
        <p:txBody>
          <a:bodyPr/>
          <a:lstStyle>
            <a:lvl1pPr marL="0" indent="0" algn="ctr">
              <a:buNone/>
              <a:defRPr>
                <a:solidFill>
                  <a:schemeClr val="tx1">
                    <a:tint val="75000"/>
                  </a:schemeClr>
                </a:solidFill>
              </a:defRPr>
            </a:lvl1pPr>
            <a:lvl2pPr marL="391795" indent="0" algn="ctr">
              <a:buNone/>
              <a:defRPr>
                <a:solidFill>
                  <a:schemeClr val="tx1">
                    <a:tint val="75000"/>
                  </a:schemeClr>
                </a:solidFill>
              </a:defRPr>
            </a:lvl2pPr>
            <a:lvl3pPr marL="783590" indent="0" algn="ctr">
              <a:buNone/>
              <a:defRPr>
                <a:solidFill>
                  <a:schemeClr val="tx1">
                    <a:tint val="75000"/>
                  </a:schemeClr>
                </a:solidFill>
              </a:defRPr>
            </a:lvl3pPr>
            <a:lvl4pPr marL="1176020" indent="0" algn="ctr">
              <a:buNone/>
              <a:defRPr>
                <a:solidFill>
                  <a:schemeClr val="tx1">
                    <a:tint val="75000"/>
                  </a:schemeClr>
                </a:solidFill>
              </a:defRPr>
            </a:lvl4pPr>
            <a:lvl5pPr marL="1567815" indent="0" algn="ctr">
              <a:buNone/>
              <a:defRPr>
                <a:solidFill>
                  <a:schemeClr val="tx1">
                    <a:tint val="75000"/>
                  </a:schemeClr>
                </a:solidFill>
              </a:defRPr>
            </a:lvl5pPr>
            <a:lvl6pPr marL="1959610" indent="0" algn="ctr">
              <a:buNone/>
              <a:defRPr>
                <a:solidFill>
                  <a:schemeClr val="tx1">
                    <a:tint val="75000"/>
                  </a:schemeClr>
                </a:solidFill>
              </a:defRPr>
            </a:lvl6pPr>
            <a:lvl7pPr marL="2351405" indent="0" algn="ctr">
              <a:buNone/>
              <a:defRPr>
                <a:solidFill>
                  <a:schemeClr val="tx1">
                    <a:tint val="75000"/>
                  </a:schemeClr>
                </a:solidFill>
              </a:defRPr>
            </a:lvl7pPr>
            <a:lvl8pPr marL="2743200" indent="0" algn="ctr">
              <a:buNone/>
              <a:defRPr>
                <a:solidFill>
                  <a:schemeClr val="tx1">
                    <a:tint val="75000"/>
                  </a:schemeClr>
                </a:solidFill>
              </a:defRPr>
            </a:lvl8pPr>
            <a:lvl9pPr marL="3135630" indent="0" algn="ctr">
              <a:buNone/>
              <a:defRPr>
                <a:solidFill>
                  <a:schemeClr val="tx1">
                    <a:tint val="75000"/>
                  </a:schemeClr>
                </a:solidFill>
              </a:defRPr>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FF9258EF-BC89-7048-BB39-E5364E629593}" type="datetimeFigureOut">
              <a:rPr kumimoji="1" lang="zh-CN" altLang="en-US" smtClean="0"/>
            </a:fld>
            <a:endParaRPr kumimoji="1"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6457950" y="4767263"/>
            <a:ext cx="2057400" cy="273844"/>
          </a:xfrm>
          <a:prstGeom prst="rect">
            <a:avLst/>
          </a:prstGeom>
        </p:spPr>
        <p:txBody>
          <a:bodyPr/>
          <a:lstStyle/>
          <a:p>
            <a:fld id="{A20F1B33-8C38-354C-9A0F-BB2833ED71A0}" type="slidenum">
              <a:rPr kumimoji="1" lang="zh-CN" altLang="en-US" smtClean="0"/>
            </a:fld>
            <a:endParaRPr kumimoji="1"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07504" y="85481"/>
            <a:ext cx="8229600" cy="413841"/>
          </a:xfrm>
          <a:prstGeom prst="rect">
            <a:avLst/>
          </a:prstGeom>
        </p:spPr>
        <p:txBody>
          <a:bodyPr/>
          <a:lstStyle>
            <a:lvl1pPr algn="l">
              <a:defRPr sz="2000">
                <a:solidFill>
                  <a:srgbClr val="E60012"/>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26" name="Picture 2" descr="D:\PROWISDOM\2017年\20170122 【用友】PPT模板\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8424" y="211253"/>
            <a:ext cx="504056" cy="340770"/>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3"/>
          <p:cNvSpPr>
            <a:spLocks noGrp="1"/>
          </p:cNvSpPr>
          <p:nvPr>
            <p:ph type="title"/>
          </p:nvPr>
        </p:nvSpPr>
        <p:spPr>
          <a:xfrm>
            <a:off x="539552" y="123478"/>
            <a:ext cx="4762872" cy="493167"/>
          </a:xfrm>
          <a:prstGeom prst="rect">
            <a:avLst/>
          </a:prstGeom>
        </p:spPr>
        <p:txBody>
          <a:bodyPr/>
          <a:lstStyle>
            <a:lvl1pPr algn="l">
              <a:defRPr sz="2800">
                <a:solidFill>
                  <a:srgbClr val="FF0000"/>
                </a:solidFill>
                <a:latin typeface="微软雅黑" panose="020B0503020204020204" pitchFamily="34" charset="-122"/>
                <a:ea typeface="微软雅黑" panose="020B0503020204020204" pitchFamily="34" charset="-122"/>
              </a:defRPr>
            </a:lvl1pPr>
          </a:lstStyle>
          <a:p>
            <a:r>
              <a:rPr lang="zh-CN" altLang="en-US" smtClean="0"/>
              <a:t>单击此处编辑母版标题样式</a:t>
            </a:r>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1_标题幻灯片">
    <p:spTree>
      <p:nvGrpSpPr>
        <p:cNvPr id="1" name=""/>
        <p:cNvGrpSpPr/>
        <p:nvPr/>
      </p:nvGrpSpPr>
      <p:grpSpPr>
        <a:xfrm>
          <a:off x="0" y="0"/>
          <a:ext cx="0" cy="0"/>
          <a:chOff x="0" y="0"/>
          <a:chExt cx="0" cy="0"/>
        </a:xfrm>
      </p:grpSpPr>
      <p:pic>
        <p:nvPicPr>
          <p:cNvPr id="9" name="Picture 2" descr="E:\公司项目\2015项目\用友\用友集团\PPT\2016年PPT模板\8.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4" y="5020024"/>
            <a:ext cx="9147076" cy="123477"/>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1"/>
          <p:cNvSpPr>
            <a:spLocks noGrp="1"/>
          </p:cNvSpPr>
          <p:nvPr>
            <p:ph type="title"/>
          </p:nvPr>
        </p:nvSpPr>
        <p:spPr>
          <a:xfrm>
            <a:off x="257175" y="134543"/>
            <a:ext cx="6535268" cy="392125"/>
          </a:xfrm>
          <a:prstGeom prst="rect">
            <a:avLst/>
          </a:prstGeom>
        </p:spPr>
        <p:txBody>
          <a:bodyPr/>
          <a:lstStyle>
            <a:lvl1pPr algn="l">
              <a:defRPr sz="2100">
                <a:solidFill>
                  <a:srgbClr val="E6001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cxnSp>
        <p:nvCxnSpPr>
          <p:cNvPr id="6" name="直线连接符 5"/>
          <p:cNvCxnSpPr/>
          <p:nvPr userDrawn="1"/>
        </p:nvCxnSpPr>
        <p:spPr>
          <a:xfrm>
            <a:off x="8153955" y="255039"/>
            <a:ext cx="0" cy="17416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pic>
        <p:nvPicPr>
          <p:cNvPr id="3" name="图片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4598" y="619125"/>
            <a:ext cx="7974806"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userDrawn="1"/>
        </p:nvSpPr>
        <p:spPr>
          <a:xfrm>
            <a:off x="3573" y="148710"/>
            <a:ext cx="326231" cy="369332"/>
          </a:xfrm>
          <a:prstGeom prst="rect">
            <a:avLst/>
          </a:prstGeom>
          <a:solidFill>
            <a:srgbClr val="E60012"/>
          </a:solidFill>
        </p:spPr>
        <p:txBody>
          <a:bodyPr anchor="ctr">
            <a:spAutoFit/>
          </a:bodyPr>
          <a:lstStyle/>
          <a:p>
            <a:pPr algn="ctr" eaLnBrk="1" fontAlgn="auto" hangingPunct="1">
              <a:defRPr/>
            </a:pPr>
            <a:endParaRPr kumimoji="1" lang="zh-CN" altLang="en-US" sz="1800" b="1" noProof="1">
              <a:solidFill>
                <a:srgbClr val="FF0000"/>
              </a:solidFill>
              <a:effectLst>
                <a:outerShdw blurRad="38100" dist="38100" dir="2700000" algn="tl">
                  <a:srgbClr val="000000">
                    <a:alpha val="43137"/>
                  </a:srgbClr>
                </a:outerShdw>
              </a:effectLst>
              <a:latin typeface="Calibri" panose="020F0502020204030204" charset="0"/>
              <a:ea typeface="宋体" panose="02010600030101010101" pitchFamily="2" charset="-122"/>
            </a:endParaRPr>
          </a:p>
        </p:txBody>
      </p:sp>
      <p:sp>
        <p:nvSpPr>
          <p:cNvPr id="6" name="内容占位符 3"/>
          <p:cNvSpPr txBox="1"/>
          <p:nvPr userDrawn="1"/>
        </p:nvSpPr>
        <p:spPr>
          <a:xfrm>
            <a:off x="461963" y="160735"/>
            <a:ext cx="3238500" cy="579834"/>
          </a:xfrm>
          <a:prstGeom prst="rect">
            <a:avLst/>
          </a:prstGeom>
        </p:spPr>
        <p:txBody>
          <a:bodyPr/>
          <a:lstStyle>
            <a:lvl1pPr indent="0">
              <a:spcBef>
                <a:spcPct val="20000"/>
              </a:spcBef>
              <a:buFont typeface="Arial" panose="020B0604020202020204" pitchFamily="34" charset="0"/>
              <a:buNone/>
              <a:defRPr sz="1600">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eaLnBrk="1" fontAlgn="auto" hangingPunct="1">
              <a:defRPr/>
            </a:pPr>
            <a:endParaRPr lang="zh-CN" altLang="en-US" sz="2000" b="1" noProof="1">
              <a:solidFill>
                <a:schemeClr val="bg1">
                  <a:lumMod val="50000"/>
                </a:schemeClr>
              </a:solidFill>
            </a:endParaRPr>
          </a:p>
        </p:txBody>
      </p:sp>
      <p:pic>
        <p:nvPicPr>
          <p:cNvPr id="8" name="图片 5"/>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34350" y="235744"/>
            <a:ext cx="654844" cy="23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p:cNvSpPr>
            <a:spLocks noGrp="1"/>
          </p:cNvSpPr>
          <p:nvPr>
            <p:ph type="title"/>
          </p:nvPr>
        </p:nvSpPr>
        <p:spPr>
          <a:xfrm>
            <a:off x="339299" y="160717"/>
            <a:ext cx="6429420" cy="329789"/>
          </a:xfrm>
          <a:prstGeom prst="rect">
            <a:avLst/>
          </a:prstGeom>
        </p:spPr>
        <p:txBody>
          <a:bodyPr/>
          <a:lstStyle>
            <a:lvl1pPr marL="0" algn="l" defTabSz="685800" rtl="0" eaLnBrk="1" latinLnBrk="0" hangingPunct="1">
              <a:spcBef>
                <a:spcPct val="20000"/>
              </a:spcBef>
              <a:defRPr lang="zh-CN" altLang="en-US" sz="2100" b="1" kern="12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noProof="1" smtClean="0"/>
              <a:t>单击此处编辑母版标题样式</a:t>
            </a:r>
            <a:endParaRPr lang="zh-CN" altLang="en-US"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5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标题 1"/>
          <p:cNvSpPr txBox="1"/>
          <p:nvPr userDrawn="1"/>
        </p:nvSpPr>
        <p:spPr>
          <a:xfrm>
            <a:off x="399427" y="148501"/>
            <a:ext cx="7700966" cy="461665"/>
          </a:xfrm>
          <a:prstGeom prst="rect">
            <a:avLst/>
          </a:prstGeom>
          <a:noFill/>
        </p:spPr>
        <p:txBody>
          <a:bodyPr wrap="square" lIns="91438" tIns="45719" rIns="91438" bIns="45719"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altLang="zh-CN" sz="2400" baseline="0" dirty="0" smtClean="0">
                <a:solidFill>
                  <a:srgbClr val="E60012"/>
                </a:solidFill>
                <a:latin typeface="微软雅黑" panose="020B0503020204020204" pitchFamily="34" charset="-122"/>
                <a:ea typeface="微软雅黑" panose="020B0503020204020204" pitchFamily="34" charset="-122"/>
                <a:cs typeface="+mn-cs"/>
              </a:rPr>
              <a:t> </a:t>
            </a:r>
            <a:endParaRPr lang="en-US" altLang="zh-CN" sz="2400" dirty="0">
              <a:solidFill>
                <a:srgbClr val="E60012"/>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内页模板">
    <p:spTree>
      <p:nvGrpSpPr>
        <p:cNvPr id="1" name=""/>
        <p:cNvGrpSpPr/>
        <p:nvPr/>
      </p:nvGrpSpPr>
      <p:grpSpPr>
        <a:xfrm>
          <a:off x="0" y="0"/>
          <a:ext cx="0" cy="0"/>
          <a:chOff x="0" y="0"/>
          <a:chExt cx="0" cy="0"/>
        </a:xfrm>
      </p:grpSpPr>
      <p:pic>
        <p:nvPicPr>
          <p:cNvPr id="19" name="内容占位符 3"/>
          <p:cNvPicPr>
            <a:picLocks noChangeAspect="1"/>
          </p:cNvPicPr>
          <p:nvPr userDrawn="1"/>
        </p:nvPicPr>
        <p:blipFill>
          <a:blip r:embed="rId2" cstate="print">
            <a:extLst>
              <a:ext uri="{BEBA8EAE-BF5A-486C-A8C5-ECC9F3942E4B}">
                <a14:imgProps xmlns:a14="http://schemas.microsoft.com/office/drawing/2010/main">
                  <a14:imgLayer r:embed="rId3">
                    <a14:imgEffect>
                      <a14:saturation sat="73000"/>
                    </a14:imgEffect>
                  </a14:imgLayer>
                </a14:imgProps>
              </a:ext>
              <a:ext uri="{28A0092B-C50C-407E-A947-70E740481C1C}">
                <a14:useLocalDpi xmlns:a14="http://schemas.microsoft.com/office/drawing/2010/main" val="0"/>
              </a:ext>
            </a:extLst>
          </a:blip>
          <a:stretch>
            <a:fillRect/>
          </a:stretch>
        </p:blipFill>
        <p:spPr>
          <a:xfrm>
            <a:off x="0" y="-1191"/>
            <a:ext cx="9144326" cy="5144691"/>
          </a:xfrm>
          <a:prstGeom prst="rect">
            <a:avLst/>
          </a:prstGeom>
        </p:spPr>
      </p:pic>
      <p:sp>
        <p:nvSpPr>
          <p:cNvPr id="17" name="矩形 16"/>
          <p:cNvSpPr/>
          <p:nvPr userDrawn="1"/>
        </p:nvSpPr>
        <p:spPr>
          <a:xfrm>
            <a:off x="0" y="1"/>
            <a:ext cx="9144000" cy="4867275"/>
          </a:xfrm>
          <a:prstGeom prst="rect">
            <a:avLst/>
          </a:prstGeom>
          <a:gradFill>
            <a:gsLst>
              <a:gs pos="67000">
                <a:srgbClr val="FBFAFA">
                  <a:alpha val="80000"/>
                </a:srgbClr>
              </a:gs>
              <a:gs pos="0">
                <a:schemeClr val="bg1">
                  <a:alpha val="80000"/>
                </a:schemeClr>
              </a:gs>
              <a:gs pos="100000">
                <a:schemeClr val="bg1">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 name="标题 1"/>
          <p:cNvSpPr>
            <a:spLocks noGrp="1"/>
          </p:cNvSpPr>
          <p:nvPr>
            <p:ph type="title" hasCustomPrompt="1"/>
          </p:nvPr>
        </p:nvSpPr>
        <p:spPr>
          <a:xfrm>
            <a:off x="718807" y="276225"/>
            <a:ext cx="7450931" cy="446246"/>
          </a:xfrm>
          <a:prstGeom prst="rect">
            <a:avLst/>
          </a:prstGeom>
        </p:spPr>
        <p:txBody>
          <a:bodyPr>
            <a:normAutofit/>
          </a:bodyPr>
          <a:lstStyle>
            <a:lvl1pPr marL="0" indent="0">
              <a:lnSpc>
                <a:spcPct val="100000"/>
              </a:lnSpc>
              <a:buFont typeface="Arial" panose="020B0604020202020204" pitchFamily="34" charset="0"/>
              <a:buNone/>
              <a:defRPr sz="1800" b="1">
                <a:solidFill>
                  <a:srgbClr val="E60012"/>
                </a:solidFill>
              </a:defRPr>
            </a:lvl1pPr>
          </a:lstStyle>
          <a:p>
            <a:r>
              <a:rPr lang="zh-CN" altLang="en-US" dirty="0"/>
              <a:t>单击此处添加章节标题</a:t>
            </a:r>
            <a:endParaRPr lang="zh-CN" altLang="en-US" dirty="0"/>
          </a:p>
        </p:txBody>
      </p:sp>
      <p:sp>
        <p:nvSpPr>
          <p:cNvPr id="6" name="日期占位符 5"/>
          <p:cNvSpPr>
            <a:spLocks noGrp="1"/>
          </p:cNvSpPr>
          <p:nvPr>
            <p:ph type="dt" sz="half" idx="10"/>
          </p:nvPr>
        </p:nvSpPr>
        <p:spPr>
          <a:xfrm>
            <a:off x="628650" y="4859178"/>
            <a:ext cx="2057400" cy="273844"/>
          </a:xfrm>
        </p:spPr>
        <p:txBody>
          <a:bodyPr/>
          <a:lstStyle/>
          <a:p>
            <a:fld id="{FFC10596-4CA3-844B-85A1-00419C0B7C1E}" type="datetimeFigureOut">
              <a:rPr kumimoji="1" lang="zh-CN" altLang="en-US" smtClean="0"/>
            </a:fld>
            <a:endParaRPr kumimoji="1" lang="zh-CN" altLang="en-US"/>
          </a:p>
        </p:txBody>
      </p:sp>
      <p:sp>
        <p:nvSpPr>
          <p:cNvPr id="7" name="页脚占位符 6"/>
          <p:cNvSpPr>
            <a:spLocks noGrp="1"/>
          </p:cNvSpPr>
          <p:nvPr>
            <p:ph type="ftr" sz="quarter" idx="11"/>
          </p:nvPr>
        </p:nvSpPr>
        <p:spPr>
          <a:xfrm>
            <a:off x="3028950" y="4859178"/>
            <a:ext cx="3086100" cy="273844"/>
          </a:xfrm>
        </p:spPr>
        <p:txBody>
          <a:bodyPr/>
          <a:lstStyle/>
          <a:p>
            <a:endParaRPr kumimoji="1" lang="zh-CN" altLang="en-US"/>
          </a:p>
        </p:txBody>
      </p:sp>
      <p:sp>
        <p:nvSpPr>
          <p:cNvPr id="8" name="灯片编号占位符 7"/>
          <p:cNvSpPr>
            <a:spLocks noGrp="1"/>
          </p:cNvSpPr>
          <p:nvPr>
            <p:ph type="sldNum" sz="quarter" idx="12"/>
          </p:nvPr>
        </p:nvSpPr>
        <p:spPr>
          <a:xfrm>
            <a:off x="6457950" y="4859178"/>
            <a:ext cx="2057400" cy="273844"/>
          </a:xfrm>
        </p:spPr>
        <p:txBody>
          <a:bodyPr/>
          <a:lstStyle/>
          <a:p>
            <a:fld id="{3242F8A0-C41C-434B-8579-3EA861392498}" type="slidenum">
              <a:rPr kumimoji="1" lang="zh-CN" altLang="en-US" smtClean="0"/>
            </a:fld>
            <a:endParaRPr kumimoji="1" lang="zh-CN" altLang="en-US"/>
          </a:p>
        </p:txBody>
      </p:sp>
      <p:grpSp>
        <p:nvGrpSpPr>
          <p:cNvPr id="13" name="组合 12"/>
          <p:cNvGrpSpPr/>
          <p:nvPr userDrawn="1"/>
        </p:nvGrpSpPr>
        <p:grpSpPr>
          <a:xfrm>
            <a:off x="332184" y="387380"/>
            <a:ext cx="335903" cy="223935"/>
            <a:chOff x="305638" y="355794"/>
            <a:chExt cx="447870" cy="298580"/>
          </a:xfrm>
        </p:grpSpPr>
        <p:sp>
          <p:nvSpPr>
            <p:cNvPr id="14" name="椭圆 13"/>
            <p:cNvSpPr/>
            <p:nvPr userDrawn="1"/>
          </p:nvSpPr>
          <p:spPr>
            <a:xfrm>
              <a:off x="305638" y="355794"/>
              <a:ext cx="298580" cy="298580"/>
            </a:xfrm>
            <a:prstGeom prst="ellipse">
              <a:avLst/>
            </a:prstGeom>
            <a:solidFill>
              <a:srgbClr val="E04F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任意多边形: 形状 14"/>
            <p:cNvSpPr/>
            <p:nvPr userDrawn="1"/>
          </p:nvSpPr>
          <p:spPr>
            <a:xfrm>
              <a:off x="454928" y="355794"/>
              <a:ext cx="298580" cy="298580"/>
            </a:xfrm>
            <a:custGeom>
              <a:avLst/>
              <a:gdLst>
                <a:gd name="connsiteX0" fmla="*/ 101969 w 298580"/>
                <a:gd name="connsiteY0" fmla="*/ 289975 h 298580"/>
                <a:gd name="connsiteX1" fmla="*/ 196611 w 298580"/>
                <a:gd name="connsiteY1" fmla="*/ 289975 h 298580"/>
                <a:gd name="connsiteX2" fmla="*/ 183005 w 298580"/>
                <a:gd name="connsiteY2" fmla="*/ 294757 h 298580"/>
                <a:gd name="connsiteX3" fmla="*/ 149290 w 298580"/>
                <a:gd name="connsiteY3" fmla="*/ 298580 h 298580"/>
                <a:gd name="connsiteX4" fmla="*/ 115575 w 298580"/>
                <a:gd name="connsiteY4" fmla="*/ 294757 h 298580"/>
                <a:gd name="connsiteX5" fmla="*/ 42398 w 298580"/>
                <a:gd name="connsiteY5" fmla="*/ 250771 h 298580"/>
                <a:gd name="connsiteX6" fmla="*/ 256182 w 298580"/>
                <a:gd name="connsiteY6" fmla="*/ 250771 h 298580"/>
                <a:gd name="connsiteX7" fmla="*/ 228892 w 298580"/>
                <a:gd name="connsiteY7" fmla="*/ 272184 h 298580"/>
                <a:gd name="connsiteX8" fmla="*/ 69688 w 298580"/>
                <a:gd name="connsiteY8" fmla="*/ 272184 h 298580"/>
                <a:gd name="connsiteX9" fmla="*/ 16120 w 298580"/>
                <a:gd name="connsiteY9" fmla="*/ 214633 h 298580"/>
                <a:gd name="connsiteX10" fmla="*/ 282460 w 298580"/>
                <a:gd name="connsiteY10" fmla="*/ 214633 h 298580"/>
                <a:gd name="connsiteX11" fmla="*/ 271329 w 298580"/>
                <a:gd name="connsiteY11" fmla="*/ 232980 h 298580"/>
                <a:gd name="connsiteX12" fmla="*/ 27251 w 298580"/>
                <a:gd name="connsiteY12" fmla="*/ 232980 h 298580"/>
                <a:gd name="connsiteX13" fmla="*/ 5896 w 298580"/>
                <a:gd name="connsiteY13" fmla="*/ 178494 h 298580"/>
                <a:gd name="connsiteX14" fmla="*/ 292684 w 298580"/>
                <a:gd name="connsiteY14" fmla="*/ 178494 h 298580"/>
                <a:gd name="connsiteX15" fmla="*/ 288980 w 298580"/>
                <a:gd name="connsiteY15" fmla="*/ 196842 h 298580"/>
                <a:gd name="connsiteX16" fmla="*/ 9600 w 298580"/>
                <a:gd name="connsiteY16" fmla="*/ 196842 h 298580"/>
                <a:gd name="connsiteX17" fmla="*/ 1494 w 298580"/>
                <a:gd name="connsiteY17" fmla="*/ 141888 h 298580"/>
                <a:gd name="connsiteX18" fmla="*/ 297086 w 298580"/>
                <a:gd name="connsiteY18" fmla="*/ 141888 h 298580"/>
                <a:gd name="connsiteX19" fmla="*/ 298580 w 298580"/>
                <a:gd name="connsiteY19" fmla="*/ 149290 h 298580"/>
                <a:gd name="connsiteX20" fmla="*/ 296276 w 298580"/>
                <a:gd name="connsiteY20" fmla="*/ 160703 h 298580"/>
                <a:gd name="connsiteX21" fmla="*/ 2304 w 298580"/>
                <a:gd name="connsiteY21" fmla="*/ 160703 h 298580"/>
                <a:gd name="connsiteX22" fmla="*/ 0 w 298580"/>
                <a:gd name="connsiteY22" fmla="*/ 149290 h 298580"/>
                <a:gd name="connsiteX23" fmla="*/ 8790 w 298580"/>
                <a:gd name="connsiteY23" fmla="*/ 105750 h 298580"/>
                <a:gd name="connsiteX24" fmla="*/ 289790 w 298580"/>
                <a:gd name="connsiteY24" fmla="*/ 105750 h 298580"/>
                <a:gd name="connsiteX25" fmla="*/ 293494 w 298580"/>
                <a:gd name="connsiteY25" fmla="*/ 124097 h 298580"/>
                <a:gd name="connsiteX26" fmla="*/ 5086 w 298580"/>
                <a:gd name="connsiteY26" fmla="*/ 124097 h 298580"/>
                <a:gd name="connsiteX27" fmla="*/ 26274 w 298580"/>
                <a:gd name="connsiteY27" fmla="*/ 69611 h 298580"/>
                <a:gd name="connsiteX28" fmla="*/ 272306 w 298580"/>
                <a:gd name="connsiteY28" fmla="*/ 69611 h 298580"/>
                <a:gd name="connsiteX29" fmla="*/ 284677 w 298580"/>
                <a:gd name="connsiteY29" fmla="*/ 87959 h 298580"/>
                <a:gd name="connsiteX30" fmla="*/ 13903 w 298580"/>
                <a:gd name="connsiteY30" fmla="*/ 87959 h 298580"/>
                <a:gd name="connsiteX31" fmla="*/ 58934 w 298580"/>
                <a:gd name="connsiteY31" fmla="*/ 33472 h 298580"/>
                <a:gd name="connsiteX32" fmla="*/ 239646 w 298580"/>
                <a:gd name="connsiteY32" fmla="*/ 33472 h 298580"/>
                <a:gd name="connsiteX33" fmla="*/ 254854 w 298580"/>
                <a:gd name="connsiteY33" fmla="*/ 43726 h 298580"/>
                <a:gd name="connsiteX34" fmla="*/ 260311 w 298580"/>
                <a:gd name="connsiteY34" fmla="*/ 51820 h 298580"/>
                <a:gd name="connsiteX35" fmla="*/ 38269 w 298580"/>
                <a:gd name="connsiteY35" fmla="*/ 51820 h 298580"/>
                <a:gd name="connsiteX36" fmla="*/ 43726 w 298580"/>
                <a:gd name="connsiteY36" fmla="*/ 43726 h 298580"/>
                <a:gd name="connsiteX37" fmla="*/ 149290 w 298580"/>
                <a:gd name="connsiteY37" fmla="*/ 0 h 298580"/>
                <a:gd name="connsiteX38" fmla="*/ 207401 w 298580"/>
                <a:gd name="connsiteY38" fmla="*/ 11732 h 298580"/>
                <a:gd name="connsiteX39" fmla="*/ 213258 w 298580"/>
                <a:gd name="connsiteY39" fmla="*/ 15681 h 298580"/>
                <a:gd name="connsiteX40" fmla="*/ 85322 w 298580"/>
                <a:gd name="connsiteY40" fmla="*/ 15681 h 298580"/>
                <a:gd name="connsiteX41" fmla="*/ 91179 w 298580"/>
                <a:gd name="connsiteY41" fmla="*/ 11732 h 298580"/>
                <a:gd name="connsiteX42" fmla="*/ 149290 w 298580"/>
                <a:gd name="connsiteY42" fmla="*/ 0 h 29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8580" h="298580">
                  <a:moveTo>
                    <a:pt x="101969" y="289975"/>
                  </a:moveTo>
                  <a:lnTo>
                    <a:pt x="196611" y="289975"/>
                  </a:lnTo>
                  <a:lnTo>
                    <a:pt x="183005" y="294757"/>
                  </a:lnTo>
                  <a:cubicBezTo>
                    <a:pt x="172171" y="297258"/>
                    <a:pt x="160885" y="298580"/>
                    <a:pt x="149290" y="298580"/>
                  </a:cubicBezTo>
                  <a:cubicBezTo>
                    <a:pt x="137695" y="298580"/>
                    <a:pt x="126409" y="297258"/>
                    <a:pt x="115575" y="294757"/>
                  </a:cubicBezTo>
                  <a:close/>
                  <a:moveTo>
                    <a:pt x="42398" y="250771"/>
                  </a:moveTo>
                  <a:lnTo>
                    <a:pt x="256182" y="250771"/>
                  </a:lnTo>
                  <a:lnTo>
                    <a:pt x="228892" y="272184"/>
                  </a:lnTo>
                  <a:lnTo>
                    <a:pt x="69688" y="272184"/>
                  </a:lnTo>
                  <a:close/>
                  <a:moveTo>
                    <a:pt x="16120" y="214633"/>
                  </a:moveTo>
                  <a:lnTo>
                    <a:pt x="282460" y="214633"/>
                  </a:lnTo>
                  <a:lnTo>
                    <a:pt x="271329" y="232980"/>
                  </a:lnTo>
                  <a:lnTo>
                    <a:pt x="27251" y="232980"/>
                  </a:lnTo>
                  <a:close/>
                  <a:moveTo>
                    <a:pt x="5896" y="178494"/>
                  </a:moveTo>
                  <a:lnTo>
                    <a:pt x="292684" y="178494"/>
                  </a:lnTo>
                  <a:lnTo>
                    <a:pt x="288980" y="196842"/>
                  </a:lnTo>
                  <a:lnTo>
                    <a:pt x="9600" y="196842"/>
                  </a:lnTo>
                  <a:close/>
                  <a:moveTo>
                    <a:pt x="1494" y="141888"/>
                  </a:moveTo>
                  <a:lnTo>
                    <a:pt x="297086" y="141888"/>
                  </a:lnTo>
                  <a:lnTo>
                    <a:pt x="298580" y="149290"/>
                  </a:lnTo>
                  <a:lnTo>
                    <a:pt x="296276" y="160703"/>
                  </a:lnTo>
                  <a:lnTo>
                    <a:pt x="2304" y="160703"/>
                  </a:lnTo>
                  <a:lnTo>
                    <a:pt x="0" y="149290"/>
                  </a:lnTo>
                  <a:close/>
                  <a:moveTo>
                    <a:pt x="8790" y="105750"/>
                  </a:moveTo>
                  <a:lnTo>
                    <a:pt x="289790" y="105750"/>
                  </a:lnTo>
                  <a:lnTo>
                    <a:pt x="293494" y="124097"/>
                  </a:lnTo>
                  <a:lnTo>
                    <a:pt x="5086" y="124097"/>
                  </a:lnTo>
                  <a:close/>
                  <a:moveTo>
                    <a:pt x="26274" y="69611"/>
                  </a:moveTo>
                  <a:lnTo>
                    <a:pt x="272306" y="69611"/>
                  </a:lnTo>
                  <a:lnTo>
                    <a:pt x="284677" y="87959"/>
                  </a:lnTo>
                  <a:lnTo>
                    <a:pt x="13903" y="87959"/>
                  </a:lnTo>
                  <a:close/>
                  <a:moveTo>
                    <a:pt x="58934" y="33472"/>
                  </a:moveTo>
                  <a:lnTo>
                    <a:pt x="239646" y="33472"/>
                  </a:lnTo>
                  <a:lnTo>
                    <a:pt x="254854" y="43726"/>
                  </a:lnTo>
                  <a:lnTo>
                    <a:pt x="260311" y="51820"/>
                  </a:lnTo>
                  <a:lnTo>
                    <a:pt x="38269" y="51820"/>
                  </a:lnTo>
                  <a:lnTo>
                    <a:pt x="43726" y="43726"/>
                  </a:lnTo>
                  <a:close/>
                  <a:moveTo>
                    <a:pt x="149290" y="0"/>
                  </a:moveTo>
                  <a:cubicBezTo>
                    <a:pt x="169903" y="0"/>
                    <a:pt x="189540" y="4177"/>
                    <a:pt x="207401" y="11732"/>
                  </a:cubicBezTo>
                  <a:lnTo>
                    <a:pt x="213258" y="15681"/>
                  </a:lnTo>
                  <a:lnTo>
                    <a:pt x="85322" y="15681"/>
                  </a:lnTo>
                  <a:lnTo>
                    <a:pt x="91179" y="11732"/>
                  </a:lnTo>
                  <a:cubicBezTo>
                    <a:pt x="109040" y="4177"/>
                    <a:pt x="128677" y="0"/>
                    <a:pt x="149290" y="0"/>
                  </a:cubicBezTo>
                  <a:close/>
                </a:path>
              </a:pathLst>
            </a:custGeom>
            <a:solidFill>
              <a:srgbClr val="E04F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内页模板">
    <p:spTree>
      <p:nvGrpSpPr>
        <p:cNvPr id="1" name=""/>
        <p:cNvGrpSpPr/>
        <p:nvPr/>
      </p:nvGrpSpPr>
      <p:grpSpPr>
        <a:xfrm>
          <a:off x="0" y="0"/>
          <a:ext cx="0" cy="0"/>
          <a:chOff x="0" y="0"/>
          <a:chExt cx="0" cy="0"/>
        </a:xfrm>
      </p:grpSpPr>
      <p:pic>
        <p:nvPicPr>
          <p:cNvPr id="19" name="内容占位符 3"/>
          <p:cNvPicPr>
            <a:picLocks noChangeAspect="1"/>
          </p:cNvPicPr>
          <p:nvPr userDrawn="1"/>
        </p:nvPicPr>
        <p:blipFill>
          <a:blip r:embed="rId2" cstate="print">
            <a:extLst>
              <a:ext uri="{BEBA8EAE-BF5A-486C-A8C5-ECC9F3942E4B}">
                <a14:imgProps xmlns:a14="http://schemas.microsoft.com/office/drawing/2010/main">
                  <a14:imgLayer r:embed="rId3">
                    <a14:imgEffect>
                      <a14:saturation sat="73000"/>
                    </a14:imgEffect>
                  </a14:imgLayer>
                </a14:imgProps>
              </a:ext>
              <a:ext uri="{28A0092B-C50C-407E-A947-70E740481C1C}">
                <a14:useLocalDpi xmlns:a14="http://schemas.microsoft.com/office/drawing/2010/main" val="0"/>
              </a:ext>
            </a:extLst>
          </a:blip>
          <a:stretch>
            <a:fillRect/>
          </a:stretch>
        </p:blipFill>
        <p:spPr>
          <a:xfrm>
            <a:off x="0" y="-1191"/>
            <a:ext cx="9144326" cy="5144691"/>
          </a:xfrm>
          <a:prstGeom prst="rect">
            <a:avLst/>
          </a:prstGeom>
        </p:spPr>
      </p:pic>
      <p:sp>
        <p:nvSpPr>
          <p:cNvPr id="17" name="矩形 16"/>
          <p:cNvSpPr/>
          <p:nvPr userDrawn="1"/>
        </p:nvSpPr>
        <p:spPr>
          <a:xfrm>
            <a:off x="0" y="1"/>
            <a:ext cx="9144000" cy="4867275"/>
          </a:xfrm>
          <a:prstGeom prst="rect">
            <a:avLst/>
          </a:prstGeom>
          <a:gradFill>
            <a:gsLst>
              <a:gs pos="67000">
                <a:srgbClr val="FBFAFA">
                  <a:alpha val="80000"/>
                </a:srgbClr>
              </a:gs>
              <a:gs pos="0">
                <a:schemeClr val="bg1">
                  <a:alpha val="80000"/>
                </a:schemeClr>
              </a:gs>
              <a:gs pos="100000">
                <a:schemeClr val="bg1">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nvPr>
        </p:nvSpPr>
        <p:spPr>
          <a:xfrm>
            <a:off x="718807" y="276225"/>
            <a:ext cx="7450931" cy="446246"/>
          </a:xfrm>
          <a:prstGeom prst="rect">
            <a:avLst/>
          </a:prstGeom>
        </p:spPr>
        <p:txBody>
          <a:bodyPr>
            <a:normAutofit/>
          </a:bodyPr>
          <a:lstStyle>
            <a:lvl1pPr marL="0" indent="0">
              <a:lnSpc>
                <a:spcPct val="100000"/>
              </a:lnSpc>
              <a:buFont typeface="Arial" panose="020B0604020202020204" pitchFamily="34" charset="0"/>
              <a:buNone/>
              <a:defRPr sz="1800" b="1">
                <a:solidFill>
                  <a:schemeClr val="accent3"/>
                </a:solidFill>
              </a:defRPr>
            </a:lvl1pPr>
          </a:lstStyle>
          <a:p>
            <a:r>
              <a:rPr lang="zh-CN" altLang="en-US" dirty="0"/>
              <a:t>单击此处添加章节标题</a:t>
            </a:r>
            <a:endParaRPr lang="zh-CN" altLang="en-US" dirty="0"/>
          </a:p>
        </p:txBody>
      </p:sp>
      <p:sp>
        <p:nvSpPr>
          <p:cNvPr id="6" name="日期占位符 5"/>
          <p:cNvSpPr>
            <a:spLocks noGrp="1"/>
          </p:cNvSpPr>
          <p:nvPr>
            <p:ph type="dt" sz="half" idx="10"/>
          </p:nvPr>
        </p:nvSpPr>
        <p:spPr>
          <a:xfrm>
            <a:off x="628650" y="4859178"/>
            <a:ext cx="2057400" cy="273844"/>
          </a:xfrm>
          <a:prstGeom prst="rect">
            <a:avLst/>
          </a:prstGeom>
        </p:spPr>
        <p:txBody>
          <a:bodyPr/>
          <a:lstStyle/>
          <a:p>
            <a:fld id="{FFC10596-4CA3-844B-85A1-00419C0B7C1E}" type="datetimeFigureOut">
              <a:rPr kumimoji="1" lang="zh-CN" altLang="en-US" smtClean="0"/>
            </a:fld>
            <a:endParaRPr kumimoji="1" lang="zh-CN" altLang="en-US"/>
          </a:p>
        </p:txBody>
      </p:sp>
      <p:sp>
        <p:nvSpPr>
          <p:cNvPr id="7" name="页脚占位符 6"/>
          <p:cNvSpPr>
            <a:spLocks noGrp="1"/>
          </p:cNvSpPr>
          <p:nvPr>
            <p:ph type="ftr" sz="quarter" idx="11"/>
          </p:nvPr>
        </p:nvSpPr>
        <p:spPr>
          <a:xfrm>
            <a:off x="3028950" y="4859178"/>
            <a:ext cx="3086100" cy="273844"/>
          </a:xfrm>
          <a:prstGeom prst="rect">
            <a:avLst/>
          </a:prstGeom>
        </p:spPr>
        <p:txBody>
          <a:bodyPr/>
          <a:lstStyle/>
          <a:p>
            <a:endParaRPr kumimoji="1" lang="zh-CN" altLang="en-US"/>
          </a:p>
        </p:txBody>
      </p:sp>
      <p:sp>
        <p:nvSpPr>
          <p:cNvPr id="8" name="灯片编号占位符 7"/>
          <p:cNvSpPr>
            <a:spLocks noGrp="1"/>
          </p:cNvSpPr>
          <p:nvPr>
            <p:ph type="sldNum" sz="quarter" idx="12"/>
          </p:nvPr>
        </p:nvSpPr>
        <p:spPr>
          <a:xfrm>
            <a:off x="6457950" y="4859178"/>
            <a:ext cx="2057400" cy="273844"/>
          </a:xfrm>
          <a:prstGeom prst="rect">
            <a:avLst/>
          </a:prstGeom>
        </p:spPr>
        <p:txBody>
          <a:bodyPr/>
          <a:lstStyle/>
          <a:p>
            <a:fld id="{3242F8A0-C41C-434B-8579-3EA861392498}" type="slidenum">
              <a:rPr kumimoji="1" lang="zh-CN" altLang="en-US" smtClean="0"/>
            </a:fld>
            <a:endParaRPr kumimoji="1" lang="zh-CN" altLang="en-US"/>
          </a:p>
        </p:txBody>
      </p:sp>
      <p:grpSp>
        <p:nvGrpSpPr>
          <p:cNvPr id="13" name="组合 12"/>
          <p:cNvGrpSpPr/>
          <p:nvPr userDrawn="1"/>
        </p:nvGrpSpPr>
        <p:grpSpPr>
          <a:xfrm>
            <a:off x="332184" y="387380"/>
            <a:ext cx="335903" cy="223935"/>
            <a:chOff x="305638" y="355794"/>
            <a:chExt cx="447870" cy="298580"/>
          </a:xfrm>
        </p:grpSpPr>
        <p:sp>
          <p:nvSpPr>
            <p:cNvPr id="14" name="椭圆 13"/>
            <p:cNvSpPr/>
            <p:nvPr userDrawn="1"/>
          </p:nvSpPr>
          <p:spPr>
            <a:xfrm>
              <a:off x="305638" y="355794"/>
              <a:ext cx="298580" cy="29858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任意多边形: 形状 14"/>
            <p:cNvSpPr/>
            <p:nvPr userDrawn="1"/>
          </p:nvSpPr>
          <p:spPr>
            <a:xfrm>
              <a:off x="454928" y="355794"/>
              <a:ext cx="298580" cy="298580"/>
            </a:xfrm>
            <a:custGeom>
              <a:avLst/>
              <a:gdLst>
                <a:gd name="connsiteX0" fmla="*/ 101969 w 298580"/>
                <a:gd name="connsiteY0" fmla="*/ 289975 h 298580"/>
                <a:gd name="connsiteX1" fmla="*/ 196611 w 298580"/>
                <a:gd name="connsiteY1" fmla="*/ 289975 h 298580"/>
                <a:gd name="connsiteX2" fmla="*/ 183005 w 298580"/>
                <a:gd name="connsiteY2" fmla="*/ 294757 h 298580"/>
                <a:gd name="connsiteX3" fmla="*/ 149290 w 298580"/>
                <a:gd name="connsiteY3" fmla="*/ 298580 h 298580"/>
                <a:gd name="connsiteX4" fmla="*/ 115575 w 298580"/>
                <a:gd name="connsiteY4" fmla="*/ 294757 h 298580"/>
                <a:gd name="connsiteX5" fmla="*/ 42398 w 298580"/>
                <a:gd name="connsiteY5" fmla="*/ 250771 h 298580"/>
                <a:gd name="connsiteX6" fmla="*/ 256182 w 298580"/>
                <a:gd name="connsiteY6" fmla="*/ 250771 h 298580"/>
                <a:gd name="connsiteX7" fmla="*/ 228892 w 298580"/>
                <a:gd name="connsiteY7" fmla="*/ 272184 h 298580"/>
                <a:gd name="connsiteX8" fmla="*/ 69688 w 298580"/>
                <a:gd name="connsiteY8" fmla="*/ 272184 h 298580"/>
                <a:gd name="connsiteX9" fmla="*/ 16120 w 298580"/>
                <a:gd name="connsiteY9" fmla="*/ 214633 h 298580"/>
                <a:gd name="connsiteX10" fmla="*/ 282460 w 298580"/>
                <a:gd name="connsiteY10" fmla="*/ 214633 h 298580"/>
                <a:gd name="connsiteX11" fmla="*/ 271329 w 298580"/>
                <a:gd name="connsiteY11" fmla="*/ 232980 h 298580"/>
                <a:gd name="connsiteX12" fmla="*/ 27251 w 298580"/>
                <a:gd name="connsiteY12" fmla="*/ 232980 h 298580"/>
                <a:gd name="connsiteX13" fmla="*/ 5896 w 298580"/>
                <a:gd name="connsiteY13" fmla="*/ 178494 h 298580"/>
                <a:gd name="connsiteX14" fmla="*/ 292684 w 298580"/>
                <a:gd name="connsiteY14" fmla="*/ 178494 h 298580"/>
                <a:gd name="connsiteX15" fmla="*/ 288980 w 298580"/>
                <a:gd name="connsiteY15" fmla="*/ 196842 h 298580"/>
                <a:gd name="connsiteX16" fmla="*/ 9600 w 298580"/>
                <a:gd name="connsiteY16" fmla="*/ 196842 h 298580"/>
                <a:gd name="connsiteX17" fmla="*/ 1494 w 298580"/>
                <a:gd name="connsiteY17" fmla="*/ 141888 h 298580"/>
                <a:gd name="connsiteX18" fmla="*/ 297086 w 298580"/>
                <a:gd name="connsiteY18" fmla="*/ 141888 h 298580"/>
                <a:gd name="connsiteX19" fmla="*/ 298580 w 298580"/>
                <a:gd name="connsiteY19" fmla="*/ 149290 h 298580"/>
                <a:gd name="connsiteX20" fmla="*/ 296276 w 298580"/>
                <a:gd name="connsiteY20" fmla="*/ 160703 h 298580"/>
                <a:gd name="connsiteX21" fmla="*/ 2304 w 298580"/>
                <a:gd name="connsiteY21" fmla="*/ 160703 h 298580"/>
                <a:gd name="connsiteX22" fmla="*/ 0 w 298580"/>
                <a:gd name="connsiteY22" fmla="*/ 149290 h 298580"/>
                <a:gd name="connsiteX23" fmla="*/ 8790 w 298580"/>
                <a:gd name="connsiteY23" fmla="*/ 105750 h 298580"/>
                <a:gd name="connsiteX24" fmla="*/ 289790 w 298580"/>
                <a:gd name="connsiteY24" fmla="*/ 105750 h 298580"/>
                <a:gd name="connsiteX25" fmla="*/ 293494 w 298580"/>
                <a:gd name="connsiteY25" fmla="*/ 124097 h 298580"/>
                <a:gd name="connsiteX26" fmla="*/ 5086 w 298580"/>
                <a:gd name="connsiteY26" fmla="*/ 124097 h 298580"/>
                <a:gd name="connsiteX27" fmla="*/ 26274 w 298580"/>
                <a:gd name="connsiteY27" fmla="*/ 69611 h 298580"/>
                <a:gd name="connsiteX28" fmla="*/ 272306 w 298580"/>
                <a:gd name="connsiteY28" fmla="*/ 69611 h 298580"/>
                <a:gd name="connsiteX29" fmla="*/ 284677 w 298580"/>
                <a:gd name="connsiteY29" fmla="*/ 87959 h 298580"/>
                <a:gd name="connsiteX30" fmla="*/ 13903 w 298580"/>
                <a:gd name="connsiteY30" fmla="*/ 87959 h 298580"/>
                <a:gd name="connsiteX31" fmla="*/ 58934 w 298580"/>
                <a:gd name="connsiteY31" fmla="*/ 33472 h 298580"/>
                <a:gd name="connsiteX32" fmla="*/ 239646 w 298580"/>
                <a:gd name="connsiteY32" fmla="*/ 33472 h 298580"/>
                <a:gd name="connsiteX33" fmla="*/ 254854 w 298580"/>
                <a:gd name="connsiteY33" fmla="*/ 43726 h 298580"/>
                <a:gd name="connsiteX34" fmla="*/ 260311 w 298580"/>
                <a:gd name="connsiteY34" fmla="*/ 51820 h 298580"/>
                <a:gd name="connsiteX35" fmla="*/ 38269 w 298580"/>
                <a:gd name="connsiteY35" fmla="*/ 51820 h 298580"/>
                <a:gd name="connsiteX36" fmla="*/ 43726 w 298580"/>
                <a:gd name="connsiteY36" fmla="*/ 43726 h 298580"/>
                <a:gd name="connsiteX37" fmla="*/ 149290 w 298580"/>
                <a:gd name="connsiteY37" fmla="*/ 0 h 298580"/>
                <a:gd name="connsiteX38" fmla="*/ 207401 w 298580"/>
                <a:gd name="connsiteY38" fmla="*/ 11732 h 298580"/>
                <a:gd name="connsiteX39" fmla="*/ 213258 w 298580"/>
                <a:gd name="connsiteY39" fmla="*/ 15681 h 298580"/>
                <a:gd name="connsiteX40" fmla="*/ 85322 w 298580"/>
                <a:gd name="connsiteY40" fmla="*/ 15681 h 298580"/>
                <a:gd name="connsiteX41" fmla="*/ 91179 w 298580"/>
                <a:gd name="connsiteY41" fmla="*/ 11732 h 298580"/>
                <a:gd name="connsiteX42" fmla="*/ 149290 w 298580"/>
                <a:gd name="connsiteY42" fmla="*/ 0 h 29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8580" h="298580">
                  <a:moveTo>
                    <a:pt x="101969" y="289975"/>
                  </a:moveTo>
                  <a:lnTo>
                    <a:pt x="196611" y="289975"/>
                  </a:lnTo>
                  <a:lnTo>
                    <a:pt x="183005" y="294757"/>
                  </a:lnTo>
                  <a:cubicBezTo>
                    <a:pt x="172171" y="297258"/>
                    <a:pt x="160885" y="298580"/>
                    <a:pt x="149290" y="298580"/>
                  </a:cubicBezTo>
                  <a:cubicBezTo>
                    <a:pt x="137695" y="298580"/>
                    <a:pt x="126409" y="297258"/>
                    <a:pt x="115575" y="294757"/>
                  </a:cubicBezTo>
                  <a:close/>
                  <a:moveTo>
                    <a:pt x="42398" y="250771"/>
                  </a:moveTo>
                  <a:lnTo>
                    <a:pt x="256182" y="250771"/>
                  </a:lnTo>
                  <a:lnTo>
                    <a:pt x="228892" y="272184"/>
                  </a:lnTo>
                  <a:lnTo>
                    <a:pt x="69688" y="272184"/>
                  </a:lnTo>
                  <a:close/>
                  <a:moveTo>
                    <a:pt x="16120" y="214633"/>
                  </a:moveTo>
                  <a:lnTo>
                    <a:pt x="282460" y="214633"/>
                  </a:lnTo>
                  <a:lnTo>
                    <a:pt x="271329" y="232980"/>
                  </a:lnTo>
                  <a:lnTo>
                    <a:pt x="27251" y="232980"/>
                  </a:lnTo>
                  <a:close/>
                  <a:moveTo>
                    <a:pt x="5896" y="178494"/>
                  </a:moveTo>
                  <a:lnTo>
                    <a:pt x="292684" y="178494"/>
                  </a:lnTo>
                  <a:lnTo>
                    <a:pt x="288980" y="196842"/>
                  </a:lnTo>
                  <a:lnTo>
                    <a:pt x="9600" y="196842"/>
                  </a:lnTo>
                  <a:close/>
                  <a:moveTo>
                    <a:pt x="1494" y="141888"/>
                  </a:moveTo>
                  <a:lnTo>
                    <a:pt x="297086" y="141888"/>
                  </a:lnTo>
                  <a:lnTo>
                    <a:pt x="298580" y="149290"/>
                  </a:lnTo>
                  <a:lnTo>
                    <a:pt x="296276" y="160703"/>
                  </a:lnTo>
                  <a:lnTo>
                    <a:pt x="2304" y="160703"/>
                  </a:lnTo>
                  <a:lnTo>
                    <a:pt x="0" y="149290"/>
                  </a:lnTo>
                  <a:close/>
                  <a:moveTo>
                    <a:pt x="8790" y="105750"/>
                  </a:moveTo>
                  <a:lnTo>
                    <a:pt x="289790" y="105750"/>
                  </a:lnTo>
                  <a:lnTo>
                    <a:pt x="293494" y="124097"/>
                  </a:lnTo>
                  <a:lnTo>
                    <a:pt x="5086" y="124097"/>
                  </a:lnTo>
                  <a:close/>
                  <a:moveTo>
                    <a:pt x="26274" y="69611"/>
                  </a:moveTo>
                  <a:lnTo>
                    <a:pt x="272306" y="69611"/>
                  </a:lnTo>
                  <a:lnTo>
                    <a:pt x="284677" y="87959"/>
                  </a:lnTo>
                  <a:lnTo>
                    <a:pt x="13903" y="87959"/>
                  </a:lnTo>
                  <a:close/>
                  <a:moveTo>
                    <a:pt x="58934" y="33472"/>
                  </a:moveTo>
                  <a:lnTo>
                    <a:pt x="239646" y="33472"/>
                  </a:lnTo>
                  <a:lnTo>
                    <a:pt x="254854" y="43726"/>
                  </a:lnTo>
                  <a:lnTo>
                    <a:pt x="260311" y="51820"/>
                  </a:lnTo>
                  <a:lnTo>
                    <a:pt x="38269" y="51820"/>
                  </a:lnTo>
                  <a:lnTo>
                    <a:pt x="43726" y="43726"/>
                  </a:lnTo>
                  <a:close/>
                  <a:moveTo>
                    <a:pt x="149290" y="0"/>
                  </a:moveTo>
                  <a:cubicBezTo>
                    <a:pt x="169903" y="0"/>
                    <a:pt x="189540" y="4177"/>
                    <a:pt x="207401" y="11732"/>
                  </a:cubicBezTo>
                  <a:lnTo>
                    <a:pt x="213258" y="15681"/>
                  </a:lnTo>
                  <a:lnTo>
                    <a:pt x="85322" y="15681"/>
                  </a:lnTo>
                  <a:lnTo>
                    <a:pt x="91179" y="11732"/>
                  </a:lnTo>
                  <a:cubicBezTo>
                    <a:pt x="109040" y="4177"/>
                    <a:pt x="128677" y="0"/>
                    <a:pt x="149290" y="0"/>
                  </a:cubicBezTo>
                  <a:close/>
                </a:path>
              </a:pathLst>
            </a:custGeom>
            <a:solidFill>
              <a:schemeClr val="tx1">
                <a:lumMod val="25000"/>
                <a:lumOff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26" name="Picture 2" descr="D:\PROWISDOM\2017年\20170122 【用友】PPT模板\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8424" y="211253"/>
            <a:ext cx="504056" cy="340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内页模板">
    <p:spTree>
      <p:nvGrpSpPr>
        <p:cNvPr id="1" name=""/>
        <p:cNvGrpSpPr/>
        <p:nvPr/>
      </p:nvGrpSpPr>
      <p:grpSpPr>
        <a:xfrm>
          <a:off x="0" y="0"/>
          <a:ext cx="0" cy="0"/>
          <a:chOff x="0" y="0"/>
          <a:chExt cx="0" cy="0"/>
        </a:xfrm>
      </p:grpSpPr>
      <p:pic>
        <p:nvPicPr>
          <p:cNvPr id="19" name="内容占位符 3"/>
          <p:cNvPicPr>
            <a:picLocks noChangeAspect="1"/>
          </p:cNvPicPr>
          <p:nvPr userDrawn="1"/>
        </p:nvPicPr>
        <p:blipFill>
          <a:blip r:embed="rId2" cstate="print">
            <a:extLst>
              <a:ext uri="{BEBA8EAE-BF5A-486C-A8C5-ECC9F3942E4B}">
                <a14:imgProps xmlns:a14="http://schemas.microsoft.com/office/drawing/2010/main">
                  <a14:imgLayer r:embed="rId3">
                    <a14:imgEffect>
                      <a14:saturation sat="73000"/>
                    </a14:imgEffect>
                  </a14:imgLayer>
                </a14:imgProps>
              </a:ext>
              <a:ext uri="{28A0092B-C50C-407E-A947-70E740481C1C}">
                <a14:useLocalDpi xmlns:a14="http://schemas.microsoft.com/office/drawing/2010/main" val="0"/>
              </a:ext>
            </a:extLst>
          </a:blip>
          <a:stretch>
            <a:fillRect/>
          </a:stretch>
        </p:blipFill>
        <p:spPr>
          <a:xfrm>
            <a:off x="0" y="-1191"/>
            <a:ext cx="9144326" cy="5144691"/>
          </a:xfrm>
          <a:prstGeom prst="rect">
            <a:avLst/>
          </a:prstGeom>
        </p:spPr>
      </p:pic>
      <p:sp>
        <p:nvSpPr>
          <p:cNvPr id="17" name="矩形 16"/>
          <p:cNvSpPr/>
          <p:nvPr userDrawn="1"/>
        </p:nvSpPr>
        <p:spPr>
          <a:xfrm>
            <a:off x="0" y="1"/>
            <a:ext cx="9144000" cy="4867275"/>
          </a:xfrm>
          <a:prstGeom prst="rect">
            <a:avLst/>
          </a:prstGeom>
          <a:gradFill>
            <a:gsLst>
              <a:gs pos="67000">
                <a:srgbClr val="FBFAFA">
                  <a:alpha val="80000"/>
                </a:srgbClr>
              </a:gs>
              <a:gs pos="0">
                <a:schemeClr val="bg1">
                  <a:alpha val="80000"/>
                </a:schemeClr>
              </a:gs>
              <a:gs pos="100000">
                <a:schemeClr val="bg1">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nvPr>
        </p:nvSpPr>
        <p:spPr>
          <a:xfrm>
            <a:off x="718807" y="276225"/>
            <a:ext cx="7450931" cy="446246"/>
          </a:xfrm>
          <a:prstGeom prst="rect">
            <a:avLst/>
          </a:prstGeom>
        </p:spPr>
        <p:txBody>
          <a:bodyPr>
            <a:normAutofit/>
          </a:bodyPr>
          <a:lstStyle>
            <a:lvl1pPr marL="0" indent="0">
              <a:lnSpc>
                <a:spcPct val="100000"/>
              </a:lnSpc>
              <a:buFont typeface="Arial" panose="020B0604020202020204" pitchFamily="34" charset="0"/>
              <a:buNone/>
              <a:defRPr sz="1800" b="1">
                <a:solidFill>
                  <a:schemeClr val="accent3"/>
                </a:solidFill>
              </a:defRPr>
            </a:lvl1pPr>
          </a:lstStyle>
          <a:p>
            <a:r>
              <a:rPr lang="zh-CN" altLang="en-US" dirty="0"/>
              <a:t>单击此处添加章节标题</a:t>
            </a:r>
            <a:endParaRPr lang="zh-CN" altLang="en-US" dirty="0"/>
          </a:p>
        </p:txBody>
      </p:sp>
      <p:sp>
        <p:nvSpPr>
          <p:cNvPr id="6" name="日期占位符 5"/>
          <p:cNvSpPr>
            <a:spLocks noGrp="1"/>
          </p:cNvSpPr>
          <p:nvPr>
            <p:ph type="dt" sz="half" idx="10"/>
          </p:nvPr>
        </p:nvSpPr>
        <p:spPr>
          <a:xfrm>
            <a:off x="628650" y="4859178"/>
            <a:ext cx="2057400" cy="273844"/>
          </a:xfrm>
          <a:prstGeom prst="rect">
            <a:avLst/>
          </a:prstGeom>
        </p:spPr>
        <p:txBody>
          <a:bodyPr/>
          <a:lstStyle/>
          <a:p>
            <a:fld id="{FFC10596-4CA3-844B-85A1-00419C0B7C1E}" type="datetimeFigureOut">
              <a:rPr kumimoji="1" lang="zh-CN" altLang="en-US" smtClean="0"/>
            </a:fld>
            <a:endParaRPr kumimoji="1" lang="zh-CN" altLang="en-US"/>
          </a:p>
        </p:txBody>
      </p:sp>
      <p:sp>
        <p:nvSpPr>
          <p:cNvPr id="7" name="页脚占位符 6"/>
          <p:cNvSpPr>
            <a:spLocks noGrp="1"/>
          </p:cNvSpPr>
          <p:nvPr>
            <p:ph type="ftr" sz="quarter" idx="11"/>
          </p:nvPr>
        </p:nvSpPr>
        <p:spPr>
          <a:xfrm>
            <a:off x="3028950" y="4859178"/>
            <a:ext cx="3086100" cy="273844"/>
          </a:xfrm>
          <a:prstGeom prst="rect">
            <a:avLst/>
          </a:prstGeom>
        </p:spPr>
        <p:txBody>
          <a:bodyPr/>
          <a:lstStyle/>
          <a:p>
            <a:endParaRPr kumimoji="1" lang="zh-CN" altLang="en-US"/>
          </a:p>
        </p:txBody>
      </p:sp>
      <p:sp>
        <p:nvSpPr>
          <p:cNvPr id="8" name="灯片编号占位符 7"/>
          <p:cNvSpPr>
            <a:spLocks noGrp="1"/>
          </p:cNvSpPr>
          <p:nvPr>
            <p:ph type="sldNum" sz="quarter" idx="12"/>
          </p:nvPr>
        </p:nvSpPr>
        <p:spPr>
          <a:xfrm>
            <a:off x="6457950" y="4859178"/>
            <a:ext cx="2057400" cy="273844"/>
          </a:xfrm>
          <a:prstGeom prst="rect">
            <a:avLst/>
          </a:prstGeom>
        </p:spPr>
        <p:txBody>
          <a:bodyPr/>
          <a:lstStyle/>
          <a:p>
            <a:fld id="{3242F8A0-C41C-434B-8579-3EA861392498}" type="slidenum">
              <a:rPr kumimoji="1" lang="zh-CN" altLang="en-US" smtClean="0"/>
            </a:fld>
            <a:endParaRPr kumimoji="1" lang="zh-CN" altLang="en-US"/>
          </a:p>
        </p:txBody>
      </p:sp>
      <p:grpSp>
        <p:nvGrpSpPr>
          <p:cNvPr id="13" name="组合 12"/>
          <p:cNvGrpSpPr/>
          <p:nvPr userDrawn="1"/>
        </p:nvGrpSpPr>
        <p:grpSpPr>
          <a:xfrm>
            <a:off x="332184" y="387380"/>
            <a:ext cx="335903" cy="223935"/>
            <a:chOff x="305638" y="355794"/>
            <a:chExt cx="447870" cy="298580"/>
          </a:xfrm>
        </p:grpSpPr>
        <p:sp>
          <p:nvSpPr>
            <p:cNvPr id="14" name="椭圆 13"/>
            <p:cNvSpPr/>
            <p:nvPr userDrawn="1"/>
          </p:nvSpPr>
          <p:spPr>
            <a:xfrm>
              <a:off x="305638" y="355794"/>
              <a:ext cx="298580" cy="29858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任意多边形: 形状 14"/>
            <p:cNvSpPr/>
            <p:nvPr userDrawn="1"/>
          </p:nvSpPr>
          <p:spPr>
            <a:xfrm>
              <a:off x="454928" y="355794"/>
              <a:ext cx="298580" cy="298580"/>
            </a:xfrm>
            <a:custGeom>
              <a:avLst/>
              <a:gdLst>
                <a:gd name="connsiteX0" fmla="*/ 101969 w 298580"/>
                <a:gd name="connsiteY0" fmla="*/ 289975 h 298580"/>
                <a:gd name="connsiteX1" fmla="*/ 196611 w 298580"/>
                <a:gd name="connsiteY1" fmla="*/ 289975 h 298580"/>
                <a:gd name="connsiteX2" fmla="*/ 183005 w 298580"/>
                <a:gd name="connsiteY2" fmla="*/ 294757 h 298580"/>
                <a:gd name="connsiteX3" fmla="*/ 149290 w 298580"/>
                <a:gd name="connsiteY3" fmla="*/ 298580 h 298580"/>
                <a:gd name="connsiteX4" fmla="*/ 115575 w 298580"/>
                <a:gd name="connsiteY4" fmla="*/ 294757 h 298580"/>
                <a:gd name="connsiteX5" fmla="*/ 42398 w 298580"/>
                <a:gd name="connsiteY5" fmla="*/ 250771 h 298580"/>
                <a:gd name="connsiteX6" fmla="*/ 256182 w 298580"/>
                <a:gd name="connsiteY6" fmla="*/ 250771 h 298580"/>
                <a:gd name="connsiteX7" fmla="*/ 228892 w 298580"/>
                <a:gd name="connsiteY7" fmla="*/ 272184 h 298580"/>
                <a:gd name="connsiteX8" fmla="*/ 69688 w 298580"/>
                <a:gd name="connsiteY8" fmla="*/ 272184 h 298580"/>
                <a:gd name="connsiteX9" fmla="*/ 16120 w 298580"/>
                <a:gd name="connsiteY9" fmla="*/ 214633 h 298580"/>
                <a:gd name="connsiteX10" fmla="*/ 282460 w 298580"/>
                <a:gd name="connsiteY10" fmla="*/ 214633 h 298580"/>
                <a:gd name="connsiteX11" fmla="*/ 271329 w 298580"/>
                <a:gd name="connsiteY11" fmla="*/ 232980 h 298580"/>
                <a:gd name="connsiteX12" fmla="*/ 27251 w 298580"/>
                <a:gd name="connsiteY12" fmla="*/ 232980 h 298580"/>
                <a:gd name="connsiteX13" fmla="*/ 5896 w 298580"/>
                <a:gd name="connsiteY13" fmla="*/ 178494 h 298580"/>
                <a:gd name="connsiteX14" fmla="*/ 292684 w 298580"/>
                <a:gd name="connsiteY14" fmla="*/ 178494 h 298580"/>
                <a:gd name="connsiteX15" fmla="*/ 288980 w 298580"/>
                <a:gd name="connsiteY15" fmla="*/ 196842 h 298580"/>
                <a:gd name="connsiteX16" fmla="*/ 9600 w 298580"/>
                <a:gd name="connsiteY16" fmla="*/ 196842 h 298580"/>
                <a:gd name="connsiteX17" fmla="*/ 1494 w 298580"/>
                <a:gd name="connsiteY17" fmla="*/ 141888 h 298580"/>
                <a:gd name="connsiteX18" fmla="*/ 297086 w 298580"/>
                <a:gd name="connsiteY18" fmla="*/ 141888 h 298580"/>
                <a:gd name="connsiteX19" fmla="*/ 298580 w 298580"/>
                <a:gd name="connsiteY19" fmla="*/ 149290 h 298580"/>
                <a:gd name="connsiteX20" fmla="*/ 296276 w 298580"/>
                <a:gd name="connsiteY20" fmla="*/ 160703 h 298580"/>
                <a:gd name="connsiteX21" fmla="*/ 2304 w 298580"/>
                <a:gd name="connsiteY21" fmla="*/ 160703 h 298580"/>
                <a:gd name="connsiteX22" fmla="*/ 0 w 298580"/>
                <a:gd name="connsiteY22" fmla="*/ 149290 h 298580"/>
                <a:gd name="connsiteX23" fmla="*/ 8790 w 298580"/>
                <a:gd name="connsiteY23" fmla="*/ 105750 h 298580"/>
                <a:gd name="connsiteX24" fmla="*/ 289790 w 298580"/>
                <a:gd name="connsiteY24" fmla="*/ 105750 h 298580"/>
                <a:gd name="connsiteX25" fmla="*/ 293494 w 298580"/>
                <a:gd name="connsiteY25" fmla="*/ 124097 h 298580"/>
                <a:gd name="connsiteX26" fmla="*/ 5086 w 298580"/>
                <a:gd name="connsiteY26" fmla="*/ 124097 h 298580"/>
                <a:gd name="connsiteX27" fmla="*/ 26274 w 298580"/>
                <a:gd name="connsiteY27" fmla="*/ 69611 h 298580"/>
                <a:gd name="connsiteX28" fmla="*/ 272306 w 298580"/>
                <a:gd name="connsiteY28" fmla="*/ 69611 h 298580"/>
                <a:gd name="connsiteX29" fmla="*/ 284677 w 298580"/>
                <a:gd name="connsiteY29" fmla="*/ 87959 h 298580"/>
                <a:gd name="connsiteX30" fmla="*/ 13903 w 298580"/>
                <a:gd name="connsiteY30" fmla="*/ 87959 h 298580"/>
                <a:gd name="connsiteX31" fmla="*/ 58934 w 298580"/>
                <a:gd name="connsiteY31" fmla="*/ 33472 h 298580"/>
                <a:gd name="connsiteX32" fmla="*/ 239646 w 298580"/>
                <a:gd name="connsiteY32" fmla="*/ 33472 h 298580"/>
                <a:gd name="connsiteX33" fmla="*/ 254854 w 298580"/>
                <a:gd name="connsiteY33" fmla="*/ 43726 h 298580"/>
                <a:gd name="connsiteX34" fmla="*/ 260311 w 298580"/>
                <a:gd name="connsiteY34" fmla="*/ 51820 h 298580"/>
                <a:gd name="connsiteX35" fmla="*/ 38269 w 298580"/>
                <a:gd name="connsiteY35" fmla="*/ 51820 h 298580"/>
                <a:gd name="connsiteX36" fmla="*/ 43726 w 298580"/>
                <a:gd name="connsiteY36" fmla="*/ 43726 h 298580"/>
                <a:gd name="connsiteX37" fmla="*/ 149290 w 298580"/>
                <a:gd name="connsiteY37" fmla="*/ 0 h 298580"/>
                <a:gd name="connsiteX38" fmla="*/ 207401 w 298580"/>
                <a:gd name="connsiteY38" fmla="*/ 11732 h 298580"/>
                <a:gd name="connsiteX39" fmla="*/ 213258 w 298580"/>
                <a:gd name="connsiteY39" fmla="*/ 15681 h 298580"/>
                <a:gd name="connsiteX40" fmla="*/ 85322 w 298580"/>
                <a:gd name="connsiteY40" fmla="*/ 15681 h 298580"/>
                <a:gd name="connsiteX41" fmla="*/ 91179 w 298580"/>
                <a:gd name="connsiteY41" fmla="*/ 11732 h 298580"/>
                <a:gd name="connsiteX42" fmla="*/ 149290 w 298580"/>
                <a:gd name="connsiteY42" fmla="*/ 0 h 29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8580" h="298580">
                  <a:moveTo>
                    <a:pt x="101969" y="289975"/>
                  </a:moveTo>
                  <a:lnTo>
                    <a:pt x="196611" y="289975"/>
                  </a:lnTo>
                  <a:lnTo>
                    <a:pt x="183005" y="294757"/>
                  </a:lnTo>
                  <a:cubicBezTo>
                    <a:pt x="172171" y="297258"/>
                    <a:pt x="160885" y="298580"/>
                    <a:pt x="149290" y="298580"/>
                  </a:cubicBezTo>
                  <a:cubicBezTo>
                    <a:pt x="137695" y="298580"/>
                    <a:pt x="126409" y="297258"/>
                    <a:pt x="115575" y="294757"/>
                  </a:cubicBezTo>
                  <a:close/>
                  <a:moveTo>
                    <a:pt x="42398" y="250771"/>
                  </a:moveTo>
                  <a:lnTo>
                    <a:pt x="256182" y="250771"/>
                  </a:lnTo>
                  <a:lnTo>
                    <a:pt x="228892" y="272184"/>
                  </a:lnTo>
                  <a:lnTo>
                    <a:pt x="69688" y="272184"/>
                  </a:lnTo>
                  <a:close/>
                  <a:moveTo>
                    <a:pt x="16120" y="214633"/>
                  </a:moveTo>
                  <a:lnTo>
                    <a:pt x="282460" y="214633"/>
                  </a:lnTo>
                  <a:lnTo>
                    <a:pt x="271329" y="232980"/>
                  </a:lnTo>
                  <a:lnTo>
                    <a:pt x="27251" y="232980"/>
                  </a:lnTo>
                  <a:close/>
                  <a:moveTo>
                    <a:pt x="5896" y="178494"/>
                  </a:moveTo>
                  <a:lnTo>
                    <a:pt x="292684" y="178494"/>
                  </a:lnTo>
                  <a:lnTo>
                    <a:pt x="288980" y="196842"/>
                  </a:lnTo>
                  <a:lnTo>
                    <a:pt x="9600" y="196842"/>
                  </a:lnTo>
                  <a:close/>
                  <a:moveTo>
                    <a:pt x="1494" y="141888"/>
                  </a:moveTo>
                  <a:lnTo>
                    <a:pt x="297086" y="141888"/>
                  </a:lnTo>
                  <a:lnTo>
                    <a:pt x="298580" y="149290"/>
                  </a:lnTo>
                  <a:lnTo>
                    <a:pt x="296276" y="160703"/>
                  </a:lnTo>
                  <a:lnTo>
                    <a:pt x="2304" y="160703"/>
                  </a:lnTo>
                  <a:lnTo>
                    <a:pt x="0" y="149290"/>
                  </a:lnTo>
                  <a:close/>
                  <a:moveTo>
                    <a:pt x="8790" y="105750"/>
                  </a:moveTo>
                  <a:lnTo>
                    <a:pt x="289790" y="105750"/>
                  </a:lnTo>
                  <a:lnTo>
                    <a:pt x="293494" y="124097"/>
                  </a:lnTo>
                  <a:lnTo>
                    <a:pt x="5086" y="124097"/>
                  </a:lnTo>
                  <a:close/>
                  <a:moveTo>
                    <a:pt x="26274" y="69611"/>
                  </a:moveTo>
                  <a:lnTo>
                    <a:pt x="272306" y="69611"/>
                  </a:lnTo>
                  <a:lnTo>
                    <a:pt x="284677" y="87959"/>
                  </a:lnTo>
                  <a:lnTo>
                    <a:pt x="13903" y="87959"/>
                  </a:lnTo>
                  <a:close/>
                  <a:moveTo>
                    <a:pt x="58934" y="33472"/>
                  </a:moveTo>
                  <a:lnTo>
                    <a:pt x="239646" y="33472"/>
                  </a:lnTo>
                  <a:lnTo>
                    <a:pt x="254854" y="43726"/>
                  </a:lnTo>
                  <a:lnTo>
                    <a:pt x="260311" y="51820"/>
                  </a:lnTo>
                  <a:lnTo>
                    <a:pt x="38269" y="51820"/>
                  </a:lnTo>
                  <a:lnTo>
                    <a:pt x="43726" y="43726"/>
                  </a:lnTo>
                  <a:close/>
                  <a:moveTo>
                    <a:pt x="149290" y="0"/>
                  </a:moveTo>
                  <a:cubicBezTo>
                    <a:pt x="169903" y="0"/>
                    <a:pt x="189540" y="4177"/>
                    <a:pt x="207401" y="11732"/>
                  </a:cubicBezTo>
                  <a:lnTo>
                    <a:pt x="213258" y="15681"/>
                  </a:lnTo>
                  <a:lnTo>
                    <a:pt x="85322" y="15681"/>
                  </a:lnTo>
                  <a:lnTo>
                    <a:pt x="91179" y="11732"/>
                  </a:lnTo>
                  <a:cubicBezTo>
                    <a:pt x="109040" y="4177"/>
                    <a:pt x="128677" y="0"/>
                    <a:pt x="149290" y="0"/>
                  </a:cubicBezTo>
                  <a:close/>
                </a:path>
              </a:pathLst>
            </a:custGeom>
            <a:solidFill>
              <a:schemeClr val="tx1">
                <a:lumMod val="25000"/>
                <a:lumOff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自定义版式">
    <p:bg>
      <p:bgRef idx="1001">
        <a:schemeClr val="bg1"/>
      </p:bgRef>
    </p:bg>
    <p:spTree>
      <p:nvGrpSpPr>
        <p:cNvPr id="1" name=""/>
        <p:cNvGrpSpPr/>
        <p:nvPr/>
      </p:nvGrpSpPr>
      <p:grpSpPr>
        <a:xfrm>
          <a:off x="0" y="0"/>
          <a:ext cx="0" cy="0"/>
          <a:chOff x="0" y="0"/>
          <a:chExt cx="0" cy="0"/>
        </a:xfrm>
      </p:grpSpPr>
      <p:sp>
        <p:nvSpPr>
          <p:cNvPr id="22" name="标题占位符 1"/>
          <p:cNvSpPr>
            <a:spLocks noGrp="1"/>
          </p:cNvSpPr>
          <p:nvPr>
            <p:ph type="title"/>
          </p:nvPr>
        </p:nvSpPr>
        <p:spPr>
          <a:xfrm>
            <a:off x="350441" y="77187"/>
            <a:ext cx="6516465" cy="383746"/>
          </a:xfrm>
          <a:prstGeom prst="rect">
            <a:avLst/>
          </a:prstGeom>
        </p:spPr>
        <p:txBody>
          <a:bodyPr vert="horz" lIns="0" tIns="0" rIns="0" bIns="0" rtlCol="0" anchor="ctr">
            <a:normAutofit/>
          </a:bodyPr>
          <a:lstStyle>
            <a:lvl1pPr>
              <a:lnSpc>
                <a:spcPct val="100000"/>
              </a:lnSpc>
              <a:defRPr sz="2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kumimoji="1" lang="zh-CN" altLang="en-US" dirty="0"/>
              <a:t>单击此处编辑母版标题样式</a:t>
            </a:r>
            <a:endParaRPr kumimoji="1" lang="zh-CN" altLang="en-US" dirty="0"/>
          </a:p>
        </p:txBody>
      </p:sp>
      <p:pic>
        <p:nvPicPr>
          <p:cNvPr id="33" name="图片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431"/>
            <a:ext cx="250329" cy="4086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内页模板">
    <p:spTree>
      <p:nvGrpSpPr>
        <p:cNvPr id="1" name=""/>
        <p:cNvGrpSpPr/>
        <p:nvPr/>
      </p:nvGrpSpPr>
      <p:grpSpPr>
        <a:xfrm>
          <a:off x="0" y="0"/>
          <a:ext cx="0" cy="0"/>
          <a:chOff x="0" y="0"/>
          <a:chExt cx="0" cy="0"/>
        </a:xfrm>
      </p:grpSpPr>
      <p:pic>
        <p:nvPicPr>
          <p:cNvPr id="19" name="内容占位符 3"/>
          <p:cNvPicPr>
            <a:picLocks noChangeAspect="1"/>
          </p:cNvPicPr>
          <p:nvPr userDrawn="1"/>
        </p:nvPicPr>
        <p:blipFill>
          <a:blip r:embed="rId2" cstate="print">
            <a:extLst>
              <a:ext uri="{BEBA8EAE-BF5A-486C-A8C5-ECC9F3942E4B}">
                <a14:imgProps xmlns:a14="http://schemas.microsoft.com/office/drawing/2010/main">
                  <a14:imgLayer r:embed="rId3">
                    <a14:imgEffect>
                      <a14:saturation sat="73000"/>
                    </a14:imgEffect>
                  </a14:imgLayer>
                </a14:imgProps>
              </a:ext>
              <a:ext uri="{28A0092B-C50C-407E-A947-70E740481C1C}">
                <a14:useLocalDpi xmlns:a14="http://schemas.microsoft.com/office/drawing/2010/main" val="0"/>
              </a:ext>
            </a:extLst>
          </a:blip>
          <a:stretch>
            <a:fillRect/>
          </a:stretch>
        </p:blipFill>
        <p:spPr>
          <a:xfrm>
            <a:off x="0" y="-1191"/>
            <a:ext cx="9144326" cy="5144691"/>
          </a:xfrm>
          <a:prstGeom prst="rect">
            <a:avLst/>
          </a:prstGeom>
        </p:spPr>
      </p:pic>
      <p:sp>
        <p:nvSpPr>
          <p:cNvPr id="17" name="矩形 16"/>
          <p:cNvSpPr/>
          <p:nvPr userDrawn="1"/>
        </p:nvSpPr>
        <p:spPr>
          <a:xfrm>
            <a:off x="0" y="1"/>
            <a:ext cx="9144000" cy="4867275"/>
          </a:xfrm>
          <a:prstGeom prst="rect">
            <a:avLst/>
          </a:prstGeom>
          <a:gradFill>
            <a:gsLst>
              <a:gs pos="67000">
                <a:srgbClr val="FBFAFA">
                  <a:alpha val="80000"/>
                </a:srgbClr>
              </a:gs>
              <a:gs pos="0">
                <a:schemeClr val="bg1">
                  <a:alpha val="80000"/>
                </a:schemeClr>
              </a:gs>
              <a:gs pos="100000">
                <a:schemeClr val="bg1">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nvPr>
        </p:nvSpPr>
        <p:spPr>
          <a:xfrm>
            <a:off x="718807" y="276225"/>
            <a:ext cx="7450931" cy="446246"/>
          </a:xfrm>
          <a:prstGeom prst="rect">
            <a:avLst/>
          </a:prstGeom>
        </p:spPr>
        <p:txBody>
          <a:bodyPr>
            <a:normAutofit/>
          </a:bodyPr>
          <a:lstStyle>
            <a:lvl1pPr marL="0" indent="0">
              <a:lnSpc>
                <a:spcPct val="100000"/>
              </a:lnSpc>
              <a:buFont typeface="Arial" panose="020B0604020202020204" pitchFamily="34" charset="0"/>
              <a:buNone/>
              <a:defRPr sz="1800" b="1">
                <a:solidFill>
                  <a:schemeClr val="accent3"/>
                </a:solidFill>
              </a:defRPr>
            </a:lvl1pPr>
          </a:lstStyle>
          <a:p>
            <a:r>
              <a:rPr lang="zh-CN" altLang="en-US" dirty="0"/>
              <a:t>单击此处添加章节标题</a:t>
            </a:r>
            <a:endParaRPr lang="zh-CN" altLang="en-US" dirty="0"/>
          </a:p>
        </p:txBody>
      </p:sp>
      <p:sp>
        <p:nvSpPr>
          <p:cNvPr id="6" name="日期占位符 5"/>
          <p:cNvSpPr>
            <a:spLocks noGrp="1"/>
          </p:cNvSpPr>
          <p:nvPr>
            <p:ph type="dt" sz="half" idx="10"/>
          </p:nvPr>
        </p:nvSpPr>
        <p:spPr>
          <a:xfrm>
            <a:off x="628650" y="4859178"/>
            <a:ext cx="2057400" cy="273844"/>
          </a:xfrm>
          <a:prstGeom prst="rect">
            <a:avLst/>
          </a:prstGeom>
        </p:spPr>
        <p:txBody>
          <a:bodyPr/>
          <a:lstStyle/>
          <a:p>
            <a:fld id="{FFC10596-4CA3-844B-85A1-00419C0B7C1E}" type="datetimeFigureOut">
              <a:rPr kumimoji="1" lang="zh-CN" altLang="en-US" smtClean="0"/>
            </a:fld>
            <a:endParaRPr kumimoji="1" lang="zh-CN" altLang="en-US"/>
          </a:p>
        </p:txBody>
      </p:sp>
      <p:sp>
        <p:nvSpPr>
          <p:cNvPr id="7" name="页脚占位符 6"/>
          <p:cNvSpPr>
            <a:spLocks noGrp="1"/>
          </p:cNvSpPr>
          <p:nvPr>
            <p:ph type="ftr" sz="quarter" idx="11"/>
          </p:nvPr>
        </p:nvSpPr>
        <p:spPr>
          <a:xfrm>
            <a:off x="3028950" y="4859178"/>
            <a:ext cx="3086100" cy="273844"/>
          </a:xfrm>
          <a:prstGeom prst="rect">
            <a:avLst/>
          </a:prstGeom>
        </p:spPr>
        <p:txBody>
          <a:bodyPr/>
          <a:lstStyle/>
          <a:p>
            <a:endParaRPr kumimoji="1" lang="zh-CN" altLang="en-US"/>
          </a:p>
        </p:txBody>
      </p:sp>
      <p:sp>
        <p:nvSpPr>
          <p:cNvPr id="8" name="灯片编号占位符 7"/>
          <p:cNvSpPr>
            <a:spLocks noGrp="1"/>
          </p:cNvSpPr>
          <p:nvPr>
            <p:ph type="sldNum" sz="quarter" idx="12"/>
          </p:nvPr>
        </p:nvSpPr>
        <p:spPr>
          <a:xfrm>
            <a:off x="6457950" y="4859178"/>
            <a:ext cx="2057400" cy="273844"/>
          </a:xfrm>
          <a:prstGeom prst="rect">
            <a:avLst/>
          </a:prstGeom>
        </p:spPr>
        <p:txBody>
          <a:bodyPr/>
          <a:lstStyle/>
          <a:p>
            <a:fld id="{3242F8A0-C41C-434B-8579-3EA861392498}" type="slidenum">
              <a:rPr kumimoji="1" lang="zh-CN" altLang="en-US" smtClean="0"/>
            </a:fld>
            <a:endParaRPr kumimoji="1" lang="zh-CN" altLang="en-US"/>
          </a:p>
        </p:txBody>
      </p:sp>
      <p:grpSp>
        <p:nvGrpSpPr>
          <p:cNvPr id="13" name="组合 12"/>
          <p:cNvGrpSpPr/>
          <p:nvPr userDrawn="1"/>
        </p:nvGrpSpPr>
        <p:grpSpPr>
          <a:xfrm>
            <a:off x="332184" y="387380"/>
            <a:ext cx="335903" cy="223935"/>
            <a:chOff x="305638" y="355794"/>
            <a:chExt cx="447870" cy="298580"/>
          </a:xfrm>
        </p:grpSpPr>
        <p:sp>
          <p:nvSpPr>
            <p:cNvPr id="14" name="椭圆 13"/>
            <p:cNvSpPr/>
            <p:nvPr userDrawn="1"/>
          </p:nvSpPr>
          <p:spPr>
            <a:xfrm>
              <a:off x="305638" y="355794"/>
              <a:ext cx="298580" cy="29858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任意多边形: 形状 14"/>
            <p:cNvSpPr/>
            <p:nvPr userDrawn="1"/>
          </p:nvSpPr>
          <p:spPr>
            <a:xfrm>
              <a:off x="454928" y="355794"/>
              <a:ext cx="298580" cy="298580"/>
            </a:xfrm>
            <a:custGeom>
              <a:avLst/>
              <a:gdLst>
                <a:gd name="connsiteX0" fmla="*/ 101969 w 298580"/>
                <a:gd name="connsiteY0" fmla="*/ 289975 h 298580"/>
                <a:gd name="connsiteX1" fmla="*/ 196611 w 298580"/>
                <a:gd name="connsiteY1" fmla="*/ 289975 h 298580"/>
                <a:gd name="connsiteX2" fmla="*/ 183005 w 298580"/>
                <a:gd name="connsiteY2" fmla="*/ 294757 h 298580"/>
                <a:gd name="connsiteX3" fmla="*/ 149290 w 298580"/>
                <a:gd name="connsiteY3" fmla="*/ 298580 h 298580"/>
                <a:gd name="connsiteX4" fmla="*/ 115575 w 298580"/>
                <a:gd name="connsiteY4" fmla="*/ 294757 h 298580"/>
                <a:gd name="connsiteX5" fmla="*/ 42398 w 298580"/>
                <a:gd name="connsiteY5" fmla="*/ 250771 h 298580"/>
                <a:gd name="connsiteX6" fmla="*/ 256182 w 298580"/>
                <a:gd name="connsiteY6" fmla="*/ 250771 h 298580"/>
                <a:gd name="connsiteX7" fmla="*/ 228892 w 298580"/>
                <a:gd name="connsiteY7" fmla="*/ 272184 h 298580"/>
                <a:gd name="connsiteX8" fmla="*/ 69688 w 298580"/>
                <a:gd name="connsiteY8" fmla="*/ 272184 h 298580"/>
                <a:gd name="connsiteX9" fmla="*/ 16120 w 298580"/>
                <a:gd name="connsiteY9" fmla="*/ 214633 h 298580"/>
                <a:gd name="connsiteX10" fmla="*/ 282460 w 298580"/>
                <a:gd name="connsiteY10" fmla="*/ 214633 h 298580"/>
                <a:gd name="connsiteX11" fmla="*/ 271329 w 298580"/>
                <a:gd name="connsiteY11" fmla="*/ 232980 h 298580"/>
                <a:gd name="connsiteX12" fmla="*/ 27251 w 298580"/>
                <a:gd name="connsiteY12" fmla="*/ 232980 h 298580"/>
                <a:gd name="connsiteX13" fmla="*/ 5896 w 298580"/>
                <a:gd name="connsiteY13" fmla="*/ 178494 h 298580"/>
                <a:gd name="connsiteX14" fmla="*/ 292684 w 298580"/>
                <a:gd name="connsiteY14" fmla="*/ 178494 h 298580"/>
                <a:gd name="connsiteX15" fmla="*/ 288980 w 298580"/>
                <a:gd name="connsiteY15" fmla="*/ 196842 h 298580"/>
                <a:gd name="connsiteX16" fmla="*/ 9600 w 298580"/>
                <a:gd name="connsiteY16" fmla="*/ 196842 h 298580"/>
                <a:gd name="connsiteX17" fmla="*/ 1494 w 298580"/>
                <a:gd name="connsiteY17" fmla="*/ 141888 h 298580"/>
                <a:gd name="connsiteX18" fmla="*/ 297086 w 298580"/>
                <a:gd name="connsiteY18" fmla="*/ 141888 h 298580"/>
                <a:gd name="connsiteX19" fmla="*/ 298580 w 298580"/>
                <a:gd name="connsiteY19" fmla="*/ 149290 h 298580"/>
                <a:gd name="connsiteX20" fmla="*/ 296276 w 298580"/>
                <a:gd name="connsiteY20" fmla="*/ 160703 h 298580"/>
                <a:gd name="connsiteX21" fmla="*/ 2304 w 298580"/>
                <a:gd name="connsiteY21" fmla="*/ 160703 h 298580"/>
                <a:gd name="connsiteX22" fmla="*/ 0 w 298580"/>
                <a:gd name="connsiteY22" fmla="*/ 149290 h 298580"/>
                <a:gd name="connsiteX23" fmla="*/ 8790 w 298580"/>
                <a:gd name="connsiteY23" fmla="*/ 105750 h 298580"/>
                <a:gd name="connsiteX24" fmla="*/ 289790 w 298580"/>
                <a:gd name="connsiteY24" fmla="*/ 105750 h 298580"/>
                <a:gd name="connsiteX25" fmla="*/ 293494 w 298580"/>
                <a:gd name="connsiteY25" fmla="*/ 124097 h 298580"/>
                <a:gd name="connsiteX26" fmla="*/ 5086 w 298580"/>
                <a:gd name="connsiteY26" fmla="*/ 124097 h 298580"/>
                <a:gd name="connsiteX27" fmla="*/ 26274 w 298580"/>
                <a:gd name="connsiteY27" fmla="*/ 69611 h 298580"/>
                <a:gd name="connsiteX28" fmla="*/ 272306 w 298580"/>
                <a:gd name="connsiteY28" fmla="*/ 69611 h 298580"/>
                <a:gd name="connsiteX29" fmla="*/ 284677 w 298580"/>
                <a:gd name="connsiteY29" fmla="*/ 87959 h 298580"/>
                <a:gd name="connsiteX30" fmla="*/ 13903 w 298580"/>
                <a:gd name="connsiteY30" fmla="*/ 87959 h 298580"/>
                <a:gd name="connsiteX31" fmla="*/ 58934 w 298580"/>
                <a:gd name="connsiteY31" fmla="*/ 33472 h 298580"/>
                <a:gd name="connsiteX32" fmla="*/ 239646 w 298580"/>
                <a:gd name="connsiteY32" fmla="*/ 33472 h 298580"/>
                <a:gd name="connsiteX33" fmla="*/ 254854 w 298580"/>
                <a:gd name="connsiteY33" fmla="*/ 43726 h 298580"/>
                <a:gd name="connsiteX34" fmla="*/ 260311 w 298580"/>
                <a:gd name="connsiteY34" fmla="*/ 51820 h 298580"/>
                <a:gd name="connsiteX35" fmla="*/ 38269 w 298580"/>
                <a:gd name="connsiteY35" fmla="*/ 51820 h 298580"/>
                <a:gd name="connsiteX36" fmla="*/ 43726 w 298580"/>
                <a:gd name="connsiteY36" fmla="*/ 43726 h 298580"/>
                <a:gd name="connsiteX37" fmla="*/ 149290 w 298580"/>
                <a:gd name="connsiteY37" fmla="*/ 0 h 298580"/>
                <a:gd name="connsiteX38" fmla="*/ 207401 w 298580"/>
                <a:gd name="connsiteY38" fmla="*/ 11732 h 298580"/>
                <a:gd name="connsiteX39" fmla="*/ 213258 w 298580"/>
                <a:gd name="connsiteY39" fmla="*/ 15681 h 298580"/>
                <a:gd name="connsiteX40" fmla="*/ 85322 w 298580"/>
                <a:gd name="connsiteY40" fmla="*/ 15681 h 298580"/>
                <a:gd name="connsiteX41" fmla="*/ 91179 w 298580"/>
                <a:gd name="connsiteY41" fmla="*/ 11732 h 298580"/>
                <a:gd name="connsiteX42" fmla="*/ 149290 w 298580"/>
                <a:gd name="connsiteY42" fmla="*/ 0 h 29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8580" h="298580">
                  <a:moveTo>
                    <a:pt x="101969" y="289975"/>
                  </a:moveTo>
                  <a:lnTo>
                    <a:pt x="196611" y="289975"/>
                  </a:lnTo>
                  <a:lnTo>
                    <a:pt x="183005" y="294757"/>
                  </a:lnTo>
                  <a:cubicBezTo>
                    <a:pt x="172171" y="297258"/>
                    <a:pt x="160885" y="298580"/>
                    <a:pt x="149290" y="298580"/>
                  </a:cubicBezTo>
                  <a:cubicBezTo>
                    <a:pt x="137695" y="298580"/>
                    <a:pt x="126409" y="297258"/>
                    <a:pt x="115575" y="294757"/>
                  </a:cubicBezTo>
                  <a:close/>
                  <a:moveTo>
                    <a:pt x="42398" y="250771"/>
                  </a:moveTo>
                  <a:lnTo>
                    <a:pt x="256182" y="250771"/>
                  </a:lnTo>
                  <a:lnTo>
                    <a:pt x="228892" y="272184"/>
                  </a:lnTo>
                  <a:lnTo>
                    <a:pt x="69688" y="272184"/>
                  </a:lnTo>
                  <a:close/>
                  <a:moveTo>
                    <a:pt x="16120" y="214633"/>
                  </a:moveTo>
                  <a:lnTo>
                    <a:pt x="282460" y="214633"/>
                  </a:lnTo>
                  <a:lnTo>
                    <a:pt x="271329" y="232980"/>
                  </a:lnTo>
                  <a:lnTo>
                    <a:pt x="27251" y="232980"/>
                  </a:lnTo>
                  <a:close/>
                  <a:moveTo>
                    <a:pt x="5896" y="178494"/>
                  </a:moveTo>
                  <a:lnTo>
                    <a:pt x="292684" y="178494"/>
                  </a:lnTo>
                  <a:lnTo>
                    <a:pt x="288980" y="196842"/>
                  </a:lnTo>
                  <a:lnTo>
                    <a:pt x="9600" y="196842"/>
                  </a:lnTo>
                  <a:close/>
                  <a:moveTo>
                    <a:pt x="1494" y="141888"/>
                  </a:moveTo>
                  <a:lnTo>
                    <a:pt x="297086" y="141888"/>
                  </a:lnTo>
                  <a:lnTo>
                    <a:pt x="298580" y="149290"/>
                  </a:lnTo>
                  <a:lnTo>
                    <a:pt x="296276" y="160703"/>
                  </a:lnTo>
                  <a:lnTo>
                    <a:pt x="2304" y="160703"/>
                  </a:lnTo>
                  <a:lnTo>
                    <a:pt x="0" y="149290"/>
                  </a:lnTo>
                  <a:close/>
                  <a:moveTo>
                    <a:pt x="8790" y="105750"/>
                  </a:moveTo>
                  <a:lnTo>
                    <a:pt x="289790" y="105750"/>
                  </a:lnTo>
                  <a:lnTo>
                    <a:pt x="293494" y="124097"/>
                  </a:lnTo>
                  <a:lnTo>
                    <a:pt x="5086" y="124097"/>
                  </a:lnTo>
                  <a:close/>
                  <a:moveTo>
                    <a:pt x="26274" y="69611"/>
                  </a:moveTo>
                  <a:lnTo>
                    <a:pt x="272306" y="69611"/>
                  </a:lnTo>
                  <a:lnTo>
                    <a:pt x="284677" y="87959"/>
                  </a:lnTo>
                  <a:lnTo>
                    <a:pt x="13903" y="87959"/>
                  </a:lnTo>
                  <a:close/>
                  <a:moveTo>
                    <a:pt x="58934" y="33472"/>
                  </a:moveTo>
                  <a:lnTo>
                    <a:pt x="239646" y="33472"/>
                  </a:lnTo>
                  <a:lnTo>
                    <a:pt x="254854" y="43726"/>
                  </a:lnTo>
                  <a:lnTo>
                    <a:pt x="260311" y="51820"/>
                  </a:lnTo>
                  <a:lnTo>
                    <a:pt x="38269" y="51820"/>
                  </a:lnTo>
                  <a:lnTo>
                    <a:pt x="43726" y="43726"/>
                  </a:lnTo>
                  <a:close/>
                  <a:moveTo>
                    <a:pt x="149290" y="0"/>
                  </a:moveTo>
                  <a:cubicBezTo>
                    <a:pt x="169903" y="0"/>
                    <a:pt x="189540" y="4177"/>
                    <a:pt x="207401" y="11732"/>
                  </a:cubicBezTo>
                  <a:lnTo>
                    <a:pt x="213258" y="15681"/>
                  </a:lnTo>
                  <a:lnTo>
                    <a:pt x="85322" y="15681"/>
                  </a:lnTo>
                  <a:lnTo>
                    <a:pt x="91179" y="11732"/>
                  </a:lnTo>
                  <a:cubicBezTo>
                    <a:pt x="109040" y="4177"/>
                    <a:pt x="128677" y="0"/>
                    <a:pt x="149290" y="0"/>
                  </a:cubicBezTo>
                  <a:close/>
                </a:path>
              </a:pathLst>
            </a:custGeom>
            <a:solidFill>
              <a:schemeClr val="tx1">
                <a:lumMod val="25000"/>
                <a:lumOff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内页模板">
    <p:spTree>
      <p:nvGrpSpPr>
        <p:cNvPr id="1" name=""/>
        <p:cNvGrpSpPr/>
        <p:nvPr/>
      </p:nvGrpSpPr>
      <p:grpSpPr>
        <a:xfrm>
          <a:off x="0" y="0"/>
          <a:ext cx="0" cy="0"/>
          <a:chOff x="0" y="0"/>
          <a:chExt cx="0" cy="0"/>
        </a:xfrm>
      </p:grpSpPr>
      <p:pic>
        <p:nvPicPr>
          <p:cNvPr id="19" name="内容占位符 3"/>
          <p:cNvPicPr>
            <a:picLocks noChangeAspect="1"/>
          </p:cNvPicPr>
          <p:nvPr userDrawn="1"/>
        </p:nvPicPr>
        <p:blipFill>
          <a:blip r:embed="rId2" cstate="print">
            <a:extLst>
              <a:ext uri="{BEBA8EAE-BF5A-486C-A8C5-ECC9F3942E4B}">
                <a14:imgProps xmlns:a14="http://schemas.microsoft.com/office/drawing/2010/main">
                  <a14:imgLayer r:embed="rId3">
                    <a14:imgEffect>
                      <a14:saturation sat="73000"/>
                    </a14:imgEffect>
                  </a14:imgLayer>
                </a14:imgProps>
              </a:ext>
              <a:ext uri="{28A0092B-C50C-407E-A947-70E740481C1C}">
                <a14:useLocalDpi xmlns:a14="http://schemas.microsoft.com/office/drawing/2010/main" val="0"/>
              </a:ext>
            </a:extLst>
          </a:blip>
          <a:stretch>
            <a:fillRect/>
          </a:stretch>
        </p:blipFill>
        <p:spPr>
          <a:xfrm>
            <a:off x="0" y="-1191"/>
            <a:ext cx="9144326" cy="5144691"/>
          </a:xfrm>
          <a:prstGeom prst="rect">
            <a:avLst/>
          </a:prstGeom>
        </p:spPr>
      </p:pic>
      <p:sp>
        <p:nvSpPr>
          <p:cNvPr id="17" name="矩形 16"/>
          <p:cNvSpPr/>
          <p:nvPr userDrawn="1"/>
        </p:nvSpPr>
        <p:spPr>
          <a:xfrm>
            <a:off x="0" y="1"/>
            <a:ext cx="9144000" cy="4867275"/>
          </a:xfrm>
          <a:prstGeom prst="rect">
            <a:avLst/>
          </a:prstGeom>
          <a:gradFill>
            <a:gsLst>
              <a:gs pos="67000">
                <a:srgbClr val="FBFAFA">
                  <a:alpha val="80000"/>
                </a:srgbClr>
              </a:gs>
              <a:gs pos="0">
                <a:schemeClr val="bg1">
                  <a:alpha val="80000"/>
                </a:schemeClr>
              </a:gs>
              <a:gs pos="100000">
                <a:schemeClr val="bg1">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nvPr>
        </p:nvSpPr>
        <p:spPr>
          <a:xfrm>
            <a:off x="718807" y="276225"/>
            <a:ext cx="7450931" cy="446246"/>
          </a:xfrm>
          <a:prstGeom prst="rect">
            <a:avLst/>
          </a:prstGeom>
        </p:spPr>
        <p:txBody>
          <a:bodyPr>
            <a:normAutofit/>
          </a:bodyPr>
          <a:lstStyle>
            <a:lvl1pPr marL="0" indent="0">
              <a:lnSpc>
                <a:spcPct val="100000"/>
              </a:lnSpc>
              <a:buFont typeface="Arial" panose="020B0604020202020204" pitchFamily="34" charset="0"/>
              <a:buNone/>
              <a:defRPr sz="1800" b="1">
                <a:solidFill>
                  <a:schemeClr val="accent3"/>
                </a:solidFill>
              </a:defRPr>
            </a:lvl1pPr>
          </a:lstStyle>
          <a:p>
            <a:r>
              <a:rPr lang="zh-CN" altLang="en-US" dirty="0"/>
              <a:t>单击此处添加章节标题</a:t>
            </a:r>
            <a:endParaRPr lang="zh-CN" altLang="en-US" dirty="0"/>
          </a:p>
        </p:txBody>
      </p:sp>
      <p:sp>
        <p:nvSpPr>
          <p:cNvPr id="6" name="日期占位符 5"/>
          <p:cNvSpPr>
            <a:spLocks noGrp="1"/>
          </p:cNvSpPr>
          <p:nvPr>
            <p:ph type="dt" sz="half" idx="10"/>
          </p:nvPr>
        </p:nvSpPr>
        <p:spPr>
          <a:xfrm>
            <a:off x="628650" y="4859178"/>
            <a:ext cx="2057400" cy="273844"/>
          </a:xfrm>
          <a:prstGeom prst="rect">
            <a:avLst/>
          </a:prstGeom>
        </p:spPr>
        <p:txBody>
          <a:bodyPr/>
          <a:lstStyle/>
          <a:p>
            <a:fld id="{FFC10596-4CA3-844B-85A1-00419C0B7C1E}" type="datetimeFigureOut">
              <a:rPr kumimoji="1" lang="zh-CN" altLang="en-US" smtClean="0"/>
            </a:fld>
            <a:endParaRPr kumimoji="1" lang="zh-CN" altLang="en-US"/>
          </a:p>
        </p:txBody>
      </p:sp>
      <p:sp>
        <p:nvSpPr>
          <p:cNvPr id="7" name="页脚占位符 6"/>
          <p:cNvSpPr>
            <a:spLocks noGrp="1"/>
          </p:cNvSpPr>
          <p:nvPr>
            <p:ph type="ftr" sz="quarter" idx="11"/>
          </p:nvPr>
        </p:nvSpPr>
        <p:spPr>
          <a:xfrm>
            <a:off x="3028950" y="4859178"/>
            <a:ext cx="3086100" cy="273844"/>
          </a:xfrm>
          <a:prstGeom prst="rect">
            <a:avLst/>
          </a:prstGeom>
        </p:spPr>
        <p:txBody>
          <a:bodyPr/>
          <a:lstStyle/>
          <a:p>
            <a:endParaRPr kumimoji="1" lang="zh-CN" altLang="en-US"/>
          </a:p>
        </p:txBody>
      </p:sp>
      <p:sp>
        <p:nvSpPr>
          <p:cNvPr id="8" name="灯片编号占位符 7"/>
          <p:cNvSpPr>
            <a:spLocks noGrp="1"/>
          </p:cNvSpPr>
          <p:nvPr>
            <p:ph type="sldNum" sz="quarter" idx="12"/>
          </p:nvPr>
        </p:nvSpPr>
        <p:spPr>
          <a:xfrm>
            <a:off x="6457950" y="4859178"/>
            <a:ext cx="2057400" cy="273844"/>
          </a:xfrm>
          <a:prstGeom prst="rect">
            <a:avLst/>
          </a:prstGeom>
        </p:spPr>
        <p:txBody>
          <a:bodyPr/>
          <a:lstStyle/>
          <a:p>
            <a:fld id="{3242F8A0-C41C-434B-8579-3EA861392498}" type="slidenum">
              <a:rPr kumimoji="1" lang="zh-CN" altLang="en-US" smtClean="0"/>
            </a:fld>
            <a:endParaRPr kumimoji="1" lang="zh-CN" altLang="en-US"/>
          </a:p>
        </p:txBody>
      </p:sp>
      <p:grpSp>
        <p:nvGrpSpPr>
          <p:cNvPr id="13" name="组合 12"/>
          <p:cNvGrpSpPr/>
          <p:nvPr userDrawn="1"/>
        </p:nvGrpSpPr>
        <p:grpSpPr>
          <a:xfrm>
            <a:off x="332184" y="387380"/>
            <a:ext cx="335903" cy="223935"/>
            <a:chOff x="305638" y="355794"/>
            <a:chExt cx="447870" cy="298580"/>
          </a:xfrm>
        </p:grpSpPr>
        <p:sp>
          <p:nvSpPr>
            <p:cNvPr id="14" name="椭圆 13"/>
            <p:cNvSpPr/>
            <p:nvPr userDrawn="1"/>
          </p:nvSpPr>
          <p:spPr>
            <a:xfrm>
              <a:off x="305638" y="355794"/>
              <a:ext cx="298580" cy="29858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任意多边形: 形状 14"/>
            <p:cNvSpPr/>
            <p:nvPr userDrawn="1"/>
          </p:nvSpPr>
          <p:spPr>
            <a:xfrm>
              <a:off x="454928" y="355794"/>
              <a:ext cx="298580" cy="298580"/>
            </a:xfrm>
            <a:custGeom>
              <a:avLst/>
              <a:gdLst>
                <a:gd name="connsiteX0" fmla="*/ 101969 w 298580"/>
                <a:gd name="connsiteY0" fmla="*/ 289975 h 298580"/>
                <a:gd name="connsiteX1" fmla="*/ 196611 w 298580"/>
                <a:gd name="connsiteY1" fmla="*/ 289975 h 298580"/>
                <a:gd name="connsiteX2" fmla="*/ 183005 w 298580"/>
                <a:gd name="connsiteY2" fmla="*/ 294757 h 298580"/>
                <a:gd name="connsiteX3" fmla="*/ 149290 w 298580"/>
                <a:gd name="connsiteY3" fmla="*/ 298580 h 298580"/>
                <a:gd name="connsiteX4" fmla="*/ 115575 w 298580"/>
                <a:gd name="connsiteY4" fmla="*/ 294757 h 298580"/>
                <a:gd name="connsiteX5" fmla="*/ 42398 w 298580"/>
                <a:gd name="connsiteY5" fmla="*/ 250771 h 298580"/>
                <a:gd name="connsiteX6" fmla="*/ 256182 w 298580"/>
                <a:gd name="connsiteY6" fmla="*/ 250771 h 298580"/>
                <a:gd name="connsiteX7" fmla="*/ 228892 w 298580"/>
                <a:gd name="connsiteY7" fmla="*/ 272184 h 298580"/>
                <a:gd name="connsiteX8" fmla="*/ 69688 w 298580"/>
                <a:gd name="connsiteY8" fmla="*/ 272184 h 298580"/>
                <a:gd name="connsiteX9" fmla="*/ 16120 w 298580"/>
                <a:gd name="connsiteY9" fmla="*/ 214633 h 298580"/>
                <a:gd name="connsiteX10" fmla="*/ 282460 w 298580"/>
                <a:gd name="connsiteY10" fmla="*/ 214633 h 298580"/>
                <a:gd name="connsiteX11" fmla="*/ 271329 w 298580"/>
                <a:gd name="connsiteY11" fmla="*/ 232980 h 298580"/>
                <a:gd name="connsiteX12" fmla="*/ 27251 w 298580"/>
                <a:gd name="connsiteY12" fmla="*/ 232980 h 298580"/>
                <a:gd name="connsiteX13" fmla="*/ 5896 w 298580"/>
                <a:gd name="connsiteY13" fmla="*/ 178494 h 298580"/>
                <a:gd name="connsiteX14" fmla="*/ 292684 w 298580"/>
                <a:gd name="connsiteY14" fmla="*/ 178494 h 298580"/>
                <a:gd name="connsiteX15" fmla="*/ 288980 w 298580"/>
                <a:gd name="connsiteY15" fmla="*/ 196842 h 298580"/>
                <a:gd name="connsiteX16" fmla="*/ 9600 w 298580"/>
                <a:gd name="connsiteY16" fmla="*/ 196842 h 298580"/>
                <a:gd name="connsiteX17" fmla="*/ 1494 w 298580"/>
                <a:gd name="connsiteY17" fmla="*/ 141888 h 298580"/>
                <a:gd name="connsiteX18" fmla="*/ 297086 w 298580"/>
                <a:gd name="connsiteY18" fmla="*/ 141888 h 298580"/>
                <a:gd name="connsiteX19" fmla="*/ 298580 w 298580"/>
                <a:gd name="connsiteY19" fmla="*/ 149290 h 298580"/>
                <a:gd name="connsiteX20" fmla="*/ 296276 w 298580"/>
                <a:gd name="connsiteY20" fmla="*/ 160703 h 298580"/>
                <a:gd name="connsiteX21" fmla="*/ 2304 w 298580"/>
                <a:gd name="connsiteY21" fmla="*/ 160703 h 298580"/>
                <a:gd name="connsiteX22" fmla="*/ 0 w 298580"/>
                <a:gd name="connsiteY22" fmla="*/ 149290 h 298580"/>
                <a:gd name="connsiteX23" fmla="*/ 8790 w 298580"/>
                <a:gd name="connsiteY23" fmla="*/ 105750 h 298580"/>
                <a:gd name="connsiteX24" fmla="*/ 289790 w 298580"/>
                <a:gd name="connsiteY24" fmla="*/ 105750 h 298580"/>
                <a:gd name="connsiteX25" fmla="*/ 293494 w 298580"/>
                <a:gd name="connsiteY25" fmla="*/ 124097 h 298580"/>
                <a:gd name="connsiteX26" fmla="*/ 5086 w 298580"/>
                <a:gd name="connsiteY26" fmla="*/ 124097 h 298580"/>
                <a:gd name="connsiteX27" fmla="*/ 26274 w 298580"/>
                <a:gd name="connsiteY27" fmla="*/ 69611 h 298580"/>
                <a:gd name="connsiteX28" fmla="*/ 272306 w 298580"/>
                <a:gd name="connsiteY28" fmla="*/ 69611 h 298580"/>
                <a:gd name="connsiteX29" fmla="*/ 284677 w 298580"/>
                <a:gd name="connsiteY29" fmla="*/ 87959 h 298580"/>
                <a:gd name="connsiteX30" fmla="*/ 13903 w 298580"/>
                <a:gd name="connsiteY30" fmla="*/ 87959 h 298580"/>
                <a:gd name="connsiteX31" fmla="*/ 58934 w 298580"/>
                <a:gd name="connsiteY31" fmla="*/ 33472 h 298580"/>
                <a:gd name="connsiteX32" fmla="*/ 239646 w 298580"/>
                <a:gd name="connsiteY32" fmla="*/ 33472 h 298580"/>
                <a:gd name="connsiteX33" fmla="*/ 254854 w 298580"/>
                <a:gd name="connsiteY33" fmla="*/ 43726 h 298580"/>
                <a:gd name="connsiteX34" fmla="*/ 260311 w 298580"/>
                <a:gd name="connsiteY34" fmla="*/ 51820 h 298580"/>
                <a:gd name="connsiteX35" fmla="*/ 38269 w 298580"/>
                <a:gd name="connsiteY35" fmla="*/ 51820 h 298580"/>
                <a:gd name="connsiteX36" fmla="*/ 43726 w 298580"/>
                <a:gd name="connsiteY36" fmla="*/ 43726 h 298580"/>
                <a:gd name="connsiteX37" fmla="*/ 149290 w 298580"/>
                <a:gd name="connsiteY37" fmla="*/ 0 h 298580"/>
                <a:gd name="connsiteX38" fmla="*/ 207401 w 298580"/>
                <a:gd name="connsiteY38" fmla="*/ 11732 h 298580"/>
                <a:gd name="connsiteX39" fmla="*/ 213258 w 298580"/>
                <a:gd name="connsiteY39" fmla="*/ 15681 h 298580"/>
                <a:gd name="connsiteX40" fmla="*/ 85322 w 298580"/>
                <a:gd name="connsiteY40" fmla="*/ 15681 h 298580"/>
                <a:gd name="connsiteX41" fmla="*/ 91179 w 298580"/>
                <a:gd name="connsiteY41" fmla="*/ 11732 h 298580"/>
                <a:gd name="connsiteX42" fmla="*/ 149290 w 298580"/>
                <a:gd name="connsiteY42" fmla="*/ 0 h 29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8580" h="298580">
                  <a:moveTo>
                    <a:pt x="101969" y="289975"/>
                  </a:moveTo>
                  <a:lnTo>
                    <a:pt x="196611" y="289975"/>
                  </a:lnTo>
                  <a:lnTo>
                    <a:pt x="183005" y="294757"/>
                  </a:lnTo>
                  <a:cubicBezTo>
                    <a:pt x="172171" y="297258"/>
                    <a:pt x="160885" y="298580"/>
                    <a:pt x="149290" y="298580"/>
                  </a:cubicBezTo>
                  <a:cubicBezTo>
                    <a:pt x="137695" y="298580"/>
                    <a:pt x="126409" y="297258"/>
                    <a:pt x="115575" y="294757"/>
                  </a:cubicBezTo>
                  <a:close/>
                  <a:moveTo>
                    <a:pt x="42398" y="250771"/>
                  </a:moveTo>
                  <a:lnTo>
                    <a:pt x="256182" y="250771"/>
                  </a:lnTo>
                  <a:lnTo>
                    <a:pt x="228892" y="272184"/>
                  </a:lnTo>
                  <a:lnTo>
                    <a:pt x="69688" y="272184"/>
                  </a:lnTo>
                  <a:close/>
                  <a:moveTo>
                    <a:pt x="16120" y="214633"/>
                  </a:moveTo>
                  <a:lnTo>
                    <a:pt x="282460" y="214633"/>
                  </a:lnTo>
                  <a:lnTo>
                    <a:pt x="271329" y="232980"/>
                  </a:lnTo>
                  <a:lnTo>
                    <a:pt x="27251" y="232980"/>
                  </a:lnTo>
                  <a:close/>
                  <a:moveTo>
                    <a:pt x="5896" y="178494"/>
                  </a:moveTo>
                  <a:lnTo>
                    <a:pt x="292684" y="178494"/>
                  </a:lnTo>
                  <a:lnTo>
                    <a:pt x="288980" y="196842"/>
                  </a:lnTo>
                  <a:lnTo>
                    <a:pt x="9600" y="196842"/>
                  </a:lnTo>
                  <a:close/>
                  <a:moveTo>
                    <a:pt x="1494" y="141888"/>
                  </a:moveTo>
                  <a:lnTo>
                    <a:pt x="297086" y="141888"/>
                  </a:lnTo>
                  <a:lnTo>
                    <a:pt x="298580" y="149290"/>
                  </a:lnTo>
                  <a:lnTo>
                    <a:pt x="296276" y="160703"/>
                  </a:lnTo>
                  <a:lnTo>
                    <a:pt x="2304" y="160703"/>
                  </a:lnTo>
                  <a:lnTo>
                    <a:pt x="0" y="149290"/>
                  </a:lnTo>
                  <a:close/>
                  <a:moveTo>
                    <a:pt x="8790" y="105750"/>
                  </a:moveTo>
                  <a:lnTo>
                    <a:pt x="289790" y="105750"/>
                  </a:lnTo>
                  <a:lnTo>
                    <a:pt x="293494" y="124097"/>
                  </a:lnTo>
                  <a:lnTo>
                    <a:pt x="5086" y="124097"/>
                  </a:lnTo>
                  <a:close/>
                  <a:moveTo>
                    <a:pt x="26274" y="69611"/>
                  </a:moveTo>
                  <a:lnTo>
                    <a:pt x="272306" y="69611"/>
                  </a:lnTo>
                  <a:lnTo>
                    <a:pt x="284677" y="87959"/>
                  </a:lnTo>
                  <a:lnTo>
                    <a:pt x="13903" y="87959"/>
                  </a:lnTo>
                  <a:close/>
                  <a:moveTo>
                    <a:pt x="58934" y="33472"/>
                  </a:moveTo>
                  <a:lnTo>
                    <a:pt x="239646" y="33472"/>
                  </a:lnTo>
                  <a:lnTo>
                    <a:pt x="254854" y="43726"/>
                  </a:lnTo>
                  <a:lnTo>
                    <a:pt x="260311" y="51820"/>
                  </a:lnTo>
                  <a:lnTo>
                    <a:pt x="38269" y="51820"/>
                  </a:lnTo>
                  <a:lnTo>
                    <a:pt x="43726" y="43726"/>
                  </a:lnTo>
                  <a:close/>
                  <a:moveTo>
                    <a:pt x="149290" y="0"/>
                  </a:moveTo>
                  <a:cubicBezTo>
                    <a:pt x="169903" y="0"/>
                    <a:pt x="189540" y="4177"/>
                    <a:pt x="207401" y="11732"/>
                  </a:cubicBezTo>
                  <a:lnTo>
                    <a:pt x="213258" y="15681"/>
                  </a:lnTo>
                  <a:lnTo>
                    <a:pt x="85322" y="15681"/>
                  </a:lnTo>
                  <a:lnTo>
                    <a:pt x="91179" y="11732"/>
                  </a:lnTo>
                  <a:cubicBezTo>
                    <a:pt x="109040" y="4177"/>
                    <a:pt x="128677" y="0"/>
                    <a:pt x="149290" y="0"/>
                  </a:cubicBezTo>
                  <a:close/>
                </a:path>
              </a:pathLst>
            </a:custGeom>
            <a:solidFill>
              <a:schemeClr val="tx1">
                <a:lumMod val="25000"/>
                <a:lumOff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内容占位符 3"/>
          <p:cNvPicPr>
            <a:picLocks noChangeAspect="1"/>
          </p:cNvPicPr>
          <p:nvPr userDrawn="1"/>
        </p:nvPicPr>
        <p:blipFill>
          <a:blip r:embed="rId2">
            <a:extLst>
              <a:ext uri="{BEBA8EAE-BF5A-486C-A8C5-ECC9F3942E4B}">
                <a14:imgProps xmlns:a14="http://schemas.microsoft.com/office/drawing/2010/main">
                  <a14:imgLayer r:embed="rId3">
                    <a14:imgEffect>
                      <a14:saturation sat="73000"/>
                    </a14:imgEffect>
                  </a14:imgLayer>
                </a14:imgProps>
              </a:ext>
              <a:ext uri="{28A0092B-C50C-407E-A947-70E740481C1C}">
                <a14:useLocalDpi xmlns:a14="http://schemas.microsoft.com/office/drawing/2010/main" val="0"/>
              </a:ext>
            </a:extLst>
          </a:blip>
          <a:stretch>
            <a:fillRect/>
          </a:stretch>
        </p:blipFill>
        <p:spPr>
          <a:xfrm>
            <a:off x="-3031" y="0"/>
            <a:ext cx="9150062" cy="5144691"/>
          </a:xfrm>
          <a:prstGeom prst="rect">
            <a:avLst/>
          </a:prstGeom>
        </p:spPr>
      </p:pic>
      <p:pic>
        <p:nvPicPr>
          <p:cNvPr id="8" name="图片 7"/>
          <p:cNvPicPr>
            <a:picLocks noChangeAspect="1"/>
          </p:cNvPicPr>
          <p:nvPr userDrawn="1"/>
        </p:nvPicPr>
        <p:blipFill>
          <a:blip r:embed="rId4" cstate="screen"/>
          <a:stretch>
            <a:fillRect/>
          </a:stretch>
        </p:blipFill>
        <p:spPr>
          <a:xfrm>
            <a:off x="8332424" y="222647"/>
            <a:ext cx="479392" cy="312332"/>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73000"/>
                    </a14:imgEffect>
                  </a14:imgLayer>
                </a14:imgProps>
              </a:ext>
              <a:ext uri="{28A0092B-C50C-407E-A947-70E740481C1C}">
                <a14:useLocalDpi xmlns:a14="http://schemas.microsoft.com/office/drawing/2010/main" val="0"/>
              </a:ext>
            </a:extLst>
          </a:blip>
          <a:srcRect l="31654" t="9088" r="5432" b="27971"/>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7" name="图片 6"/>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8332424" y="222647"/>
            <a:ext cx="479392" cy="312332"/>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页模板">
    <p:spTree>
      <p:nvGrpSpPr>
        <p:cNvPr id="1" name=""/>
        <p:cNvGrpSpPr/>
        <p:nvPr/>
      </p:nvGrpSpPr>
      <p:grpSpPr>
        <a:xfrm>
          <a:off x="0" y="0"/>
          <a:ext cx="0" cy="0"/>
          <a:chOff x="0" y="0"/>
          <a:chExt cx="0" cy="0"/>
        </a:xfrm>
      </p:grpSpPr>
      <p:pic>
        <p:nvPicPr>
          <p:cNvPr id="19" name="内容占位符 3"/>
          <p:cNvPicPr>
            <a:picLocks noChangeAspect="1"/>
          </p:cNvPicPr>
          <p:nvPr userDrawn="1"/>
        </p:nvPicPr>
        <p:blipFill>
          <a:blip r:embed="rId2">
            <a:extLst>
              <a:ext uri="{BEBA8EAE-BF5A-486C-A8C5-ECC9F3942E4B}">
                <a14:imgProps xmlns:a14="http://schemas.microsoft.com/office/drawing/2010/main">
                  <a14:imgLayer r:embed="rId3">
                    <a14:imgEffect>
                      <a14:saturation sat="73000"/>
                    </a14:imgEffect>
                  </a14:imgLayer>
                </a14:imgProps>
              </a:ext>
              <a:ext uri="{28A0092B-C50C-407E-A947-70E740481C1C}">
                <a14:useLocalDpi xmlns:a14="http://schemas.microsoft.com/office/drawing/2010/main" val="0"/>
              </a:ext>
            </a:extLst>
          </a:blip>
          <a:stretch>
            <a:fillRect/>
          </a:stretch>
        </p:blipFill>
        <p:spPr>
          <a:xfrm>
            <a:off x="0" y="-1191"/>
            <a:ext cx="9144326" cy="5144691"/>
          </a:xfrm>
          <a:prstGeom prst="rect">
            <a:avLst/>
          </a:prstGeom>
        </p:spPr>
      </p:pic>
      <p:sp>
        <p:nvSpPr>
          <p:cNvPr id="17" name="矩形 16"/>
          <p:cNvSpPr/>
          <p:nvPr userDrawn="1"/>
        </p:nvSpPr>
        <p:spPr>
          <a:xfrm>
            <a:off x="0" y="1"/>
            <a:ext cx="9144000" cy="4867275"/>
          </a:xfrm>
          <a:prstGeom prst="rect">
            <a:avLst/>
          </a:prstGeom>
          <a:gradFill>
            <a:gsLst>
              <a:gs pos="67000">
                <a:srgbClr val="FBFAFA">
                  <a:alpha val="80000"/>
                </a:srgbClr>
              </a:gs>
              <a:gs pos="0">
                <a:schemeClr val="bg1">
                  <a:alpha val="80000"/>
                </a:schemeClr>
              </a:gs>
              <a:gs pos="100000">
                <a:schemeClr val="bg1">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nvPr>
        </p:nvSpPr>
        <p:spPr>
          <a:xfrm>
            <a:off x="718807" y="276224"/>
            <a:ext cx="7450931" cy="446246"/>
          </a:xfrm>
        </p:spPr>
        <p:txBody>
          <a:bodyPr>
            <a:normAutofit/>
          </a:bodyPr>
          <a:lstStyle>
            <a:lvl1pPr marL="0" indent="0">
              <a:lnSpc>
                <a:spcPct val="100000"/>
              </a:lnSpc>
              <a:buFont typeface="Arial" panose="020B0604020202020204" pitchFamily="34" charset="0"/>
              <a:buNone/>
              <a:defRPr sz="1800" b="1">
                <a:solidFill>
                  <a:schemeClr val="accent3"/>
                </a:solidFill>
              </a:defRPr>
            </a:lvl1pPr>
          </a:lstStyle>
          <a:p>
            <a:r>
              <a:rPr lang="zh-CN" altLang="en-US" dirty="0"/>
              <a:t>单击此处添加章节标题</a:t>
            </a:r>
            <a:endParaRPr lang="zh-CN" altLang="en-US" dirty="0"/>
          </a:p>
        </p:txBody>
      </p:sp>
      <p:sp>
        <p:nvSpPr>
          <p:cNvPr id="6" name="日期占位符 5"/>
          <p:cNvSpPr>
            <a:spLocks noGrp="1"/>
          </p:cNvSpPr>
          <p:nvPr>
            <p:ph type="dt" sz="half" idx="10"/>
          </p:nvPr>
        </p:nvSpPr>
        <p:spPr>
          <a:xfrm>
            <a:off x="628650" y="4859178"/>
            <a:ext cx="2057400" cy="273844"/>
          </a:xfrm>
        </p:spPr>
        <p:txBody>
          <a:bodyPr/>
          <a:lstStyle/>
          <a:p>
            <a:fld id="{FFC10596-4CA3-844B-85A1-00419C0B7C1E}" type="datetimeFigureOut">
              <a:rPr kumimoji="1" lang="zh-CN" altLang="en-US" smtClean="0"/>
            </a:fld>
            <a:endParaRPr kumimoji="1" lang="zh-CN" altLang="en-US"/>
          </a:p>
        </p:txBody>
      </p:sp>
      <p:sp>
        <p:nvSpPr>
          <p:cNvPr id="7" name="页脚占位符 6"/>
          <p:cNvSpPr>
            <a:spLocks noGrp="1"/>
          </p:cNvSpPr>
          <p:nvPr>
            <p:ph type="ftr" sz="quarter" idx="11"/>
          </p:nvPr>
        </p:nvSpPr>
        <p:spPr>
          <a:xfrm>
            <a:off x="3028950" y="4859178"/>
            <a:ext cx="3086100" cy="273844"/>
          </a:xfrm>
        </p:spPr>
        <p:txBody>
          <a:bodyPr/>
          <a:lstStyle/>
          <a:p>
            <a:endParaRPr kumimoji="1" lang="zh-CN" altLang="en-US"/>
          </a:p>
        </p:txBody>
      </p:sp>
      <p:sp>
        <p:nvSpPr>
          <p:cNvPr id="8" name="灯片编号占位符 7"/>
          <p:cNvSpPr>
            <a:spLocks noGrp="1"/>
          </p:cNvSpPr>
          <p:nvPr>
            <p:ph type="sldNum" sz="quarter" idx="12"/>
          </p:nvPr>
        </p:nvSpPr>
        <p:spPr>
          <a:xfrm>
            <a:off x="6457950" y="4859178"/>
            <a:ext cx="2057400" cy="273844"/>
          </a:xfrm>
        </p:spPr>
        <p:txBody>
          <a:bodyPr/>
          <a:lstStyle/>
          <a:p>
            <a:fld id="{3242F8A0-C41C-434B-8579-3EA861392498}" type="slidenum">
              <a:rPr kumimoji="1" lang="zh-CN" altLang="en-US" smtClean="0"/>
            </a:fld>
            <a:endParaRPr kumimoji="1" lang="zh-CN" altLang="en-US"/>
          </a:p>
        </p:txBody>
      </p:sp>
      <p:grpSp>
        <p:nvGrpSpPr>
          <p:cNvPr id="13" name="组合 12"/>
          <p:cNvGrpSpPr/>
          <p:nvPr userDrawn="1"/>
        </p:nvGrpSpPr>
        <p:grpSpPr>
          <a:xfrm>
            <a:off x="332184" y="387380"/>
            <a:ext cx="335903" cy="223935"/>
            <a:chOff x="305638" y="355794"/>
            <a:chExt cx="447870" cy="298580"/>
          </a:xfrm>
        </p:grpSpPr>
        <p:sp>
          <p:nvSpPr>
            <p:cNvPr id="14" name="椭圆 13"/>
            <p:cNvSpPr/>
            <p:nvPr userDrawn="1"/>
          </p:nvSpPr>
          <p:spPr>
            <a:xfrm>
              <a:off x="305638" y="355794"/>
              <a:ext cx="298580" cy="29858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任意多边形: 形状 14"/>
            <p:cNvSpPr/>
            <p:nvPr userDrawn="1"/>
          </p:nvSpPr>
          <p:spPr>
            <a:xfrm>
              <a:off x="454928" y="355794"/>
              <a:ext cx="298580" cy="298580"/>
            </a:xfrm>
            <a:custGeom>
              <a:avLst/>
              <a:gdLst>
                <a:gd name="connsiteX0" fmla="*/ 101969 w 298580"/>
                <a:gd name="connsiteY0" fmla="*/ 289975 h 298580"/>
                <a:gd name="connsiteX1" fmla="*/ 196611 w 298580"/>
                <a:gd name="connsiteY1" fmla="*/ 289975 h 298580"/>
                <a:gd name="connsiteX2" fmla="*/ 183005 w 298580"/>
                <a:gd name="connsiteY2" fmla="*/ 294757 h 298580"/>
                <a:gd name="connsiteX3" fmla="*/ 149290 w 298580"/>
                <a:gd name="connsiteY3" fmla="*/ 298580 h 298580"/>
                <a:gd name="connsiteX4" fmla="*/ 115575 w 298580"/>
                <a:gd name="connsiteY4" fmla="*/ 294757 h 298580"/>
                <a:gd name="connsiteX5" fmla="*/ 42398 w 298580"/>
                <a:gd name="connsiteY5" fmla="*/ 250771 h 298580"/>
                <a:gd name="connsiteX6" fmla="*/ 256182 w 298580"/>
                <a:gd name="connsiteY6" fmla="*/ 250771 h 298580"/>
                <a:gd name="connsiteX7" fmla="*/ 228892 w 298580"/>
                <a:gd name="connsiteY7" fmla="*/ 272184 h 298580"/>
                <a:gd name="connsiteX8" fmla="*/ 69688 w 298580"/>
                <a:gd name="connsiteY8" fmla="*/ 272184 h 298580"/>
                <a:gd name="connsiteX9" fmla="*/ 16120 w 298580"/>
                <a:gd name="connsiteY9" fmla="*/ 214633 h 298580"/>
                <a:gd name="connsiteX10" fmla="*/ 282460 w 298580"/>
                <a:gd name="connsiteY10" fmla="*/ 214633 h 298580"/>
                <a:gd name="connsiteX11" fmla="*/ 271329 w 298580"/>
                <a:gd name="connsiteY11" fmla="*/ 232980 h 298580"/>
                <a:gd name="connsiteX12" fmla="*/ 27251 w 298580"/>
                <a:gd name="connsiteY12" fmla="*/ 232980 h 298580"/>
                <a:gd name="connsiteX13" fmla="*/ 5896 w 298580"/>
                <a:gd name="connsiteY13" fmla="*/ 178494 h 298580"/>
                <a:gd name="connsiteX14" fmla="*/ 292684 w 298580"/>
                <a:gd name="connsiteY14" fmla="*/ 178494 h 298580"/>
                <a:gd name="connsiteX15" fmla="*/ 288980 w 298580"/>
                <a:gd name="connsiteY15" fmla="*/ 196842 h 298580"/>
                <a:gd name="connsiteX16" fmla="*/ 9600 w 298580"/>
                <a:gd name="connsiteY16" fmla="*/ 196842 h 298580"/>
                <a:gd name="connsiteX17" fmla="*/ 1494 w 298580"/>
                <a:gd name="connsiteY17" fmla="*/ 141888 h 298580"/>
                <a:gd name="connsiteX18" fmla="*/ 297086 w 298580"/>
                <a:gd name="connsiteY18" fmla="*/ 141888 h 298580"/>
                <a:gd name="connsiteX19" fmla="*/ 298580 w 298580"/>
                <a:gd name="connsiteY19" fmla="*/ 149290 h 298580"/>
                <a:gd name="connsiteX20" fmla="*/ 296276 w 298580"/>
                <a:gd name="connsiteY20" fmla="*/ 160703 h 298580"/>
                <a:gd name="connsiteX21" fmla="*/ 2304 w 298580"/>
                <a:gd name="connsiteY21" fmla="*/ 160703 h 298580"/>
                <a:gd name="connsiteX22" fmla="*/ 0 w 298580"/>
                <a:gd name="connsiteY22" fmla="*/ 149290 h 298580"/>
                <a:gd name="connsiteX23" fmla="*/ 8790 w 298580"/>
                <a:gd name="connsiteY23" fmla="*/ 105750 h 298580"/>
                <a:gd name="connsiteX24" fmla="*/ 289790 w 298580"/>
                <a:gd name="connsiteY24" fmla="*/ 105750 h 298580"/>
                <a:gd name="connsiteX25" fmla="*/ 293494 w 298580"/>
                <a:gd name="connsiteY25" fmla="*/ 124097 h 298580"/>
                <a:gd name="connsiteX26" fmla="*/ 5086 w 298580"/>
                <a:gd name="connsiteY26" fmla="*/ 124097 h 298580"/>
                <a:gd name="connsiteX27" fmla="*/ 26274 w 298580"/>
                <a:gd name="connsiteY27" fmla="*/ 69611 h 298580"/>
                <a:gd name="connsiteX28" fmla="*/ 272306 w 298580"/>
                <a:gd name="connsiteY28" fmla="*/ 69611 h 298580"/>
                <a:gd name="connsiteX29" fmla="*/ 284677 w 298580"/>
                <a:gd name="connsiteY29" fmla="*/ 87959 h 298580"/>
                <a:gd name="connsiteX30" fmla="*/ 13903 w 298580"/>
                <a:gd name="connsiteY30" fmla="*/ 87959 h 298580"/>
                <a:gd name="connsiteX31" fmla="*/ 58934 w 298580"/>
                <a:gd name="connsiteY31" fmla="*/ 33472 h 298580"/>
                <a:gd name="connsiteX32" fmla="*/ 239646 w 298580"/>
                <a:gd name="connsiteY32" fmla="*/ 33472 h 298580"/>
                <a:gd name="connsiteX33" fmla="*/ 254854 w 298580"/>
                <a:gd name="connsiteY33" fmla="*/ 43726 h 298580"/>
                <a:gd name="connsiteX34" fmla="*/ 260311 w 298580"/>
                <a:gd name="connsiteY34" fmla="*/ 51820 h 298580"/>
                <a:gd name="connsiteX35" fmla="*/ 38269 w 298580"/>
                <a:gd name="connsiteY35" fmla="*/ 51820 h 298580"/>
                <a:gd name="connsiteX36" fmla="*/ 43726 w 298580"/>
                <a:gd name="connsiteY36" fmla="*/ 43726 h 298580"/>
                <a:gd name="connsiteX37" fmla="*/ 149290 w 298580"/>
                <a:gd name="connsiteY37" fmla="*/ 0 h 298580"/>
                <a:gd name="connsiteX38" fmla="*/ 207401 w 298580"/>
                <a:gd name="connsiteY38" fmla="*/ 11732 h 298580"/>
                <a:gd name="connsiteX39" fmla="*/ 213258 w 298580"/>
                <a:gd name="connsiteY39" fmla="*/ 15681 h 298580"/>
                <a:gd name="connsiteX40" fmla="*/ 85322 w 298580"/>
                <a:gd name="connsiteY40" fmla="*/ 15681 h 298580"/>
                <a:gd name="connsiteX41" fmla="*/ 91179 w 298580"/>
                <a:gd name="connsiteY41" fmla="*/ 11732 h 298580"/>
                <a:gd name="connsiteX42" fmla="*/ 149290 w 298580"/>
                <a:gd name="connsiteY42" fmla="*/ 0 h 29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8580" h="298580">
                  <a:moveTo>
                    <a:pt x="101969" y="289975"/>
                  </a:moveTo>
                  <a:lnTo>
                    <a:pt x="196611" y="289975"/>
                  </a:lnTo>
                  <a:lnTo>
                    <a:pt x="183005" y="294757"/>
                  </a:lnTo>
                  <a:cubicBezTo>
                    <a:pt x="172171" y="297258"/>
                    <a:pt x="160885" y="298580"/>
                    <a:pt x="149290" y="298580"/>
                  </a:cubicBezTo>
                  <a:cubicBezTo>
                    <a:pt x="137695" y="298580"/>
                    <a:pt x="126409" y="297258"/>
                    <a:pt x="115575" y="294757"/>
                  </a:cubicBezTo>
                  <a:close/>
                  <a:moveTo>
                    <a:pt x="42398" y="250771"/>
                  </a:moveTo>
                  <a:lnTo>
                    <a:pt x="256182" y="250771"/>
                  </a:lnTo>
                  <a:lnTo>
                    <a:pt x="228892" y="272184"/>
                  </a:lnTo>
                  <a:lnTo>
                    <a:pt x="69688" y="272184"/>
                  </a:lnTo>
                  <a:close/>
                  <a:moveTo>
                    <a:pt x="16120" y="214633"/>
                  </a:moveTo>
                  <a:lnTo>
                    <a:pt x="282460" y="214633"/>
                  </a:lnTo>
                  <a:lnTo>
                    <a:pt x="271329" y="232980"/>
                  </a:lnTo>
                  <a:lnTo>
                    <a:pt x="27251" y="232980"/>
                  </a:lnTo>
                  <a:close/>
                  <a:moveTo>
                    <a:pt x="5896" y="178494"/>
                  </a:moveTo>
                  <a:lnTo>
                    <a:pt x="292684" y="178494"/>
                  </a:lnTo>
                  <a:lnTo>
                    <a:pt x="288980" y="196842"/>
                  </a:lnTo>
                  <a:lnTo>
                    <a:pt x="9600" y="196842"/>
                  </a:lnTo>
                  <a:close/>
                  <a:moveTo>
                    <a:pt x="1494" y="141888"/>
                  </a:moveTo>
                  <a:lnTo>
                    <a:pt x="297086" y="141888"/>
                  </a:lnTo>
                  <a:lnTo>
                    <a:pt x="298580" y="149290"/>
                  </a:lnTo>
                  <a:lnTo>
                    <a:pt x="296276" y="160703"/>
                  </a:lnTo>
                  <a:lnTo>
                    <a:pt x="2304" y="160703"/>
                  </a:lnTo>
                  <a:lnTo>
                    <a:pt x="0" y="149290"/>
                  </a:lnTo>
                  <a:close/>
                  <a:moveTo>
                    <a:pt x="8790" y="105750"/>
                  </a:moveTo>
                  <a:lnTo>
                    <a:pt x="289790" y="105750"/>
                  </a:lnTo>
                  <a:lnTo>
                    <a:pt x="293494" y="124097"/>
                  </a:lnTo>
                  <a:lnTo>
                    <a:pt x="5086" y="124097"/>
                  </a:lnTo>
                  <a:close/>
                  <a:moveTo>
                    <a:pt x="26274" y="69611"/>
                  </a:moveTo>
                  <a:lnTo>
                    <a:pt x="272306" y="69611"/>
                  </a:lnTo>
                  <a:lnTo>
                    <a:pt x="284677" y="87959"/>
                  </a:lnTo>
                  <a:lnTo>
                    <a:pt x="13903" y="87959"/>
                  </a:lnTo>
                  <a:close/>
                  <a:moveTo>
                    <a:pt x="58934" y="33472"/>
                  </a:moveTo>
                  <a:lnTo>
                    <a:pt x="239646" y="33472"/>
                  </a:lnTo>
                  <a:lnTo>
                    <a:pt x="254854" y="43726"/>
                  </a:lnTo>
                  <a:lnTo>
                    <a:pt x="260311" y="51820"/>
                  </a:lnTo>
                  <a:lnTo>
                    <a:pt x="38269" y="51820"/>
                  </a:lnTo>
                  <a:lnTo>
                    <a:pt x="43726" y="43726"/>
                  </a:lnTo>
                  <a:close/>
                  <a:moveTo>
                    <a:pt x="149290" y="0"/>
                  </a:moveTo>
                  <a:cubicBezTo>
                    <a:pt x="169903" y="0"/>
                    <a:pt x="189540" y="4177"/>
                    <a:pt x="207401" y="11732"/>
                  </a:cubicBezTo>
                  <a:lnTo>
                    <a:pt x="213258" y="15681"/>
                  </a:lnTo>
                  <a:lnTo>
                    <a:pt x="85322" y="15681"/>
                  </a:lnTo>
                  <a:lnTo>
                    <a:pt x="91179" y="11732"/>
                  </a:lnTo>
                  <a:cubicBezTo>
                    <a:pt x="109040" y="4177"/>
                    <a:pt x="128677" y="0"/>
                    <a:pt x="149290" y="0"/>
                  </a:cubicBezTo>
                  <a:close/>
                </a:path>
              </a:pathLst>
            </a:custGeom>
            <a:solidFill>
              <a:schemeClr val="tx1">
                <a:lumMod val="25000"/>
                <a:lumOff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标题和内容">
    <p:bg>
      <p:bgPr>
        <a:solidFill>
          <a:schemeClr val="bg1"/>
        </a:solidFill>
        <a:effectLst/>
      </p:bgPr>
    </p:bg>
    <p:spTree>
      <p:nvGrpSpPr>
        <p:cNvPr id="1" name=""/>
        <p:cNvGrpSpPr/>
        <p:nvPr/>
      </p:nvGrpSpPr>
      <p:grpSpPr>
        <a:xfrm>
          <a:off x="0" y="0"/>
          <a:ext cx="0" cy="0"/>
          <a:chOff x="0" y="0"/>
          <a:chExt cx="0" cy="0"/>
        </a:xfrm>
      </p:grpSpPr>
      <p:sp>
        <p:nvSpPr>
          <p:cNvPr id="7" name="灯片编号占位符 5"/>
          <p:cNvSpPr txBox="1">
            <a:spLocks noChangeArrowheads="1"/>
          </p:cNvSpPr>
          <p:nvPr/>
        </p:nvSpPr>
        <p:spPr bwMode="auto">
          <a:xfrm>
            <a:off x="6553200" y="4767263"/>
            <a:ext cx="21336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AC804BEC-C9B7-47A3-8F34-5ABFD40ADEE8}" type="slidenum">
              <a:rPr kumimoji="0" lang="zh-CN" altLang="en-US" sz="9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9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
        <p:nvSpPr>
          <p:cNvPr id="4" name="标题占位符 1"/>
          <p:cNvSpPr>
            <a:spLocks noGrp="1"/>
          </p:cNvSpPr>
          <p:nvPr>
            <p:ph type="title"/>
          </p:nvPr>
        </p:nvSpPr>
        <p:spPr>
          <a:xfrm>
            <a:off x="457200" y="256338"/>
            <a:ext cx="8229600" cy="857250"/>
          </a:xfrm>
          <a:prstGeom prst="rect">
            <a:avLst/>
          </a:prstGeom>
        </p:spPr>
        <p:txBody>
          <a:bodyPr rtlCol="0">
            <a:normAutofit/>
          </a:bodyPr>
          <a:lstStyle>
            <a:lvl1pPr>
              <a:defRPr sz="2400"/>
            </a:lvl1pPr>
          </a:lstStyle>
          <a:p>
            <a:r>
              <a:rPr lang="zh-CN" altLang="en-US" noProof="1" smtClean="0"/>
              <a:t>单击此处编辑母版标题样式</a:t>
            </a:r>
            <a:endParaRPr lang="zh-CN" altLang="en-US" noProof="1"/>
          </a:p>
        </p:txBody>
      </p:sp>
      <p:sp>
        <p:nvSpPr>
          <p:cNvPr id="5" name="文本占位符 2"/>
          <p:cNvSpPr>
            <a:spLocks noGrp="1"/>
          </p:cNvSpPr>
          <p:nvPr>
            <p:ph idx="1"/>
          </p:nvPr>
        </p:nvSpPr>
        <p:spPr>
          <a:xfrm>
            <a:off x="457200" y="1200150"/>
            <a:ext cx="8229600" cy="3394472"/>
          </a:xfrm>
          <a:prstGeom prst="rect">
            <a:avLst/>
          </a:prstGeom>
        </p:spPr>
        <p:txBody>
          <a:bodyPr rtlCol="0">
            <a:normAutofit/>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8" name="灯片编号占位符 5"/>
          <p:cNvSpPr>
            <a:spLocks noGrp="1"/>
          </p:cNvSpPr>
          <p:nvPr>
            <p:ph type="sldNum" sz="quarter" idx="4"/>
          </p:nvPr>
        </p:nvSpPr>
        <p:spPr>
          <a:xfrm>
            <a:off x="3714750" y="4768454"/>
            <a:ext cx="2133600" cy="273844"/>
          </a:xfrm>
          <a:prstGeom prst="rect">
            <a:avLst/>
          </a:prstGeom>
        </p:spPr>
        <p:txBody>
          <a:bodyPr vert="horz" wrap="square" lIns="91440" tIns="45720" rIns="91440" bIns="45720" numCol="1" anchor="ctr" anchorCtr="0" compatLnSpc="1"/>
          <a:lstStyle>
            <a:lvl1pPr algn="ct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52094833-FABC-4799-85C5-ACC0035A6D3B}"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
        <p:nvSpPr>
          <p:cNvPr id="9"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prstClr val="black">
                    <a:tint val="75000"/>
                  </a:prst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0"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prstClr val="black">
                    <a:tint val="75000"/>
                  </a:prst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advTm="10000"/>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F004CCD-E5A8-4510-8154-CAE078C1351E}"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transition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26" name="Picture 2" descr="D:\PROWISDOM\2017年\20170122 【用友】PPT模板\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8424" y="211253"/>
            <a:ext cx="504056" cy="340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标题和内容_居左">
    <p:spTree>
      <p:nvGrpSpPr>
        <p:cNvPr id="1" name=""/>
        <p:cNvGrpSpPr/>
        <p:nvPr/>
      </p:nvGrpSpPr>
      <p:grpSpPr>
        <a:xfrm>
          <a:off x="0" y="0"/>
          <a:ext cx="0" cy="0"/>
          <a:chOff x="0" y="0"/>
          <a:chExt cx="0" cy="0"/>
        </a:xfrm>
      </p:grpSpPr>
      <p:sp>
        <p:nvSpPr>
          <p:cNvPr id="11" name="矩形 10"/>
          <p:cNvSpPr/>
          <p:nvPr userDrawn="1"/>
        </p:nvSpPr>
        <p:spPr>
          <a:xfrm>
            <a:off x="0" y="4981500"/>
            <a:ext cx="9144000" cy="162000"/>
          </a:xfrm>
          <a:prstGeom prst="rect">
            <a:avLst/>
          </a:prstGeom>
          <a:gradFill>
            <a:gsLst>
              <a:gs pos="0">
                <a:srgbClr val="BC000B"/>
              </a:gs>
              <a:gs pos="100000">
                <a:srgbClr val="E6001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p>
        </p:txBody>
      </p:sp>
      <p:sp>
        <p:nvSpPr>
          <p:cNvPr id="2" name="标题 1"/>
          <p:cNvSpPr>
            <a:spLocks noGrp="1"/>
          </p:cNvSpPr>
          <p:nvPr>
            <p:ph type="title"/>
          </p:nvPr>
        </p:nvSpPr>
        <p:spPr>
          <a:xfrm>
            <a:off x="585900" y="313200"/>
            <a:ext cx="7560000" cy="391500"/>
          </a:xfrm>
          <a:noFill/>
          <a:ln w="9525">
            <a:noFill/>
            <a:miter lim="800000"/>
          </a:ln>
        </p:spPr>
        <p:txBody>
          <a:bodyPr wrap="none" lIns="0" anchor="ctr">
            <a:noAutofit/>
          </a:bodyPr>
          <a:lstStyle>
            <a:lvl1pPr>
              <a:defRPr kumimoji="0" lang="zh-CN" altLang="en-US" sz="1800" b="1" i="0" u="none" strike="noStrike" cap="none" spc="0" normalizeH="0" baseline="0">
                <a:ln>
                  <a:noFill/>
                </a:ln>
                <a:solidFill>
                  <a:srgbClr val="E60012"/>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defRPr>
            </a:lvl1pPr>
          </a:lstStyle>
          <a:p>
            <a:pPr marL="0" marR="0" lvl="0" indent="0" defTabSz="914400" eaLnBrk="0" fontAlgn="base" hangingPunct="0">
              <a:spcAft>
                <a:spcPct val="0"/>
              </a:spcAft>
              <a:buClrTx/>
              <a:buSzTx/>
              <a:buFontTx/>
            </a:pPr>
            <a:r>
              <a:rPr kumimoji="1" lang="zh-CN" altLang="en-US" dirty="0"/>
              <a:t>单击此处编辑母版标题样式</a:t>
            </a:r>
            <a:endParaRPr kumimoji="1" lang="zh-CN" altLang="en-US" dirty="0"/>
          </a:p>
        </p:txBody>
      </p:sp>
      <p:sp>
        <p:nvSpPr>
          <p:cNvPr id="4" name="日期占位符 3"/>
          <p:cNvSpPr>
            <a:spLocks noGrp="1"/>
          </p:cNvSpPr>
          <p:nvPr>
            <p:ph type="dt" sz="half" idx="10"/>
          </p:nvPr>
        </p:nvSpPr>
        <p:spPr/>
        <p:txBody>
          <a:bodyPr/>
          <a:lstStyle/>
          <a:p>
            <a:fld id="{5978C352-F1B6-2B47-AE70-075841CBDABD}"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B49B2B9-F796-3D44-B952-549008B5BDF1}" type="slidenum">
              <a:rPr kumimoji="1" lang="zh-CN" altLang="en-US" smtClean="0"/>
            </a:fld>
            <a:endParaRPr kumimoji="1" lang="zh-CN" altLang="en-US"/>
          </a:p>
        </p:txBody>
      </p:sp>
      <p:cxnSp>
        <p:nvCxnSpPr>
          <p:cNvPr id="8" name="直接连接符 3"/>
          <p:cNvCxnSpPr/>
          <p:nvPr userDrawn="1"/>
        </p:nvCxnSpPr>
        <p:spPr>
          <a:xfrm>
            <a:off x="465318" y="690598"/>
            <a:ext cx="8364358" cy="0"/>
          </a:xfrm>
          <a:prstGeom prst="line">
            <a:avLst/>
          </a:prstGeom>
          <a:ln w="9525">
            <a:solidFill>
              <a:schemeClr val="bg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 name="直接连接符 5"/>
          <p:cNvCxnSpPr/>
          <p:nvPr userDrawn="1"/>
        </p:nvCxnSpPr>
        <p:spPr>
          <a:xfrm>
            <a:off x="8736808" y="662097"/>
            <a:ext cx="28575" cy="25977"/>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版式_1">
    <p:spTree>
      <p:nvGrpSpPr>
        <p:cNvPr id="1" name=""/>
        <p:cNvGrpSpPr/>
        <p:nvPr/>
      </p:nvGrpSpPr>
      <p:grpSpPr>
        <a:xfrm>
          <a:off x="0" y="0"/>
          <a:ext cx="0" cy="0"/>
          <a:chOff x="0" y="0"/>
          <a:chExt cx="0" cy="0"/>
        </a:xfrm>
      </p:grpSpPr>
      <p:pic>
        <p:nvPicPr>
          <p:cNvPr id="3" name="图片 2" descr="背景图案&#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t="70059"/>
          <a:stretch>
            <a:fillRect/>
          </a:stretch>
        </p:blipFill>
        <p:spPr>
          <a:xfrm>
            <a:off x="0" y="3603948"/>
            <a:ext cx="9144000" cy="1539551"/>
          </a:xfrm>
          <a:prstGeom prst="rect">
            <a:avLst/>
          </a:prstGeom>
        </p:spPr>
      </p:pic>
      <p:pic>
        <p:nvPicPr>
          <p:cNvPr id="4" name="图片 3" descr="图片包含 游戏机, 猫&#10;&#10;描述已自动生成"/>
          <p:cNvPicPr>
            <a:picLocks noChangeAspect="1"/>
          </p:cNvPicPr>
          <p:nvPr userDrawn="1"/>
        </p:nvPicPr>
        <p:blipFill rotWithShape="1">
          <a:blip r:embed="rId3" cstate="print">
            <a:extLst>
              <a:ext uri="{28A0092B-C50C-407E-A947-70E740481C1C}">
                <a14:useLocalDpi xmlns:a14="http://schemas.microsoft.com/office/drawing/2010/main" val="0"/>
              </a:ext>
            </a:extLst>
          </a:blip>
          <a:srcRect t="65991"/>
          <a:stretch>
            <a:fillRect/>
          </a:stretch>
        </p:blipFill>
        <p:spPr>
          <a:xfrm>
            <a:off x="0" y="3394010"/>
            <a:ext cx="9144000" cy="1748728"/>
          </a:xfrm>
          <a:prstGeom prst="rect">
            <a:avLst/>
          </a:prstGeom>
        </p:spPr>
      </p:pic>
      <p:cxnSp>
        <p:nvCxnSpPr>
          <p:cNvPr id="7" name="直接连接符 6"/>
          <p:cNvCxnSpPr/>
          <p:nvPr userDrawn="1"/>
        </p:nvCxnSpPr>
        <p:spPr>
          <a:xfrm>
            <a:off x="465317" y="690598"/>
            <a:ext cx="8364358" cy="0"/>
          </a:xfrm>
          <a:prstGeom prst="line">
            <a:avLst/>
          </a:prstGeom>
          <a:ln w="9525">
            <a:solidFill>
              <a:schemeClr val="bg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a:off x="8201025" y="662023"/>
            <a:ext cx="535782"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8736807" y="662096"/>
            <a:ext cx="28575" cy="25977"/>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标题 10"/>
          <p:cNvSpPr>
            <a:spLocks noGrp="1"/>
          </p:cNvSpPr>
          <p:nvPr>
            <p:ph type="title"/>
          </p:nvPr>
        </p:nvSpPr>
        <p:spPr>
          <a:xfrm>
            <a:off x="464400" y="313200"/>
            <a:ext cx="6912000" cy="345600"/>
          </a:xfrm>
          <a:prstGeom prst="rect">
            <a:avLst/>
          </a:prstGeom>
          <a:noFill/>
          <a:ln w="9525">
            <a:noFill/>
            <a:miter lim="800000"/>
          </a:ln>
        </p:spPr>
        <p:txBody>
          <a:bodyPr wrap="none" lIns="0" anchor="ctr">
            <a:noAutofit/>
          </a:bodyPr>
          <a:lstStyle>
            <a:lvl1pPr>
              <a:defRPr lang="zh-CN" altLang="en-US" sz="1800" b="1" dirty="0">
                <a:solidFill>
                  <a:srgbClr val="E60012"/>
                </a:solidFill>
                <a:latin typeface="+mj-ea"/>
                <a:cs typeface="阿里巴巴普惠体 R" panose="00020600040101010101" pitchFamily="18" charset="-122"/>
              </a:defRPr>
            </a:lvl1pPr>
          </a:lstStyle>
          <a:p>
            <a:pPr marL="0" lvl="0" indent="0" eaLnBrk="1" latinLnBrk="0" hangingPunct="1">
              <a:buFont typeface="Arial" panose="020B0604020202020204" pitchFamily="34" charset="0"/>
              <a:buNone/>
            </a:pPr>
            <a:r>
              <a:rPr lang="zh-CN" altLang="en-US" dirty="0"/>
              <a:t>单击此处编辑母版标题样式</a:t>
            </a:r>
            <a:endParaRPr lang="zh-CN" altLang="en-US" dirty="0"/>
          </a:p>
        </p:txBody>
      </p:sp>
      <p:sp>
        <p:nvSpPr>
          <p:cNvPr id="10" name="文本占位符 6"/>
          <p:cNvSpPr>
            <a:spLocks noGrp="1"/>
          </p:cNvSpPr>
          <p:nvPr>
            <p:ph type="body" sz="quarter" idx="10"/>
          </p:nvPr>
        </p:nvSpPr>
        <p:spPr>
          <a:xfrm>
            <a:off x="464400" y="1039416"/>
            <a:ext cx="8272407" cy="3718321"/>
          </a:xfrm>
          <a:prstGeom prst="rect">
            <a:avLst/>
          </a:prstGeom>
        </p:spPr>
        <p:txBody>
          <a:bodyPr/>
          <a:lstStyle>
            <a:lvl1pPr>
              <a:lnSpc>
                <a:spcPct val="120000"/>
              </a:lnSpc>
              <a:defRPr/>
            </a:lvl1pPr>
            <a:lvl2pPr>
              <a:lnSpc>
                <a:spcPct val="120000"/>
              </a:lnSpc>
              <a:defRPr/>
            </a:lvl2pPr>
            <a:lvl3pPr>
              <a:lnSpc>
                <a:spcPct val="120000"/>
              </a:lnSpc>
              <a:defRPr/>
            </a:lvl3pPr>
          </a:lstStyle>
          <a:p>
            <a:pPr lvl="0"/>
            <a:r>
              <a:rPr kumimoji="1" lang="zh-CN" altLang="en-US" dirty="0"/>
              <a:t>单击此处编辑母版文本样式</a:t>
            </a:r>
            <a:endParaRPr kumimoji="1" lang="zh-CN" altLang="en-US" dirty="0"/>
          </a:p>
          <a:p>
            <a:pPr lvl="1"/>
            <a:r>
              <a:rPr kumimoji="1" lang="zh-CN" altLang="en-US" dirty="0"/>
              <a:t>二级</a:t>
            </a:r>
            <a:endParaRPr kumimoji="1" lang="zh-CN" altLang="en-US" dirty="0"/>
          </a:p>
          <a:p>
            <a:pPr lvl="2"/>
            <a:r>
              <a:rPr kumimoji="1" lang="zh-CN" altLang="en-US" dirty="0"/>
              <a:t>三级</a:t>
            </a:r>
            <a:endParaRPr kumimoji="1" lang="zh-CN" alt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目录页">
    <p:spTree>
      <p:nvGrpSpPr>
        <p:cNvPr id="1" name=""/>
        <p:cNvGrpSpPr/>
        <p:nvPr/>
      </p:nvGrpSpPr>
      <p:grpSpPr>
        <a:xfrm>
          <a:off x="0" y="0"/>
          <a:ext cx="0" cy="0"/>
          <a:chOff x="0" y="0"/>
          <a:chExt cx="0" cy="0"/>
        </a:xfrm>
      </p:grpSpPr>
      <p:pic>
        <p:nvPicPr>
          <p:cNvPr id="6" name="图片 5" descr="目录.jpg"/>
          <p:cNvPicPr>
            <a:picLocks noChangeAspect="1"/>
          </p:cNvPicPr>
          <p:nvPr userDrawn="1"/>
        </p:nvPicPr>
        <p:blipFill rotWithShape="1">
          <a:blip r:embed="rId2">
            <a:extLst>
              <a:ext uri="{28A0092B-C50C-407E-A947-70E740481C1C}">
                <a14:useLocalDpi xmlns:a14="http://schemas.microsoft.com/office/drawing/2010/main" val="0"/>
              </a:ext>
            </a:extLst>
          </a:blip>
          <a:srcRect l="13388" t="2772"/>
          <a:stretch>
            <a:fillRect/>
          </a:stretch>
        </p:blipFill>
        <p:spPr>
          <a:xfrm>
            <a:off x="-1" y="1"/>
            <a:ext cx="7919815" cy="5005346"/>
          </a:xfrm>
          <a:prstGeom prst="rect">
            <a:avLst/>
          </a:prstGeom>
        </p:spPr>
      </p:pic>
      <p:sp>
        <p:nvSpPr>
          <p:cNvPr id="7" name="矩形 6"/>
          <p:cNvSpPr/>
          <p:nvPr userDrawn="1"/>
        </p:nvSpPr>
        <p:spPr>
          <a:xfrm>
            <a:off x="1750080" y="551940"/>
            <a:ext cx="550988" cy="1106805"/>
          </a:xfrm>
          <a:prstGeom prst="rect">
            <a:avLst/>
          </a:prstGeom>
        </p:spPr>
        <p:txBody>
          <a:bodyPr wrap="square" anchor="ctr">
            <a:spAutoFit/>
          </a:bodyPr>
          <a:lstStyle/>
          <a:p>
            <a:r>
              <a:rPr lang="zh-CN" altLang="en-US" sz="3300" b="1" dirty="0">
                <a:solidFill>
                  <a:srgbClr val="E60012"/>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rPr>
              <a:t>目</a:t>
            </a:r>
            <a:endParaRPr lang="en-US" altLang="zh-CN" sz="3300" b="1" dirty="0">
              <a:solidFill>
                <a:srgbClr val="E60012"/>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a:p>
            <a:r>
              <a:rPr lang="zh-CN" altLang="en-US" sz="3300" b="1" dirty="0">
                <a:solidFill>
                  <a:srgbClr val="E60012"/>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rPr>
              <a:t>录</a:t>
            </a:r>
            <a:endParaRPr lang="zh-CN" altLang="en-US" sz="3300" b="1" dirty="0">
              <a:solidFill>
                <a:srgbClr val="E60012"/>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3" name="日期占位符 2"/>
          <p:cNvSpPr>
            <a:spLocks noGrp="1"/>
          </p:cNvSpPr>
          <p:nvPr>
            <p:ph type="dt" sz="half" idx="10"/>
          </p:nvPr>
        </p:nvSpPr>
        <p:spPr/>
        <p:txBody>
          <a:bodyPr/>
          <a:lstStyle/>
          <a:p>
            <a:fld id="{5978C352-F1B6-2B47-AE70-075841CBDABD}"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EB49B2B9-F796-3D44-B952-549008B5BDF1}"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26" name="Picture 2" descr="D:\PROWISDOM\2017年\20170122 【用友】PPT模板\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8424" y="211253"/>
            <a:ext cx="504056" cy="340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26" name="Picture 2" descr="D:\PROWISDOM\2017年\20170122 【用友】PPT模板\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8424" y="211253"/>
            <a:ext cx="504056" cy="340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26" name="Picture 2" descr="D:\PROWISDOM\2017年\20170122 【用友】PPT模板\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8424" y="211253"/>
            <a:ext cx="504056" cy="340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26" name="Picture 2" descr="D:\PROWISDOM\2017年\20170122 【用友】PPT模板\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3528" y="211253"/>
            <a:ext cx="504056" cy="340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4" Type="http://schemas.openxmlformats.org/officeDocument/2006/relationships/theme" Target="../theme/theme1.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1" Type="http://schemas.openxmlformats.org/officeDocument/2006/relationships/theme" Target="../theme/theme2.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FC10596-4CA3-844B-85A1-00419C0B7C1E}" type="datetimeFigureOut">
              <a:rPr kumimoji="1" lang="zh-CN" altLang="en-US" smtClean="0"/>
            </a:fld>
            <a:endParaRPr kumimoji="1"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242F8A0-C41C-434B-8579-3EA861392498}"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4.png"/></Relationships>
</file>

<file path=ppt/slides/_rels/slide10.xml.rels><?xml version="1.0" encoding="UTF-8" standalone="yes"?>
<Relationships xmlns="http://schemas.openxmlformats.org/package/2006/relationships"><Relationship Id="rId9" Type="http://schemas.openxmlformats.org/officeDocument/2006/relationships/image" Target="../media/image72.png"/><Relationship Id="rId8" Type="http://schemas.openxmlformats.org/officeDocument/2006/relationships/image" Target="../media/image71.png"/><Relationship Id="rId7" Type="http://schemas.openxmlformats.org/officeDocument/2006/relationships/image" Target="../media/image70.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1" Type="http://schemas.openxmlformats.org/officeDocument/2006/relationships/slideLayout" Target="../slideLayouts/slideLayout14.xml"/><Relationship Id="rId20" Type="http://schemas.openxmlformats.org/officeDocument/2006/relationships/image" Target="../media/image83.png"/><Relationship Id="rId2" Type="http://schemas.openxmlformats.org/officeDocument/2006/relationships/image" Target="../media/image65.png"/><Relationship Id="rId19" Type="http://schemas.openxmlformats.org/officeDocument/2006/relationships/image" Target="../media/image82.png"/><Relationship Id="rId18" Type="http://schemas.openxmlformats.org/officeDocument/2006/relationships/image" Target="../media/image81.png"/><Relationship Id="rId17" Type="http://schemas.openxmlformats.org/officeDocument/2006/relationships/image" Target="../media/image80.png"/><Relationship Id="rId16" Type="http://schemas.openxmlformats.org/officeDocument/2006/relationships/image" Target="../media/image79.png"/><Relationship Id="rId15" Type="http://schemas.openxmlformats.org/officeDocument/2006/relationships/image" Target="../media/image78.png"/><Relationship Id="rId14" Type="http://schemas.openxmlformats.org/officeDocument/2006/relationships/image" Target="../media/image77.png"/><Relationship Id="rId13" Type="http://schemas.openxmlformats.org/officeDocument/2006/relationships/image" Target="../media/image76.png"/><Relationship Id="rId12" Type="http://schemas.openxmlformats.org/officeDocument/2006/relationships/image" Target="../media/image75.png"/><Relationship Id="rId11" Type="http://schemas.openxmlformats.org/officeDocument/2006/relationships/image" Target="../media/image74.png"/><Relationship Id="rId10" Type="http://schemas.openxmlformats.org/officeDocument/2006/relationships/image" Target="../media/image73.png"/><Relationship Id="rId1" Type="http://schemas.openxmlformats.org/officeDocument/2006/relationships/image" Target="../media/image64.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8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1.png"/><Relationship Id="rId2" Type="http://schemas.microsoft.com/office/2007/relationships/hdphoto" Target="../media/image14.wdp"/><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9" Type="http://schemas.openxmlformats.org/officeDocument/2006/relationships/image" Target="../media/image93.png"/><Relationship Id="rId8" Type="http://schemas.openxmlformats.org/officeDocument/2006/relationships/image" Target="../media/image92.png"/><Relationship Id="rId7" Type="http://schemas.openxmlformats.org/officeDocument/2006/relationships/image" Target="../media/image91.png"/><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86.png"/><Relationship Id="rId15" Type="http://schemas.openxmlformats.org/officeDocument/2006/relationships/slideLayout" Target="../slideLayouts/slideLayout14.xml"/><Relationship Id="rId14" Type="http://schemas.microsoft.com/office/2007/relationships/diagramDrawing" Target="../diagrams/drawing2.xml"/><Relationship Id="rId13" Type="http://schemas.openxmlformats.org/officeDocument/2006/relationships/diagramColors" Target="../diagrams/colors2.xml"/><Relationship Id="rId12" Type="http://schemas.openxmlformats.org/officeDocument/2006/relationships/diagramQuickStyle" Target="../diagrams/quickStyle2.xml"/><Relationship Id="rId11" Type="http://schemas.openxmlformats.org/officeDocument/2006/relationships/diagramLayout" Target="../diagrams/layout2.xml"/><Relationship Id="rId10" Type="http://schemas.openxmlformats.org/officeDocument/2006/relationships/diagramData" Target="../diagrams/data2.xml"/><Relationship Id="rId1" Type="http://schemas.openxmlformats.org/officeDocument/2006/relationships/image" Target="../media/image85.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94.png"/><Relationship Id="rId3" Type="http://schemas.openxmlformats.org/officeDocument/2006/relationships/image" Target="../media/image41.png"/><Relationship Id="rId2" Type="http://schemas.microsoft.com/office/2007/relationships/hdphoto" Target="../media/image14.wdp"/><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image" Target="../media/image3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0" Type="http://schemas.openxmlformats.org/officeDocument/2006/relationships/slideLayout" Target="../slideLayouts/slideLayout14.xml"/><Relationship Id="rId3" Type="http://schemas.openxmlformats.org/officeDocument/2006/relationships/tags" Target="../tags/tag6.xml"/><Relationship Id="rId29" Type="http://schemas.openxmlformats.org/officeDocument/2006/relationships/tags" Target="../tags/tag32.xml"/><Relationship Id="rId28" Type="http://schemas.openxmlformats.org/officeDocument/2006/relationships/tags" Target="../tags/tag31.xml"/><Relationship Id="rId27" Type="http://schemas.openxmlformats.org/officeDocument/2006/relationships/tags" Target="../tags/tag30.xml"/><Relationship Id="rId26" Type="http://schemas.openxmlformats.org/officeDocument/2006/relationships/tags" Target="../tags/tag29.xml"/><Relationship Id="rId25" Type="http://schemas.openxmlformats.org/officeDocument/2006/relationships/tags" Target="../tags/tag28.xml"/><Relationship Id="rId24" Type="http://schemas.openxmlformats.org/officeDocument/2006/relationships/tags" Target="../tags/tag27.xml"/><Relationship Id="rId23" Type="http://schemas.openxmlformats.org/officeDocument/2006/relationships/tags" Target="../tags/tag26.xml"/><Relationship Id="rId22" Type="http://schemas.openxmlformats.org/officeDocument/2006/relationships/tags" Target="../tags/tag25.xml"/><Relationship Id="rId21" Type="http://schemas.openxmlformats.org/officeDocument/2006/relationships/tags" Target="../tags/tag24.xml"/><Relationship Id="rId20" Type="http://schemas.openxmlformats.org/officeDocument/2006/relationships/tags" Target="../tags/tag23.xml"/><Relationship Id="rId2" Type="http://schemas.openxmlformats.org/officeDocument/2006/relationships/tags" Target="../tags/tag5.xml"/><Relationship Id="rId19" Type="http://schemas.openxmlformats.org/officeDocument/2006/relationships/tags" Target="../tags/tag22.xml"/><Relationship Id="rId18" Type="http://schemas.openxmlformats.org/officeDocument/2006/relationships/tags" Target="../tags/tag21.xml"/><Relationship Id="rId17" Type="http://schemas.openxmlformats.org/officeDocument/2006/relationships/tags" Target="../tags/tag20.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4.xml"/></Relationships>
</file>

<file path=ppt/slides/_rels/slide25.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3" Type="http://schemas.openxmlformats.org/officeDocument/2006/relationships/slideLayout" Target="../slideLayouts/slideLayout14.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tags" Target="../tags/tag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7.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4.xml"/><Relationship Id="rId4" Type="http://schemas.openxmlformats.org/officeDocument/2006/relationships/image" Target="../media/image101.jpeg"/><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4.xml"/><Relationship Id="rId4" Type="http://schemas.openxmlformats.org/officeDocument/2006/relationships/image" Target="../media/image105.png"/><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slides/_rels/slide31.xml.rels><?xml version="1.0" encoding="UTF-8" standalone="yes"?>
<Relationships xmlns="http://schemas.openxmlformats.org/package/2006/relationships"><Relationship Id="rId9" Type="http://schemas.openxmlformats.org/officeDocument/2006/relationships/image" Target="../media/image114.png"/><Relationship Id="rId8" Type="http://schemas.openxmlformats.org/officeDocument/2006/relationships/image" Target="../media/image113.jpeg"/><Relationship Id="rId7" Type="http://schemas.openxmlformats.org/officeDocument/2006/relationships/image" Target="../media/image112.png"/><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3" Type="http://schemas.openxmlformats.org/officeDocument/2006/relationships/image" Target="../media/image108.png"/><Relationship Id="rId21" Type="http://schemas.openxmlformats.org/officeDocument/2006/relationships/slideLayout" Target="../slideLayouts/slideLayout14.xml"/><Relationship Id="rId20" Type="http://schemas.openxmlformats.org/officeDocument/2006/relationships/image" Target="../media/image125.png"/><Relationship Id="rId2" Type="http://schemas.openxmlformats.org/officeDocument/2006/relationships/image" Target="../media/image107.png"/><Relationship Id="rId19" Type="http://schemas.openxmlformats.org/officeDocument/2006/relationships/image" Target="../media/image124.jpeg"/><Relationship Id="rId18" Type="http://schemas.openxmlformats.org/officeDocument/2006/relationships/image" Target="../media/image123.png"/><Relationship Id="rId17" Type="http://schemas.openxmlformats.org/officeDocument/2006/relationships/image" Target="../media/image122.png"/><Relationship Id="rId16" Type="http://schemas.openxmlformats.org/officeDocument/2006/relationships/image" Target="../media/image121.png"/><Relationship Id="rId15" Type="http://schemas.openxmlformats.org/officeDocument/2006/relationships/image" Target="../media/image120.png"/><Relationship Id="rId14" Type="http://schemas.openxmlformats.org/officeDocument/2006/relationships/image" Target="../media/image119.png"/><Relationship Id="rId13" Type="http://schemas.openxmlformats.org/officeDocument/2006/relationships/image" Target="../media/image118.png"/><Relationship Id="rId12" Type="http://schemas.openxmlformats.org/officeDocument/2006/relationships/image" Target="../media/image117.jpeg"/><Relationship Id="rId11" Type="http://schemas.openxmlformats.org/officeDocument/2006/relationships/image" Target="../media/image116.png"/><Relationship Id="rId10" Type="http://schemas.openxmlformats.org/officeDocument/2006/relationships/image" Target="../media/image115.png"/><Relationship Id="rId1" Type="http://schemas.openxmlformats.org/officeDocument/2006/relationships/image" Target="../media/image10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27.png"/><Relationship Id="rId1" Type="http://schemas.openxmlformats.org/officeDocument/2006/relationships/image" Target="../media/image12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29.png"/><Relationship Id="rId1" Type="http://schemas.openxmlformats.org/officeDocument/2006/relationships/image" Target="../media/image128.png"/></Relationships>
</file>

<file path=ppt/slides/_rels/slide36.xml.rels><?xml version="1.0" encoding="UTF-8" standalone="yes"?>
<Relationships xmlns="http://schemas.openxmlformats.org/package/2006/relationships"><Relationship Id="rId9" Type="http://schemas.openxmlformats.org/officeDocument/2006/relationships/image" Target="../media/image137.png"/><Relationship Id="rId8" Type="http://schemas.openxmlformats.org/officeDocument/2006/relationships/image" Target="../media/image136.png"/><Relationship Id="rId7" Type="http://schemas.openxmlformats.org/officeDocument/2006/relationships/image" Target="../media/image135.png"/><Relationship Id="rId6" Type="http://schemas.openxmlformats.org/officeDocument/2006/relationships/image" Target="../media/image134.emf"/><Relationship Id="rId5" Type="http://schemas.openxmlformats.org/officeDocument/2006/relationships/oleObject" Target="file:///D:\&#24037;&#20316;&#20219;&#21153;\&#39033;&#30446;&#25991;&#26723;\&#39640;&#32423;&#24211;&#23384;&#31649;&#29702;\&#20135;&#21697;&#28436;&#31034;\&#20135;&#21697;&#20837;&#24211;.vsd\Drawing\~&#39029;-1\&#27969;&#31243;.30" TargetMode="External"/><Relationship Id="rId4" Type="http://schemas.openxmlformats.org/officeDocument/2006/relationships/image" Target="../media/image133.png"/><Relationship Id="rId3" Type="http://schemas.openxmlformats.org/officeDocument/2006/relationships/image" Target="../media/image132.png"/><Relationship Id="rId2" Type="http://schemas.openxmlformats.org/officeDocument/2006/relationships/image" Target="../media/image131.png"/><Relationship Id="rId12" Type="http://schemas.openxmlformats.org/officeDocument/2006/relationships/vmlDrawing" Target="../drawings/vmlDrawing1.vml"/><Relationship Id="rId11" Type="http://schemas.openxmlformats.org/officeDocument/2006/relationships/slideLayout" Target="../slideLayouts/slideLayout14.xml"/><Relationship Id="rId10" Type="http://schemas.openxmlformats.org/officeDocument/2006/relationships/image" Target="../media/image138.png"/><Relationship Id="rId1" Type="http://schemas.openxmlformats.org/officeDocument/2006/relationships/image" Target="../media/image1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9" Type="http://schemas.openxmlformats.org/officeDocument/2006/relationships/hyperlink" Target="http://bzclk.baidu.com/adrc.php?t=0fKL00c00fZcEkm0iwwH07Znu0Kxtu7g000007Zar1300000IgofKx.THd-s8xjzsK85yF9pywd0ZnqmH79nhc3mhDsnj03uymku6Kd5HK7njc3fYcdPRc1nYmsPDPAPW-KrjI7nDcLPWRkPbfv0ADqI1YhUyPGujYzP1TYrj6dn1m1FMKzUvwGujYznauEThbqFMPdmhqzpHYhTZFG5Hc0uHdCIZwsrBtEmv38uyk-UyN8IjDYQhPEUitOfYdf5RVrfzdafRbVwYNrQNKAfBdApg9-uadFUy7Muid_UvIE0APzm1YYnWnzn0&amp;tpl=tpl_10730_13488_1&amp;l=1044103761&amp;ie=utf-8&amp;f=3&amp;tn=baidu&amp;wd=e%E7%BB%9C%E7%9B%9F&amp;rqlang=cn&amp;inputT=9810&amp;prefixsug=e%E7%BB%9C&amp;rsp=1" TargetMode="External"/><Relationship Id="rId8" Type="http://schemas.openxmlformats.org/officeDocument/2006/relationships/image" Target="../media/image146.png"/><Relationship Id="rId7" Type="http://schemas.openxmlformats.org/officeDocument/2006/relationships/image" Target="../media/image145.png"/><Relationship Id="rId6" Type="http://schemas.openxmlformats.org/officeDocument/2006/relationships/image" Target="../media/image144.png"/><Relationship Id="rId5" Type="http://schemas.openxmlformats.org/officeDocument/2006/relationships/image" Target="../media/image143.emf"/><Relationship Id="rId4" Type="http://schemas.openxmlformats.org/officeDocument/2006/relationships/image" Target="../media/image142.emf"/><Relationship Id="rId3" Type="http://schemas.openxmlformats.org/officeDocument/2006/relationships/image" Target="../media/image141.emf"/><Relationship Id="rId2" Type="http://schemas.openxmlformats.org/officeDocument/2006/relationships/image" Target="../media/image140.emf"/><Relationship Id="rId14" Type="http://schemas.openxmlformats.org/officeDocument/2006/relationships/notesSlide" Target="../notesSlides/notesSlide6.xml"/><Relationship Id="rId13" Type="http://schemas.openxmlformats.org/officeDocument/2006/relationships/slideLayout" Target="../slideLayouts/slideLayout14.xml"/><Relationship Id="rId12" Type="http://schemas.openxmlformats.org/officeDocument/2006/relationships/image" Target="../media/image149.png"/><Relationship Id="rId11" Type="http://schemas.openxmlformats.org/officeDocument/2006/relationships/image" Target="../media/image148.png"/><Relationship Id="rId10" Type="http://schemas.openxmlformats.org/officeDocument/2006/relationships/image" Target="../media/image147.jpeg"/><Relationship Id="rId1" Type="http://schemas.openxmlformats.org/officeDocument/2006/relationships/image" Target="../media/image139.emf"/></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6.xml"/><Relationship Id="rId4" Type="http://schemas.openxmlformats.org/officeDocument/2006/relationships/image" Target="../media/image37.png"/><Relationship Id="rId3" Type="http://schemas.openxmlformats.org/officeDocument/2006/relationships/tags" Target="../tags/tag3.xml"/><Relationship Id="rId2" Type="http://schemas.openxmlformats.org/officeDocument/2006/relationships/image" Target="../media/image36.png"/><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slide" Target="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9" Type="http://schemas.openxmlformats.org/officeDocument/2006/relationships/diagramLayout" Target="../diagrams/layout3.xml"/><Relationship Id="rId8" Type="http://schemas.openxmlformats.org/officeDocument/2006/relationships/diagramData" Target="../diagrams/data3.xml"/><Relationship Id="rId7" Type="http://schemas.openxmlformats.org/officeDocument/2006/relationships/image" Target="../media/image156.png"/><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3" Type="http://schemas.openxmlformats.org/officeDocument/2006/relationships/image" Target="../media/image152.png"/><Relationship Id="rId2" Type="http://schemas.openxmlformats.org/officeDocument/2006/relationships/image" Target="../media/image151.png"/><Relationship Id="rId14" Type="http://schemas.openxmlformats.org/officeDocument/2006/relationships/notesSlide" Target="../notesSlides/notesSlide7.xml"/><Relationship Id="rId13" Type="http://schemas.openxmlformats.org/officeDocument/2006/relationships/slideLayout" Target="../slideLayouts/slideLayout14.xml"/><Relationship Id="rId12" Type="http://schemas.microsoft.com/office/2007/relationships/diagramDrawing" Target="../diagrams/drawing3.xml"/><Relationship Id="rId11" Type="http://schemas.openxmlformats.org/officeDocument/2006/relationships/diagramColors" Target="../diagrams/colors3.xml"/><Relationship Id="rId10" Type="http://schemas.openxmlformats.org/officeDocument/2006/relationships/diagramQuickStyle" Target="../diagrams/quickStyle3.xml"/><Relationship Id="rId1" Type="http://schemas.openxmlformats.org/officeDocument/2006/relationships/image" Target="../media/image150.png"/></Relationships>
</file>

<file path=ppt/slides/_rels/slide44.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4.xml"/><Relationship Id="rId5" Type="http://schemas.openxmlformats.org/officeDocument/2006/relationships/image" Target="../media/image159.png"/><Relationship Id="rId4" Type="http://schemas.openxmlformats.org/officeDocument/2006/relationships/image" Target="../media/image146.png"/><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image" Target="../media/image14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image" Target="../media/image160.jpeg"/></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14.xml"/><Relationship Id="rId7" Type="http://schemas.openxmlformats.org/officeDocument/2006/relationships/image" Target="../media/image162.jpeg"/><Relationship Id="rId6" Type="http://schemas.openxmlformats.org/officeDocument/2006/relationships/image" Target="../media/image161.jpeg"/><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63.png"/></Relationships>
</file>

<file path=ppt/slides/_rels/slide48.xml.rels><?xml version="1.0" encoding="UTF-8" standalone="yes"?>
<Relationships xmlns="http://schemas.openxmlformats.org/package/2006/relationships"><Relationship Id="rId9" Type="http://schemas.openxmlformats.org/officeDocument/2006/relationships/image" Target="../media/image167.png"/><Relationship Id="rId8" Type="http://schemas.openxmlformats.org/officeDocument/2006/relationships/image" Target="../media/image166.png"/><Relationship Id="rId7" Type="http://schemas.openxmlformats.org/officeDocument/2006/relationships/image" Target="../media/image165.png"/><Relationship Id="rId6" Type="http://schemas.openxmlformats.org/officeDocument/2006/relationships/image" Target="../media/image164.png"/><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3" Type="http://schemas.openxmlformats.org/officeDocument/2006/relationships/notesSlide" Target="../notesSlides/notesSlide10.xml"/><Relationship Id="rId12" Type="http://schemas.openxmlformats.org/officeDocument/2006/relationships/slideLayout" Target="../slideLayouts/slideLayout14.xml"/><Relationship Id="rId11" Type="http://schemas.openxmlformats.org/officeDocument/2006/relationships/image" Target="../media/image169.png"/><Relationship Id="rId10" Type="http://schemas.openxmlformats.org/officeDocument/2006/relationships/image" Target="../media/image168.png"/><Relationship Id="rId1" Type="http://schemas.openxmlformats.org/officeDocument/2006/relationships/diagramData" Target="../diagrams/data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14.xml"/><Relationship Id="rId7" Type="http://schemas.openxmlformats.org/officeDocument/2006/relationships/slide" Target="slide46.xml"/><Relationship Id="rId6" Type="http://schemas.openxmlformats.org/officeDocument/2006/relationships/slide" Target="slide54.xml"/><Relationship Id="rId5" Type="http://schemas.openxmlformats.org/officeDocument/2006/relationships/slide" Target="slide1.xml"/><Relationship Id="rId4" Type="http://schemas.openxmlformats.org/officeDocument/2006/relationships/slide" Target="slide58.xml"/><Relationship Id="rId3" Type="http://schemas.openxmlformats.org/officeDocument/2006/relationships/slide" Target="slide59.xml"/><Relationship Id="rId2" Type="http://schemas.openxmlformats.org/officeDocument/2006/relationships/slide" Target="slide56.xml"/><Relationship Id="rId1" Type="http://schemas.openxmlformats.org/officeDocument/2006/relationships/slide" Target="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71.png"/><Relationship Id="rId1" Type="http://schemas.openxmlformats.org/officeDocument/2006/relationships/image" Target="../media/image170.jpeg"/></Relationships>
</file>

<file path=ppt/slides/_rels/slide53.xml.rels><?xml version="1.0" encoding="UTF-8" standalone="yes"?>
<Relationships xmlns="http://schemas.openxmlformats.org/package/2006/relationships"><Relationship Id="rId9" Type="http://schemas.openxmlformats.org/officeDocument/2006/relationships/image" Target="../media/image180.png"/><Relationship Id="rId8" Type="http://schemas.openxmlformats.org/officeDocument/2006/relationships/image" Target="../media/image179.png"/><Relationship Id="rId7" Type="http://schemas.openxmlformats.org/officeDocument/2006/relationships/image" Target="../media/image178.png"/><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3" Type="http://schemas.openxmlformats.org/officeDocument/2006/relationships/image" Target="../media/image174.png"/><Relationship Id="rId2" Type="http://schemas.openxmlformats.org/officeDocument/2006/relationships/image" Target="../media/image173.png"/><Relationship Id="rId16" Type="http://schemas.openxmlformats.org/officeDocument/2006/relationships/slideLayout" Target="../slideLayouts/slideLayout14.xml"/><Relationship Id="rId15" Type="http://schemas.openxmlformats.org/officeDocument/2006/relationships/image" Target="../media/image186.png"/><Relationship Id="rId14" Type="http://schemas.openxmlformats.org/officeDocument/2006/relationships/image" Target="../media/image185.png"/><Relationship Id="rId13" Type="http://schemas.openxmlformats.org/officeDocument/2006/relationships/image" Target="../media/image184.png"/><Relationship Id="rId12" Type="http://schemas.openxmlformats.org/officeDocument/2006/relationships/image" Target="../media/image183.png"/><Relationship Id="rId11" Type="http://schemas.openxmlformats.org/officeDocument/2006/relationships/image" Target="../media/image182.png"/><Relationship Id="rId10" Type="http://schemas.openxmlformats.org/officeDocument/2006/relationships/image" Target="../media/image181.png"/><Relationship Id="rId1" Type="http://schemas.openxmlformats.org/officeDocument/2006/relationships/image" Target="../media/image17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88.png"/><Relationship Id="rId1" Type="http://schemas.openxmlformats.org/officeDocument/2006/relationships/image" Target="../media/image18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4.xml"/><Relationship Id="rId2" Type="http://schemas.openxmlformats.org/officeDocument/2006/relationships/image" Target="../media/image190.png"/><Relationship Id="rId1" Type="http://schemas.openxmlformats.org/officeDocument/2006/relationships/image" Target="../media/image189.png"/></Relationships>
</file>

<file path=ppt/slides/_rels/slide58.xml.rels><?xml version="1.0" encoding="UTF-8" standalone="yes"?>
<Relationships xmlns="http://schemas.openxmlformats.org/package/2006/relationships"><Relationship Id="rId9" Type="http://schemas.openxmlformats.org/officeDocument/2006/relationships/oleObject" Target="../embeddings/oleObject5.bin"/><Relationship Id="rId8" Type="http://schemas.openxmlformats.org/officeDocument/2006/relationships/image" Target="../media/image194.wmf"/><Relationship Id="rId7" Type="http://schemas.openxmlformats.org/officeDocument/2006/relationships/oleObject" Target="../embeddings/oleObject4.bin"/><Relationship Id="rId6" Type="http://schemas.openxmlformats.org/officeDocument/2006/relationships/image" Target="../media/image193.wmf"/><Relationship Id="rId5" Type="http://schemas.openxmlformats.org/officeDocument/2006/relationships/oleObject" Target="../embeddings/oleObject3.bin"/><Relationship Id="rId4" Type="http://schemas.openxmlformats.org/officeDocument/2006/relationships/image" Target="../media/image192.wmf"/><Relationship Id="rId3" Type="http://schemas.openxmlformats.org/officeDocument/2006/relationships/oleObject" Target="../embeddings/oleObject2.bin"/><Relationship Id="rId2" Type="http://schemas.openxmlformats.org/officeDocument/2006/relationships/image" Target="../media/image191.emf"/><Relationship Id="rId16" Type="http://schemas.openxmlformats.org/officeDocument/2006/relationships/vmlDrawing" Target="../drawings/vmlDrawing2.vml"/><Relationship Id="rId15" Type="http://schemas.openxmlformats.org/officeDocument/2006/relationships/slideLayout" Target="../slideLayouts/slideLayout14.xml"/><Relationship Id="rId14" Type="http://schemas.openxmlformats.org/officeDocument/2006/relationships/image" Target="../media/image197.wmf"/><Relationship Id="rId13" Type="http://schemas.openxmlformats.org/officeDocument/2006/relationships/oleObject" Target="../embeddings/oleObject7.bin"/><Relationship Id="rId12" Type="http://schemas.openxmlformats.org/officeDocument/2006/relationships/image" Target="../media/image196.wmf"/><Relationship Id="rId11" Type="http://schemas.openxmlformats.org/officeDocument/2006/relationships/oleObject" Target="../embeddings/oleObject6.bin"/><Relationship Id="rId10" Type="http://schemas.openxmlformats.org/officeDocument/2006/relationships/image" Target="../media/image195.wmf"/><Relationship Id="rId1"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9" Type="http://schemas.openxmlformats.org/officeDocument/2006/relationships/image" Target="../media/image201.png"/><Relationship Id="rId8" Type="http://schemas.openxmlformats.org/officeDocument/2006/relationships/image" Target="../media/image200.png"/><Relationship Id="rId7" Type="http://schemas.openxmlformats.org/officeDocument/2006/relationships/image" Target="../media/image199.png"/><Relationship Id="rId6" Type="http://schemas.openxmlformats.org/officeDocument/2006/relationships/image" Target="../media/image198.png"/><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3" Type="http://schemas.openxmlformats.org/officeDocument/2006/relationships/slideLayout" Target="../slideLayouts/slideLayout14.xml"/><Relationship Id="rId12" Type="http://schemas.openxmlformats.org/officeDocument/2006/relationships/image" Target="../media/image204.png"/><Relationship Id="rId11" Type="http://schemas.openxmlformats.org/officeDocument/2006/relationships/image" Target="../media/image203.png"/><Relationship Id="rId10" Type="http://schemas.openxmlformats.org/officeDocument/2006/relationships/image" Target="../media/image202.png"/><Relationship Id="rId1" Type="http://schemas.openxmlformats.org/officeDocument/2006/relationships/diagramData" Target="../diagrams/data6.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1.png"/><Relationship Id="rId2" Type="http://schemas.microsoft.com/office/2007/relationships/hdphoto" Target="../media/image14.wdp"/><Relationship Id="rId1"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image" Target="../media/image205.png"/></Relationships>
</file>

<file path=ppt/slides/_rels/slide61.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14.xml"/><Relationship Id="rId7" Type="http://schemas.openxmlformats.org/officeDocument/2006/relationships/image" Target="../media/image212.png"/><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image" Target="../media/image206.png"/></Relationships>
</file>

<file path=ppt/slides/_rels/slide62.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image" Target="../media/image21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image" Target="../media/image219.png"/></Relationships>
</file>

<file path=ppt/slides/_rels/slide64.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4.xml"/><Relationship Id="rId5" Type="http://schemas.openxmlformats.org/officeDocument/2006/relationships/image" Target="../media/image224.tiff"/><Relationship Id="rId4" Type="http://schemas.openxmlformats.org/officeDocument/2006/relationships/image" Target="../media/image223.png"/><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image" Target="../media/image220.png"/></Relationships>
</file>

<file path=ppt/slides/_rels/slide65.xml.rels><?xml version="1.0" encoding="UTF-8" standalone="yes"?>
<Relationships xmlns="http://schemas.openxmlformats.org/package/2006/relationships"><Relationship Id="rId9" Type="http://schemas.openxmlformats.org/officeDocument/2006/relationships/image" Target="../media/image233.jpeg"/><Relationship Id="rId8" Type="http://schemas.openxmlformats.org/officeDocument/2006/relationships/image" Target="../media/image232.png"/><Relationship Id="rId7" Type="http://schemas.openxmlformats.org/officeDocument/2006/relationships/image" Target="../media/image231.tiff"/><Relationship Id="rId6" Type="http://schemas.openxmlformats.org/officeDocument/2006/relationships/image" Target="../media/image230.png"/><Relationship Id="rId5" Type="http://schemas.openxmlformats.org/officeDocument/2006/relationships/image" Target="../media/image229.tiff"/><Relationship Id="rId4" Type="http://schemas.openxmlformats.org/officeDocument/2006/relationships/image" Target="../media/image228.jpeg"/><Relationship Id="rId3" Type="http://schemas.openxmlformats.org/officeDocument/2006/relationships/image" Target="../media/image227.tiff"/><Relationship Id="rId2" Type="http://schemas.openxmlformats.org/officeDocument/2006/relationships/image" Target="../media/image226.png"/><Relationship Id="rId16" Type="http://schemas.openxmlformats.org/officeDocument/2006/relationships/notesSlide" Target="../notesSlides/notesSlide16.xml"/><Relationship Id="rId15" Type="http://schemas.openxmlformats.org/officeDocument/2006/relationships/slideLayout" Target="../slideLayouts/slideLayout14.xml"/><Relationship Id="rId14" Type="http://schemas.openxmlformats.org/officeDocument/2006/relationships/image" Target="../media/image238.tiff"/><Relationship Id="rId13" Type="http://schemas.openxmlformats.org/officeDocument/2006/relationships/image" Target="../media/image237.png"/><Relationship Id="rId12" Type="http://schemas.openxmlformats.org/officeDocument/2006/relationships/image" Target="../media/image236.jpeg"/><Relationship Id="rId11" Type="http://schemas.openxmlformats.org/officeDocument/2006/relationships/image" Target="../media/image235.png"/><Relationship Id="rId10" Type="http://schemas.openxmlformats.org/officeDocument/2006/relationships/image" Target="../media/image234.png"/><Relationship Id="rId1" Type="http://schemas.openxmlformats.org/officeDocument/2006/relationships/image" Target="../media/image225.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39.png"/></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42.tiff"/><Relationship Id="rId2" Type="http://schemas.openxmlformats.org/officeDocument/2006/relationships/image" Target="../media/image241.tiff"/><Relationship Id="rId1" Type="http://schemas.openxmlformats.org/officeDocument/2006/relationships/image" Target="../media/image24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9" Type="http://schemas.openxmlformats.org/officeDocument/2006/relationships/image" Target="../media/image248.png"/><Relationship Id="rId8" Type="http://schemas.openxmlformats.org/officeDocument/2006/relationships/image" Target="../media/image230.png"/><Relationship Id="rId7" Type="http://schemas.openxmlformats.org/officeDocument/2006/relationships/image" Target="../media/image247.png"/><Relationship Id="rId6" Type="http://schemas.openxmlformats.org/officeDocument/2006/relationships/image" Target="../media/image246.tiff"/><Relationship Id="rId5" Type="http://schemas.openxmlformats.org/officeDocument/2006/relationships/image" Target="../media/image245.tiff"/><Relationship Id="rId4" Type="http://schemas.openxmlformats.org/officeDocument/2006/relationships/image" Target="../media/image227.tiff"/><Relationship Id="rId3" Type="http://schemas.openxmlformats.org/officeDocument/2006/relationships/image" Target="../media/image244.png"/><Relationship Id="rId2" Type="http://schemas.openxmlformats.org/officeDocument/2006/relationships/image" Target="../media/image243.png"/><Relationship Id="rId15" Type="http://schemas.openxmlformats.org/officeDocument/2006/relationships/slideLayout" Target="../slideLayouts/slideLayout14.xml"/><Relationship Id="rId14" Type="http://schemas.openxmlformats.org/officeDocument/2006/relationships/image" Target="../media/image253.png"/><Relationship Id="rId13" Type="http://schemas.openxmlformats.org/officeDocument/2006/relationships/image" Target="../media/image252.png"/><Relationship Id="rId12" Type="http://schemas.openxmlformats.org/officeDocument/2006/relationships/image" Target="../media/image251.jpeg"/><Relationship Id="rId11" Type="http://schemas.openxmlformats.org/officeDocument/2006/relationships/image" Target="../media/image250.jpeg"/><Relationship Id="rId10" Type="http://schemas.openxmlformats.org/officeDocument/2006/relationships/image" Target="../media/image249.png"/><Relationship Id="rId1" Type="http://schemas.openxmlformats.org/officeDocument/2006/relationships/image" Target="../media/image22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hyperlink" Target="file:///C:\Users\Administrator\Desktop\&#30005;&#23376;&#20250;&#35745;&#26723;&#26696;.lnk" TargetMode="External"/><Relationship Id="rId2" Type="http://schemas.microsoft.com/office/2007/relationships/hdphoto" Target="../media/image255.wdp"/><Relationship Id="rId1" Type="http://schemas.openxmlformats.org/officeDocument/2006/relationships/image" Target="../media/image25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image" Target="../media/image256.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1.png"/><Relationship Id="rId2" Type="http://schemas.microsoft.com/office/2007/relationships/hdphoto" Target="../media/image14.wdp"/><Relationship Id="rId1" Type="http://schemas.openxmlformats.org/officeDocument/2006/relationships/image" Target="../media/image1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1.png"/><Relationship Id="rId2" Type="http://schemas.microsoft.com/office/2007/relationships/hdphoto" Target="../media/image14.wdp"/><Relationship Id="rId1" Type="http://schemas.openxmlformats.org/officeDocument/2006/relationships/image" Target="../media/image13.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257.png"/></Relationships>
</file>

<file path=ppt/slides/_rels/slide77.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image" Target="../media/image261.png"/><Relationship Id="rId7" Type="http://schemas.openxmlformats.org/officeDocument/2006/relationships/tags" Target="../tags/tag48.xml"/><Relationship Id="rId6" Type="http://schemas.openxmlformats.org/officeDocument/2006/relationships/image" Target="../media/image260.jpeg"/><Relationship Id="rId5" Type="http://schemas.openxmlformats.org/officeDocument/2006/relationships/tags" Target="../tags/tag47.xml"/><Relationship Id="rId4" Type="http://schemas.openxmlformats.org/officeDocument/2006/relationships/image" Target="../media/image259.jpeg"/><Relationship Id="rId3" Type="http://schemas.openxmlformats.org/officeDocument/2006/relationships/tags" Target="../tags/tag46.xml"/><Relationship Id="rId2" Type="http://schemas.openxmlformats.org/officeDocument/2006/relationships/image" Target="../media/image258.png"/><Relationship Id="rId17" Type="http://schemas.openxmlformats.org/officeDocument/2006/relationships/slideLayout" Target="../slideLayouts/slideLayout52.xml"/><Relationship Id="rId16" Type="http://schemas.openxmlformats.org/officeDocument/2006/relationships/image" Target="../media/image267.png"/><Relationship Id="rId15" Type="http://schemas.openxmlformats.org/officeDocument/2006/relationships/image" Target="../media/image266.png"/><Relationship Id="rId14" Type="http://schemas.openxmlformats.org/officeDocument/2006/relationships/image" Target="../media/image265.png"/><Relationship Id="rId13" Type="http://schemas.openxmlformats.org/officeDocument/2006/relationships/image" Target="../media/image264.jpeg"/><Relationship Id="rId12" Type="http://schemas.openxmlformats.org/officeDocument/2006/relationships/tags" Target="../tags/tag50.xml"/><Relationship Id="rId11" Type="http://schemas.openxmlformats.org/officeDocument/2006/relationships/image" Target="../media/image263.GIF"/><Relationship Id="rId10" Type="http://schemas.openxmlformats.org/officeDocument/2006/relationships/image" Target="../media/image262.png"/><Relationship Id="rId1" Type="http://schemas.openxmlformats.org/officeDocument/2006/relationships/tags" Target="../tags/tag45.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2.jpeg"/></Relationships>
</file>

<file path=ppt/slides/_rels/slide9.xml.rels><?xml version="1.0" encoding="UTF-8" standalone="yes"?>
<Relationships xmlns="http://schemas.openxmlformats.org/package/2006/relationships"><Relationship Id="rId9" Type="http://schemas.openxmlformats.org/officeDocument/2006/relationships/image" Target="../media/image51.jpeg"/><Relationship Id="rId8" Type="http://schemas.openxmlformats.org/officeDocument/2006/relationships/image" Target="../media/image50.jpeg"/><Relationship Id="rId7" Type="http://schemas.openxmlformats.org/officeDocument/2006/relationships/image" Target="../media/image49.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45.jpeg"/><Relationship Id="rId22" Type="http://schemas.openxmlformats.org/officeDocument/2006/relationships/slideLayout" Target="../slideLayouts/slideLayout14.xml"/><Relationship Id="rId21" Type="http://schemas.openxmlformats.org/officeDocument/2006/relationships/image" Target="../media/image63.jpeg"/><Relationship Id="rId20" Type="http://schemas.openxmlformats.org/officeDocument/2006/relationships/image" Target="../media/image62.jpeg"/><Relationship Id="rId2" Type="http://schemas.openxmlformats.org/officeDocument/2006/relationships/image" Target="../media/image44.jpeg"/><Relationship Id="rId19" Type="http://schemas.openxmlformats.org/officeDocument/2006/relationships/image" Target="../media/image61.jpeg"/><Relationship Id="rId18" Type="http://schemas.openxmlformats.org/officeDocument/2006/relationships/image" Target="../media/image60.jpeg"/><Relationship Id="rId17" Type="http://schemas.openxmlformats.org/officeDocument/2006/relationships/image" Target="../media/image59.jpeg"/><Relationship Id="rId16" Type="http://schemas.openxmlformats.org/officeDocument/2006/relationships/image" Target="../media/image58.jpeg"/><Relationship Id="rId15" Type="http://schemas.openxmlformats.org/officeDocument/2006/relationships/image" Target="../media/image57.jpeg"/><Relationship Id="rId14" Type="http://schemas.openxmlformats.org/officeDocument/2006/relationships/image" Target="../media/image56.jpeg"/><Relationship Id="rId13" Type="http://schemas.openxmlformats.org/officeDocument/2006/relationships/image" Target="../media/image55.jpeg"/><Relationship Id="rId12" Type="http://schemas.openxmlformats.org/officeDocument/2006/relationships/image" Target="../media/image54.jpeg"/><Relationship Id="rId11" Type="http://schemas.openxmlformats.org/officeDocument/2006/relationships/image" Target="../media/image53.jpeg"/><Relationship Id="rId10" Type="http://schemas.openxmlformats.org/officeDocument/2006/relationships/image" Target="../media/image52.jpeg"/><Relationship Id="rId1"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305013" y="9895"/>
            <a:ext cx="8533974" cy="5133606"/>
            <a:chOff x="940596" y="1700228"/>
            <a:chExt cx="6850085" cy="3506956"/>
          </a:xfrm>
          <a:gradFill flip="none" rotWithShape="1">
            <a:gsLst>
              <a:gs pos="100000">
                <a:schemeClr val="bg1">
                  <a:lumMod val="95000"/>
                  <a:alpha val="20000"/>
                </a:schemeClr>
              </a:gs>
              <a:gs pos="0">
                <a:schemeClr val="bg1">
                  <a:lumMod val="75000"/>
                  <a:alpha val="50000"/>
                </a:schemeClr>
              </a:gs>
            </a:gsLst>
            <a:lin ang="5400000" scaled="0"/>
            <a:tileRect/>
          </a:gradFill>
        </p:grpSpPr>
        <p:sp>
          <p:nvSpPr>
            <p:cNvPr id="46" name="Freeform 250"/>
            <p:cNvSpPr/>
            <p:nvPr/>
          </p:nvSpPr>
          <p:spPr bwMode="auto">
            <a:xfrm>
              <a:off x="6781532" y="3590547"/>
              <a:ext cx="26956" cy="7956"/>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47" name="Freeform 251"/>
            <p:cNvSpPr/>
            <p:nvPr/>
          </p:nvSpPr>
          <p:spPr bwMode="auto">
            <a:xfrm>
              <a:off x="6668655" y="4405230"/>
              <a:ext cx="360531" cy="709665"/>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48" name="Freeform 252"/>
            <p:cNvSpPr/>
            <p:nvPr/>
          </p:nvSpPr>
          <p:spPr bwMode="auto">
            <a:xfrm>
              <a:off x="6756261" y="5126034"/>
              <a:ext cx="62335" cy="58874"/>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49" name="Freeform 253"/>
            <p:cNvSpPr/>
            <p:nvPr/>
          </p:nvSpPr>
          <p:spPr bwMode="auto">
            <a:xfrm>
              <a:off x="6737729" y="4155415"/>
              <a:ext cx="217329" cy="273683"/>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51" name="Freeform 254"/>
            <p:cNvSpPr/>
            <p:nvPr/>
          </p:nvSpPr>
          <p:spPr bwMode="auto">
            <a:xfrm>
              <a:off x="6660232" y="3861048"/>
              <a:ext cx="714323" cy="801954"/>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52" name="Freeform 255"/>
            <p:cNvSpPr/>
            <p:nvPr/>
          </p:nvSpPr>
          <p:spPr bwMode="auto">
            <a:xfrm>
              <a:off x="6380567" y="3590547"/>
              <a:ext cx="13478" cy="52509"/>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53" name="Freeform 256"/>
            <p:cNvSpPr/>
            <p:nvPr/>
          </p:nvSpPr>
          <p:spPr bwMode="auto">
            <a:xfrm>
              <a:off x="5428699" y="2199858"/>
              <a:ext cx="1565108" cy="873557"/>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57" name="Freeform 257"/>
            <p:cNvSpPr/>
            <p:nvPr/>
          </p:nvSpPr>
          <p:spPr bwMode="auto">
            <a:xfrm>
              <a:off x="5662875" y="2853832"/>
              <a:ext cx="90975" cy="57282"/>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58" name="Freeform 258"/>
            <p:cNvSpPr/>
            <p:nvPr/>
          </p:nvSpPr>
          <p:spPr bwMode="auto">
            <a:xfrm>
              <a:off x="5704993" y="2098022"/>
              <a:ext cx="192058" cy="132068"/>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61" name="Freeform 259"/>
            <p:cNvSpPr/>
            <p:nvPr/>
          </p:nvSpPr>
          <p:spPr bwMode="auto">
            <a:xfrm>
              <a:off x="5762274" y="1977093"/>
              <a:ext cx="133093" cy="73194"/>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62" name="Freeform 260"/>
            <p:cNvSpPr/>
            <p:nvPr/>
          </p:nvSpPr>
          <p:spPr bwMode="auto">
            <a:xfrm>
              <a:off x="5833032" y="2145758"/>
              <a:ext cx="328521" cy="178212"/>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63" name="Freeform 261"/>
            <p:cNvSpPr/>
            <p:nvPr/>
          </p:nvSpPr>
          <p:spPr bwMode="auto">
            <a:xfrm>
              <a:off x="5854934" y="2005734"/>
              <a:ext cx="225753" cy="98653"/>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64" name="Freeform 262"/>
            <p:cNvSpPr/>
            <p:nvPr/>
          </p:nvSpPr>
          <p:spPr bwMode="auto">
            <a:xfrm>
              <a:off x="6080687" y="1902308"/>
              <a:ext cx="116246" cy="60465"/>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65" name="Freeform 263"/>
            <p:cNvSpPr/>
            <p:nvPr/>
          </p:nvSpPr>
          <p:spPr bwMode="auto">
            <a:xfrm>
              <a:off x="6132913" y="2018464"/>
              <a:ext cx="94345" cy="62056"/>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66" name="Freeform 264"/>
            <p:cNvSpPr/>
            <p:nvPr/>
          </p:nvSpPr>
          <p:spPr bwMode="auto">
            <a:xfrm>
              <a:off x="6134598" y="2126664"/>
              <a:ext cx="109507" cy="97062"/>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67" name="Freeform 265"/>
            <p:cNvSpPr/>
            <p:nvPr/>
          </p:nvSpPr>
          <p:spPr bwMode="auto">
            <a:xfrm>
              <a:off x="6212095" y="1918219"/>
              <a:ext cx="65704" cy="49327"/>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68" name="Freeform 266"/>
            <p:cNvSpPr/>
            <p:nvPr/>
          </p:nvSpPr>
          <p:spPr bwMode="auto">
            <a:xfrm>
              <a:off x="6235681" y="1994596"/>
              <a:ext cx="316728" cy="109791"/>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69" name="Freeform 267"/>
            <p:cNvSpPr/>
            <p:nvPr/>
          </p:nvSpPr>
          <p:spPr bwMode="auto">
            <a:xfrm>
              <a:off x="6249159" y="1806837"/>
              <a:ext cx="203852" cy="146388"/>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70" name="Freeform 268"/>
            <p:cNvSpPr/>
            <p:nvPr/>
          </p:nvSpPr>
          <p:spPr bwMode="auto">
            <a:xfrm>
              <a:off x="6249159" y="2058243"/>
              <a:ext cx="48857" cy="38188"/>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71" name="Freeform 269"/>
            <p:cNvSpPr/>
            <p:nvPr/>
          </p:nvSpPr>
          <p:spPr bwMode="auto">
            <a:xfrm>
              <a:off x="6250844" y="1967546"/>
              <a:ext cx="53911" cy="12729"/>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72" name="Freeform 270"/>
            <p:cNvSpPr/>
            <p:nvPr/>
          </p:nvSpPr>
          <p:spPr bwMode="auto">
            <a:xfrm>
              <a:off x="6260952" y="2120299"/>
              <a:ext cx="97714" cy="79559"/>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74" name="Freeform 271"/>
            <p:cNvSpPr/>
            <p:nvPr/>
          </p:nvSpPr>
          <p:spPr bwMode="auto">
            <a:xfrm>
              <a:off x="6326656" y="1720913"/>
              <a:ext cx="562698" cy="315053"/>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75" name="Freeform 272"/>
            <p:cNvSpPr/>
            <p:nvPr/>
          </p:nvSpPr>
          <p:spPr bwMode="auto">
            <a:xfrm>
              <a:off x="6362036" y="2128255"/>
              <a:ext cx="525634" cy="408933"/>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76" name="Freeform 273"/>
            <p:cNvSpPr/>
            <p:nvPr/>
          </p:nvSpPr>
          <p:spPr bwMode="auto">
            <a:xfrm>
              <a:off x="6415947" y="2409893"/>
              <a:ext cx="121300" cy="89106"/>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77" name="Freeform 274"/>
            <p:cNvSpPr/>
            <p:nvPr/>
          </p:nvSpPr>
          <p:spPr bwMode="auto">
            <a:xfrm>
              <a:off x="6926418" y="2829964"/>
              <a:ext cx="121300" cy="132068"/>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78" name="Freeform 275"/>
            <p:cNvSpPr/>
            <p:nvPr/>
          </p:nvSpPr>
          <p:spPr bwMode="auto">
            <a:xfrm>
              <a:off x="6629907" y="4316124"/>
              <a:ext cx="151625" cy="838551"/>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79" name="Freeform 276"/>
            <p:cNvSpPr/>
            <p:nvPr/>
          </p:nvSpPr>
          <p:spPr bwMode="auto">
            <a:xfrm>
              <a:off x="6636645" y="5021016"/>
              <a:ext cx="11793" cy="31824"/>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80" name="Freeform 277"/>
            <p:cNvSpPr/>
            <p:nvPr/>
          </p:nvSpPr>
          <p:spPr bwMode="auto">
            <a:xfrm>
              <a:off x="6650123" y="4850760"/>
              <a:ext cx="10108" cy="38188"/>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83" name="Freeform 278"/>
            <p:cNvSpPr/>
            <p:nvPr/>
          </p:nvSpPr>
          <p:spPr bwMode="auto">
            <a:xfrm>
              <a:off x="6661916" y="5145128"/>
              <a:ext cx="25271" cy="17503"/>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84" name="Freeform 279"/>
            <p:cNvSpPr/>
            <p:nvPr/>
          </p:nvSpPr>
          <p:spPr bwMode="auto">
            <a:xfrm>
              <a:off x="6666970" y="5106940"/>
              <a:ext cx="35379" cy="39779"/>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85" name="Freeform 280"/>
            <p:cNvSpPr/>
            <p:nvPr/>
          </p:nvSpPr>
          <p:spPr bwMode="auto">
            <a:xfrm>
              <a:off x="6693926" y="5157857"/>
              <a:ext cx="18532" cy="11138"/>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87" name="Freeform 281"/>
            <p:cNvSpPr/>
            <p:nvPr/>
          </p:nvSpPr>
          <p:spPr bwMode="auto">
            <a:xfrm>
              <a:off x="6707404" y="5126034"/>
              <a:ext cx="50542" cy="58874"/>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88" name="Freeform 282"/>
            <p:cNvSpPr/>
            <p:nvPr/>
          </p:nvSpPr>
          <p:spPr bwMode="auto">
            <a:xfrm>
              <a:off x="6732675" y="5194455"/>
              <a:ext cx="37064" cy="12729"/>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91" name="Freeform 283"/>
            <p:cNvSpPr/>
            <p:nvPr/>
          </p:nvSpPr>
          <p:spPr bwMode="auto">
            <a:xfrm>
              <a:off x="6768054" y="5186499"/>
              <a:ext cx="18532" cy="7956"/>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92" name="Freeform 284"/>
            <p:cNvSpPr/>
            <p:nvPr/>
          </p:nvSpPr>
          <p:spPr bwMode="auto">
            <a:xfrm>
              <a:off x="6569256" y="3716250"/>
              <a:ext cx="219014" cy="330965"/>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93" name="Freeform 285"/>
            <p:cNvSpPr/>
            <p:nvPr/>
          </p:nvSpPr>
          <p:spPr bwMode="auto">
            <a:xfrm>
              <a:off x="6442902" y="3743300"/>
              <a:ext cx="57281" cy="54100"/>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94" name="Freeform 286"/>
            <p:cNvSpPr/>
            <p:nvPr/>
          </p:nvSpPr>
          <p:spPr bwMode="auto">
            <a:xfrm>
              <a:off x="6456380" y="3495077"/>
              <a:ext cx="197113" cy="66829"/>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95" name="Freeform 287"/>
            <p:cNvSpPr/>
            <p:nvPr/>
          </p:nvSpPr>
          <p:spPr bwMode="auto">
            <a:xfrm>
              <a:off x="6698980" y="3561906"/>
              <a:ext cx="58965" cy="36597"/>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96" name="Freeform 288"/>
            <p:cNvSpPr/>
            <p:nvPr/>
          </p:nvSpPr>
          <p:spPr bwMode="auto">
            <a:xfrm>
              <a:off x="6532193" y="3935833"/>
              <a:ext cx="102768" cy="125703"/>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97" name="Freeform 289"/>
            <p:cNvSpPr/>
            <p:nvPr/>
          </p:nvSpPr>
          <p:spPr bwMode="auto">
            <a:xfrm>
              <a:off x="6362036" y="3673289"/>
              <a:ext cx="43803" cy="20685"/>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98" name="Freeform 290"/>
            <p:cNvSpPr/>
            <p:nvPr/>
          </p:nvSpPr>
          <p:spPr bwMode="auto">
            <a:xfrm>
              <a:off x="6897778" y="5089437"/>
              <a:ext cx="28640" cy="19094"/>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99" name="Freeform 291"/>
            <p:cNvSpPr/>
            <p:nvPr/>
          </p:nvSpPr>
          <p:spPr bwMode="auto">
            <a:xfrm>
              <a:off x="6919679" y="5089437"/>
              <a:ext cx="32010" cy="19094"/>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00" name="Freeform 292"/>
            <p:cNvSpPr/>
            <p:nvPr/>
          </p:nvSpPr>
          <p:spPr bwMode="auto">
            <a:xfrm>
              <a:off x="7017393" y="3853092"/>
              <a:ext cx="52226" cy="70012"/>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01" name="Freeform 293"/>
            <p:cNvSpPr/>
            <p:nvPr/>
          </p:nvSpPr>
          <p:spPr bwMode="auto">
            <a:xfrm>
              <a:off x="6677079" y="1700228"/>
              <a:ext cx="1113602" cy="891060"/>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02" name="Freeform 294"/>
            <p:cNvSpPr/>
            <p:nvPr/>
          </p:nvSpPr>
          <p:spPr bwMode="auto">
            <a:xfrm>
              <a:off x="6321602" y="3601686"/>
              <a:ext cx="72443" cy="87515"/>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03" name="Freeform 295"/>
            <p:cNvSpPr/>
            <p:nvPr/>
          </p:nvSpPr>
          <p:spPr bwMode="auto">
            <a:xfrm>
              <a:off x="6891039" y="3797400"/>
              <a:ext cx="85921" cy="136841"/>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04" name="Freeform 296"/>
            <p:cNvSpPr/>
            <p:nvPr/>
          </p:nvSpPr>
          <p:spPr bwMode="auto">
            <a:xfrm>
              <a:off x="6650123" y="3561906"/>
              <a:ext cx="48857" cy="36597"/>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12" name="Freeform 297"/>
            <p:cNvSpPr/>
            <p:nvPr/>
          </p:nvSpPr>
          <p:spPr bwMode="auto">
            <a:xfrm>
              <a:off x="6375513" y="3643056"/>
              <a:ext cx="111192" cy="60465"/>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13" name="Freeform 298"/>
            <p:cNvSpPr/>
            <p:nvPr/>
          </p:nvSpPr>
          <p:spPr bwMode="auto">
            <a:xfrm>
              <a:off x="7563243" y="2389208"/>
              <a:ext cx="202167" cy="103427"/>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14" name="Freeform 299"/>
            <p:cNvSpPr/>
            <p:nvPr/>
          </p:nvSpPr>
          <p:spPr bwMode="auto">
            <a:xfrm>
              <a:off x="5868412" y="3288224"/>
              <a:ext cx="552589" cy="385065"/>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15" name="Freeform 300"/>
            <p:cNvSpPr/>
            <p:nvPr/>
          </p:nvSpPr>
          <p:spPr bwMode="auto">
            <a:xfrm>
              <a:off x="6412577" y="3662150"/>
              <a:ext cx="74128" cy="84332"/>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16" name="Freeform 301"/>
            <p:cNvSpPr/>
            <p:nvPr/>
          </p:nvSpPr>
          <p:spPr bwMode="auto">
            <a:xfrm>
              <a:off x="6490074" y="3770350"/>
              <a:ext cx="104453" cy="50918"/>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17" name="Freeform 302"/>
            <p:cNvSpPr/>
            <p:nvPr/>
          </p:nvSpPr>
          <p:spPr bwMode="auto">
            <a:xfrm>
              <a:off x="6867453" y="4352721"/>
              <a:ext cx="149940" cy="170256"/>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18" name="Freeform 303"/>
            <p:cNvSpPr/>
            <p:nvPr/>
          </p:nvSpPr>
          <p:spPr bwMode="auto">
            <a:xfrm>
              <a:off x="6523769" y="3966065"/>
              <a:ext cx="227438" cy="364380"/>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19" name="Freeform 304"/>
            <p:cNvSpPr/>
            <p:nvPr/>
          </p:nvSpPr>
          <p:spPr bwMode="auto">
            <a:xfrm>
              <a:off x="6948319" y="3848318"/>
              <a:ext cx="77497" cy="77968"/>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20" name="Freeform 305"/>
            <p:cNvSpPr/>
            <p:nvPr/>
          </p:nvSpPr>
          <p:spPr bwMode="auto">
            <a:xfrm>
              <a:off x="6877561" y="3749665"/>
              <a:ext cx="18532" cy="14321"/>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21" name="Freeform 306"/>
            <p:cNvSpPr/>
            <p:nvPr/>
          </p:nvSpPr>
          <p:spPr bwMode="auto">
            <a:xfrm>
              <a:off x="4934816" y="2220543"/>
              <a:ext cx="545850" cy="521906"/>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22" name="Freeform 307"/>
            <p:cNvSpPr/>
            <p:nvPr/>
          </p:nvSpPr>
          <p:spPr bwMode="auto">
            <a:xfrm>
              <a:off x="5155773" y="3558724"/>
              <a:ext cx="21901" cy="27050"/>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23" name="Freeform 308"/>
            <p:cNvSpPr/>
            <p:nvPr/>
          </p:nvSpPr>
          <p:spPr bwMode="auto">
            <a:xfrm>
              <a:off x="5175990" y="2659708"/>
              <a:ext cx="47172" cy="30232"/>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24" name="Freeform 309"/>
            <p:cNvSpPr/>
            <p:nvPr/>
          </p:nvSpPr>
          <p:spPr bwMode="auto">
            <a:xfrm>
              <a:off x="5482610" y="2602426"/>
              <a:ext cx="146571" cy="143206"/>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25" name="Freeform 310"/>
            <p:cNvSpPr/>
            <p:nvPr/>
          </p:nvSpPr>
          <p:spPr bwMode="auto">
            <a:xfrm>
              <a:off x="5514620" y="2648570"/>
              <a:ext cx="23586" cy="22276"/>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26" name="Freeform 311"/>
            <p:cNvSpPr/>
            <p:nvPr/>
          </p:nvSpPr>
          <p:spPr bwMode="auto">
            <a:xfrm>
              <a:off x="5524728" y="2667664"/>
              <a:ext cx="15163" cy="36597"/>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27" name="Freeform 312"/>
            <p:cNvSpPr/>
            <p:nvPr/>
          </p:nvSpPr>
          <p:spPr bwMode="auto">
            <a:xfrm>
              <a:off x="5541575" y="2650161"/>
              <a:ext cx="18532" cy="20685"/>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28" name="Freeform 313"/>
            <p:cNvSpPr/>
            <p:nvPr/>
          </p:nvSpPr>
          <p:spPr bwMode="auto">
            <a:xfrm>
              <a:off x="5556738" y="2680394"/>
              <a:ext cx="16847" cy="17503"/>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29" name="Freeform 314"/>
            <p:cNvSpPr/>
            <p:nvPr/>
          </p:nvSpPr>
          <p:spPr bwMode="auto">
            <a:xfrm>
              <a:off x="5561792" y="2702670"/>
              <a:ext cx="25271" cy="36597"/>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30" name="Freeform 315"/>
            <p:cNvSpPr/>
            <p:nvPr/>
          </p:nvSpPr>
          <p:spPr bwMode="auto">
            <a:xfrm>
              <a:off x="5602225" y="2712217"/>
              <a:ext cx="11793" cy="23868"/>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31" name="Freeform 316"/>
            <p:cNvSpPr/>
            <p:nvPr/>
          </p:nvSpPr>
          <p:spPr bwMode="auto">
            <a:xfrm>
              <a:off x="5728579" y="2888838"/>
              <a:ext cx="1058006" cy="560095"/>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32" name="Freeform 317"/>
            <p:cNvSpPr/>
            <p:nvPr/>
          </p:nvSpPr>
          <p:spPr bwMode="auto">
            <a:xfrm>
              <a:off x="6943265" y="4581851"/>
              <a:ext cx="94345" cy="108200"/>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33" name="Freeform 318"/>
            <p:cNvSpPr/>
            <p:nvPr/>
          </p:nvSpPr>
          <p:spPr bwMode="auto">
            <a:xfrm>
              <a:off x="6672025" y="3717842"/>
              <a:ext cx="245970" cy="229130"/>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34" name="Freeform 320"/>
            <p:cNvSpPr/>
            <p:nvPr/>
          </p:nvSpPr>
          <p:spPr bwMode="auto">
            <a:xfrm>
              <a:off x="2372611" y="3156156"/>
              <a:ext cx="259447" cy="203671"/>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35" name="Freeform 321"/>
            <p:cNvSpPr/>
            <p:nvPr/>
          </p:nvSpPr>
          <p:spPr bwMode="auto">
            <a:xfrm>
              <a:off x="1614485" y="3059094"/>
              <a:ext cx="33694" cy="68421"/>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36" name="Freeform 322"/>
            <p:cNvSpPr/>
            <p:nvPr/>
          </p:nvSpPr>
          <p:spPr bwMode="auto">
            <a:xfrm>
              <a:off x="1102329" y="3191162"/>
              <a:ext cx="374009" cy="388247"/>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37" name="Freeform 323"/>
            <p:cNvSpPr/>
            <p:nvPr/>
          </p:nvSpPr>
          <p:spPr bwMode="auto">
            <a:xfrm>
              <a:off x="3336273" y="4179284"/>
              <a:ext cx="739594" cy="609421"/>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38" name="Freeform 324"/>
            <p:cNvSpPr/>
            <p:nvPr/>
          </p:nvSpPr>
          <p:spPr bwMode="auto">
            <a:xfrm>
              <a:off x="3915817" y="4823711"/>
              <a:ext cx="65704" cy="68421"/>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39" name="Freeform 325"/>
            <p:cNvSpPr/>
            <p:nvPr/>
          </p:nvSpPr>
          <p:spPr bwMode="auto">
            <a:xfrm>
              <a:off x="1434220" y="2904750"/>
              <a:ext cx="141517" cy="57282"/>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40" name="Freeform 326"/>
            <p:cNvSpPr/>
            <p:nvPr/>
          </p:nvSpPr>
          <p:spPr bwMode="auto">
            <a:xfrm>
              <a:off x="2872974" y="3421883"/>
              <a:ext cx="87606" cy="119338"/>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41" name="Freeform 327"/>
            <p:cNvSpPr/>
            <p:nvPr/>
          </p:nvSpPr>
          <p:spPr bwMode="auto">
            <a:xfrm>
              <a:off x="1312920" y="2836329"/>
              <a:ext cx="60650" cy="46144"/>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42" name="Freeform 328"/>
            <p:cNvSpPr/>
            <p:nvPr/>
          </p:nvSpPr>
          <p:spPr bwMode="auto">
            <a:xfrm>
              <a:off x="2889821" y="3383695"/>
              <a:ext cx="60650" cy="35006"/>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43" name="Freeform 329"/>
            <p:cNvSpPr/>
            <p:nvPr/>
          </p:nvSpPr>
          <p:spPr bwMode="auto">
            <a:xfrm>
              <a:off x="3353120" y="3862639"/>
              <a:ext cx="21901" cy="20685"/>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44" name="Freeform 330"/>
            <p:cNvSpPr/>
            <p:nvPr/>
          </p:nvSpPr>
          <p:spPr bwMode="auto">
            <a:xfrm>
              <a:off x="1673451" y="3017724"/>
              <a:ext cx="112876" cy="71603"/>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45" name="Freeform 331"/>
            <p:cNvSpPr/>
            <p:nvPr/>
          </p:nvSpPr>
          <p:spPr bwMode="auto">
            <a:xfrm>
              <a:off x="2952156" y="3388468"/>
              <a:ext cx="166788" cy="372336"/>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46" name="Freeform 332"/>
            <p:cNvSpPr/>
            <p:nvPr/>
          </p:nvSpPr>
          <p:spPr bwMode="auto">
            <a:xfrm>
              <a:off x="3142529" y="3668516"/>
              <a:ext cx="90975" cy="85924"/>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47" name="Freeform 333"/>
            <p:cNvSpPr/>
            <p:nvPr/>
          </p:nvSpPr>
          <p:spPr bwMode="auto">
            <a:xfrm>
              <a:off x="2726403" y="3767169"/>
              <a:ext cx="33694" cy="76377"/>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48" name="Freeform 334"/>
            <p:cNvSpPr/>
            <p:nvPr/>
          </p:nvSpPr>
          <p:spPr bwMode="auto">
            <a:xfrm>
              <a:off x="2611842" y="2780638"/>
              <a:ext cx="1123710" cy="773313"/>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49" name="Freeform 335"/>
            <p:cNvSpPr/>
            <p:nvPr/>
          </p:nvSpPr>
          <p:spPr bwMode="auto">
            <a:xfrm>
              <a:off x="3257091" y="3560315"/>
              <a:ext cx="40433" cy="35006"/>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50" name="Freeform 336"/>
            <p:cNvSpPr/>
            <p:nvPr/>
          </p:nvSpPr>
          <p:spPr bwMode="auto">
            <a:xfrm>
              <a:off x="3464312" y="3453706"/>
              <a:ext cx="32010" cy="65238"/>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51" name="Freeform 337"/>
            <p:cNvSpPr/>
            <p:nvPr/>
          </p:nvSpPr>
          <p:spPr bwMode="auto">
            <a:xfrm>
              <a:off x="1478023" y="2844285"/>
              <a:ext cx="195428" cy="85924"/>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52" name="Freeform 338"/>
            <p:cNvSpPr/>
            <p:nvPr/>
          </p:nvSpPr>
          <p:spPr bwMode="auto">
            <a:xfrm>
              <a:off x="1410634" y="2662891"/>
              <a:ext cx="48857" cy="79559"/>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53" name="Freeform 339"/>
            <p:cNvSpPr/>
            <p:nvPr/>
          </p:nvSpPr>
          <p:spPr bwMode="auto">
            <a:xfrm>
              <a:off x="1442644" y="2723356"/>
              <a:ext cx="16847" cy="9547"/>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54" name="Freeform 340"/>
            <p:cNvSpPr/>
            <p:nvPr/>
          </p:nvSpPr>
          <p:spPr bwMode="auto">
            <a:xfrm>
              <a:off x="1466230" y="2705853"/>
              <a:ext cx="28640" cy="33415"/>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55" name="Freeform 341"/>
            <p:cNvSpPr/>
            <p:nvPr/>
          </p:nvSpPr>
          <p:spPr bwMode="auto">
            <a:xfrm>
              <a:off x="1638071" y="2269870"/>
              <a:ext cx="200482" cy="329374"/>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56" name="Freeform 342"/>
            <p:cNvSpPr/>
            <p:nvPr/>
          </p:nvSpPr>
          <p:spPr bwMode="auto">
            <a:xfrm>
              <a:off x="1179827" y="2844285"/>
              <a:ext cx="230807" cy="219583"/>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57" name="Freeform 343"/>
            <p:cNvSpPr/>
            <p:nvPr/>
          </p:nvSpPr>
          <p:spPr bwMode="auto">
            <a:xfrm>
              <a:off x="1419057" y="3047956"/>
              <a:ext cx="15163" cy="39779"/>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58" name="Freeform 344"/>
            <p:cNvSpPr/>
            <p:nvPr/>
          </p:nvSpPr>
          <p:spPr bwMode="auto">
            <a:xfrm>
              <a:off x="1370200" y="2742450"/>
              <a:ext cx="161733" cy="194124"/>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59" name="Freeform 345"/>
            <p:cNvSpPr/>
            <p:nvPr/>
          </p:nvSpPr>
          <p:spPr bwMode="auto">
            <a:xfrm>
              <a:off x="1631333" y="3078188"/>
              <a:ext cx="114561" cy="125703"/>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60" name="Freeform 346"/>
            <p:cNvSpPr/>
            <p:nvPr/>
          </p:nvSpPr>
          <p:spPr bwMode="auto">
            <a:xfrm>
              <a:off x="1693667" y="3224577"/>
              <a:ext cx="52226" cy="7956"/>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61" name="Freeform 347"/>
            <p:cNvSpPr/>
            <p:nvPr/>
          </p:nvSpPr>
          <p:spPr bwMode="auto">
            <a:xfrm>
              <a:off x="1557205" y="2911115"/>
              <a:ext cx="121300" cy="70012"/>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62" name="Freeform 348"/>
            <p:cNvSpPr/>
            <p:nvPr/>
          </p:nvSpPr>
          <p:spPr bwMode="auto">
            <a:xfrm>
              <a:off x="2510758" y="3215030"/>
              <a:ext cx="535742" cy="587145"/>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63" name="Freeform 349"/>
            <p:cNvSpPr/>
            <p:nvPr/>
          </p:nvSpPr>
          <p:spPr bwMode="auto">
            <a:xfrm>
              <a:off x="3007752" y="3851501"/>
              <a:ext cx="200482" cy="227538"/>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64" name="Freeform 350"/>
            <p:cNvSpPr/>
            <p:nvPr/>
          </p:nvSpPr>
          <p:spPr bwMode="auto">
            <a:xfrm>
              <a:off x="3196441" y="4083813"/>
              <a:ext cx="165103" cy="57282"/>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65" name="Freeform 351"/>
            <p:cNvSpPr/>
            <p:nvPr/>
          </p:nvSpPr>
          <p:spPr bwMode="auto">
            <a:xfrm>
              <a:off x="3262145" y="3878551"/>
              <a:ext cx="180265" cy="168665"/>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66" name="Freeform 352"/>
            <p:cNvSpPr/>
            <p:nvPr/>
          </p:nvSpPr>
          <p:spPr bwMode="auto">
            <a:xfrm>
              <a:off x="3405346" y="4133140"/>
              <a:ext cx="42118" cy="12729"/>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67" name="Freeform 353"/>
            <p:cNvSpPr/>
            <p:nvPr/>
          </p:nvSpPr>
          <p:spPr bwMode="auto">
            <a:xfrm>
              <a:off x="3442410" y="3927878"/>
              <a:ext cx="114561" cy="149571"/>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68" name="Freeform 354"/>
            <p:cNvSpPr/>
            <p:nvPr/>
          </p:nvSpPr>
          <p:spPr bwMode="auto">
            <a:xfrm>
              <a:off x="3531701" y="4133140"/>
              <a:ext cx="64019" cy="38188"/>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69" name="Freeform 355"/>
            <p:cNvSpPr/>
            <p:nvPr/>
          </p:nvSpPr>
          <p:spPr bwMode="auto">
            <a:xfrm>
              <a:off x="3597405" y="3921513"/>
              <a:ext cx="23586" cy="58874"/>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70" name="Freeform 356"/>
            <p:cNvSpPr/>
            <p:nvPr/>
          </p:nvSpPr>
          <p:spPr bwMode="auto">
            <a:xfrm>
              <a:off x="3607513" y="4018575"/>
              <a:ext cx="52226" cy="19094"/>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71" name="Freeform 357"/>
            <p:cNvSpPr/>
            <p:nvPr/>
          </p:nvSpPr>
          <p:spPr bwMode="auto">
            <a:xfrm>
              <a:off x="3661424" y="3972431"/>
              <a:ext cx="192058" cy="173438"/>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72" name="Freeform 358"/>
            <p:cNvSpPr/>
            <p:nvPr/>
          </p:nvSpPr>
          <p:spPr bwMode="auto">
            <a:xfrm>
              <a:off x="3666478" y="4106089"/>
              <a:ext cx="10108" cy="15912"/>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73" name="Freeform 359"/>
            <p:cNvSpPr/>
            <p:nvPr/>
          </p:nvSpPr>
          <p:spPr bwMode="auto">
            <a:xfrm>
              <a:off x="2071045" y="3122741"/>
              <a:ext cx="350422" cy="329374"/>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74" name="Freeform 360"/>
            <p:cNvSpPr/>
            <p:nvPr/>
          </p:nvSpPr>
          <p:spPr bwMode="auto">
            <a:xfrm>
              <a:off x="1969962" y="3184797"/>
              <a:ext cx="183635" cy="181394"/>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75" name="Freeform 361"/>
            <p:cNvSpPr/>
            <p:nvPr/>
          </p:nvSpPr>
          <p:spPr bwMode="auto">
            <a:xfrm>
              <a:off x="1385363" y="2947712"/>
              <a:ext cx="213960" cy="219583"/>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76" name="Freeform 362"/>
            <p:cNvSpPr/>
            <p:nvPr/>
          </p:nvSpPr>
          <p:spPr bwMode="auto">
            <a:xfrm>
              <a:off x="1412319" y="3089327"/>
              <a:ext cx="25271" cy="54100"/>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77" name="Freeform 363"/>
            <p:cNvSpPr/>
            <p:nvPr/>
          </p:nvSpPr>
          <p:spPr bwMode="auto">
            <a:xfrm>
              <a:off x="1491501" y="3160930"/>
              <a:ext cx="55596" cy="35006"/>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78" name="Freeform 364"/>
            <p:cNvSpPr/>
            <p:nvPr/>
          </p:nvSpPr>
          <p:spPr bwMode="auto">
            <a:xfrm>
              <a:off x="3639523" y="3262765"/>
              <a:ext cx="43803" cy="55691"/>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79" name="Freeform 365"/>
            <p:cNvSpPr/>
            <p:nvPr/>
          </p:nvSpPr>
          <p:spPr bwMode="auto">
            <a:xfrm>
              <a:off x="3661424" y="3087736"/>
              <a:ext cx="207221" cy="182985"/>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80" name="Freeform 366"/>
            <p:cNvSpPr/>
            <p:nvPr/>
          </p:nvSpPr>
          <p:spPr bwMode="auto">
            <a:xfrm>
              <a:off x="3685010" y="3254809"/>
              <a:ext cx="43803" cy="33415"/>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81" name="Freeform 367"/>
            <p:cNvSpPr/>
            <p:nvPr/>
          </p:nvSpPr>
          <p:spPr bwMode="auto">
            <a:xfrm>
              <a:off x="3826527" y="2990674"/>
              <a:ext cx="107822" cy="97062"/>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82" name="Freeform 368"/>
            <p:cNvSpPr/>
            <p:nvPr/>
          </p:nvSpPr>
          <p:spPr bwMode="auto">
            <a:xfrm>
              <a:off x="3543494" y="3054321"/>
              <a:ext cx="114561" cy="120930"/>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83" name="Freeform 369"/>
            <p:cNvSpPr/>
            <p:nvPr/>
          </p:nvSpPr>
          <p:spPr bwMode="auto">
            <a:xfrm>
              <a:off x="3577188" y="3154565"/>
              <a:ext cx="60650" cy="97062"/>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84" name="Freeform 370"/>
            <p:cNvSpPr/>
            <p:nvPr/>
          </p:nvSpPr>
          <p:spPr bwMode="auto">
            <a:xfrm>
              <a:off x="3100411" y="3507807"/>
              <a:ext cx="131408" cy="167074"/>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85" name="Freeform 371"/>
            <p:cNvSpPr/>
            <p:nvPr/>
          </p:nvSpPr>
          <p:spPr bwMode="auto">
            <a:xfrm>
              <a:off x="1368516" y="2868153"/>
              <a:ext cx="8424" cy="17503"/>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86" name="Freeform 372"/>
            <p:cNvSpPr/>
            <p:nvPr/>
          </p:nvSpPr>
          <p:spPr bwMode="auto">
            <a:xfrm>
              <a:off x="3100411" y="3833998"/>
              <a:ext cx="69074" cy="100244"/>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87" name="Freeform 373"/>
            <p:cNvSpPr/>
            <p:nvPr/>
          </p:nvSpPr>
          <p:spPr bwMode="auto">
            <a:xfrm>
              <a:off x="3273938" y="3824451"/>
              <a:ext cx="173527" cy="120930"/>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88" name="Freeform 374"/>
            <p:cNvSpPr/>
            <p:nvPr/>
          </p:nvSpPr>
          <p:spPr bwMode="auto">
            <a:xfrm>
              <a:off x="2871289" y="2817235"/>
              <a:ext cx="581230" cy="265727"/>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89" name="Freeform 375"/>
            <p:cNvSpPr/>
            <p:nvPr/>
          </p:nvSpPr>
          <p:spPr bwMode="auto">
            <a:xfrm>
              <a:off x="2215932" y="3456889"/>
              <a:ext cx="141517" cy="173438"/>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90" name="Freeform 376"/>
            <p:cNvSpPr/>
            <p:nvPr/>
          </p:nvSpPr>
          <p:spPr bwMode="auto">
            <a:xfrm>
              <a:off x="2731457" y="3340733"/>
              <a:ext cx="144886" cy="82741"/>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91" name="Freeform 377"/>
            <p:cNvSpPr/>
            <p:nvPr/>
          </p:nvSpPr>
          <p:spPr bwMode="auto">
            <a:xfrm>
              <a:off x="1326398" y="2787003"/>
              <a:ext cx="65704" cy="68421"/>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92" name="Freeform 378"/>
            <p:cNvSpPr/>
            <p:nvPr/>
          </p:nvSpPr>
          <p:spPr bwMode="auto">
            <a:xfrm>
              <a:off x="4313412" y="4823711"/>
              <a:ext cx="143201" cy="144797"/>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93" name="Freeform 379"/>
            <p:cNvSpPr/>
            <p:nvPr/>
          </p:nvSpPr>
          <p:spPr bwMode="auto">
            <a:xfrm>
              <a:off x="4426289" y="4680505"/>
              <a:ext cx="106138" cy="160709"/>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94" name="Freeform 380"/>
            <p:cNvSpPr/>
            <p:nvPr/>
          </p:nvSpPr>
          <p:spPr bwMode="auto">
            <a:xfrm>
              <a:off x="1355038" y="2231682"/>
              <a:ext cx="473407" cy="418480"/>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95" name="Freeform 381"/>
            <p:cNvSpPr/>
            <p:nvPr/>
          </p:nvSpPr>
          <p:spPr bwMode="auto">
            <a:xfrm>
              <a:off x="2379350" y="3187980"/>
              <a:ext cx="304935" cy="292777"/>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96" name="Freeform 382"/>
            <p:cNvSpPr/>
            <p:nvPr/>
          </p:nvSpPr>
          <p:spPr bwMode="auto">
            <a:xfrm>
              <a:off x="3850113" y="4016984"/>
              <a:ext cx="183635" cy="154344"/>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97" name="Freeform 383"/>
            <p:cNvSpPr/>
            <p:nvPr/>
          </p:nvSpPr>
          <p:spPr bwMode="auto">
            <a:xfrm>
              <a:off x="3983206" y="4048807"/>
              <a:ext cx="75813" cy="39779"/>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98" name="Freeform 384"/>
            <p:cNvSpPr/>
            <p:nvPr/>
          </p:nvSpPr>
          <p:spPr bwMode="auto">
            <a:xfrm>
              <a:off x="4028694" y="4018575"/>
              <a:ext cx="38749" cy="39779"/>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199" name="Freeform 385"/>
            <p:cNvSpPr/>
            <p:nvPr/>
          </p:nvSpPr>
          <p:spPr bwMode="auto">
            <a:xfrm>
              <a:off x="3410400" y="3736936"/>
              <a:ext cx="43803" cy="57282"/>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00" name="Freeform 386"/>
            <p:cNvSpPr/>
            <p:nvPr/>
          </p:nvSpPr>
          <p:spPr bwMode="auto">
            <a:xfrm>
              <a:off x="3460942" y="3588957"/>
              <a:ext cx="75813" cy="122521"/>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01" name="Freeform 387"/>
            <p:cNvSpPr/>
            <p:nvPr/>
          </p:nvSpPr>
          <p:spPr bwMode="auto">
            <a:xfrm>
              <a:off x="3467681" y="3692383"/>
              <a:ext cx="20217" cy="25459"/>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02" name="Freeform 388"/>
            <p:cNvSpPr/>
            <p:nvPr/>
          </p:nvSpPr>
          <p:spPr bwMode="auto">
            <a:xfrm>
              <a:off x="3496321" y="3724207"/>
              <a:ext cx="20217" cy="31824"/>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03" name="Freeform 389"/>
            <p:cNvSpPr/>
            <p:nvPr/>
          </p:nvSpPr>
          <p:spPr bwMode="auto">
            <a:xfrm>
              <a:off x="3499691" y="3767169"/>
              <a:ext cx="79182" cy="84332"/>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04" name="Freeform 390"/>
            <p:cNvSpPr/>
            <p:nvPr/>
          </p:nvSpPr>
          <p:spPr bwMode="auto">
            <a:xfrm>
              <a:off x="3508114" y="3748074"/>
              <a:ext cx="18532" cy="33415"/>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05" name="Freeform 391"/>
            <p:cNvSpPr/>
            <p:nvPr/>
          </p:nvSpPr>
          <p:spPr bwMode="auto">
            <a:xfrm>
              <a:off x="1518456" y="2745632"/>
              <a:ext cx="185320" cy="151162"/>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06" name="Freeform 392"/>
            <p:cNvSpPr/>
            <p:nvPr/>
          </p:nvSpPr>
          <p:spPr bwMode="auto">
            <a:xfrm>
              <a:off x="1093906" y="3078188"/>
              <a:ext cx="55596" cy="109791"/>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07" name="Freeform 393"/>
            <p:cNvSpPr/>
            <p:nvPr/>
          </p:nvSpPr>
          <p:spPr bwMode="auto">
            <a:xfrm>
              <a:off x="1631333" y="2917479"/>
              <a:ext cx="175211" cy="111382"/>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08" name="Freeform 394"/>
            <p:cNvSpPr/>
            <p:nvPr/>
          </p:nvSpPr>
          <p:spPr bwMode="auto">
            <a:xfrm>
              <a:off x="1895834" y="3299362"/>
              <a:ext cx="387486" cy="351650"/>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09" name="Freeform 395"/>
            <p:cNvSpPr/>
            <p:nvPr/>
          </p:nvSpPr>
          <p:spPr bwMode="auto">
            <a:xfrm>
              <a:off x="1621224" y="1970729"/>
              <a:ext cx="3130216" cy="1102686"/>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10" name="Freeform 396"/>
            <p:cNvSpPr/>
            <p:nvPr/>
          </p:nvSpPr>
          <p:spPr bwMode="auto">
            <a:xfrm>
              <a:off x="2116533" y="1827522"/>
              <a:ext cx="90975" cy="44553"/>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11" name="Freeform 397"/>
            <p:cNvSpPr/>
            <p:nvPr/>
          </p:nvSpPr>
          <p:spPr bwMode="auto">
            <a:xfrm>
              <a:off x="2143488" y="2290555"/>
              <a:ext cx="37064" cy="22276"/>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12" name="Freeform 398"/>
            <p:cNvSpPr/>
            <p:nvPr/>
          </p:nvSpPr>
          <p:spPr bwMode="auto">
            <a:xfrm>
              <a:off x="2207508" y="2152123"/>
              <a:ext cx="111192" cy="92288"/>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13" name="Freeform 399"/>
            <p:cNvSpPr/>
            <p:nvPr/>
          </p:nvSpPr>
          <p:spPr bwMode="auto">
            <a:xfrm>
              <a:off x="2244572" y="2002552"/>
              <a:ext cx="283034" cy="149571"/>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14" name="Freeform 400"/>
            <p:cNvSpPr/>
            <p:nvPr/>
          </p:nvSpPr>
          <p:spPr bwMode="auto">
            <a:xfrm>
              <a:off x="2407990" y="1805246"/>
              <a:ext cx="53911" cy="30232"/>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15" name="Freeform 401"/>
            <p:cNvSpPr/>
            <p:nvPr/>
          </p:nvSpPr>
          <p:spPr bwMode="auto">
            <a:xfrm>
              <a:off x="2930254" y="1865711"/>
              <a:ext cx="48857" cy="19094"/>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16" name="Freeform 402"/>
            <p:cNvSpPr/>
            <p:nvPr/>
          </p:nvSpPr>
          <p:spPr bwMode="auto">
            <a:xfrm>
              <a:off x="2940363" y="1811611"/>
              <a:ext cx="116246" cy="55691"/>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17" name="Freeform 403"/>
            <p:cNvSpPr/>
            <p:nvPr/>
          </p:nvSpPr>
          <p:spPr bwMode="auto">
            <a:xfrm>
              <a:off x="2963949" y="1860937"/>
              <a:ext cx="131408" cy="63647"/>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18" name="Freeform 404"/>
            <p:cNvSpPr/>
            <p:nvPr/>
          </p:nvSpPr>
          <p:spPr bwMode="auto">
            <a:xfrm>
              <a:off x="3086934" y="1892761"/>
              <a:ext cx="109507" cy="66829"/>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19" name="Freeform 405"/>
            <p:cNvSpPr/>
            <p:nvPr/>
          </p:nvSpPr>
          <p:spPr bwMode="auto">
            <a:xfrm>
              <a:off x="3765877" y="2032784"/>
              <a:ext cx="124670" cy="63647"/>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20" name="Freeform 406"/>
            <p:cNvSpPr/>
            <p:nvPr/>
          </p:nvSpPr>
          <p:spPr bwMode="auto">
            <a:xfrm>
              <a:off x="3853483" y="2035967"/>
              <a:ext cx="75813" cy="42962"/>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21" name="Freeform 407"/>
            <p:cNvSpPr/>
            <p:nvPr/>
          </p:nvSpPr>
          <p:spPr bwMode="auto">
            <a:xfrm>
              <a:off x="3861906" y="2756770"/>
              <a:ext cx="53911" cy="219583"/>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22" name="Freeform 408"/>
            <p:cNvSpPr/>
            <p:nvPr/>
          </p:nvSpPr>
          <p:spPr bwMode="auto">
            <a:xfrm>
              <a:off x="3944458" y="2059834"/>
              <a:ext cx="84236" cy="31824"/>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23" name="Freeform 409"/>
            <p:cNvSpPr/>
            <p:nvPr/>
          </p:nvSpPr>
          <p:spPr bwMode="auto">
            <a:xfrm>
              <a:off x="1097275" y="3033635"/>
              <a:ext cx="224068" cy="178212"/>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24" name="Freeform 410"/>
            <p:cNvSpPr/>
            <p:nvPr/>
          </p:nvSpPr>
          <p:spPr bwMode="auto">
            <a:xfrm>
              <a:off x="1459491" y="1865711"/>
              <a:ext cx="193743" cy="151162"/>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25" name="Freeform 411"/>
            <p:cNvSpPr/>
            <p:nvPr/>
          </p:nvSpPr>
          <p:spPr bwMode="auto">
            <a:xfrm>
              <a:off x="1584160" y="1845025"/>
              <a:ext cx="175211" cy="63647"/>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26" name="Freeform 412"/>
            <p:cNvSpPr/>
            <p:nvPr/>
          </p:nvSpPr>
          <p:spPr bwMode="auto">
            <a:xfrm>
              <a:off x="1644810" y="1948452"/>
              <a:ext cx="74128" cy="41371"/>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27" name="Freeform 413"/>
            <p:cNvSpPr/>
            <p:nvPr/>
          </p:nvSpPr>
          <p:spPr bwMode="auto">
            <a:xfrm>
              <a:off x="1467914" y="2304876"/>
              <a:ext cx="235861" cy="423253"/>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28" name="Freeform 414"/>
            <p:cNvSpPr/>
            <p:nvPr/>
          </p:nvSpPr>
          <p:spPr bwMode="auto">
            <a:xfrm>
              <a:off x="1371885" y="2933391"/>
              <a:ext cx="80867" cy="44553"/>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29" name="Freeform 415"/>
            <p:cNvSpPr/>
            <p:nvPr/>
          </p:nvSpPr>
          <p:spPr bwMode="auto">
            <a:xfrm>
              <a:off x="1912681" y="3186389"/>
              <a:ext cx="131408" cy="109791"/>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30" name="Freeform 416"/>
            <p:cNvSpPr/>
            <p:nvPr/>
          </p:nvSpPr>
          <p:spPr bwMode="auto">
            <a:xfrm>
              <a:off x="3049870" y="3544404"/>
              <a:ext cx="146571" cy="307097"/>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31" name="Freeform 417"/>
            <p:cNvSpPr/>
            <p:nvPr/>
          </p:nvSpPr>
          <p:spPr bwMode="auto">
            <a:xfrm>
              <a:off x="2197400" y="3429839"/>
              <a:ext cx="96029" cy="73194"/>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32" name="Freeform 418"/>
            <p:cNvSpPr/>
            <p:nvPr/>
          </p:nvSpPr>
          <p:spPr bwMode="auto">
            <a:xfrm>
              <a:off x="1397156" y="3187980"/>
              <a:ext cx="70758" cy="152753"/>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33" name="Freeform 419"/>
            <p:cNvSpPr/>
            <p:nvPr/>
          </p:nvSpPr>
          <p:spPr bwMode="auto">
            <a:xfrm>
              <a:off x="1739155" y="3075006"/>
              <a:ext cx="52226" cy="42962"/>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34" name="Freeform 420"/>
            <p:cNvSpPr/>
            <p:nvPr/>
          </p:nvSpPr>
          <p:spPr bwMode="auto">
            <a:xfrm>
              <a:off x="1745894" y="3071824"/>
              <a:ext cx="338629" cy="143206"/>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35" name="Freeform 421"/>
            <p:cNvSpPr/>
            <p:nvPr/>
          </p:nvSpPr>
          <p:spPr bwMode="auto">
            <a:xfrm>
              <a:off x="1077059" y="2736085"/>
              <a:ext cx="72443" cy="93880"/>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36" name="Freeform 422"/>
            <p:cNvSpPr/>
            <p:nvPr/>
          </p:nvSpPr>
          <p:spPr bwMode="auto">
            <a:xfrm>
              <a:off x="1115807" y="2729720"/>
              <a:ext cx="45488" cy="36597"/>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37" name="Freeform 423"/>
            <p:cNvSpPr/>
            <p:nvPr/>
          </p:nvSpPr>
          <p:spPr bwMode="auto">
            <a:xfrm>
              <a:off x="1136024" y="2646979"/>
              <a:ext cx="13478" cy="14321"/>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38" name="Freeform 424"/>
            <p:cNvSpPr/>
            <p:nvPr/>
          </p:nvSpPr>
          <p:spPr bwMode="auto">
            <a:xfrm>
              <a:off x="1141078" y="2662891"/>
              <a:ext cx="10108" cy="11138"/>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39" name="Freeform 425"/>
            <p:cNvSpPr/>
            <p:nvPr/>
          </p:nvSpPr>
          <p:spPr bwMode="auto">
            <a:xfrm>
              <a:off x="1151186" y="2637432"/>
              <a:ext cx="143201" cy="237086"/>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40" name="Freeform 426"/>
            <p:cNvSpPr/>
            <p:nvPr/>
          </p:nvSpPr>
          <p:spPr bwMode="auto">
            <a:xfrm>
              <a:off x="4709322" y="2483088"/>
              <a:ext cx="55596" cy="19094"/>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41" name="Freeform 427"/>
            <p:cNvSpPr/>
            <p:nvPr/>
          </p:nvSpPr>
          <p:spPr bwMode="auto">
            <a:xfrm>
              <a:off x="3135791" y="3493486"/>
              <a:ext cx="129724" cy="299141"/>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42" name="Freeform 428"/>
            <p:cNvSpPr/>
            <p:nvPr/>
          </p:nvSpPr>
          <p:spPr bwMode="auto">
            <a:xfrm>
              <a:off x="2057568" y="3579410"/>
              <a:ext cx="176896" cy="132068"/>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43" name="Freeform 429"/>
            <p:cNvSpPr/>
            <p:nvPr/>
          </p:nvSpPr>
          <p:spPr bwMode="auto">
            <a:xfrm>
              <a:off x="2044090" y="3614415"/>
              <a:ext cx="65704" cy="97062"/>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44" name="Freeform 430"/>
            <p:cNvSpPr/>
            <p:nvPr/>
          </p:nvSpPr>
          <p:spPr bwMode="auto">
            <a:xfrm>
              <a:off x="1513402" y="2952485"/>
              <a:ext cx="171842" cy="146388"/>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45" name="Freeform 431"/>
            <p:cNvSpPr/>
            <p:nvPr/>
          </p:nvSpPr>
          <p:spPr bwMode="auto">
            <a:xfrm>
              <a:off x="1472969" y="4079039"/>
              <a:ext cx="234177" cy="249815"/>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46" name="Freeform 432"/>
            <p:cNvSpPr/>
            <p:nvPr/>
          </p:nvSpPr>
          <p:spPr bwMode="auto">
            <a:xfrm>
              <a:off x="1479707" y="4058354"/>
              <a:ext cx="18532" cy="20685"/>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47" name="Freeform 433"/>
            <p:cNvSpPr/>
            <p:nvPr/>
          </p:nvSpPr>
          <p:spPr bwMode="auto">
            <a:xfrm>
              <a:off x="1626278" y="4322490"/>
              <a:ext cx="171842" cy="186168"/>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48" name="Freeform 434"/>
            <p:cNvSpPr/>
            <p:nvPr/>
          </p:nvSpPr>
          <p:spPr bwMode="auto">
            <a:xfrm>
              <a:off x="1794751" y="4010619"/>
              <a:ext cx="32010" cy="38188"/>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49" name="Freeform 435"/>
            <p:cNvSpPr/>
            <p:nvPr/>
          </p:nvSpPr>
          <p:spPr bwMode="auto">
            <a:xfrm>
              <a:off x="1417373" y="3708295"/>
              <a:ext cx="139832" cy="225947"/>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50" name="Freeform 436"/>
            <p:cNvSpPr/>
            <p:nvPr/>
          </p:nvSpPr>
          <p:spPr bwMode="auto">
            <a:xfrm>
              <a:off x="1528564" y="3743301"/>
              <a:ext cx="239231" cy="162300"/>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51" name="Freeform 437"/>
            <p:cNvSpPr/>
            <p:nvPr/>
          </p:nvSpPr>
          <p:spPr bwMode="auto">
            <a:xfrm>
              <a:off x="1508348" y="3487121"/>
              <a:ext cx="195428" cy="327783"/>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52" name="Freeform 438"/>
            <p:cNvSpPr/>
            <p:nvPr/>
          </p:nvSpPr>
          <p:spPr bwMode="auto">
            <a:xfrm>
              <a:off x="1466230" y="3889689"/>
              <a:ext cx="138147" cy="175030"/>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53" name="Freeform 439"/>
            <p:cNvSpPr/>
            <p:nvPr/>
          </p:nvSpPr>
          <p:spPr bwMode="auto">
            <a:xfrm>
              <a:off x="1488131" y="3861048"/>
              <a:ext cx="347053" cy="367562"/>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54" name="Freeform 440"/>
            <p:cNvSpPr/>
            <p:nvPr/>
          </p:nvSpPr>
          <p:spPr bwMode="auto">
            <a:xfrm>
              <a:off x="1855401" y="3221394"/>
              <a:ext cx="42118" cy="23868"/>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55" name="Freeform 441"/>
            <p:cNvSpPr/>
            <p:nvPr/>
          </p:nvSpPr>
          <p:spPr bwMode="auto">
            <a:xfrm>
              <a:off x="1279225" y="3714660"/>
              <a:ext cx="48857" cy="124112"/>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56" name="Freeform 442"/>
            <p:cNvSpPr/>
            <p:nvPr/>
          </p:nvSpPr>
          <p:spPr bwMode="auto">
            <a:xfrm>
              <a:off x="1434220" y="3919922"/>
              <a:ext cx="33694" cy="25459"/>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57" name="Freeform 443"/>
            <p:cNvSpPr/>
            <p:nvPr/>
          </p:nvSpPr>
          <p:spPr bwMode="auto">
            <a:xfrm>
              <a:off x="1867194" y="3598504"/>
              <a:ext cx="276295" cy="295959"/>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58" name="Freeform 444"/>
            <p:cNvSpPr/>
            <p:nvPr/>
          </p:nvSpPr>
          <p:spPr bwMode="auto">
            <a:xfrm>
              <a:off x="2028927" y="3708295"/>
              <a:ext cx="28640" cy="38188"/>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59" name="Freeform 445"/>
            <p:cNvSpPr/>
            <p:nvPr/>
          </p:nvSpPr>
          <p:spPr bwMode="auto">
            <a:xfrm>
              <a:off x="1420742" y="3919922"/>
              <a:ext cx="102768" cy="120930"/>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60" name="Freeform 446"/>
            <p:cNvSpPr/>
            <p:nvPr/>
          </p:nvSpPr>
          <p:spPr bwMode="auto">
            <a:xfrm>
              <a:off x="954074" y="3690792"/>
              <a:ext cx="55596" cy="11138"/>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61" name="Freeform 447"/>
            <p:cNvSpPr/>
            <p:nvPr/>
          </p:nvSpPr>
          <p:spPr bwMode="auto">
            <a:xfrm>
              <a:off x="1206782" y="3740119"/>
              <a:ext cx="77497" cy="128885"/>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62" name="Freeform 448"/>
            <p:cNvSpPr/>
            <p:nvPr/>
          </p:nvSpPr>
          <p:spPr bwMode="auto">
            <a:xfrm>
              <a:off x="986084" y="3708295"/>
              <a:ext cx="134778" cy="108200"/>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63" name="Freeform 449"/>
            <p:cNvSpPr/>
            <p:nvPr/>
          </p:nvSpPr>
          <p:spPr bwMode="auto">
            <a:xfrm>
              <a:off x="2084523" y="3364601"/>
              <a:ext cx="30325" cy="9547"/>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64" name="Freeform 450"/>
            <p:cNvSpPr/>
            <p:nvPr/>
          </p:nvSpPr>
          <p:spPr bwMode="auto">
            <a:xfrm>
              <a:off x="1885726" y="3275495"/>
              <a:ext cx="28640" cy="85924"/>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65" name="Freeform 451"/>
            <p:cNvSpPr/>
            <p:nvPr/>
          </p:nvSpPr>
          <p:spPr bwMode="auto">
            <a:xfrm>
              <a:off x="1105699" y="3749666"/>
              <a:ext cx="109507" cy="125703"/>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66" name="Freeform 452"/>
            <p:cNvSpPr/>
            <p:nvPr/>
          </p:nvSpPr>
          <p:spPr bwMode="auto">
            <a:xfrm>
              <a:off x="1899204" y="3272312"/>
              <a:ext cx="79182" cy="93880"/>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67" name="Freeform 453"/>
            <p:cNvSpPr/>
            <p:nvPr/>
          </p:nvSpPr>
          <p:spPr bwMode="auto">
            <a:xfrm>
              <a:off x="1885726" y="3872186"/>
              <a:ext cx="144886" cy="184577"/>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68" name="Freeform 454"/>
            <p:cNvSpPr/>
            <p:nvPr/>
          </p:nvSpPr>
          <p:spPr bwMode="auto">
            <a:xfrm>
              <a:off x="2114848" y="3347098"/>
              <a:ext cx="33694" cy="30232"/>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69" name="Freeform 455"/>
            <p:cNvSpPr/>
            <p:nvPr/>
          </p:nvSpPr>
          <p:spPr bwMode="auto">
            <a:xfrm>
              <a:off x="1904258" y="3242080"/>
              <a:ext cx="28640" cy="35006"/>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70" name="Freeform 456"/>
            <p:cNvSpPr/>
            <p:nvPr/>
          </p:nvSpPr>
          <p:spPr bwMode="auto">
            <a:xfrm>
              <a:off x="1051788" y="3795810"/>
              <a:ext cx="72443" cy="79559"/>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71" name="Freeform 457"/>
            <p:cNvSpPr/>
            <p:nvPr/>
          </p:nvSpPr>
          <p:spPr bwMode="auto">
            <a:xfrm>
              <a:off x="1432535" y="3277086"/>
              <a:ext cx="286403" cy="294368"/>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72" name="Freeform 458"/>
            <p:cNvSpPr/>
            <p:nvPr/>
          </p:nvSpPr>
          <p:spPr bwMode="auto">
            <a:xfrm>
              <a:off x="2050829" y="4207925"/>
              <a:ext cx="129724" cy="278456"/>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73" name="Freeform 459"/>
            <p:cNvSpPr/>
            <p:nvPr/>
          </p:nvSpPr>
          <p:spPr bwMode="auto">
            <a:xfrm>
              <a:off x="1862140" y="4152234"/>
              <a:ext cx="60650" cy="157527"/>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74" name="Freeform 460"/>
            <p:cNvSpPr/>
            <p:nvPr/>
          </p:nvSpPr>
          <p:spPr bwMode="auto">
            <a:xfrm>
              <a:off x="1039995" y="3455298"/>
              <a:ext cx="298196" cy="303915"/>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75" name="Freeform 461"/>
            <p:cNvSpPr/>
            <p:nvPr/>
          </p:nvSpPr>
          <p:spPr bwMode="auto">
            <a:xfrm>
              <a:off x="950704" y="3405971"/>
              <a:ext cx="224068" cy="260953"/>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76" name="Freeform 462"/>
            <p:cNvSpPr/>
            <p:nvPr/>
          </p:nvSpPr>
          <p:spPr bwMode="auto">
            <a:xfrm>
              <a:off x="1024832" y="3221394"/>
              <a:ext cx="213960" cy="176621"/>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77" name="Freeform 463"/>
            <p:cNvSpPr/>
            <p:nvPr/>
          </p:nvSpPr>
          <p:spPr bwMode="auto">
            <a:xfrm>
              <a:off x="1813283" y="4172919"/>
              <a:ext cx="192058" cy="335739"/>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78" name="Freeform 464"/>
            <p:cNvSpPr/>
            <p:nvPr/>
          </p:nvSpPr>
          <p:spPr bwMode="auto">
            <a:xfrm>
              <a:off x="1265748" y="3487121"/>
              <a:ext cx="291457" cy="241859"/>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79" name="Freeform 465"/>
            <p:cNvSpPr/>
            <p:nvPr/>
          </p:nvSpPr>
          <p:spPr bwMode="auto">
            <a:xfrm>
              <a:off x="1312920" y="3684427"/>
              <a:ext cx="213960" cy="195715"/>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80" name="Freeform 466"/>
            <p:cNvSpPr/>
            <p:nvPr/>
          </p:nvSpPr>
          <p:spPr bwMode="auto">
            <a:xfrm>
              <a:off x="954074" y="3708295"/>
              <a:ext cx="55596" cy="36597"/>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81" name="Freeform 467"/>
            <p:cNvSpPr/>
            <p:nvPr/>
          </p:nvSpPr>
          <p:spPr bwMode="auto">
            <a:xfrm>
              <a:off x="2194030" y="3429839"/>
              <a:ext cx="10108" cy="35006"/>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82" name="Freeform 468"/>
            <p:cNvSpPr/>
            <p:nvPr/>
          </p:nvSpPr>
          <p:spPr bwMode="auto">
            <a:xfrm>
              <a:off x="1794751" y="3983569"/>
              <a:ext cx="32010" cy="33415"/>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83" name="Freeform 469"/>
            <p:cNvSpPr/>
            <p:nvPr/>
          </p:nvSpPr>
          <p:spPr bwMode="auto">
            <a:xfrm>
              <a:off x="940596" y="3628736"/>
              <a:ext cx="112876" cy="82741"/>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84" name="Freeform 470"/>
            <p:cNvSpPr/>
            <p:nvPr/>
          </p:nvSpPr>
          <p:spPr bwMode="auto">
            <a:xfrm>
              <a:off x="1019778" y="3765577"/>
              <a:ext cx="57281" cy="58874"/>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85" name="Freeform 471"/>
            <p:cNvSpPr/>
            <p:nvPr/>
          </p:nvSpPr>
          <p:spPr bwMode="auto">
            <a:xfrm>
              <a:off x="2015449" y="3724207"/>
              <a:ext cx="187004" cy="273683"/>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86" name="Freeform 472"/>
            <p:cNvSpPr/>
            <p:nvPr/>
          </p:nvSpPr>
          <p:spPr bwMode="auto">
            <a:xfrm>
              <a:off x="1722308" y="4277937"/>
              <a:ext cx="144886" cy="144797"/>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87" name="Freeform 473"/>
            <p:cNvSpPr/>
            <p:nvPr/>
          </p:nvSpPr>
          <p:spPr bwMode="auto">
            <a:xfrm>
              <a:off x="1472969" y="4303396"/>
              <a:ext cx="249339" cy="256180"/>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88" name="Freeform 474"/>
            <p:cNvSpPr/>
            <p:nvPr/>
          </p:nvSpPr>
          <p:spPr bwMode="auto">
            <a:xfrm>
              <a:off x="950704" y="3396424"/>
              <a:ext cx="154995" cy="140024"/>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89" name="Freeform 475"/>
            <p:cNvSpPr/>
            <p:nvPr/>
          </p:nvSpPr>
          <p:spPr bwMode="auto">
            <a:xfrm>
              <a:off x="1665027" y="3495077"/>
              <a:ext cx="303250" cy="396203"/>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90" name="Freeform 476"/>
            <p:cNvSpPr/>
            <p:nvPr/>
          </p:nvSpPr>
          <p:spPr bwMode="auto">
            <a:xfrm>
              <a:off x="1826760" y="4487972"/>
              <a:ext cx="23586" cy="31824"/>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91" name="Freeform 477"/>
            <p:cNvSpPr/>
            <p:nvPr/>
          </p:nvSpPr>
          <p:spPr bwMode="auto">
            <a:xfrm>
              <a:off x="1806544" y="3981978"/>
              <a:ext cx="198797" cy="216400"/>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92" name="Freeform 478"/>
            <p:cNvSpPr/>
            <p:nvPr/>
          </p:nvSpPr>
          <p:spPr bwMode="auto">
            <a:xfrm>
              <a:off x="1259009" y="3740119"/>
              <a:ext cx="40433" cy="103427"/>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93" name="Freeform 479"/>
            <p:cNvSpPr/>
            <p:nvPr/>
          </p:nvSpPr>
          <p:spPr bwMode="auto">
            <a:xfrm>
              <a:off x="1808229" y="3883325"/>
              <a:ext cx="96029" cy="106609"/>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94" name="Freeform 480"/>
            <p:cNvSpPr/>
            <p:nvPr/>
          </p:nvSpPr>
          <p:spPr bwMode="auto">
            <a:xfrm>
              <a:off x="1712199" y="3310500"/>
              <a:ext cx="205536" cy="211627"/>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95" name="Freeform 481"/>
            <p:cNvSpPr/>
            <p:nvPr/>
          </p:nvSpPr>
          <p:spPr bwMode="auto">
            <a:xfrm>
              <a:off x="1166349" y="3662151"/>
              <a:ext cx="136463" cy="109791"/>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96" name="Freeform 482"/>
            <p:cNvSpPr/>
            <p:nvPr/>
          </p:nvSpPr>
          <p:spPr bwMode="auto">
            <a:xfrm>
              <a:off x="1665027" y="4126775"/>
              <a:ext cx="215645" cy="195715"/>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97" name="Freeform 483"/>
            <p:cNvSpPr/>
            <p:nvPr/>
          </p:nvSpPr>
          <p:spPr bwMode="auto">
            <a:xfrm>
              <a:off x="1563944" y="4413187"/>
              <a:ext cx="299881" cy="264136"/>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98" name="Freeform 484"/>
            <p:cNvSpPr/>
            <p:nvPr/>
          </p:nvSpPr>
          <p:spPr bwMode="auto">
            <a:xfrm>
              <a:off x="1756002" y="4554802"/>
              <a:ext cx="42118" cy="47735"/>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299" name="Freeform 485"/>
            <p:cNvSpPr/>
            <p:nvPr/>
          </p:nvSpPr>
          <p:spPr bwMode="auto">
            <a:xfrm>
              <a:off x="1688613" y="2723356"/>
              <a:ext cx="144886" cy="122521"/>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300" name="Freeform 486"/>
            <p:cNvSpPr/>
            <p:nvPr/>
          </p:nvSpPr>
          <p:spPr bwMode="auto">
            <a:xfrm>
              <a:off x="1666712" y="2810871"/>
              <a:ext cx="323467" cy="203671"/>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301" name="Freeform 487"/>
            <p:cNvSpPr/>
            <p:nvPr/>
          </p:nvSpPr>
          <p:spPr bwMode="auto">
            <a:xfrm>
              <a:off x="1749263" y="2914297"/>
              <a:ext cx="62335" cy="74785"/>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302" name="Freeform 488"/>
            <p:cNvSpPr/>
            <p:nvPr/>
          </p:nvSpPr>
          <p:spPr bwMode="auto">
            <a:xfrm>
              <a:off x="1969962" y="3014541"/>
              <a:ext cx="134778" cy="66829"/>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303" name="Freeform 489"/>
            <p:cNvSpPr/>
            <p:nvPr/>
          </p:nvSpPr>
          <p:spPr bwMode="auto">
            <a:xfrm>
              <a:off x="2071045" y="3054321"/>
              <a:ext cx="112876" cy="100244"/>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304" name="Freeform 490"/>
            <p:cNvSpPr/>
            <p:nvPr/>
          </p:nvSpPr>
          <p:spPr bwMode="auto">
            <a:xfrm>
              <a:off x="2047459" y="3073415"/>
              <a:ext cx="75813" cy="62056"/>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305" name="Freeform 491"/>
            <p:cNvSpPr/>
            <p:nvPr/>
          </p:nvSpPr>
          <p:spPr bwMode="auto">
            <a:xfrm>
              <a:off x="2089577" y="2729720"/>
              <a:ext cx="766549" cy="361197"/>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306" name="Freeform 492"/>
            <p:cNvSpPr/>
            <p:nvPr/>
          </p:nvSpPr>
          <p:spPr bwMode="auto">
            <a:xfrm>
              <a:off x="2273212" y="2962032"/>
              <a:ext cx="336945" cy="224356"/>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307" name="Freeform 493"/>
            <p:cNvSpPr/>
            <p:nvPr/>
          </p:nvSpPr>
          <p:spPr bwMode="auto">
            <a:xfrm>
              <a:off x="2231094" y="3035227"/>
              <a:ext cx="256078" cy="195715"/>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308" name="Freeform 494"/>
            <p:cNvSpPr/>
            <p:nvPr/>
          </p:nvSpPr>
          <p:spPr bwMode="auto">
            <a:xfrm>
              <a:off x="2517497" y="3033635"/>
              <a:ext cx="213960" cy="98653"/>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309" name="Freeform 495"/>
            <p:cNvSpPr/>
            <p:nvPr/>
          </p:nvSpPr>
          <p:spPr bwMode="auto">
            <a:xfrm>
              <a:off x="2495596" y="3092509"/>
              <a:ext cx="136463" cy="103427"/>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sp>
          <p:nvSpPr>
            <p:cNvPr id="310" name="Freeform 496"/>
            <p:cNvSpPr/>
            <p:nvPr/>
          </p:nvSpPr>
          <p:spPr bwMode="auto">
            <a:xfrm>
              <a:off x="3369967" y="3501442"/>
              <a:ext cx="10108" cy="15912"/>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6350">
              <a:noFill/>
              <a:round/>
            </a:ln>
          </p:spPr>
          <p:txBody>
            <a:bodyPr/>
            <a:lstStyle/>
            <a:p>
              <a:pPr defTabSz="685800">
                <a:defRPr/>
              </a:pPr>
              <a:endParaRPr lang="en-US" sz="1350" kern="0">
                <a:solidFill>
                  <a:sysClr val="windowText" lastClr="000000"/>
                </a:solidFill>
                <a:latin typeface="Arial Narrow" pitchFamily="34" charset="0"/>
                <a:ea typeface="微软雅黑 Light" panose="020B0502040204020203" charset="-122"/>
                <a:cs typeface="Arial" panose="020B0604020202020204" pitchFamily="34" charset="0"/>
              </a:endParaRPr>
            </a:p>
          </p:txBody>
        </p:sp>
      </p:grpSp>
      <p:grpSp>
        <p:nvGrpSpPr>
          <p:cNvPr id="7" name="组合 6"/>
          <p:cNvGrpSpPr/>
          <p:nvPr/>
        </p:nvGrpSpPr>
        <p:grpSpPr>
          <a:xfrm>
            <a:off x="1" y="1472614"/>
            <a:ext cx="9144000" cy="1921496"/>
            <a:chOff x="0" y="2214880"/>
            <a:chExt cx="12192000" cy="2310228"/>
          </a:xfrm>
        </p:grpSpPr>
        <p:sp>
          <p:nvSpPr>
            <p:cNvPr id="6" name="矩形 5"/>
            <p:cNvSpPr/>
            <p:nvPr/>
          </p:nvSpPr>
          <p:spPr>
            <a:xfrm>
              <a:off x="0" y="2214880"/>
              <a:ext cx="12192000" cy="23102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2" name="组合 1"/>
            <p:cNvGrpSpPr/>
            <p:nvPr/>
          </p:nvGrpSpPr>
          <p:grpSpPr>
            <a:xfrm>
              <a:off x="1223840" y="2746724"/>
              <a:ext cx="9870250" cy="1562529"/>
              <a:chOff x="1376240" y="1858162"/>
              <a:chExt cx="9870250" cy="1562529"/>
            </a:xfrm>
          </p:grpSpPr>
          <p:cxnSp>
            <p:nvCxnSpPr>
              <p:cNvPr id="55" name="直接连接符 54"/>
              <p:cNvCxnSpPr/>
              <p:nvPr/>
            </p:nvCxnSpPr>
            <p:spPr>
              <a:xfrm>
                <a:off x="2333734" y="2740666"/>
                <a:ext cx="7460343" cy="0"/>
              </a:xfrm>
              <a:prstGeom prst="line">
                <a:avLst/>
              </a:prstGeom>
              <a:ln w="31750">
                <a:gradFill flip="none" rotWithShape="1">
                  <a:gsLst>
                    <a:gs pos="0">
                      <a:schemeClr val="bg1"/>
                    </a:gs>
                    <a:gs pos="100000">
                      <a:schemeClr val="accent1">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1376240" y="1858162"/>
                <a:ext cx="9870250" cy="701624"/>
              </a:xfrm>
              <a:prstGeom prst="rect">
                <a:avLst/>
              </a:prstGeom>
              <a:noFill/>
            </p:spPr>
            <p:txBody>
              <a:bodyPr wrap="square" rtlCol="0">
                <a:spAutoFit/>
              </a:bodyPr>
              <a:lstStyle/>
              <a:p>
                <a:pPr algn="dist"/>
                <a:r>
                  <a:rPr lang="zh-CN" altLang="en-US" sz="3200" b="1" dirty="0">
                    <a:solidFill>
                      <a:schemeClr val="bg1"/>
                    </a:solidFill>
                    <a:latin typeface="微软雅黑" panose="020B0503020204020204" pitchFamily="34" charset="-122"/>
                    <a:ea typeface="微软雅黑" panose="020B0503020204020204" pitchFamily="34" charset="-122"/>
                  </a:rPr>
                  <a:t>食品行业全面数字化解决方案</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37" name="矩形 36"/>
              <p:cNvSpPr/>
              <p:nvPr/>
            </p:nvSpPr>
            <p:spPr>
              <a:xfrm>
                <a:off x="5008336" y="2854425"/>
                <a:ext cx="2529840" cy="276374"/>
              </a:xfrm>
              <a:prstGeom prst="rect">
                <a:avLst/>
              </a:prstGeom>
            </p:spPr>
            <p:txBody>
              <a:bodyPr wrap="none" anchor="ctr">
                <a:spAutoFit/>
              </a:bodyPr>
              <a:lstStyle/>
              <a:p>
                <a:pPr algn="ctr"/>
                <a:r>
                  <a:rPr lang="zh-CN" sz="900" spc="225" dirty="0">
                    <a:solidFill>
                      <a:schemeClr val="bg1"/>
                    </a:solidFill>
                    <a:latin typeface="微软雅黑" panose="020B0503020204020204" pitchFamily="34" charset="-122"/>
                    <a:ea typeface="微软雅黑" panose="020B0503020204020204" pitchFamily="34" charset="-122"/>
                  </a:rPr>
                  <a:t>山东竣捷数字科技有限公司</a:t>
                </a:r>
                <a:endParaRPr lang="zh-CN" sz="900" spc="225" dirty="0">
                  <a:solidFill>
                    <a:schemeClr val="bg1"/>
                  </a:solidFill>
                  <a:latin typeface="微软雅黑" panose="020B0503020204020204" pitchFamily="34" charset="-122"/>
                  <a:ea typeface="微软雅黑" panose="020B0503020204020204" pitchFamily="34" charset="-122"/>
                </a:endParaRPr>
              </a:p>
            </p:txBody>
          </p:sp>
          <p:sp>
            <p:nvSpPr>
              <p:cNvPr id="38" name="矩形 37"/>
              <p:cNvSpPr/>
              <p:nvPr/>
            </p:nvSpPr>
            <p:spPr>
              <a:xfrm>
                <a:off x="5355468" y="3144317"/>
                <a:ext cx="1835573" cy="276374"/>
              </a:xfrm>
              <a:prstGeom prst="rect">
                <a:avLst/>
              </a:prstGeom>
            </p:spPr>
            <p:txBody>
              <a:bodyPr wrap="none" anchor="ctr">
                <a:spAutoFit/>
              </a:bodyPr>
              <a:lstStyle/>
              <a:p>
                <a:pPr algn="ctr"/>
                <a:r>
                  <a:rPr lang="zh-CN" altLang="en-US" sz="900" spc="225" dirty="0">
                    <a:solidFill>
                      <a:schemeClr val="bg1"/>
                    </a:solidFill>
                    <a:latin typeface="微软雅黑" panose="020B0503020204020204" pitchFamily="34" charset="-122"/>
                    <a:ea typeface="微软雅黑" panose="020B0503020204020204" pitchFamily="34" charset="-122"/>
                  </a:rPr>
                  <a:t>日期：</a:t>
                </a:r>
                <a:r>
                  <a:rPr lang="en-US" altLang="zh-CN" sz="900" spc="225" dirty="0">
                    <a:solidFill>
                      <a:schemeClr val="bg1"/>
                    </a:solidFill>
                    <a:latin typeface="微软雅黑" panose="020B0503020204020204" pitchFamily="34" charset="-122"/>
                    <a:ea typeface="微软雅黑" panose="020B0503020204020204" pitchFamily="34" charset="-122"/>
                  </a:rPr>
                  <a:t>2023</a:t>
                </a:r>
                <a:r>
                  <a:rPr lang="zh-CN" altLang="en-US" sz="900" spc="225" dirty="0" smtClean="0">
                    <a:solidFill>
                      <a:schemeClr val="bg1"/>
                    </a:solidFill>
                    <a:latin typeface="微软雅黑" panose="020B0503020204020204" pitchFamily="34" charset="-122"/>
                    <a:ea typeface="微软雅黑" panose="020B0503020204020204" pitchFamily="34" charset="-122"/>
                  </a:rPr>
                  <a:t>年</a:t>
                </a:r>
                <a:r>
                  <a:rPr lang="en-US" altLang="zh-CN" sz="900" spc="225" dirty="0">
                    <a:solidFill>
                      <a:schemeClr val="bg1"/>
                    </a:solidFill>
                    <a:latin typeface="微软雅黑" panose="020B0503020204020204" pitchFamily="34" charset="-122"/>
                    <a:ea typeface="微软雅黑" panose="020B0503020204020204" pitchFamily="34" charset="-122"/>
                  </a:rPr>
                  <a:t>5</a:t>
                </a:r>
                <a:r>
                  <a:rPr lang="zh-CN" altLang="en-US" sz="900" spc="225" dirty="0" smtClean="0">
                    <a:solidFill>
                      <a:schemeClr val="bg1"/>
                    </a:solidFill>
                    <a:latin typeface="微软雅黑" panose="020B0503020204020204" pitchFamily="34" charset="-122"/>
                    <a:ea typeface="微软雅黑" panose="020B0503020204020204" pitchFamily="34" charset="-122"/>
                  </a:rPr>
                  <a:t>月</a:t>
                </a:r>
                <a:endParaRPr lang="zh-CN" altLang="en-US" sz="900" spc="225" dirty="0">
                  <a:solidFill>
                    <a:schemeClr val="bg1"/>
                  </a:solidFill>
                </a:endParaRPr>
              </a:p>
            </p:txBody>
          </p:sp>
        </p:grpSp>
      </p:grpSp>
      <p:sp>
        <p:nvSpPr>
          <p:cNvPr id="43" name="矩形 42"/>
          <p:cNvSpPr/>
          <p:nvPr/>
        </p:nvSpPr>
        <p:spPr>
          <a:xfrm rot="5400000">
            <a:off x="-338206" y="1998972"/>
            <a:ext cx="1732670" cy="1057605"/>
          </a:xfrm>
          <a:prstGeom prst="rect">
            <a:avLst/>
          </a:prstGeom>
          <a:blipFill dpi="0" rotWithShape="1">
            <a:blip r:embed="rId1">
              <a:alphaModFix amt="50000"/>
            </a:blip>
            <a:srcRect/>
            <a:stretch>
              <a:fillRect l="-81692" r="-49248"/>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矩形 43"/>
          <p:cNvSpPr/>
          <p:nvPr/>
        </p:nvSpPr>
        <p:spPr>
          <a:xfrm rot="16200000" flipH="1">
            <a:off x="7732946" y="1998974"/>
            <a:ext cx="1732670" cy="1057605"/>
          </a:xfrm>
          <a:prstGeom prst="rect">
            <a:avLst/>
          </a:prstGeom>
          <a:blipFill dpi="0" rotWithShape="1">
            <a:blip r:embed="rId1">
              <a:alphaModFix amt="50000"/>
            </a:blip>
            <a:srcRect/>
            <a:stretch>
              <a:fillRect l="-81692" r="-49248"/>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22"/>
          <p:cNvSpPr>
            <a:spLocks noGrp="1"/>
          </p:cNvSpPr>
          <p:nvPr>
            <p:ph type="body" sz="quarter" idx="10"/>
          </p:nvPr>
        </p:nvSpPr>
        <p:spPr/>
        <p:txBody>
          <a:bodyPr>
            <a:normAutofit lnSpcReduction="10000"/>
          </a:bodyPr>
          <a:lstStyle/>
          <a:p>
            <a:r>
              <a:rPr lang="en-US" altLang="zh-CN" kern="1200" dirty="0"/>
              <a:t>1.4 </a:t>
            </a:r>
            <a:r>
              <a:rPr lang="zh-CN" altLang="en-US" kern="1200" dirty="0"/>
              <a:t>食品行业企业运作全景示意图</a:t>
            </a:r>
            <a:endParaRPr lang="zh-CN" altLang="en-US" dirty="0"/>
          </a:p>
        </p:txBody>
      </p:sp>
      <p:pic>
        <p:nvPicPr>
          <p:cNvPr id="25603" name="Picture 22" descr="E:\2012\120326-PPT\图\x71.png"/>
          <p:cNvPicPr>
            <a:picLocks noChangeAspect="1" noChangeArrowheads="1"/>
          </p:cNvPicPr>
          <p:nvPr/>
        </p:nvPicPr>
        <p:blipFill>
          <a:blip r:embed="rId1" cstate="print"/>
          <a:srcRect/>
          <a:stretch>
            <a:fillRect/>
          </a:stretch>
        </p:blipFill>
        <p:spPr bwMode="auto">
          <a:xfrm>
            <a:off x="1418468" y="1370714"/>
            <a:ext cx="3209925" cy="3433283"/>
          </a:xfrm>
          <a:prstGeom prst="rect">
            <a:avLst/>
          </a:prstGeom>
          <a:noFill/>
          <a:ln w="9525">
            <a:noFill/>
            <a:miter lim="800000"/>
            <a:headEnd/>
            <a:tailEnd/>
          </a:ln>
        </p:spPr>
      </p:pic>
      <p:pic>
        <p:nvPicPr>
          <p:cNvPr id="25604" name="Picture 23" descr="E:\2012\120326-PPT\图\x72.png"/>
          <p:cNvPicPr>
            <a:picLocks noChangeAspect="1" noChangeArrowheads="1"/>
          </p:cNvPicPr>
          <p:nvPr/>
        </p:nvPicPr>
        <p:blipFill>
          <a:blip r:embed="rId2" cstate="print"/>
          <a:srcRect/>
          <a:stretch>
            <a:fillRect/>
          </a:stretch>
        </p:blipFill>
        <p:spPr bwMode="auto">
          <a:xfrm>
            <a:off x="4622801" y="1395452"/>
            <a:ext cx="3209925" cy="3408546"/>
          </a:xfrm>
          <a:prstGeom prst="rect">
            <a:avLst/>
          </a:prstGeom>
          <a:noFill/>
          <a:ln w="9525">
            <a:noFill/>
            <a:miter lim="800000"/>
            <a:headEnd/>
            <a:tailEnd/>
          </a:ln>
        </p:spPr>
      </p:pic>
      <p:grpSp>
        <p:nvGrpSpPr>
          <p:cNvPr id="2" name="组合 107"/>
          <p:cNvGrpSpPr/>
          <p:nvPr/>
        </p:nvGrpSpPr>
        <p:grpSpPr bwMode="auto">
          <a:xfrm>
            <a:off x="1674230" y="1457364"/>
            <a:ext cx="415498" cy="461626"/>
            <a:chOff x="1740678" y="1597428"/>
            <a:chExt cx="416831" cy="615274"/>
          </a:xfrm>
        </p:grpSpPr>
        <p:pic>
          <p:nvPicPr>
            <p:cNvPr id="25737" name="Picture 6" descr="E:\2012\120326-PPT\图\x55.png"/>
            <p:cNvPicPr>
              <a:picLocks noChangeAspect="1" noChangeArrowheads="1"/>
            </p:cNvPicPr>
            <p:nvPr/>
          </p:nvPicPr>
          <p:blipFill>
            <a:blip r:embed="rId3" cstate="print"/>
            <a:srcRect/>
            <a:stretch>
              <a:fillRect/>
            </a:stretch>
          </p:blipFill>
          <p:spPr bwMode="auto">
            <a:xfrm>
              <a:off x="1779900" y="1597428"/>
              <a:ext cx="338385" cy="379652"/>
            </a:xfrm>
            <a:prstGeom prst="rect">
              <a:avLst/>
            </a:prstGeom>
            <a:noFill/>
            <a:ln w="9525">
              <a:noFill/>
              <a:miter lim="800000"/>
              <a:headEnd/>
              <a:tailEnd/>
            </a:ln>
          </p:spPr>
        </p:pic>
        <p:sp>
          <p:nvSpPr>
            <p:cNvPr id="25738" name="TextBox 240"/>
            <p:cNvSpPr txBox="1">
              <a:spLocks noChangeArrowheads="1"/>
            </p:cNvSpPr>
            <p:nvPr/>
          </p:nvSpPr>
          <p:spPr bwMode="auto">
            <a:xfrm>
              <a:off x="1740678" y="1905040"/>
              <a:ext cx="416831" cy="307662"/>
            </a:xfrm>
            <a:prstGeom prst="rect">
              <a:avLst/>
            </a:prstGeom>
            <a:noFill/>
            <a:ln w="9525">
              <a:noFill/>
              <a:miter lim="800000"/>
            </a:ln>
          </p:spPr>
          <p:txBody>
            <a:bodyPr wrap="none">
              <a:spAutoFit/>
            </a:bodyPr>
            <a:lstStyle/>
            <a:p>
              <a:pPr algn="ctr"/>
              <a:r>
                <a:rPr lang="zh-CN" altLang="en-US" sz="900" dirty="0" smtClean="0">
                  <a:latin typeface="微软雅黑" panose="020B0503020204020204" pitchFamily="34" charset="-122"/>
                  <a:ea typeface="微软雅黑" panose="020B0503020204020204" pitchFamily="34" charset="-122"/>
                </a:rPr>
                <a:t>商超</a:t>
              </a:r>
              <a:endParaRPr lang="zh-CN" altLang="en-US" sz="900" dirty="0">
                <a:latin typeface="微软雅黑" panose="020B0503020204020204" pitchFamily="34" charset="-122"/>
                <a:ea typeface="微软雅黑" panose="020B0503020204020204" pitchFamily="34" charset="-122"/>
              </a:endParaRPr>
            </a:p>
          </p:txBody>
        </p:sp>
      </p:grpSp>
      <p:grpSp>
        <p:nvGrpSpPr>
          <p:cNvPr id="3" name="组合 108"/>
          <p:cNvGrpSpPr/>
          <p:nvPr/>
        </p:nvGrpSpPr>
        <p:grpSpPr bwMode="auto">
          <a:xfrm>
            <a:off x="179512" y="2140609"/>
            <a:ext cx="915988" cy="881932"/>
            <a:chOff x="381110" y="2637316"/>
            <a:chExt cx="916116" cy="1175569"/>
          </a:xfrm>
        </p:grpSpPr>
        <p:pic>
          <p:nvPicPr>
            <p:cNvPr id="25735" name="Picture 4" descr="E:\2012\120326-PPT\图\x53.png"/>
            <p:cNvPicPr>
              <a:picLocks noChangeAspect="1" noChangeArrowheads="1"/>
            </p:cNvPicPr>
            <p:nvPr/>
          </p:nvPicPr>
          <p:blipFill>
            <a:blip r:embed="rId4" cstate="print"/>
            <a:srcRect/>
            <a:stretch>
              <a:fillRect/>
            </a:stretch>
          </p:blipFill>
          <p:spPr bwMode="auto">
            <a:xfrm>
              <a:off x="381110" y="2637316"/>
              <a:ext cx="916116" cy="850090"/>
            </a:xfrm>
            <a:prstGeom prst="rect">
              <a:avLst/>
            </a:prstGeom>
            <a:noFill/>
            <a:ln w="9525">
              <a:noFill/>
              <a:miter lim="800000"/>
              <a:headEnd/>
              <a:tailEnd/>
            </a:ln>
          </p:spPr>
        </p:pic>
        <p:sp>
          <p:nvSpPr>
            <p:cNvPr id="25736" name="TextBox 238"/>
            <p:cNvSpPr txBox="1">
              <a:spLocks noChangeArrowheads="1"/>
            </p:cNvSpPr>
            <p:nvPr/>
          </p:nvSpPr>
          <p:spPr bwMode="auto">
            <a:xfrm>
              <a:off x="631391" y="3505198"/>
              <a:ext cx="415556" cy="307687"/>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顾客</a:t>
              </a:r>
              <a:endParaRPr lang="zh-CN" altLang="en-US" sz="900">
                <a:latin typeface="微软雅黑" panose="020B0503020204020204" pitchFamily="34" charset="-122"/>
                <a:ea typeface="微软雅黑" panose="020B0503020204020204" pitchFamily="34" charset="-122"/>
              </a:endParaRPr>
            </a:p>
          </p:txBody>
        </p:sp>
      </p:grpSp>
      <p:grpSp>
        <p:nvGrpSpPr>
          <p:cNvPr id="4" name="组合 109"/>
          <p:cNvGrpSpPr/>
          <p:nvPr/>
        </p:nvGrpSpPr>
        <p:grpSpPr bwMode="auto">
          <a:xfrm>
            <a:off x="1616528" y="1923678"/>
            <a:ext cx="530915" cy="453220"/>
            <a:chOff x="1683879" y="2142134"/>
            <a:chExt cx="530425" cy="603834"/>
          </a:xfrm>
        </p:grpSpPr>
        <p:pic>
          <p:nvPicPr>
            <p:cNvPr id="25733" name="Picture 7" descr="E:\2012\120326-PPT\图\x56.png"/>
            <p:cNvPicPr>
              <a:picLocks noChangeAspect="1" noChangeArrowheads="1"/>
            </p:cNvPicPr>
            <p:nvPr/>
          </p:nvPicPr>
          <p:blipFill>
            <a:blip r:embed="rId5" cstate="print"/>
            <a:srcRect/>
            <a:stretch>
              <a:fillRect/>
            </a:stretch>
          </p:blipFill>
          <p:spPr bwMode="auto">
            <a:xfrm>
              <a:off x="1742760" y="2142134"/>
              <a:ext cx="412665" cy="363145"/>
            </a:xfrm>
            <a:prstGeom prst="rect">
              <a:avLst/>
            </a:prstGeom>
            <a:noFill/>
            <a:ln w="9525">
              <a:noFill/>
              <a:miter lim="800000"/>
              <a:headEnd/>
              <a:tailEnd/>
            </a:ln>
          </p:spPr>
        </p:pic>
        <p:sp>
          <p:nvSpPr>
            <p:cNvPr id="25734" name="TextBox 236"/>
            <p:cNvSpPr txBox="1">
              <a:spLocks noChangeArrowheads="1"/>
            </p:cNvSpPr>
            <p:nvPr/>
          </p:nvSpPr>
          <p:spPr bwMode="auto">
            <a:xfrm>
              <a:off x="1683879" y="2438426"/>
              <a:ext cx="530425" cy="30754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零售店</a:t>
              </a:r>
              <a:endParaRPr lang="zh-CN" altLang="en-US" sz="900">
                <a:latin typeface="微软雅黑" panose="020B0503020204020204" pitchFamily="34" charset="-122"/>
                <a:ea typeface="微软雅黑" panose="020B0503020204020204" pitchFamily="34" charset="-122"/>
              </a:endParaRPr>
            </a:p>
          </p:txBody>
        </p:sp>
      </p:grpSp>
      <p:grpSp>
        <p:nvGrpSpPr>
          <p:cNvPr id="5" name="组合 110"/>
          <p:cNvGrpSpPr/>
          <p:nvPr/>
        </p:nvGrpSpPr>
        <p:grpSpPr bwMode="auto">
          <a:xfrm>
            <a:off x="1616528" y="2497525"/>
            <a:ext cx="530915" cy="456949"/>
            <a:chOff x="1683879" y="2746496"/>
            <a:chExt cx="530425" cy="609319"/>
          </a:xfrm>
        </p:grpSpPr>
        <p:pic>
          <p:nvPicPr>
            <p:cNvPr id="25731" name="Picture 8" descr="E:\2012\120326-PPT\图\x57.png"/>
            <p:cNvPicPr>
              <a:picLocks noChangeAspect="1" noChangeArrowheads="1"/>
            </p:cNvPicPr>
            <p:nvPr/>
          </p:nvPicPr>
          <p:blipFill>
            <a:blip r:embed="rId6" cstate="print"/>
            <a:srcRect/>
            <a:stretch>
              <a:fillRect/>
            </a:stretch>
          </p:blipFill>
          <p:spPr bwMode="auto">
            <a:xfrm>
              <a:off x="1742760" y="2746496"/>
              <a:ext cx="412665" cy="363145"/>
            </a:xfrm>
            <a:prstGeom prst="rect">
              <a:avLst/>
            </a:prstGeom>
            <a:noFill/>
            <a:ln w="9525">
              <a:noFill/>
              <a:miter lim="800000"/>
              <a:headEnd/>
              <a:tailEnd/>
            </a:ln>
          </p:spPr>
        </p:pic>
        <p:sp>
          <p:nvSpPr>
            <p:cNvPr id="25732" name="TextBox 234"/>
            <p:cNvSpPr txBox="1">
              <a:spLocks noChangeArrowheads="1"/>
            </p:cNvSpPr>
            <p:nvPr/>
          </p:nvSpPr>
          <p:spPr bwMode="auto">
            <a:xfrm>
              <a:off x="1683879" y="3048012"/>
              <a:ext cx="530425" cy="307803"/>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食杂店</a:t>
              </a:r>
              <a:endParaRPr lang="zh-CN" altLang="en-US" sz="900">
                <a:latin typeface="微软雅黑" panose="020B0503020204020204" pitchFamily="34" charset="-122"/>
                <a:ea typeface="微软雅黑" panose="020B0503020204020204" pitchFamily="34" charset="-122"/>
              </a:endParaRPr>
            </a:p>
          </p:txBody>
        </p:sp>
      </p:grpSp>
      <p:grpSp>
        <p:nvGrpSpPr>
          <p:cNvPr id="6" name="组合 111"/>
          <p:cNvGrpSpPr/>
          <p:nvPr/>
        </p:nvGrpSpPr>
        <p:grpSpPr bwMode="auto">
          <a:xfrm>
            <a:off x="1558818" y="3202230"/>
            <a:ext cx="646331" cy="434251"/>
            <a:chOff x="1625595" y="3421356"/>
            <a:chExt cx="646994" cy="578815"/>
          </a:xfrm>
        </p:grpSpPr>
        <p:pic>
          <p:nvPicPr>
            <p:cNvPr id="25729" name="Picture 9" descr="E:\2012\120326-PPT\图\x58.png"/>
            <p:cNvPicPr>
              <a:picLocks noChangeAspect="1" noChangeArrowheads="1"/>
            </p:cNvPicPr>
            <p:nvPr/>
          </p:nvPicPr>
          <p:blipFill>
            <a:blip r:embed="rId7" cstate="print"/>
            <a:srcRect/>
            <a:stretch>
              <a:fillRect/>
            </a:stretch>
          </p:blipFill>
          <p:spPr bwMode="auto">
            <a:xfrm>
              <a:off x="1763393" y="3421356"/>
              <a:ext cx="371399" cy="313625"/>
            </a:xfrm>
            <a:prstGeom prst="rect">
              <a:avLst/>
            </a:prstGeom>
            <a:noFill/>
            <a:ln w="9525">
              <a:noFill/>
              <a:miter lim="800000"/>
              <a:headEnd/>
              <a:tailEnd/>
            </a:ln>
          </p:spPr>
        </p:pic>
        <p:sp>
          <p:nvSpPr>
            <p:cNvPr id="25730" name="TextBox 232"/>
            <p:cNvSpPr txBox="1">
              <a:spLocks noChangeArrowheads="1"/>
            </p:cNvSpPr>
            <p:nvPr/>
          </p:nvSpPr>
          <p:spPr bwMode="auto">
            <a:xfrm>
              <a:off x="1625595" y="3692494"/>
              <a:ext cx="646994" cy="307677"/>
            </a:xfrm>
            <a:prstGeom prst="rect">
              <a:avLst/>
            </a:prstGeom>
            <a:noFill/>
            <a:ln w="9525">
              <a:noFill/>
              <a:miter lim="800000"/>
            </a:ln>
          </p:spPr>
          <p:txBody>
            <a:bodyPr wrap="none">
              <a:spAutoFit/>
            </a:bodyPr>
            <a:lstStyle/>
            <a:p>
              <a:pPr algn="ctr"/>
              <a:r>
                <a:rPr lang="zh-CN" altLang="en-US" sz="900" dirty="0">
                  <a:latin typeface="微软雅黑" panose="020B0503020204020204" pitchFamily="34" charset="-122"/>
                  <a:ea typeface="微软雅黑" panose="020B0503020204020204" pitchFamily="34" charset="-122"/>
                </a:rPr>
                <a:t>批发市场</a:t>
              </a:r>
              <a:endParaRPr lang="zh-CN" altLang="en-US" sz="900" dirty="0">
                <a:latin typeface="微软雅黑" panose="020B0503020204020204" pitchFamily="34" charset="-122"/>
                <a:ea typeface="微软雅黑" panose="020B0503020204020204" pitchFamily="34" charset="-122"/>
              </a:endParaRPr>
            </a:p>
          </p:txBody>
        </p:sp>
      </p:grpSp>
      <p:grpSp>
        <p:nvGrpSpPr>
          <p:cNvPr id="7" name="组合 112"/>
          <p:cNvGrpSpPr/>
          <p:nvPr/>
        </p:nvGrpSpPr>
        <p:grpSpPr bwMode="auto">
          <a:xfrm>
            <a:off x="1667091" y="3652751"/>
            <a:ext cx="415498" cy="487785"/>
            <a:chOff x="1734447" y="3966063"/>
            <a:chExt cx="415330" cy="650017"/>
          </a:xfrm>
        </p:grpSpPr>
        <p:pic>
          <p:nvPicPr>
            <p:cNvPr id="25727" name="Picture 10" descr="E:\2012\120326-PPT\图\x59.png"/>
            <p:cNvPicPr>
              <a:picLocks noChangeAspect="1" noChangeArrowheads="1"/>
            </p:cNvPicPr>
            <p:nvPr/>
          </p:nvPicPr>
          <p:blipFill>
            <a:blip r:embed="rId8" cstate="print"/>
            <a:srcRect/>
            <a:stretch>
              <a:fillRect/>
            </a:stretch>
          </p:blipFill>
          <p:spPr bwMode="auto">
            <a:xfrm>
              <a:off x="1767520" y="3966063"/>
              <a:ext cx="363145" cy="379652"/>
            </a:xfrm>
            <a:prstGeom prst="rect">
              <a:avLst/>
            </a:prstGeom>
            <a:noFill/>
            <a:ln w="9525">
              <a:noFill/>
              <a:miter lim="800000"/>
              <a:headEnd/>
              <a:tailEnd/>
            </a:ln>
          </p:spPr>
        </p:pic>
        <p:sp>
          <p:nvSpPr>
            <p:cNvPr id="25728" name="TextBox 230"/>
            <p:cNvSpPr txBox="1">
              <a:spLocks noChangeArrowheads="1"/>
            </p:cNvSpPr>
            <p:nvPr/>
          </p:nvSpPr>
          <p:spPr bwMode="auto">
            <a:xfrm>
              <a:off x="1734447" y="4308476"/>
              <a:ext cx="415330" cy="307604"/>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网络</a:t>
              </a:r>
              <a:endParaRPr lang="zh-CN" altLang="en-US" sz="900">
                <a:latin typeface="微软雅黑" panose="020B0503020204020204" pitchFamily="34" charset="-122"/>
                <a:ea typeface="微软雅黑" panose="020B0503020204020204" pitchFamily="34" charset="-122"/>
              </a:endParaRPr>
            </a:p>
          </p:txBody>
        </p:sp>
      </p:grpSp>
      <p:grpSp>
        <p:nvGrpSpPr>
          <p:cNvPr id="8" name="组合 113"/>
          <p:cNvGrpSpPr/>
          <p:nvPr/>
        </p:nvGrpSpPr>
        <p:grpSpPr bwMode="auto">
          <a:xfrm>
            <a:off x="1632955" y="4211023"/>
            <a:ext cx="415498" cy="505578"/>
            <a:chOff x="1740678" y="4510766"/>
            <a:chExt cx="416831" cy="673489"/>
          </a:xfrm>
        </p:grpSpPr>
        <p:pic>
          <p:nvPicPr>
            <p:cNvPr id="25725" name="Picture 6" descr="E:\2012\120326-PPT\图\x55.png"/>
            <p:cNvPicPr>
              <a:picLocks noChangeAspect="1" noChangeArrowheads="1"/>
            </p:cNvPicPr>
            <p:nvPr/>
          </p:nvPicPr>
          <p:blipFill>
            <a:blip r:embed="rId3" cstate="print"/>
            <a:srcRect/>
            <a:stretch>
              <a:fillRect/>
            </a:stretch>
          </p:blipFill>
          <p:spPr bwMode="auto">
            <a:xfrm>
              <a:off x="1779900" y="4510766"/>
              <a:ext cx="338385" cy="379652"/>
            </a:xfrm>
            <a:prstGeom prst="rect">
              <a:avLst/>
            </a:prstGeom>
            <a:noFill/>
            <a:ln w="9525">
              <a:noFill/>
              <a:miter lim="800000"/>
              <a:headEnd/>
              <a:tailEnd/>
            </a:ln>
          </p:spPr>
        </p:pic>
        <p:sp>
          <p:nvSpPr>
            <p:cNvPr id="25726" name="TextBox 228"/>
            <p:cNvSpPr txBox="1">
              <a:spLocks noChangeArrowheads="1"/>
            </p:cNvSpPr>
            <p:nvPr/>
          </p:nvSpPr>
          <p:spPr bwMode="auto">
            <a:xfrm>
              <a:off x="1740678" y="4876760"/>
              <a:ext cx="416831" cy="307495"/>
            </a:xfrm>
            <a:prstGeom prst="rect">
              <a:avLst/>
            </a:prstGeom>
            <a:noFill/>
            <a:ln w="9525">
              <a:noFill/>
              <a:miter lim="800000"/>
            </a:ln>
          </p:spPr>
          <p:txBody>
            <a:bodyPr wrap="none">
              <a:spAutoFit/>
            </a:bodyPr>
            <a:lstStyle/>
            <a:p>
              <a:pPr algn="ctr"/>
              <a:r>
                <a:rPr lang="zh-CN" altLang="en-US" sz="900" dirty="0" smtClean="0">
                  <a:latin typeface="微软雅黑" panose="020B0503020204020204" pitchFamily="34" charset="-122"/>
                  <a:ea typeface="微软雅黑" panose="020B0503020204020204" pitchFamily="34" charset="-122"/>
                </a:rPr>
                <a:t>餐饮</a:t>
              </a:r>
              <a:endParaRPr lang="zh-CN" altLang="en-US" sz="900" dirty="0">
                <a:latin typeface="微软雅黑" panose="020B0503020204020204" pitchFamily="34" charset="-122"/>
                <a:ea typeface="微软雅黑" panose="020B0503020204020204" pitchFamily="34" charset="-122"/>
              </a:endParaRPr>
            </a:p>
          </p:txBody>
        </p:sp>
      </p:grpSp>
      <p:grpSp>
        <p:nvGrpSpPr>
          <p:cNvPr id="9" name="组合 114"/>
          <p:cNvGrpSpPr/>
          <p:nvPr/>
        </p:nvGrpSpPr>
        <p:grpSpPr bwMode="auto">
          <a:xfrm>
            <a:off x="2438628" y="2402276"/>
            <a:ext cx="740907" cy="609019"/>
            <a:chOff x="2505030" y="2620810"/>
            <a:chExt cx="741033" cy="810654"/>
          </a:xfrm>
        </p:grpSpPr>
        <p:pic>
          <p:nvPicPr>
            <p:cNvPr id="25723" name="Picture 12" descr="E:\2012\120326-PPT\图\x60.png"/>
            <p:cNvPicPr>
              <a:picLocks noChangeAspect="1" noChangeArrowheads="1"/>
            </p:cNvPicPr>
            <p:nvPr/>
          </p:nvPicPr>
          <p:blipFill>
            <a:blip r:embed="rId9" cstate="print"/>
            <a:srcRect/>
            <a:stretch>
              <a:fillRect/>
            </a:stretch>
          </p:blipFill>
          <p:spPr bwMode="auto">
            <a:xfrm>
              <a:off x="2658961" y="2620810"/>
              <a:ext cx="420918" cy="544717"/>
            </a:xfrm>
            <a:prstGeom prst="rect">
              <a:avLst/>
            </a:prstGeom>
            <a:noFill/>
            <a:ln w="9525">
              <a:noFill/>
              <a:miter lim="800000"/>
              <a:headEnd/>
              <a:tailEnd/>
            </a:ln>
          </p:spPr>
        </p:pic>
        <p:sp>
          <p:nvSpPr>
            <p:cNvPr id="25724" name="TextBox 226"/>
            <p:cNvSpPr txBox="1">
              <a:spLocks noChangeArrowheads="1"/>
            </p:cNvSpPr>
            <p:nvPr/>
          </p:nvSpPr>
          <p:spPr bwMode="auto">
            <a:xfrm>
              <a:off x="2505030" y="3124208"/>
              <a:ext cx="741033" cy="307256"/>
            </a:xfrm>
            <a:prstGeom prst="rect">
              <a:avLst/>
            </a:prstGeom>
            <a:noFill/>
            <a:ln w="9525">
              <a:noFill/>
              <a:miter lim="800000"/>
            </a:ln>
          </p:spPr>
          <p:txBody>
            <a:bodyPr wrap="none">
              <a:spAutoFit/>
            </a:bodyPr>
            <a:lstStyle/>
            <a:p>
              <a:pPr algn="ctr"/>
              <a:r>
                <a:rPr lang="en-US" altLang="zh-CN" sz="900">
                  <a:latin typeface="微软雅黑" panose="020B0503020204020204" pitchFamily="34" charset="-122"/>
                  <a:ea typeface="微软雅黑" panose="020B0503020204020204" pitchFamily="34" charset="-122"/>
                </a:rPr>
                <a:t>N</a:t>
              </a:r>
              <a:r>
                <a:rPr lang="zh-CN" altLang="en-US" sz="900">
                  <a:latin typeface="微软雅黑" panose="020B0503020204020204" pitchFamily="34" charset="-122"/>
                  <a:ea typeface="微软雅黑" panose="020B0503020204020204" pitchFamily="34" charset="-122"/>
                </a:rPr>
                <a:t>级经销商</a:t>
              </a:r>
              <a:endParaRPr lang="zh-CN" altLang="en-US" sz="900">
                <a:latin typeface="微软雅黑" panose="020B0503020204020204" pitchFamily="34" charset="-122"/>
                <a:ea typeface="微软雅黑" panose="020B0503020204020204" pitchFamily="34" charset="-122"/>
              </a:endParaRPr>
            </a:p>
          </p:txBody>
        </p:sp>
      </p:grpSp>
      <p:grpSp>
        <p:nvGrpSpPr>
          <p:cNvPr id="10" name="组合 115"/>
          <p:cNvGrpSpPr/>
          <p:nvPr/>
        </p:nvGrpSpPr>
        <p:grpSpPr bwMode="auto">
          <a:xfrm>
            <a:off x="2438628" y="3027271"/>
            <a:ext cx="740907" cy="609212"/>
            <a:chOff x="2505030" y="3305810"/>
            <a:chExt cx="741033" cy="811755"/>
          </a:xfrm>
        </p:grpSpPr>
        <p:pic>
          <p:nvPicPr>
            <p:cNvPr id="25721" name="Picture 12" descr="E:\2012\120326-PPT\图\x60.png"/>
            <p:cNvPicPr>
              <a:picLocks noChangeAspect="1" noChangeArrowheads="1"/>
            </p:cNvPicPr>
            <p:nvPr/>
          </p:nvPicPr>
          <p:blipFill>
            <a:blip r:embed="rId9" cstate="print"/>
            <a:srcRect/>
            <a:stretch>
              <a:fillRect/>
            </a:stretch>
          </p:blipFill>
          <p:spPr bwMode="auto">
            <a:xfrm>
              <a:off x="2658961" y="3305810"/>
              <a:ext cx="420918" cy="544717"/>
            </a:xfrm>
            <a:prstGeom prst="rect">
              <a:avLst/>
            </a:prstGeom>
            <a:noFill/>
            <a:ln w="9525">
              <a:noFill/>
              <a:miter lim="800000"/>
              <a:headEnd/>
              <a:tailEnd/>
            </a:ln>
          </p:spPr>
        </p:pic>
        <p:sp>
          <p:nvSpPr>
            <p:cNvPr id="25722" name="TextBox 224"/>
            <p:cNvSpPr txBox="1">
              <a:spLocks noChangeArrowheads="1"/>
            </p:cNvSpPr>
            <p:nvPr/>
          </p:nvSpPr>
          <p:spPr bwMode="auto">
            <a:xfrm>
              <a:off x="2505030" y="3809989"/>
              <a:ext cx="741033" cy="307576"/>
            </a:xfrm>
            <a:prstGeom prst="rect">
              <a:avLst/>
            </a:prstGeom>
            <a:noFill/>
            <a:ln w="9525">
              <a:noFill/>
              <a:miter lim="800000"/>
            </a:ln>
          </p:spPr>
          <p:txBody>
            <a:bodyPr wrap="none">
              <a:spAutoFit/>
            </a:bodyPr>
            <a:lstStyle/>
            <a:p>
              <a:pPr algn="ctr"/>
              <a:r>
                <a:rPr lang="en-US" altLang="zh-CN" sz="900">
                  <a:latin typeface="微软雅黑" panose="020B0503020204020204" pitchFamily="34" charset="-122"/>
                  <a:ea typeface="微软雅黑" panose="020B0503020204020204" pitchFamily="34" charset="-122"/>
                </a:rPr>
                <a:t>N</a:t>
              </a:r>
              <a:r>
                <a:rPr lang="zh-CN" altLang="en-US" sz="900">
                  <a:latin typeface="微软雅黑" panose="020B0503020204020204" pitchFamily="34" charset="-122"/>
                  <a:ea typeface="微软雅黑" panose="020B0503020204020204" pitchFamily="34" charset="-122"/>
                </a:rPr>
                <a:t>级经销商</a:t>
              </a:r>
              <a:endParaRPr lang="zh-CN" altLang="en-US" sz="900">
                <a:latin typeface="微软雅黑" panose="020B0503020204020204" pitchFamily="34" charset="-122"/>
                <a:ea typeface="微软雅黑" panose="020B0503020204020204" pitchFamily="34" charset="-122"/>
              </a:endParaRPr>
            </a:p>
          </p:txBody>
        </p:sp>
      </p:grpSp>
      <p:grpSp>
        <p:nvGrpSpPr>
          <p:cNvPr id="11" name="组合 116"/>
          <p:cNvGrpSpPr/>
          <p:nvPr/>
        </p:nvGrpSpPr>
        <p:grpSpPr bwMode="auto">
          <a:xfrm>
            <a:off x="3533900" y="2409419"/>
            <a:ext cx="761747" cy="602189"/>
            <a:chOff x="3601295" y="2629063"/>
            <a:chExt cx="762086" cy="802922"/>
          </a:xfrm>
        </p:grpSpPr>
        <p:pic>
          <p:nvPicPr>
            <p:cNvPr id="25719" name="Picture 11" descr="E:\2012\120326-PPT\图\x61.png"/>
            <p:cNvPicPr>
              <a:picLocks noChangeAspect="1" noChangeArrowheads="1"/>
            </p:cNvPicPr>
            <p:nvPr/>
          </p:nvPicPr>
          <p:blipFill>
            <a:blip r:embed="rId10" cstate="print"/>
            <a:srcRect/>
            <a:stretch>
              <a:fillRect/>
            </a:stretch>
          </p:blipFill>
          <p:spPr bwMode="auto">
            <a:xfrm>
              <a:off x="3800765" y="2629063"/>
              <a:ext cx="363145" cy="528211"/>
            </a:xfrm>
            <a:prstGeom prst="rect">
              <a:avLst/>
            </a:prstGeom>
            <a:noFill/>
            <a:ln w="9525">
              <a:noFill/>
              <a:miter lim="800000"/>
              <a:headEnd/>
              <a:tailEnd/>
            </a:ln>
          </p:spPr>
        </p:pic>
        <p:sp>
          <p:nvSpPr>
            <p:cNvPr id="25720" name="TextBox 222"/>
            <p:cNvSpPr txBox="1">
              <a:spLocks noChangeArrowheads="1"/>
            </p:cNvSpPr>
            <p:nvPr/>
          </p:nvSpPr>
          <p:spPr bwMode="auto">
            <a:xfrm>
              <a:off x="3601295" y="3124208"/>
              <a:ext cx="762086" cy="307777"/>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一级经销商</a:t>
              </a:r>
              <a:endParaRPr lang="zh-CN" altLang="en-US" sz="900">
                <a:latin typeface="微软雅黑" panose="020B0503020204020204" pitchFamily="34" charset="-122"/>
                <a:ea typeface="微软雅黑" panose="020B0503020204020204" pitchFamily="34" charset="-122"/>
              </a:endParaRPr>
            </a:p>
          </p:txBody>
        </p:sp>
      </p:grpSp>
      <p:grpSp>
        <p:nvGrpSpPr>
          <p:cNvPr id="12" name="组合 117"/>
          <p:cNvGrpSpPr/>
          <p:nvPr/>
        </p:nvGrpSpPr>
        <p:grpSpPr bwMode="auto">
          <a:xfrm>
            <a:off x="3582991" y="3836704"/>
            <a:ext cx="584245" cy="494003"/>
            <a:chOff x="3649330" y="4341576"/>
            <a:chExt cx="584720" cy="659249"/>
          </a:xfrm>
        </p:grpSpPr>
        <p:pic>
          <p:nvPicPr>
            <p:cNvPr id="25717" name="Picture 17" descr="E:\2012\120326-PPT\图\x66.png"/>
            <p:cNvPicPr>
              <a:picLocks noChangeAspect="1" noChangeArrowheads="1"/>
            </p:cNvPicPr>
            <p:nvPr/>
          </p:nvPicPr>
          <p:blipFill>
            <a:blip r:embed="rId11" cstate="print"/>
            <a:srcRect/>
            <a:stretch>
              <a:fillRect/>
            </a:stretch>
          </p:blipFill>
          <p:spPr bwMode="auto">
            <a:xfrm>
              <a:off x="3649330" y="4341576"/>
              <a:ext cx="577731" cy="396159"/>
            </a:xfrm>
            <a:prstGeom prst="rect">
              <a:avLst/>
            </a:prstGeom>
            <a:noFill/>
            <a:ln w="9525">
              <a:noFill/>
              <a:miter lim="800000"/>
              <a:headEnd/>
              <a:tailEnd/>
            </a:ln>
          </p:spPr>
        </p:pic>
        <p:sp>
          <p:nvSpPr>
            <p:cNvPr id="25718" name="TextBox 220"/>
            <p:cNvSpPr txBox="1">
              <a:spLocks noChangeArrowheads="1"/>
            </p:cNvSpPr>
            <p:nvPr/>
          </p:nvSpPr>
          <p:spPr bwMode="auto">
            <a:xfrm>
              <a:off x="3702703" y="4692779"/>
              <a:ext cx="531347" cy="308046"/>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第三方</a:t>
              </a:r>
              <a:endParaRPr lang="zh-CN" altLang="en-US" sz="900">
                <a:latin typeface="微软雅黑" panose="020B0503020204020204" pitchFamily="34" charset="-122"/>
                <a:ea typeface="微软雅黑" panose="020B0503020204020204" pitchFamily="34" charset="-122"/>
              </a:endParaRPr>
            </a:p>
          </p:txBody>
        </p:sp>
      </p:grpSp>
      <p:grpSp>
        <p:nvGrpSpPr>
          <p:cNvPr id="13" name="组合 118"/>
          <p:cNvGrpSpPr/>
          <p:nvPr/>
        </p:nvGrpSpPr>
        <p:grpSpPr bwMode="auto">
          <a:xfrm>
            <a:off x="5133976" y="4252474"/>
            <a:ext cx="454025" cy="608141"/>
            <a:chOff x="5201214" y="4263170"/>
            <a:chExt cx="453931" cy="810852"/>
          </a:xfrm>
        </p:grpSpPr>
        <p:pic>
          <p:nvPicPr>
            <p:cNvPr id="25715" name="Picture 18" descr="E:\2012\120326-PPT\图\x67.png"/>
            <p:cNvPicPr>
              <a:picLocks noChangeAspect="1" noChangeArrowheads="1"/>
            </p:cNvPicPr>
            <p:nvPr/>
          </p:nvPicPr>
          <p:blipFill>
            <a:blip r:embed="rId12" cstate="print"/>
            <a:srcRect/>
            <a:stretch>
              <a:fillRect/>
            </a:stretch>
          </p:blipFill>
          <p:spPr bwMode="auto">
            <a:xfrm>
              <a:off x="5201214" y="4263170"/>
              <a:ext cx="453931" cy="552971"/>
            </a:xfrm>
            <a:prstGeom prst="rect">
              <a:avLst/>
            </a:prstGeom>
            <a:noFill/>
            <a:ln w="9525">
              <a:noFill/>
              <a:miter lim="800000"/>
              <a:headEnd/>
              <a:tailEnd/>
            </a:ln>
          </p:spPr>
        </p:pic>
        <p:sp>
          <p:nvSpPr>
            <p:cNvPr id="25716" name="TextBox 218"/>
            <p:cNvSpPr txBox="1">
              <a:spLocks noChangeArrowheads="1"/>
            </p:cNvSpPr>
            <p:nvPr/>
          </p:nvSpPr>
          <p:spPr bwMode="auto">
            <a:xfrm>
              <a:off x="5220473" y="4766247"/>
              <a:ext cx="415412" cy="307775"/>
            </a:xfrm>
            <a:prstGeom prst="rect">
              <a:avLst/>
            </a:prstGeom>
            <a:noFill/>
            <a:ln w="9525">
              <a:noFill/>
              <a:miter lim="800000"/>
            </a:ln>
          </p:spPr>
          <p:txBody>
            <a:bodyPr wrap="none">
              <a:spAutoFit/>
            </a:bodyPr>
            <a:lstStyle/>
            <a:p>
              <a:pPr algn="ctr"/>
              <a:r>
                <a:rPr lang="zh-CN" altLang="en-US" sz="900" dirty="0">
                  <a:latin typeface="微软雅黑" panose="020B0503020204020204" pitchFamily="34" charset="-122"/>
                  <a:ea typeface="微软雅黑" panose="020B0503020204020204" pitchFamily="34" charset="-122"/>
                </a:rPr>
                <a:t>仓库</a:t>
              </a:r>
              <a:endParaRPr lang="zh-CN" altLang="en-US" sz="900" dirty="0">
                <a:latin typeface="微软雅黑" panose="020B0503020204020204" pitchFamily="34" charset="-122"/>
                <a:ea typeface="微软雅黑" panose="020B0503020204020204" pitchFamily="34" charset="-122"/>
              </a:endParaRPr>
            </a:p>
          </p:txBody>
        </p:sp>
      </p:grpSp>
      <p:grpSp>
        <p:nvGrpSpPr>
          <p:cNvPr id="14" name="组合 119"/>
          <p:cNvGrpSpPr/>
          <p:nvPr/>
        </p:nvGrpSpPr>
        <p:grpSpPr bwMode="auto">
          <a:xfrm>
            <a:off x="6833284" y="3779552"/>
            <a:ext cx="646331" cy="608141"/>
            <a:chOff x="6900574" y="4263170"/>
            <a:chExt cx="645524" cy="810852"/>
          </a:xfrm>
        </p:grpSpPr>
        <p:pic>
          <p:nvPicPr>
            <p:cNvPr id="25713" name="Picture 18" descr="E:\2012\120326-PPT\图\x67.png"/>
            <p:cNvPicPr>
              <a:picLocks noChangeAspect="1" noChangeArrowheads="1"/>
            </p:cNvPicPr>
            <p:nvPr/>
          </p:nvPicPr>
          <p:blipFill>
            <a:blip r:embed="rId12" cstate="print"/>
            <a:srcRect/>
            <a:stretch>
              <a:fillRect/>
            </a:stretch>
          </p:blipFill>
          <p:spPr bwMode="auto">
            <a:xfrm>
              <a:off x="6996372" y="4263170"/>
              <a:ext cx="453931" cy="552971"/>
            </a:xfrm>
            <a:prstGeom prst="rect">
              <a:avLst/>
            </a:prstGeom>
            <a:noFill/>
            <a:ln w="9525">
              <a:noFill/>
              <a:miter lim="800000"/>
              <a:headEnd/>
              <a:tailEnd/>
            </a:ln>
          </p:spPr>
        </p:pic>
        <p:sp>
          <p:nvSpPr>
            <p:cNvPr id="25714" name="TextBox 216"/>
            <p:cNvSpPr txBox="1">
              <a:spLocks noChangeArrowheads="1"/>
            </p:cNvSpPr>
            <p:nvPr/>
          </p:nvSpPr>
          <p:spPr bwMode="auto">
            <a:xfrm>
              <a:off x="6900574" y="4766247"/>
              <a:ext cx="645524" cy="307775"/>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原料仓库</a:t>
              </a:r>
              <a:endParaRPr lang="zh-CN" altLang="en-US" sz="900">
                <a:latin typeface="微软雅黑" panose="020B0503020204020204" pitchFamily="34" charset="-122"/>
                <a:ea typeface="微软雅黑" panose="020B0503020204020204" pitchFamily="34" charset="-122"/>
              </a:endParaRPr>
            </a:p>
          </p:txBody>
        </p:sp>
      </p:grpSp>
      <p:grpSp>
        <p:nvGrpSpPr>
          <p:cNvPr id="15" name="组合 120"/>
          <p:cNvGrpSpPr/>
          <p:nvPr/>
        </p:nvGrpSpPr>
        <p:grpSpPr bwMode="auto">
          <a:xfrm>
            <a:off x="5975350" y="3803365"/>
            <a:ext cx="593725" cy="561709"/>
            <a:chOff x="6042626" y="4325070"/>
            <a:chExt cx="594237" cy="748957"/>
          </a:xfrm>
        </p:grpSpPr>
        <p:pic>
          <p:nvPicPr>
            <p:cNvPr id="25711" name="Picture 19" descr="E:\2012\120326-PPT\图\x68.png"/>
            <p:cNvPicPr>
              <a:picLocks noChangeAspect="1" noChangeArrowheads="1"/>
            </p:cNvPicPr>
            <p:nvPr/>
          </p:nvPicPr>
          <p:blipFill>
            <a:blip r:embed="rId13" cstate="print"/>
            <a:srcRect/>
            <a:stretch>
              <a:fillRect/>
            </a:stretch>
          </p:blipFill>
          <p:spPr bwMode="auto">
            <a:xfrm>
              <a:off x="6042626" y="4325070"/>
              <a:ext cx="594237" cy="429171"/>
            </a:xfrm>
            <a:prstGeom prst="rect">
              <a:avLst/>
            </a:prstGeom>
            <a:noFill/>
            <a:ln w="9525">
              <a:noFill/>
              <a:miter lim="800000"/>
              <a:headEnd/>
              <a:tailEnd/>
            </a:ln>
          </p:spPr>
        </p:pic>
        <p:sp>
          <p:nvSpPr>
            <p:cNvPr id="25712" name="TextBox 214"/>
            <p:cNvSpPr txBox="1">
              <a:spLocks noChangeArrowheads="1"/>
            </p:cNvSpPr>
            <p:nvPr/>
          </p:nvSpPr>
          <p:spPr bwMode="auto">
            <a:xfrm>
              <a:off x="6074057" y="4766246"/>
              <a:ext cx="531373" cy="307781"/>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生产厂</a:t>
              </a:r>
              <a:endParaRPr lang="zh-CN" altLang="en-US" sz="900">
                <a:latin typeface="微软雅黑" panose="020B0503020204020204" pitchFamily="34" charset="-122"/>
                <a:ea typeface="微软雅黑" panose="020B0503020204020204" pitchFamily="34" charset="-122"/>
              </a:endParaRPr>
            </a:p>
          </p:txBody>
        </p:sp>
      </p:grpSp>
      <p:grpSp>
        <p:nvGrpSpPr>
          <p:cNvPr id="16" name="组合 121"/>
          <p:cNvGrpSpPr/>
          <p:nvPr/>
        </p:nvGrpSpPr>
        <p:grpSpPr bwMode="auto">
          <a:xfrm>
            <a:off x="5085023" y="2246749"/>
            <a:ext cx="551939" cy="591634"/>
            <a:chOff x="5151694" y="2649696"/>
            <a:chExt cx="552971" cy="789538"/>
          </a:xfrm>
        </p:grpSpPr>
        <p:pic>
          <p:nvPicPr>
            <p:cNvPr id="25709" name="Picture 13" descr="E:\2012\120326-PPT\图\x62.png"/>
            <p:cNvPicPr>
              <a:picLocks noChangeAspect="1" noChangeArrowheads="1"/>
            </p:cNvPicPr>
            <p:nvPr/>
          </p:nvPicPr>
          <p:blipFill>
            <a:blip r:embed="rId14" cstate="print"/>
            <a:srcRect/>
            <a:stretch>
              <a:fillRect/>
            </a:stretch>
          </p:blipFill>
          <p:spPr bwMode="auto">
            <a:xfrm>
              <a:off x="5151694" y="2649696"/>
              <a:ext cx="552971" cy="486945"/>
            </a:xfrm>
            <a:prstGeom prst="rect">
              <a:avLst/>
            </a:prstGeom>
            <a:noFill/>
            <a:ln w="9525">
              <a:noFill/>
              <a:miter lim="800000"/>
              <a:headEnd/>
              <a:tailEnd/>
            </a:ln>
          </p:spPr>
        </p:pic>
        <p:sp>
          <p:nvSpPr>
            <p:cNvPr id="25710" name="TextBox 212"/>
            <p:cNvSpPr txBox="1">
              <a:spLocks noChangeArrowheads="1"/>
            </p:cNvSpPr>
            <p:nvPr/>
          </p:nvSpPr>
          <p:spPr bwMode="auto">
            <a:xfrm>
              <a:off x="5162225" y="3131188"/>
              <a:ext cx="531908" cy="308046"/>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销售部</a:t>
              </a:r>
              <a:endParaRPr lang="zh-CN" altLang="en-US" sz="900">
                <a:latin typeface="微软雅黑" panose="020B0503020204020204" pitchFamily="34" charset="-122"/>
                <a:ea typeface="微软雅黑" panose="020B0503020204020204" pitchFamily="34" charset="-122"/>
              </a:endParaRPr>
            </a:p>
          </p:txBody>
        </p:sp>
      </p:grpSp>
      <p:grpSp>
        <p:nvGrpSpPr>
          <p:cNvPr id="17" name="组合 122"/>
          <p:cNvGrpSpPr/>
          <p:nvPr/>
        </p:nvGrpSpPr>
        <p:grpSpPr bwMode="auto">
          <a:xfrm>
            <a:off x="6865938" y="2237226"/>
            <a:ext cx="677862" cy="601077"/>
            <a:chOff x="6884952" y="2637316"/>
            <a:chExt cx="676771" cy="801780"/>
          </a:xfrm>
        </p:grpSpPr>
        <p:pic>
          <p:nvPicPr>
            <p:cNvPr id="25707" name="Picture 15" descr="E:\2012\120326-PPT\图\x64.png"/>
            <p:cNvPicPr>
              <a:picLocks noChangeAspect="1" noChangeArrowheads="1"/>
            </p:cNvPicPr>
            <p:nvPr/>
          </p:nvPicPr>
          <p:blipFill>
            <a:blip r:embed="rId15" cstate="print"/>
            <a:srcRect/>
            <a:stretch>
              <a:fillRect/>
            </a:stretch>
          </p:blipFill>
          <p:spPr bwMode="auto">
            <a:xfrm>
              <a:off x="6884952" y="2637316"/>
              <a:ext cx="676771" cy="511705"/>
            </a:xfrm>
            <a:prstGeom prst="rect">
              <a:avLst/>
            </a:prstGeom>
            <a:noFill/>
            <a:ln w="9525">
              <a:noFill/>
              <a:miter lim="800000"/>
              <a:headEnd/>
              <a:tailEnd/>
            </a:ln>
          </p:spPr>
        </p:pic>
        <p:sp>
          <p:nvSpPr>
            <p:cNvPr id="25708" name="TextBox 210"/>
            <p:cNvSpPr txBox="1">
              <a:spLocks noChangeArrowheads="1"/>
            </p:cNvSpPr>
            <p:nvPr/>
          </p:nvSpPr>
          <p:spPr bwMode="auto">
            <a:xfrm>
              <a:off x="6958307" y="3131188"/>
              <a:ext cx="530061" cy="307908"/>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采购部</a:t>
              </a:r>
              <a:endParaRPr lang="zh-CN" altLang="en-US" sz="900">
                <a:latin typeface="微软雅黑" panose="020B0503020204020204" pitchFamily="34" charset="-122"/>
                <a:ea typeface="微软雅黑" panose="020B0503020204020204" pitchFamily="34" charset="-122"/>
              </a:endParaRPr>
            </a:p>
          </p:txBody>
        </p:sp>
      </p:grpSp>
      <p:grpSp>
        <p:nvGrpSpPr>
          <p:cNvPr id="18" name="组合 123"/>
          <p:cNvGrpSpPr/>
          <p:nvPr/>
        </p:nvGrpSpPr>
        <p:grpSpPr bwMode="auto">
          <a:xfrm>
            <a:off x="6007560" y="2258651"/>
            <a:ext cx="530915" cy="579568"/>
            <a:chOff x="6074531" y="2666203"/>
            <a:chExt cx="530425" cy="772765"/>
          </a:xfrm>
        </p:grpSpPr>
        <p:pic>
          <p:nvPicPr>
            <p:cNvPr id="25705" name="Picture 14" descr="E:\2012\120326-PPT\图\x63.png"/>
            <p:cNvPicPr>
              <a:picLocks noChangeAspect="1" noChangeArrowheads="1"/>
            </p:cNvPicPr>
            <p:nvPr/>
          </p:nvPicPr>
          <p:blipFill>
            <a:blip r:embed="rId16" cstate="print"/>
            <a:srcRect/>
            <a:stretch>
              <a:fillRect/>
            </a:stretch>
          </p:blipFill>
          <p:spPr bwMode="auto">
            <a:xfrm>
              <a:off x="6116905" y="2666203"/>
              <a:ext cx="445678" cy="453931"/>
            </a:xfrm>
            <a:prstGeom prst="rect">
              <a:avLst/>
            </a:prstGeom>
            <a:noFill/>
            <a:ln w="9525">
              <a:noFill/>
              <a:miter lim="800000"/>
              <a:headEnd/>
              <a:tailEnd/>
            </a:ln>
          </p:spPr>
        </p:pic>
        <p:sp>
          <p:nvSpPr>
            <p:cNvPr id="25706" name="TextBox 208"/>
            <p:cNvSpPr txBox="1">
              <a:spLocks noChangeArrowheads="1"/>
            </p:cNvSpPr>
            <p:nvPr/>
          </p:nvSpPr>
          <p:spPr bwMode="auto">
            <a:xfrm>
              <a:off x="6074531" y="3131189"/>
              <a:ext cx="530425" cy="307779"/>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计划部</a:t>
              </a:r>
              <a:endParaRPr lang="zh-CN" altLang="en-US" sz="900">
                <a:latin typeface="微软雅黑" panose="020B0503020204020204" pitchFamily="34" charset="-122"/>
                <a:ea typeface="微软雅黑" panose="020B0503020204020204" pitchFamily="34" charset="-122"/>
              </a:endParaRPr>
            </a:p>
          </p:txBody>
        </p:sp>
      </p:grpSp>
      <p:grpSp>
        <p:nvGrpSpPr>
          <p:cNvPr id="19" name="组合 124"/>
          <p:cNvGrpSpPr/>
          <p:nvPr/>
        </p:nvGrpSpPr>
        <p:grpSpPr bwMode="auto">
          <a:xfrm>
            <a:off x="5996091" y="1531184"/>
            <a:ext cx="536025" cy="693888"/>
            <a:chOff x="6063358" y="1696467"/>
            <a:chExt cx="535531" cy="925295"/>
          </a:xfrm>
        </p:grpSpPr>
        <p:pic>
          <p:nvPicPr>
            <p:cNvPr id="25703" name="Picture 16" descr="E:\2012\120326-PPT\图\x65.png"/>
            <p:cNvPicPr>
              <a:picLocks noChangeAspect="1" noChangeArrowheads="1"/>
            </p:cNvPicPr>
            <p:nvPr/>
          </p:nvPicPr>
          <p:blipFill>
            <a:blip r:embed="rId17" cstate="print"/>
            <a:srcRect/>
            <a:stretch>
              <a:fillRect/>
            </a:stretch>
          </p:blipFill>
          <p:spPr bwMode="auto">
            <a:xfrm>
              <a:off x="6063358" y="1696467"/>
              <a:ext cx="519957" cy="685023"/>
            </a:xfrm>
            <a:prstGeom prst="rect">
              <a:avLst/>
            </a:prstGeom>
            <a:noFill/>
            <a:ln w="9525">
              <a:noFill/>
              <a:miter lim="800000"/>
              <a:headEnd/>
              <a:tailEnd/>
            </a:ln>
          </p:spPr>
        </p:pic>
        <p:sp>
          <p:nvSpPr>
            <p:cNvPr id="25704" name="TextBox 206"/>
            <p:cNvSpPr txBox="1">
              <a:spLocks noChangeArrowheads="1"/>
            </p:cNvSpPr>
            <p:nvPr/>
          </p:nvSpPr>
          <p:spPr bwMode="auto">
            <a:xfrm>
              <a:off x="6068464" y="2313949"/>
              <a:ext cx="530425" cy="307813"/>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财务部</a:t>
              </a:r>
              <a:endParaRPr lang="zh-CN" altLang="en-US" sz="900">
                <a:latin typeface="微软雅黑" panose="020B0503020204020204" pitchFamily="34" charset="-122"/>
                <a:ea typeface="微软雅黑" panose="020B0503020204020204" pitchFamily="34" charset="-122"/>
              </a:endParaRPr>
            </a:p>
          </p:txBody>
        </p:sp>
      </p:grpSp>
      <p:grpSp>
        <p:nvGrpSpPr>
          <p:cNvPr id="20" name="组合 125"/>
          <p:cNvGrpSpPr/>
          <p:nvPr/>
        </p:nvGrpSpPr>
        <p:grpSpPr bwMode="auto">
          <a:xfrm>
            <a:off x="7932739" y="2224125"/>
            <a:ext cx="915987" cy="837957"/>
            <a:chOff x="7999170" y="2587798"/>
            <a:chExt cx="916116" cy="1117435"/>
          </a:xfrm>
        </p:grpSpPr>
        <p:pic>
          <p:nvPicPr>
            <p:cNvPr id="25701" name="Picture 5" descr="E:\2012\120326-PPT\图\x54.png"/>
            <p:cNvPicPr>
              <a:picLocks noChangeAspect="1" noChangeArrowheads="1"/>
            </p:cNvPicPr>
            <p:nvPr/>
          </p:nvPicPr>
          <p:blipFill>
            <a:blip r:embed="rId18" cstate="print"/>
            <a:srcRect/>
            <a:stretch>
              <a:fillRect/>
            </a:stretch>
          </p:blipFill>
          <p:spPr bwMode="auto">
            <a:xfrm>
              <a:off x="7999170" y="2587798"/>
              <a:ext cx="916116" cy="775810"/>
            </a:xfrm>
            <a:prstGeom prst="rect">
              <a:avLst/>
            </a:prstGeom>
            <a:noFill/>
            <a:ln w="9525">
              <a:noFill/>
              <a:miter lim="800000"/>
              <a:headEnd/>
              <a:tailEnd/>
            </a:ln>
          </p:spPr>
        </p:pic>
        <p:sp>
          <p:nvSpPr>
            <p:cNvPr id="25702" name="TextBox 204"/>
            <p:cNvSpPr txBox="1">
              <a:spLocks noChangeArrowheads="1"/>
            </p:cNvSpPr>
            <p:nvPr/>
          </p:nvSpPr>
          <p:spPr bwMode="auto">
            <a:xfrm>
              <a:off x="8191734" y="3397413"/>
              <a:ext cx="530990" cy="307820"/>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供应商</a:t>
              </a:r>
              <a:endParaRPr lang="zh-CN" altLang="en-US" sz="900">
                <a:latin typeface="微软雅黑" panose="020B0503020204020204" pitchFamily="34" charset="-122"/>
                <a:ea typeface="微软雅黑" panose="020B0503020204020204" pitchFamily="34" charset="-122"/>
              </a:endParaRPr>
            </a:p>
          </p:txBody>
        </p:sp>
      </p:grpSp>
      <p:grpSp>
        <p:nvGrpSpPr>
          <p:cNvPr id="21" name="组合 127"/>
          <p:cNvGrpSpPr/>
          <p:nvPr/>
        </p:nvGrpSpPr>
        <p:grpSpPr bwMode="auto">
          <a:xfrm>
            <a:off x="4622800" y="1059583"/>
            <a:ext cx="3251200" cy="304914"/>
            <a:chOff x="4689219" y="1067173"/>
            <a:chExt cx="3251800" cy="406469"/>
          </a:xfrm>
        </p:grpSpPr>
        <p:pic>
          <p:nvPicPr>
            <p:cNvPr id="25675" name="Picture 21" descr="E:\2012\120326-PPT\图\x70.png"/>
            <p:cNvPicPr>
              <a:picLocks noChangeAspect="1" noChangeArrowheads="1"/>
            </p:cNvPicPr>
            <p:nvPr/>
          </p:nvPicPr>
          <p:blipFill>
            <a:blip r:embed="rId19" cstate="print"/>
            <a:srcRect/>
            <a:stretch>
              <a:fillRect/>
            </a:stretch>
          </p:blipFill>
          <p:spPr bwMode="auto">
            <a:xfrm>
              <a:off x="4689219" y="1102243"/>
              <a:ext cx="3251800" cy="371399"/>
            </a:xfrm>
            <a:prstGeom prst="rect">
              <a:avLst/>
            </a:prstGeom>
            <a:noFill/>
            <a:ln w="9525">
              <a:noFill/>
              <a:miter lim="800000"/>
              <a:headEnd/>
              <a:tailEnd/>
            </a:ln>
          </p:spPr>
        </p:pic>
        <p:sp>
          <p:nvSpPr>
            <p:cNvPr id="25676" name="TextBox 178"/>
            <p:cNvSpPr txBox="1">
              <a:spLocks noChangeArrowheads="1"/>
            </p:cNvSpPr>
            <p:nvPr/>
          </p:nvSpPr>
          <p:spPr bwMode="auto">
            <a:xfrm>
              <a:off x="5684062" y="1067173"/>
              <a:ext cx="1262117" cy="369257"/>
            </a:xfrm>
            <a:prstGeom prst="rect">
              <a:avLst/>
            </a:prstGeom>
            <a:noFill/>
            <a:ln w="9525">
              <a:noFill/>
              <a:miter lim="800000"/>
            </a:ln>
          </p:spPr>
          <p:txBody>
            <a:bodyPr wrap="none">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内部供应链管理</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128"/>
          <p:cNvGrpSpPr/>
          <p:nvPr/>
        </p:nvGrpSpPr>
        <p:grpSpPr bwMode="auto">
          <a:xfrm>
            <a:off x="1417924" y="1059582"/>
            <a:ext cx="3187414" cy="304914"/>
            <a:chOff x="1420998" y="1067173"/>
            <a:chExt cx="3251800" cy="406469"/>
          </a:xfrm>
        </p:grpSpPr>
        <p:pic>
          <p:nvPicPr>
            <p:cNvPr id="25673" name="Picture 20" descr="E:\2012\120326-PPT\图\x69.png"/>
            <p:cNvPicPr>
              <a:picLocks noChangeAspect="1" noChangeArrowheads="1"/>
            </p:cNvPicPr>
            <p:nvPr/>
          </p:nvPicPr>
          <p:blipFill>
            <a:blip r:embed="rId20" cstate="print"/>
            <a:srcRect/>
            <a:stretch>
              <a:fillRect/>
            </a:stretch>
          </p:blipFill>
          <p:spPr bwMode="auto">
            <a:xfrm>
              <a:off x="1420998" y="1102243"/>
              <a:ext cx="3251800" cy="371399"/>
            </a:xfrm>
            <a:prstGeom prst="rect">
              <a:avLst/>
            </a:prstGeom>
            <a:noFill/>
            <a:ln w="9525">
              <a:noFill/>
              <a:miter lim="800000"/>
              <a:headEnd/>
              <a:tailEnd/>
            </a:ln>
          </p:spPr>
        </p:pic>
        <p:sp>
          <p:nvSpPr>
            <p:cNvPr id="25674" name="TextBox 176"/>
            <p:cNvSpPr txBox="1">
              <a:spLocks noChangeArrowheads="1"/>
            </p:cNvSpPr>
            <p:nvPr/>
          </p:nvSpPr>
          <p:spPr bwMode="auto">
            <a:xfrm>
              <a:off x="2415842" y="1067173"/>
              <a:ext cx="1262117" cy="369257"/>
            </a:xfrm>
            <a:prstGeom prst="rect">
              <a:avLst/>
            </a:prstGeom>
            <a:noFill/>
            <a:ln w="9525">
              <a:noFill/>
              <a:miter lim="800000"/>
            </a:ln>
          </p:spPr>
          <p:txBody>
            <a:bodyPr wrap="none">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分销与零售管理</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cxnSp>
        <p:nvCxnSpPr>
          <p:cNvPr id="130" name="直接箭头连接符 129"/>
          <p:cNvCxnSpPr/>
          <p:nvPr/>
        </p:nvCxnSpPr>
        <p:spPr>
          <a:xfrm>
            <a:off x="2093914" y="1599048"/>
            <a:ext cx="3887787" cy="0"/>
          </a:xfrm>
          <a:prstGeom prst="straightConnector1">
            <a:avLst/>
          </a:prstGeom>
          <a:ln w="127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形状 204"/>
          <p:cNvCxnSpPr>
            <a:stCxn id="25719" idx="0"/>
          </p:cNvCxnSpPr>
          <p:nvPr/>
        </p:nvCxnSpPr>
        <p:spPr>
          <a:xfrm rot="5400000" flipH="1" flipV="1">
            <a:off x="4602585" y="1016015"/>
            <a:ext cx="705594" cy="2081212"/>
          </a:xfrm>
          <a:prstGeom prst="bentConnector2">
            <a:avLst/>
          </a:prstGeom>
          <a:ln w="127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2" name="形状 207"/>
          <p:cNvCxnSpPr/>
          <p:nvPr/>
        </p:nvCxnSpPr>
        <p:spPr>
          <a:xfrm>
            <a:off x="6516688" y="1730017"/>
            <a:ext cx="1873250" cy="494110"/>
          </a:xfrm>
          <a:prstGeom prst="bentConnector2">
            <a:avLst/>
          </a:prstGeom>
          <a:ln w="127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形状 209"/>
          <p:cNvCxnSpPr/>
          <p:nvPr/>
        </p:nvCxnSpPr>
        <p:spPr>
          <a:xfrm rot="16200000" flipV="1">
            <a:off x="6680598" y="1712158"/>
            <a:ext cx="378619" cy="671513"/>
          </a:xfrm>
          <a:prstGeom prst="bentConnector2">
            <a:avLst/>
          </a:prstGeom>
          <a:ln w="127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形状 211"/>
          <p:cNvCxnSpPr>
            <a:endCxn id="25709" idx="0"/>
          </p:cNvCxnSpPr>
          <p:nvPr/>
        </p:nvCxnSpPr>
        <p:spPr>
          <a:xfrm>
            <a:off x="2102553" y="1989417"/>
            <a:ext cx="3258437" cy="257331"/>
          </a:xfrm>
          <a:prstGeom prst="bentConnector2">
            <a:avLst/>
          </a:prstGeom>
          <a:ln w="127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直接箭头连接符 134"/>
          <p:cNvCxnSpPr/>
          <p:nvPr/>
        </p:nvCxnSpPr>
        <p:spPr>
          <a:xfrm>
            <a:off x="1076325" y="2665402"/>
            <a:ext cx="533400" cy="0"/>
          </a:xfrm>
          <a:prstGeom prst="straightConnector1">
            <a:avLst/>
          </a:prstGeom>
          <a:ln w="127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直接箭头连接符 135"/>
          <p:cNvCxnSpPr/>
          <p:nvPr/>
        </p:nvCxnSpPr>
        <p:spPr>
          <a:xfrm>
            <a:off x="3133725" y="2665402"/>
            <a:ext cx="533400" cy="0"/>
          </a:xfrm>
          <a:prstGeom prst="straightConnector1">
            <a:avLst/>
          </a:prstGeom>
          <a:ln w="127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7" name="直接箭头连接符 136"/>
          <p:cNvCxnSpPr/>
          <p:nvPr/>
        </p:nvCxnSpPr>
        <p:spPr>
          <a:xfrm>
            <a:off x="2143125" y="2665402"/>
            <a:ext cx="395288" cy="0"/>
          </a:xfrm>
          <a:prstGeom prst="straightConnector1">
            <a:avLst/>
          </a:prstGeom>
          <a:ln w="127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直接箭头连接符 137"/>
          <p:cNvCxnSpPr/>
          <p:nvPr/>
        </p:nvCxnSpPr>
        <p:spPr>
          <a:xfrm>
            <a:off x="4200525" y="2665402"/>
            <a:ext cx="827088" cy="0"/>
          </a:xfrm>
          <a:prstGeom prst="straightConnector1">
            <a:avLst/>
          </a:prstGeom>
          <a:ln w="127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9" name="直接箭头连接符 138"/>
          <p:cNvCxnSpPr/>
          <p:nvPr/>
        </p:nvCxnSpPr>
        <p:spPr>
          <a:xfrm flipH="1">
            <a:off x="5656263" y="4047444"/>
            <a:ext cx="323850" cy="0"/>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0" name="直接箭头连接符 139"/>
          <p:cNvCxnSpPr/>
          <p:nvPr/>
        </p:nvCxnSpPr>
        <p:spPr>
          <a:xfrm>
            <a:off x="6543675" y="4047444"/>
            <a:ext cx="323850" cy="0"/>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1" name="直接箭头连接符 140"/>
          <p:cNvCxnSpPr/>
          <p:nvPr/>
        </p:nvCxnSpPr>
        <p:spPr>
          <a:xfrm flipH="1">
            <a:off x="3133725" y="2754700"/>
            <a:ext cx="533400" cy="0"/>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直接箭头连接符 141"/>
          <p:cNvCxnSpPr/>
          <p:nvPr/>
        </p:nvCxnSpPr>
        <p:spPr>
          <a:xfrm flipH="1">
            <a:off x="2143125" y="2754700"/>
            <a:ext cx="395288" cy="0"/>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直接箭头连接符 142"/>
          <p:cNvCxnSpPr/>
          <p:nvPr/>
        </p:nvCxnSpPr>
        <p:spPr>
          <a:xfrm>
            <a:off x="6256033" y="2861087"/>
            <a:ext cx="10630" cy="918467"/>
          </a:xfrm>
          <a:prstGeom prst="straightConnector1">
            <a:avLst/>
          </a:prstGeom>
          <a:ln w="127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4" name="直接箭头连接符 143"/>
          <p:cNvCxnSpPr/>
          <p:nvPr/>
        </p:nvCxnSpPr>
        <p:spPr>
          <a:xfrm flipV="1">
            <a:off x="3895725" y="3038078"/>
            <a:ext cx="0" cy="685800"/>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5" name="肘形连接符 144"/>
          <p:cNvCxnSpPr/>
          <p:nvPr/>
        </p:nvCxnSpPr>
        <p:spPr>
          <a:xfrm rot="16200000" flipV="1">
            <a:off x="4349949" y="2787452"/>
            <a:ext cx="648890" cy="1223962"/>
          </a:xfrm>
          <a:prstGeom prst="bentConnector3">
            <a:avLst>
              <a:gd name="adj1" fmla="val 51654"/>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6" name="直接箭头连接符 145"/>
          <p:cNvCxnSpPr/>
          <p:nvPr/>
        </p:nvCxnSpPr>
        <p:spPr>
          <a:xfrm flipH="1">
            <a:off x="4200525" y="3986723"/>
            <a:ext cx="933450" cy="3572"/>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7" name="直接箭头连接符 146"/>
          <p:cNvCxnSpPr/>
          <p:nvPr/>
        </p:nvCxnSpPr>
        <p:spPr>
          <a:xfrm flipH="1">
            <a:off x="2066926" y="4047444"/>
            <a:ext cx="1439863" cy="5954"/>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8" name="直接箭头连接符 147"/>
          <p:cNvCxnSpPr/>
          <p:nvPr/>
        </p:nvCxnSpPr>
        <p:spPr>
          <a:xfrm flipH="1">
            <a:off x="2209800" y="4583211"/>
            <a:ext cx="2916000" cy="4763"/>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9" name="形状 241"/>
          <p:cNvCxnSpPr/>
          <p:nvPr/>
        </p:nvCxnSpPr>
        <p:spPr>
          <a:xfrm rot="5400000">
            <a:off x="7590866" y="3031551"/>
            <a:ext cx="609931" cy="989807"/>
          </a:xfrm>
          <a:prstGeom prst="bentConnector2">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647" name="TextBox 149"/>
          <p:cNvSpPr txBox="1">
            <a:spLocks noChangeArrowheads="1"/>
          </p:cNvSpPr>
          <p:nvPr/>
        </p:nvSpPr>
        <p:spPr bwMode="auto">
          <a:xfrm>
            <a:off x="1089239" y="2436802"/>
            <a:ext cx="415498" cy="23083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购买</a:t>
            </a:r>
            <a:endParaRPr lang="zh-CN" altLang="en-US" sz="900">
              <a:latin typeface="微软雅黑" panose="020B0503020204020204" pitchFamily="34" charset="-122"/>
              <a:ea typeface="微软雅黑" panose="020B0503020204020204" pitchFamily="34" charset="-122"/>
            </a:endParaRPr>
          </a:p>
        </p:txBody>
      </p:sp>
      <p:sp>
        <p:nvSpPr>
          <p:cNvPr id="25648" name="TextBox 150"/>
          <p:cNvSpPr txBox="1">
            <a:spLocks noChangeArrowheads="1"/>
          </p:cNvSpPr>
          <p:nvPr/>
        </p:nvSpPr>
        <p:spPr bwMode="auto">
          <a:xfrm>
            <a:off x="4594909" y="1401404"/>
            <a:ext cx="646331" cy="23083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应收账款</a:t>
            </a:r>
            <a:endParaRPr lang="zh-CN" altLang="en-US" sz="900">
              <a:latin typeface="微软雅黑" panose="020B0503020204020204" pitchFamily="34" charset="-122"/>
              <a:ea typeface="微软雅黑" panose="020B0503020204020204" pitchFamily="34" charset="-122"/>
            </a:endParaRPr>
          </a:p>
        </p:txBody>
      </p:sp>
      <p:sp>
        <p:nvSpPr>
          <p:cNvPr id="25649" name="TextBox 151"/>
          <p:cNvSpPr txBox="1">
            <a:spLocks noChangeArrowheads="1"/>
          </p:cNvSpPr>
          <p:nvPr/>
        </p:nvSpPr>
        <p:spPr bwMode="auto">
          <a:xfrm>
            <a:off x="2765639" y="1605001"/>
            <a:ext cx="415498" cy="23083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订货</a:t>
            </a:r>
            <a:endParaRPr lang="zh-CN" altLang="en-US" sz="900">
              <a:latin typeface="微软雅黑" panose="020B0503020204020204" pitchFamily="34" charset="-122"/>
              <a:ea typeface="微软雅黑" panose="020B0503020204020204" pitchFamily="34" charset="-122"/>
            </a:endParaRPr>
          </a:p>
        </p:txBody>
      </p:sp>
      <p:sp>
        <p:nvSpPr>
          <p:cNvPr id="25651" name="TextBox 153"/>
          <p:cNvSpPr txBox="1">
            <a:spLocks noChangeArrowheads="1"/>
          </p:cNvSpPr>
          <p:nvPr/>
        </p:nvSpPr>
        <p:spPr bwMode="auto">
          <a:xfrm>
            <a:off x="2156039" y="2397537"/>
            <a:ext cx="415498" cy="230832"/>
          </a:xfrm>
          <a:prstGeom prst="rect">
            <a:avLst/>
          </a:prstGeom>
          <a:noFill/>
          <a:ln w="9525">
            <a:noFill/>
            <a:miter lim="800000"/>
          </a:ln>
        </p:spPr>
        <p:txBody>
          <a:bodyPr wrap="none">
            <a:spAutoFit/>
          </a:bodyPr>
          <a:lstStyle/>
          <a:p>
            <a:pPr algn="ctr"/>
            <a:r>
              <a:rPr lang="zh-CN" altLang="en-US" sz="900" dirty="0">
                <a:latin typeface="微软雅黑" panose="020B0503020204020204" pitchFamily="34" charset="-122"/>
                <a:ea typeface="微软雅黑" panose="020B0503020204020204" pitchFamily="34" charset="-122"/>
              </a:rPr>
              <a:t>订货</a:t>
            </a:r>
            <a:endParaRPr lang="zh-CN" altLang="en-US" sz="900" dirty="0">
              <a:latin typeface="微软雅黑" panose="020B0503020204020204" pitchFamily="34" charset="-122"/>
              <a:ea typeface="微软雅黑" panose="020B0503020204020204" pitchFamily="34" charset="-122"/>
            </a:endParaRPr>
          </a:p>
        </p:txBody>
      </p:sp>
      <p:sp>
        <p:nvSpPr>
          <p:cNvPr id="25652" name="TextBox 154"/>
          <p:cNvSpPr txBox="1">
            <a:spLocks noChangeArrowheads="1"/>
          </p:cNvSpPr>
          <p:nvPr/>
        </p:nvSpPr>
        <p:spPr bwMode="auto">
          <a:xfrm>
            <a:off x="3222839" y="2436802"/>
            <a:ext cx="415498" cy="23083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订货</a:t>
            </a:r>
            <a:endParaRPr lang="zh-CN" altLang="en-US" sz="900">
              <a:latin typeface="微软雅黑" panose="020B0503020204020204" pitchFamily="34" charset="-122"/>
              <a:ea typeface="微软雅黑" panose="020B0503020204020204" pitchFamily="34" charset="-122"/>
            </a:endParaRPr>
          </a:p>
        </p:txBody>
      </p:sp>
      <p:sp>
        <p:nvSpPr>
          <p:cNvPr id="25653" name="TextBox 155"/>
          <p:cNvSpPr txBox="1">
            <a:spLocks noChangeArrowheads="1"/>
          </p:cNvSpPr>
          <p:nvPr/>
        </p:nvSpPr>
        <p:spPr bwMode="auto">
          <a:xfrm>
            <a:off x="4365839" y="2436802"/>
            <a:ext cx="415498" cy="23083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订货</a:t>
            </a:r>
            <a:endParaRPr lang="zh-CN" altLang="en-US" sz="900">
              <a:latin typeface="微软雅黑" panose="020B0503020204020204" pitchFamily="34" charset="-122"/>
              <a:ea typeface="微软雅黑" panose="020B0503020204020204" pitchFamily="34" charset="-122"/>
            </a:endParaRPr>
          </a:p>
        </p:txBody>
      </p:sp>
      <p:cxnSp>
        <p:nvCxnSpPr>
          <p:cNvPr id="157" name="直接箭头连接符 156"/>
          <p:cNvCxnSpPr/>
          <p:nvPr/>
        </p:nvCxnSpPr>
        <p:spPr>
          <a:xfrm>
            <a:off x="5648325" y="2487254"/>
            <a:ext cx="395288" cy="0"/>
          </a:xfrm>
          <a:prstGeom prst="straightConnector1">
            <a:avLst/>
          </a:prstGeom>
          <a:ln w="127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直接箭头连接符 157"/>
          <p:cNvCxnSpPr/>
          <p:nvPr/>
        </p:nvCxnSpPr>
        <p:spPr>
          <a:xfrm>
            <a:off x="6527800" y="2487254"/>
            <a:ext cx="395288" cy="0"/>
          </a:xfrm>
          <a:prstGeom prst="straightConnector1">
            <a:avLst/>
          </a:prstGeom>
          <a:ln w="127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9" name="直接箭头连接符 158"/>
          <p:cNvCxnSpPr/>
          <p:nvPr/>
        </p:nvCxnSpPr>
        <p:spPr>
          <a:xfrm>
            <a:off x="7629525" y="2487254"/>
            <a:ext cx="395288" cy="0"/>
          </a:xfrm>
          <a:prstGeom prst="straightConnector1">
            <a:avLst/>
          </a:prstGeom>
          <a:ln w="381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657" name="TextBox 159"/>
          <p:cNvSpPr txBox="1">
            <a:spLocks noChangeArrowheads="1"/>
          </p:cNvSpPr>
          <p:nvPr/>
        </p:nvSpPr>
        <p:spPr bwMode="auto">
          <a:xfrm>
            <a:off x="5661239" y="2258654"/>
            <a:ext cx="415498" cy="23083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订单</a:t>
            </a:r>
            <a:endParaRPr lang="zh-CN" altLang="en-US" sz="900">
              <a:latin typeface="微软雅黑" panose="020B0503020204020204" pitchFamily="34" charset="-122"/>
              <a:ea typeface="微软雅黑" panose="020B0503020204020204" pitchFamily="34" charset="-122"/>
            </a:endParaRPr>
          </a:p>
        </p:txBody>
      </p:sp>
      <p:sp>
        <p:nvSpPr>
          <p:cNvPr id="25658" name="TextBox 160"/>
          <p:cNvSpPr txBox="1">
            <a:spLocks noChangeArrowheads="1"/>
          </p:cNvSpPr>
          <p:nvPr/>
        </p:nvSpPr>
        <p:spPr bwMode="auto">
          <a:xfrm>
            <a:off x="6499439" y="2099632"/>
            <a:ext cx="415498" cy="369332"/>
          </a:xfrm>
          <a:prstGeom prst="rect">
            <a:avLst/>
          </a:prstGeom>
          <a:noFill/>
          <a:ln w="9525">
            <a:noFill/>
            <a:miter lim="800000"/>
          </a:ln>
        </p:spPr>
        <p:txBody>
          <a:bodyPr wrap="none">
            <a:spAutoFit/>
          </a:bodyPr>
          <a:lstStyle/>
          <a:p>
            <a:pPr algn="ctr"/>
            <a:r>
              <a:rPr lang="zh-CN" altLang="en-US" sz="900" dirty="0">
                <a:latin typeface="微软雅黑" panose="020B0503020204020204" pitchFamily="34" charset="-122"/>
                <a:ea typeface="微软雅黑" panose="020B0503020204020204" pitchFamily="34" charset="-122"/>
              </a:rPr>
              <a:t>采购</a:t>
            </a:r>
            <a:endParaRPr lang="en-US" altLang="zh-CN" sz="900"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计划</a:t>
            </a:r>
            <a:endParaRPr lang="zh-CN" altLang="en-US" sz="900" dirty="0">
              <a:latin typeface="微软雅黑" panose="020B0503020204020204" pitchFamily="34" charset="-122"/>
              <a:ea typeface="微软雅黑" panose="020B0503020204020204" pitchFamily="34" charset="-122"/>
            </a:endParaRPr>
          </a:p>
        </p:txBody>
      </p:sp>
      <p:sp>
        <p:nvSpPr>
          <p:cNvPr id="25659" name="TextBox 161"/>
          <p:cNvSpPr txBox="1">
            <a:spLocks noChangeArrowheads="1"/>
          </p:cNvSpPr>
          <p:nvPr/>
        </p:nvSpPr>
        <p:spPr bwMode="auto">
          <a:xfrm>
            <a:off x="7582114" y="2067694"/>
            <a:ext cx="415498" cy="369332"/>
          </a:xfrm>
          <a:prstGeom prst="rect">
            <a:avLst/>
          </a:prstGeom>
          <a:noFill/>
          <a:ln w="9525">
            <a:noFill/>
            <a:miter lim="800000"/>
          </a:ln>
        </p:spPr>
        <p:txBody>
          <a:bodyPr wrap="none">
            <a:spAutoFit/>
          </a:bodyPr>
          <a:lstStyle/>
          <a:p>
            <a:pPr algn="ctr"/>
            <a:r>
              <a:rPr lang="zh-CN" altLang="en-US" sz="900" dirty="0">
                <a:latin typeface="微软雅黑" panose="020B0503020204020204" pitchFamily="34" charset="-122"/>
                <a:ea typeface="微软雅黑" panose="020B0503020204020204" pitchFamily="34" charset="-122"/>
              </a:rPr>
              <a:t>采购</a:t>
            </a:r>
            <a:endParaRPr lang="en-US" altLang="zh-CN" sz="900"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订单</a:t>
            </a:r>
            <a:endParaRPr lang="zh-CN" altLang="en-US" sz="900" dirty="0">
              <a:latin typeface="微软雅黑" panose="020B0503020204020204" pitchFamily="34" charset="-122"/>
              <a:ea typeface="微软雅黑" panose="020B0503020204020204" pitchFamily="34" charset="-122"/>
            </a:endParaRPr>
          </a:p>
        </p:txBody>
      </p:sp>
      <p:sp>
        <p:nvSpPr>
          <p:cNvPr id="25660" name="TextBox 162"/>
          <p:cNvSpPr txBox="1">
            <a:spLocks noChangeArrowheads="1"/>
          </p:cNvSpPr>
          <p:nvPr/>
        </p:nvSpPr>
        <p:spPr bwMode="auto">
          <a:xfrm>
            <a:off x="7185239" y="1851670"/>
            <a:ext cx="415498" cy="36933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资金</a:t>
            </a:r>
            <a:endParaRPr lang="en-US" altLang="zh-CN" sz="900">
              <a:latin typeface="微软雅黑" panose="020B0503020204020204" pitchFamily="34" charset="-122"/>
              <a:ea typeface="微软雅黑" panose="020B0503020204020204" pitchFamily="34" charset="-122"/>
            </a:endParaRPr>
          </a:p>
          <a:p>
            <a:pPr algn="ctr"/>
            <a:r>
              <a:rPr lang="zh-CN" altLang="en-US" sz="900">
                <a:latin typeface="微软雅黑" panose="020B0503020204020204" pitchFamily="34" charset="-122"/>
                <a:ea typeface="微软雅黑" panose="020B0503020204020204" pitchFamily="34" charset="-122"/>
              </a:rPr>
              <a:t>计划</a:t>
            </a:r>
            <a:endParaRPr lang="zh-CN" altLang="en-US" sz="900">
              <a:latin typeface="微软雅黑" panose="020B0503020204020204" pitchFamily="34" charset="-122"/>
              <a:ea typeface="微软雅黑" panose="020B0503020204020204" pitchFamily="34" charset="-122"/>
            </a:endParaRPr>
          </a:p>
        </p:txBody>
      </p:sp>
      <p:sp>
        <p:nvSpPr>
          <p:cNvPr id="25661" name="TextBox 163"/>
          <p:cNvSpPr txBox="1">
            <a:spLocks noChangeArrowheads="1"/>
          </p:cNvSpPr>
          <p:nvPr/>
        </p:nvSpPr>
        <p:spPr bwMode="auto">
          <a:xfrm>
            <a:off x="7069029" y="1491630"/>
            <a:ext cx="646331" cy="230832"/>
          </a:xfrm>
          <a:prstGeom prst="rect">
            <a:avLst/>
          </a:prstGeom>
          <a:noFill/>
          <a:ln w="9525">
            <a:noFill/>
            <a:miter lim="800000"/>
          </a:ln>
        </p:spPr>
        <p:txBody>
          <a:bodyPr wrap="none">
            <a:spAutoFit/>
          </a:bodyPr>
          <a:lstStyle/>
          <a:p>
            <a:pPr algn="ctr"/>
            <a:r>
              <a:rPr lang="zh-CN" altLang="en-US" sz="900" dirty="0">
                <a:latin typeface="微软雅黑" panose="020B0503020204020204" pitchFamily="34" charset="-122"/>
                <a:ea typeface="微软雅黑" panose="020B0503020204020204" pitchFamily="34" charset="-122"/>
              </a:rPr>
              <a:t>应付货款</a:t>
            </a:r>
            <a:endParaRPr lang="zh-CN" altLang="en-US" sz="900" dirty="0">
              <a:latin typeface="微软雅黑" panose="020B0503020204020204" pitchFamily="34" charset="-122"/>
              <a:ea typeface="微软雅黑" panose="020B0503020204020204" pitchFamily="34" charset="-122"/>
            </a:endParaRPr>
          </a:p>
        </p:txBody>
      </p:sp>
      <p:sp>
        <p:nvSpPr>
          <p:cNvPr id="25662" name="TextBox 164"/>
          <p:cNvSpPr txBox="1">
            <a:spLocks noChangeArrowheads="1"/>
          </p:cNvSpPr>
          <p:nvPr/>
        </p:nvSpPr>
        <p:spPr bwMode="auto">
          <a:xfrm>
            <a:off x="3222839" y="2779702"/>
            <a:ext cx="415498" cy="23083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配送</a:t>
            </a:r>
            <a:endParaRPr lang="zh-CN" altLang="en-US" sz="900">
              <a:latin typeface="微软雅黑" panose="020B0503020204020204" pitchFamily="34" charset="-122"/>
              <a:ea typeface="微软雅黑" panose="020B0503020204020204" pitchFamily="34" charset="-122"/>
            </a:endParaRPr>
          </a:p>
        </p:txBody>
      </p:sp>
      <p:sp>
        <p:nvSpPr>
          <p:cNvPr id="25663" name="TextBox 165"/>
          <p:cNvSpPr txBox="1">
            <a:spLocks noChangeArrowheads="1"/>
          </p:cNvSpPr>
          <p:nvPr/>
        </p:nvSpPr>
        <p:spPr bwMode="auto">
          <a:xfrm>
            <a:off x="2079839" y="2779702"/>
            <a:ext cx="415498" cy="23083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配送</a:t>
            </a:r>
            <a:endParaRPr lang="zh-CN" altLang="en-US" sz="900">
              <a:latin typeface="微软雅黑" panose="020B0503020204020204" pitchFamily="34" charset="-122"/>
              <a:ea typeface="微软雅黑" panose="020B0503020204020204" pitchFamily="34" charset="-122"/>
            </a:endParaRPr>
          </a:p>
        </p:txBody>
      </p:sp>
      <p:sp>
        <p:nvSpPr>
          <p:cNvPr id="25664" name="TextBox 166"/>
          <p:cNvSpPr txBox="1">
            <a:spLocks noChangeArrowheads="1"/>
          </p:cNvSpPr>
          <p:nvPr/>
        </p:nvSpPr>
        <p:spPr bwMode="auto">
          <a:xfrm>
            <a:off x="6270839" y="3031320"/>
            <a:ext cx="415498" cy="36933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生产</a:t>
            </a:r>
            <a:endParaRPr lang="en-US" altLang="zh-CN" sz="900">
              <a:latin typeface="微软雅黑" panose="020B0503020204020204" pitchFamily="34" charset="-122"/>
              <a:ea typeface="微软雅黑" panose="020B0503020204020204" pitchFamily="34" charset="-122"/>
            </a:endParaRPr>
          </a:p>
          <a:p>
            <a:pPr algn="ctr"/>
            <a:r>
              <a:rPr lang="zh-CN" altLang="en-US" sz="900">
                <a:latin typeface="微软雅黑" panose="020B0503020204020204" pitchFamily="34" charset="-122"/>
                <a:ea typeface="微软雅黑" panose="020B0503020204020204" pitchFamily="34" charset="-122"/>
              </a:rPr>
              <a:t>计划</a:t>
            </a:r>
            <a:endParaRPr lang="zh-CN" altLang="en-US" sz="900">
              <a:latin typeface="微软雅黑" panose="020B0503020204020204" pitchFamily="34" charset="-122"/>
              <a:ea typeface="微软雅黑" panose="020B0503020204020204" pitchFamily="34" charset="-122"/>
            </a:endParaRPr>
          </a:p>
        </p:txBody>
      </p:sp>
      <p:sp>
        <p:nvSpPr>
          <p:cNvPr id="25665" name="TextBox 167"/>
          <p:cNvSpPr txBox="1">
            <a:spLocks noChangeArrowheads="1"/>
          </p:cNvSpPr>
          <p:nvPr/>
        </p:nvSpPr>
        <p:spPr bwMode="auto">
          <a:xfrm>
            <a:off x="7944443" y="3827824"/>
            <a:ext cx="415498" cy="36933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验收</a:t>
            </a:r>
            <a:endParaRPr lang="en-US" altLang="zh-CN" sz="900">
              <a:latin typeface="微软雅黑" panose="020B0503020204020204" pitchFamily="34" charset="-122"/>
              <a:ea typeface="微软雅黑" panose="020B0503020204020204" pitchFamily="34" charset="-122"/>
            </a:endParaRPr>
          </a:p>
          <a:p>
            <a:pPr algn="ctr"/>
            <a:r>
              <a:rPr lang="zh-CN" altLang="en-US" sz="900">
                <a:latin typeface="微软雅黑" panose="020B0503020204020204" pitchFamily="34" charset="-122"/>
                <a:ea typeface="微软雅黑" panose="020B0503020204020204" pitchFamily="34" charset="-122"/>
              </a:rPr>
              <a:t>入库</a:t>
            </a:r>
            <a:endParaRPr lang="zh-CN" altLang="en-US" sz="900">
              <a:latin typeface="微软雅黑" panose="020B0503020204020204" pitchFamily="34" charset="-122"/>
              <a:ea typeface="微软雅黑" panose="020B0503020204020204" pitchFamily="34" charset="-122"/>
            </a:endParaRPr>
          </a:p>
        </p:txBody>
      </p:sp>
      <p:sp>
        <p:nvSpPr>
          <p:cNvPr id="25666" name="TextBox 168"/>
          <p:cNvSpPr txBox="1">
            <a:spLocks noChangeArrowheads="1"/>
          </p:cNvSpPr>
          <p:nvPr/>
        </p:nvSpPr>
        <p:spPr bwMode="auto">
          <a:xfrm>
            <a:off x="3638528" y="3363838"/>
            <a:ext cx="300082" cy="369332"/>
          </a:xfrm>
          <a:prstGeom prst="rect">
            <a:avLst/>
          </a:prstGeom>
          <a:noFill/>
          <a:ln w="9525">
            <a:noFill/>
            <a:miter lim="800000"/>
          </a:ln>
        </p:spPr>
        <p:txBody>
          <a:bodyPr wrap="none">
            <a:spAutoFit/>
          </a:bodyPr>
          <a:lstStyle/>
          <a:p>
            <a:pPr algn="ctr"/>
            <a:r>
              <a:rPr lang="zh-CN" altLang="en-US" sz="900" dirty="0">
                <a:latin typeface="微软雅黑" panose="020B0503020204020204" pitchFamily="34" charset="-122"/>
                <a:ea typeface="微软雅黑" panose="020B0503020204020204" pitchFamily="34" charset="-122"/>
              </a:rPr>
              <a:t>配</a:t>
            </a:r>
            <a:endParaRPr lang="en-US" altLang="zh-CN" sz="900"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送</a:t>
            </a:r>
            <a:endParaRPr lang="zh-CN" altLang="en-US" sz="900" dirty="0">
              <a:latin typeface="微软雅黑" panose="020B0503020204020204" pitchFamily="34" charset="-122"/>
              <a:ea typeface="微软雅黑" panose="020B0503020204020204" pitchFamily="34" charset="-122"/>
            </a:endParaRPr>
          </a:p>
        </p:txBody>
      </p:sp>
      <p:sp>
        <p:nvSpPr>
          <p:cNvPr id="25667" name="TextBox 169"/>
          <p:cNvSpPr txBox="1">
            <a:spLocks noChangeArrowheads="1"/>
          </p:cNvSpPr>
          <p:nvPr/>
        </p:nvSpPr>
        <p:spPr bwMode="auto">
          <a:xfrm>
            <a:off x="4213439" y="3147814"/>
            <a:ext cx="415498" cy="230832"/>
          </a:xfrm>
          <a:prstGeom prst="rect">
            <a:avLst/>
          </a:prstGeom>
          <a:noFill/>
          <a:ln w="9525">
            <a:noFill/>
            <a:miter lim="800000"/>
          </a:ln>
        </p:spPr>
        <p:txBody>
          <a:bodyPr wrap="none">
            <a:spAutoFit/>
          </a:bodyPr>
          <a:lstStyle/>
          <a:p>
            <a:pPr algn="ctr"/>
            <a:r>
              <a:rPr lang="zh-CN" altLang="en-US" sz="900" dirty="0">
                <a:latin typeface="微软雅黑" panose="020B0503020204020204" pitchFamily="34" charset="-122"/>
                <a:ea typeface="微软雅黑" panose="020B0503020204020204" pitchFamily="34" charset="-122"/>
              </a:rPr>
              <a:t>配送</a:t>
            </a:r>
            <a:endParaRPr lang="zh-CN" altLang="en-US" sz="900" dirty="0">
              <a:latin typeface="微软雅黑" panose="020B0503020204020204" pitchFamily="34" charset="-122"/>
              <a:ea typeface="微软雅黑" panose="020B0503020204020204" pitchFamily="34" charset="-122"/>
            </a:endParaRPr>
          </a:p>
        </p:txBody>
      </p:sp>
      <p:sp>
        <p:nvSpPr>
          <p:cNvPr id="25668" name="TextBox 170"/>
          <p:cNvSpPr txBox="1">
            <a:spLocks noChangeArrowheads="1"/>
          </p:cNvSpPr>
          <p:nvPr/>
        </p:nvSpPr>
        <p:spPr bwMode="auto">
          <a:xfrm>
            <a:off x="2537039" y="3875994"/>
            <a:ext cx="415498" cy="23083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配送</a:t>
            </a:r>
            <a:endParaRPr lang="zh-CN" altLang="en-US" sz="900">
              <a:latin typeface="微软雅黑" panose="020B0503020204020204" pitchFamily="34" charset="-122"/>
              <a:ea typeface="微软雅黑" panose="020B0503020204020204" pitchFamily="34" charset="-122"/>
            </a:endParaRPr>
          </a:p>
        </p:txBody>
      </p:sp>
      <p:sp>
        <p:nvSpPr>
          <p:cNvPr id="25669" name="TextBox 171"/>
          <p:cNvSpPr txBox="1">
            <a:spLocks noChangeArrowheads="1"/>
          </p:cNvSpPr>
          <p:nvPr/>
        </p:nvSpPr>
        <p:spPr bwMode="auto">
          <a:xfrm>
            <a:off x="2537039" y="4269745"/>
            <a:ext cx="415498" cy="230832"/>
          </a:xfrm>
          <a:prstGeom prst="rect">
            <a:avLst/>
          </a:prstGeom>
          <a:noFill/>
          <a:ln w="9525">
            <a:noFill/>
            <a:miter lim="800000"/>
          </a:ln>
        </p:spPr>
        <p:txBody>
          <a:bodyPr wrap="none">
            <a:spAutoFit/>
          </a:bodyPr>
          <a:lstStyle/>
          <a:p>
            <a:pPr algn="ctr"/>
            <a:r>
              <a:rPr lang="zh-CN" altLang="en-US" sz="900">
                <a:latin typeface="微软雅黑" panose="020B0503020204020204" pitchFamily="34" charset="-122"/>
                <a:ea typeface="微软雅黑" panose="020B0503020204020204" pitchFamily="34" charset="-122"/>
              </a:rPr>
              <a:t>配送</a:t>
            </a:r>
            <a:endParaRPr lang="zh-CN" altLang="en-US" sz="900">
              <a:latin typeface="微软雅黑" panose="020B0503020204020204" pitchFamily="34" charset="-122"/>
              <a:ea typeface="微软雅黑" panose="020B0503020204020204" pitchFamily="34" charset="-122"/>
            </a:endParaRPr>
          </a:p>
        </p:txBody>
      </p:sp>
      <p:sp>
        <p:nvSpPr>
          <p:cNvPr id="25670" name="TextBox 172"/>
          <p:cNvSpPr txBox="1">
            <a:spLocks noChangeArrowheads="1"/>
          </p:cNvSpPr>
          <p:nvPr/>
        </p:nvSpPr>
        <p:spPr bwMode="auto">
          <a:xfrm>
            <a:off x="6515314" y="3795886"/>
            <a:ext cx="415498" cy="230832"/>
          </a:xfrm>
          <a:prstGeom prst="rect">
            <a:avLst/>
          </a:prstGeom>
          <a:noFill/>
          <a:ln w="9525">
            <a:noFill/>
            <a:miter lim="800000"/>
          </a:ln>
        </p:spPr>
        <p:txBody>
          <a:bodyPr wrap="none">
            <a:spAutoFit/>
          </a:bodyPr>
          <a:lstStyle/>
          <a:p>
            <a:pPr algn="ctr"/>
            <a:r>
              <a:rPr lang="zh-CN" altLang="en-US" sz="900" dirty="0">
                <a:latin typeface="微软雅黑" panose="020B0503020204020204" pitchFamily="34" charset="-122"/>
                <a:ea typeface="微软雅黑" panose="020B0503020204020204" pitchFamily="34" charset="-122"/>
              </a:rPr>
              <a:t>领料</a:t>
            </a:r>
            <a:endParaRPr lang="zh-CN" altLang="en-US" sz="900" dirty="0">
              <a:latin typeface="微软雅黑" panose="020B0503020204020204" pitchFamily="34" charset="-122"/>
              <a:ea typeface="微软雅黑" panose="020B0503020204020204" pitchFamily="34" charset="-122"/>
            </a:endParaRPr>
          </a:p>
        </p:txBody>
      </p:sp>
      <p:sp>
        <p:nvSpPr>
          <p:cNvPr id="25671" name="TextBox 173"/>
          <p:cNvSpPr txBox="1">
            <a:spLocks noChangeArrowheads="1"/>
          </p:cNvSpPr>
          <p:nvPr/>
        </p:nvSpPr>
        <p:spPr bwMode="auto">
          <a:xfrm>
            <a:off x="5160888" y="3827824"/>
            <a:ext cx="415498" cy="369332"/>
          </a:xfrm>
          <a:prstGeom prst="rect">
            <a:avLst/>
          </a:prstGeom>
          <a:noFill/>
          <a:ln w="9525">
            <a:noFill/>
            <a:miter lim="800000"/>
          </a:ln>
        </p:spPr>
        <p:txBody>
          <a:bodyPr wrap="none">
            <a:spAutoFit/>
          </a:bodyPr>
          <a:lstStyle/>
          <a:p>
            <a:pPr algn="ctr"/>
            <a:r>
              <a:rPr lang="zh-CN" altLang="en-US" sz="900" dirty="0">
                <a:latin typeface="微软雅黑" panose="020B0503020204020204" pitchFamily="34" charset="-122"/>
                <a:ea typeface="微软雅黑" panose="020B0503020204020204" pitchFamily="34" charset="-122"/>
              </a:rPr>
              <a:t>成品</a:t>
            </a:r>
            <a:endParaRPr lang="en-US" altLang="zh-CN" sz="900" dirty="0">
              <a:latin typeface="微软雅黑" panose="020B0503020204020204" pitchFamily="34" charset="-122"/>
              <a:ea typeface="微软雅黑" panose="020B0503020204020204" pitchFamily="34" charset="-122"/>
            </a:endParaRPr>
          </a:p>
          <a:p>
            <a:pPr algn="ctr"/>
            <a:r>
              <a:rPr lang="zh-CN" altLang="en-US" sz="900" dirty="0">
                <a:latin typeface="微软雅黑" panose="020B0503020204020204" pitchFamily="34" charset="-122"/>
                <a:ea typeface="微软雅黑" panose="020B0503020204020204" pitchFamily="34" charset="-122"/>
              </a:rPr>
              <a:t>入库</a:t>
            </a:r>
            <a:endParaRPr lang="zh-CN" altLang="en-US" sz="900" dirty="0">
              <a:latin typeface="微软雅黑" panose="020B0503020204020204" pitchFamily="34" charset="-122"/>
              <a:ea typeface="微软雅黑" panose="020B0503020204020204" pitchFamily="34" charset="-122"/>
            </a:endParaRPr>
          </a:p>
        </p:txBody>
      </p:sp>
      <p:sp>
        <p:nvSpPr>
          <p:cNvPr id="25672" name="TextBox 174"/>
          <p:cNvSpPr txBox="1">
            <a:spLocks noChangeArrowheads="1"/>
          </p:cNvSpPr>
          <p:nvPr/>
        </p:nvSpPr>
        <p:spPr bwMode="auto">
          <a:xfrm>
            <a:off x="4378217" y="3723878"/>
            <a:ext cx="646331" cy="230832"/>
          </a:xfrm>
          <a:prstGeom prst="rect">
            <a:avLst/>
          </a:prstGeom>
          <a:noFill/>
          <a:ln w="9525">
            <a:noFill/>
            <a:miter lim="800000"/>
          </a:ln>
        </p:spPr>
        <p:txBody>
          <a:bodyPr wrap="none">
            <a:spAutoFit/>
          </a:bodyPr>
          <a:lstStyle/>
          <a:p>
            <a:pPr algn="ctr"/>
            <a:r>
              <a:rPr lang="zh-CN" altLang="en-US" sz="900" dirty="0">
                <a:latin typeface="微软雅黑" panose="020B0503020204020204" pitchFamily="34" charset="-122"/>
                <a:ea typeface="微软雅黑" panose="020B0503020204020204" pitchFamily="34" charset="-122"/>
              </a:rPr>
              <a:t>出库通知</a:t>
            </a:r>
            <a:endParaRPr lang="zh-CN" altLang="en-US" sz="900" dirty="0">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descr="E:\yinfeifei\2012年工作项目\UFIDA用友 2012\用友 王曼曼\20120223 信息化企业从U8AIO开始PPT美化\0323全面成本管理\png图\未标题-9.png"/>
          <p:cNvPicPr>
            <a:picLocks noChangeAspect="1" noChangeArrowheads="1"/>
          </p:cNvPicPr>
          <p:nvPr/>
        </p:nvPicPr>
        <p:blipFill>
          <a:blip r:embed="rId1" cstate="print"/>
          <a:srcRect/>
          <a:stretch>
            <a:fillRect/>
          </a:stretch>
        </p:blipFill>
        <p:spPr bwMode="auto">
          <a:xfrm>
            <a:off x="-180528" y="0"/>
            <a:ext cx="12287250" cy="5291138"/>
          </a:xfrm>
          <a:prstGeom prst="rect">
            <a:avLst/>
          </a:prstGeom>
          <a:noFill/>
          <a:ln w="9525">
            <a:noFill/>
            <a:miter lim="800000"/>
            <a:headEnd/>
            <a:tailEnd/>
          </a:ln>
        </p:spPr>
      </p:pic>
      <p:sp>
        <p:nvSpPr>
          <p:cNvPr id="2" name="文本占位符 1"/>
          <p:cNvSpPr>
            <a:spLocks noGrp="1"/>
          </p:cNvSpPr>
          <p:nvPr>
            <p:ph type="body" sz="quarter" idx="10"/>
          </p:nvPr>
        </p:nvSpPr>
        <p:spPr/>
        <p:txBody>
          <a:bodyPr>
            <a:normAutofit lnSpcReduction="10000"/>
          </a:bodyPr>
          <a:lstStyle/>
          <a:p>
            <a:r>
              <a:rPr lang="en-US" altLang="zh-CN" dirty="0"/>
              <a:t>1.5 </a:t>
            </a:r>
            <a:r>
              <a:rPr lang="zh-CN" altLang="en-US" dirty="0"/>
              <a:t>食品行业生产经营特点</a:t>
            </a:r>
            <a:endParaRPr lang="zh-CN" altLang="en-US" dirty="0"/>
          </a:p>
        </p:txBody>
      </p:sp>
      <p:graphicFrame>
        <p:nvGraphicFramePr>
          <p:cNvPr id="19" name="图示 18"/>
          <p:cNvGraphicFramePr/>
          <p:nvPr/>
        </p:nvGraphicFramePr>
        <p:xfrm>
          <a:off x="423545" y="989965"/>
          <a:ext cx="8339455"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normAutofit lnSpcReduction="10000"/>
          </a:bodyPr>
          <a:lstStyle/>
          <a:p>
            <a:r>
              <a:rPr lang="en-US" altLang="zh-CN" dirty="0"/>
              <a:t>1.6 </a:t>
            </a:r>
            <a:r>
              <a:rPr lang="zh-CN" altLang="en-US" dirty="0"/>
              <a:t>食品行业发展现状与趋势</a:t>
            </a:r>
            <a:endParaRPr lang="zh-CN" altLang="en-US" dirty="0"/>
          </a:p>
        </p:txBody>
      </p:sp>
      <p:sp>
        <p:nvSpPr>
          <p:cNvPr id="15" name="矩形 14"/>
          <p:cNvSpPr/>
          <p:nvPr/>
        </p:nvSpPr>
        <p:spPr>
          <a:xfrm>
            <a:off x="990600" y="804639"/>
            <a:ext cx="6858000" cy="338554"/>
          </a:xfrm>
          <a:prstGeom prst="rect">
            <a:avLst/>
          </a:prstGeom>
        </p:spPr>
        <p:txBody>
          <a:bodyPr>
            <a:spAutoFit/>
          </a:bodyPr>
          <a:lstStyle/>
          <a:p>
            <a:pPr>
              <a:defRPr/>
            </a:pPr>
            <a:r>
              <a:rPr lang="zh-CN" altLang="en-US" sz="1600" dirty="0">
                <a:solidFill>
                  <a:srgbClr val="DE0010"/>
                </a:solidFill>
                <a:latin typeface="微软雅黑" panose="020B0503020204020204" pitchFamily="34" charset="-122"/>
                <a:ea typeface="微软雅黑" panose="020B0503020204020204" pitchFamily="34" charset="-122"/>
              </a:rPr>
              <a:t>中国谷物、肉类、油料、蔬菜、水产品产量已经跃居世界第一位。</a:t>
            </a:r>
            <a:endParaRPr lang="zh-CN" altLang="en-US" sz="1600" dirty="0">
              <a:solidFill>
                <a:srgbClr val="DE0010"/>
              </a:solidFill>
              <a:latin typeface="微软雅黑" panose="020B0503020204020204" pitchFamily="34" charset="-122"/>
              <a:ea typeface="微软雅黑" panose="020B0503020204020204" pitchFamily="34" charset="-122"/>
            </a:endParaRPr>
          </a:p>
        </p:txBody>
      </p:sp>
      <p:sp>
        <p:nvSpPr>
          <p:cNvPr id="18" name="AutoShape 5"/>
          <p:cNvSpPr>
            <a:spLocks noChangeArrowheads="1"/>
          </p:cNvSpPr>
          <p:nvPr/>
        </p:nvSpPr>
        <p:spPr bwMode="gray">
          <a:xfrm>
            <a:off x="990600" y="3107310"/>
            <a:ext cx="6319838" cy="618739"/>
          </a:xfrm>
          <a:prstGeom prst="roundRect">
            <a:avLst>
              <a:gd name="adj" fmla="val 16667"/>
            </a:avLst>
          </a:prstGeom>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2" name="AutoShape 9"/>
          <p:cNvSpPr>
            <a:spLocks noChangeArrowheads="1"/>
          </p:cNvSpPr>
          <p:nvPr/>
        </p:nvSpPr>
        <p:spPr bwMode="gray">
          <a:xfrm>
            <a:off x="990600" y="2183385"/>
            <a:ext cx="6319838" cy="618739"/>
          </a:xfrm>
          <a:prstGeom prst="roundRect">
            <a:avLst>
              <a:gd name="adj" fmla="val 16667"/>
            </a:avLst>
          </a:prstGeom>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6" name="AutoShape 13"/>
          <p:cNvSpPr>
            <a:spLocks noChangeArrowheads="1"/>
          </p:cNvSpPr>
          <p:nvPr/>
        </p:nvSpPr>
        <p:spPr bwMode="gray">
          <a:xfrm>
            <a:off x="990600" y="1253503"/>
            <a:ext cx="6319838" cy="617934"/>
          </a:xfrm>
          <a:prstGeom prst="roundRect">
            <a:avLst>
              <a:gd name="adj" fmla="val 16667"/>
            </a:avLst>
          </a:prstGeom>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8" name="Rectangle 15"/>
          <p:cNvSpPr>
            <a:spLocks noChangeArrowheads="1"/>
          </p:cNvSpPr>
          <p:nvPr/>
        </p:nvSpPr>
        <p:spPr bwMode="gray">
          <a:xfrm>
            <a:off x="1047750" y="1419622"/>
            <a:ext cx="1572866" cy="307777"/>
          </a:xfrm>
          <a:prstGeom prst="rect">
            <a:avLst/>
          </a:prstGeom>
          <a:noFill/>
          <a:ln w="9525">
            <a:noFill/>
            <a:miter lim="800000"/>
          </a:ln>
          <a:effectLst/>
        </p:spPr>
        <p:txBody>
          <a:bodyPr wrap="none">
            <a:spAutoFit/>
          </a:bodyPr>
          <a:lstStyle/>
          <a:p>
            <a:pPr fontAlgn="auto">
              <a:spcBef>
                <a:spcPct val="50000"/>
              </a:spcBef>
              <a:spcAft>
                <a:spcPts val="0"/>
              </a:spcAft>
              <a:buClr>
                <a:srgbClr val="1F3F5F"/>
              </a:buClr>
              <a:buFontTx/>
              <a:buChar char="•"/>
              <a:defRPr/>
            </a:pPr>
            <a:r>
              <a:rPr lang="en-US" altLang="zh-CN" sz="1400" b="1" kern="0" dirty="0">
                <a:solidFill>
                  <a:srgbClr val="FFFFFF"/>
                </a:solidFill>
                <a:latin typeface="微软雅黑" panose="020B0503020204020204" pitchFamily="34" charset="-122"/>
                <a:ea typeface="微软雅黑" panose="020B0503020204020204" pitchFamily="34" charset="-122"/>
              </a:rPr>
              <a:t> </a:t>
            </a:r>
            <a:r>
              <a:rPr lang="zh-CN" altLang="en-US" sz="1400" b="1" kern="0" dirty="0">
                <a:solidFill>
                  <a:srgbClr val="FFFFFF"/>
                </a:solidFill>
                <a:latin typeface="微软雅黑" panose="020B0503020204020204" pitchFamily="34" charset="-122"/>
                <a:ea typeface="微软雅黑" panose="020B0503020204020204" pitchFamily="34" charset="-122"/>
              </a:rPr>
              <a:t>持续性高速增长</a:t>
            </a:r>
            <a:endParaRPr lang="en-US" altLang="zh-CN" sz="1400" b="1" kern="0" dirty="0">
              <a:solidFill>
                <a:srgbClr val="FFFFFF"/>
              </a:solidFill>
              <a:latin typeface="微软雅黑" panose="020B0503020204020204" pitchFamily="34" charset="-122"/>
              <a:ea typeface="微软雅黑" panose="020B0503020204020204" pitchFamily="34" charset="-122"/>
            </a:endParaRPr>
          </a:p>
        </p:txBody>
      </p:sp>
      <p:sp>
        <p:nvSpPr>
          <p:cNvPr id="29" name="Rectangle 16"/>
          <p:cNvSpPr>
            <a:spLocks noChangeArrowheads="1"/>
          </p:cNvSpPr>
          <p:nvPr/>
        </p:nvSpPr>
        <p:spPr bwMode="gray">
          <a:xfrm>
            <a:off x="990600" y="2305204"/>
            <a:ext cx="1572866" cy="307777"/>
          </a:xfrm>
          <a:prstGeom prst="rect">
            <a:avLst/>
          </a:prstGeom>
          <a:noFill/>
          <a:ln w="9525">
            <a:noFill/>
            <a:miter lim="800000"/>
          </a:ln>
          <a:effectLst/>
        </p:spPr>
        <p:txBody>
          <a:bodyPr wrap="none">
            <a:spAutoFit/>
          </a:bodyPr>
          <a:lstStyle/>
          <a:p>
            <a:pPr fontAlgn="auto">
              <a:spcBef>
                <a:spcPct val="50000"/>
              </a:spcBef>
              <a:spcAft>
                <a:spcPts val="0"/>
              </a:spcAft>
              <a:buClr>
                <a:srgbClr val="1F3F5F"/>
              </a:buClr>
              <a:buFontTx/>
              <a:buChar char="•"/>
              <a:defRPr/>
            </a:pPr>
            <a:r>
              <a:rPr lang="en-US" altLang="zh-CN" sz="1400" b="1" kern="0" dirty="0">
                <a:solidFill>
                  <a:srgbClr val="FFFFFF"/>
                </a:solidFill>
                <a:latin typeface="微软雅黑" panose="020B0503020204020204" pitchFamily="34" charset="-122"/>
                <a:ea typeface="微软雅黑" panose="020B0503020204020204" pitchFamily="34" charset="-122"/>
              </a:rPr>
              <a:t> </a:t>
            </a:r>
            <a:r>
              <a:rPr lang="zh-CN" altLang="en-US" sz="1400" b="1" kern="0" dirty="0">
                <a:solidFill>
                  <a:srgbClr val="FFFFFF"/>
                </a:solidFill>
                <a:latin typeface="微软雅黑" panose="020B0503020204020204" pitchFamily="34" charset="-122"/>
                <a:ea typeface="微软雅黑" panose="020B0503020204020204" pitchFamily="34" charset="-122"/>
              </a:rPr>
              <a:t>行业性关键问题</a:t>
            </a:r>
            <a:endParaRPr lang="en-US" altLang="zh-CN" sz="1400" b="1" kern="0" dirty="0">
              <a:solidFill>
                <a:srgbClr val="FFFFFF"/>
              </a:solidFill>
              <a:latin typeface="微软雅黑" panose="020B0503020204020204" pitchFamily="34" charset="-122"/>
              <a:ea typeface="微软雅黑" panose="020B0503020204020204" pitchFamily="34" charset="-122"/>
            </a:endParaRPr>
          </a:p>
        </p:txBody>
      </p:sp>
      <p:sp>
        <p:nvSpPr>
          <p:cNvPr id="30" name="Rectangle 17"/>
          <p:cNvSpPr>
            <a:spLocks noChangeArrowheads="1"/>
          </p:cNvSpPr>
          <p:nvPr/>
        </p:nvSpPr>
        <p:spPr bwMode="gray">
          <a:xfrm>
            <a:off x="990600" y="3241308"/>
            <a:ext cx="1572866" cy="307777"/>
          </a:xfrm>
          <a:prstGeom prst="rect">
            <a:avLst/>
          </a:prstGeom>
          <a:noFill/>
          <a:ln w="9525">
            <a:noFill/>
            <a:miter lim="800000"/>
          </a:ln>
          <a:effectLst/>
        </p:spPr>
        <p:txBody>
          <a:bodyPr wrap="none">
            <a:spAutoFit/>
          </a:bodyPr>
          <a:lstStyle/>
          <a:p>
            <a:pPr fontAlgn="auto">
              <a:spcBef>
                <a:spcPct val="50000"/>
              </a:spcBef>
              <a:spcAft>
                <a:spcPts val="0"/>
              </a:spcAft>
              <a:buClr>
                <a:srgbClr val="1F3F5F"/>
              </a:buClr>
              <a:buFontTx/>
              <a:buChar char="•"/>
              <a:defRPr/>
            </a:pPr>
            <a:r>
              <a:rPr lang="en-US" altLang="zh-CN" sz="1400" b="1" kern="0" dirty="0">
                <a:solidFill>
                  <a:srgbClr val="FFFFFF"/>
                </a:solidFill>
                <a:latin typeface="微软雅黑" panose="020B0503020204020204" pitchFamily="34" charset="-122"/>
                <a:ea typeface="微软雅黑" panose="020B0503020204020204" pitchFamily="34" charset="-122"/>
              </a:rPr>
              <a:t> </a:t>
            </a:r>
            <a:r>
              <a:rPr lang="zh-CN" altLang="en-US" sz="1400" b="1" kern="0" dirty="0">
                <a:solidFill>
                  <a:srgbClr val="FFFFFF"/>
                </a:solidFill>
                <a:latin typeface="微软雅黑" panose="020B0503020204020204" pitchFamily="34" charset="-122"/>
                <a:ea typeface="微软雅黑" panose="020B0503020204020204" pitchFamily="34" charset="-122"/>
              </a:rPr>
              <a:t>数字化发展目标</a:t>
            </a:r>
            <a:endParaRPr lang="en-US" altLang="zh-CN" sz="1400" b="1" kern="0" dirty="0">
              <a:solidFill>
                <a:srgbClr val="FFFFFF"/>
              </a:solidFill>
              <a:latin typeface="微软雅黑" panose="020B0503020204020204" pitchFamily="34" charset="-122"/>
              <a:ea typeface="微软雅黑" panose="020B0503020204020204" pitchFamily="34" charset="-122"/>
            </a:endParaRPr>
          </a:p>
        </p:txBody>
      </p:sp>
      <p:sp>
        <p:nvSpPr>
          <p:cNvPr id="31" name="AutoShape 18"/>
          <p:cNvSpPr>
            <a:spLocks noChangeArrowheads="1"/>
          </p:cNvSpPr>
          <p:nvPr/>
        </p:nvSpPr>
        <p:spPr bwMode="gray">
          <a:xfrm>
            <a:off x="2895600" y="1424954"/>
            <a:ext cx="5257800" cy="685800"/>
          </a:xfrm>
          <a:prstGeom prst="roundRect">
            <a:avLst>
              <a:gd name="adj" fmla="val 29463"/>
            </a:avLst>
          </a:prstGeom>
          <a:solidFill>
            <a:srgbClr val="FFFFFF"/>
          </a:solidFill>
          <a:ln w="28575">
            <a:solidFill>
              <a:srgbClr val="F3900D"/>
            </a:solidFill>
            <a:round/>
          </a:ln>
          <a:effectLst/>
        </p:spPr>
        <p:txBody>
          <a:bodyPr wrap="none" anchor="ctr"/>
          <a:lstStyle/>
          <a:p>
            <a:pPr algn="ctr" eaLnBrk="0" fontAlgn="auto" hangingPunct="0">
              <a:lnSpc>
                <a:spcPct val="150000"/>
              </a:lnSpc>
              <a:spcBef>
                <a:spcPts val="0"/>
              </a:spcBef>
              <a:spcAft>
                <a:spcPts val="0"/>
              </a:spcAft>
              <a:buFont typeface="Wingdings" panose="05000000000000000000" pitchFamily="2" charset="2"/>
              <a:buChar char="u"/>
              <a:defRPr/>
            </a:pPr>
            <a:r>
              <a:rPr lang="en-US" altLang="zh-CN" sz="1000" dirty="0">
                <a:latin typeface="微软雅黑" panose="020B0503020204020204" pitchFamily="34" charset="-122"/>
                <a:ea typeface="微软雅黑" panose="020B0503020204020204" pitchFamily="34" charset="-122"/>
              </a:rPr>
              <a:t> 2011</a:t>
            </a:r>
            <a:r>
              <a:rPr lang="zh-CN" altLang="en-US" sz="1000" dirty="0">
                <a:latin typeface="微软雅黑" panose="020B0503020204020204" pitchFamily="34" charset="-122"/>
                <a:ea typeface="微软雅黑" panose="020B0503020204020204" pitchFamily="34" charset="-122"/>
              </a:rPr>
              <a:t>年实现工业总产值</a:t>
            </a:r>
            <a:r>
              <a:rPr lang="en-US" altLang="zh-CN" sz="1000" dirty="0">
                <a:latin typeface="微软雅黑" panose="020B0503020204020204" pitchFamily="34" charset="-122"/>
                <a:ea typeface="微软雅黑" panose="020B0503020204020204" pitchFamily="34" charset="-122"/>
              </a:rPr>
              <a:t>7.8</a:t>
            </a:r>
            <a:r>
              <a:rPr lang="zh-CN" altLang="en-US" sz="1000" dirty="0">
                <a:latin typeface="微软雅黑" panose="020B0503020204020204" pitchFamily="34" charset="-122"/>
                <a:ea typeface="微软雅黑" panose="020B0503020204020204" pitchFamily="34" charset="-122"/>
              </a:rPr>
              <a:t>万亿元，同比增长</a:t>
            </a:r>
            <a:r>
              <a:rPr lang="en-US" altLang="zh-CN" sz="1000" dirty="0">
                <a:latin typeface="微软雅黑" panose="020B0503020204020204" pitchFamily="34" charset="-122"/>
                <a:ea typeface="微软雅黑" panose="020B0503020204020204" pitchFamily="34" charset="-122"/>
              </a:rPr>
              <a:t>31.6%</a:t>
            </a:r>
            <a:endParaRPr lang="en-US" altLang="zh-CN" sz="1000" dirty="0">
              <a:latin typeface="微软雅黑" panose="020B0503020204020204" pitchFamily="34" charset="-122"/>
              <a:ea typeface="微软雅黑" panose="020B0503020204020204" pitchFamily="34" charset="-122"/>
            </a:endParaRPr>
          </a:p>
          <a:p>
            <a:pPr algn="ctr" eaLnBrk="0" fontAlgn="auto" hangingPunct="0">
              <a:lnSpc>
                <a:spcPct val="150000"/>
              </a:lnSpc>
              <a:spcBef>
                <a:spcPts val="0"/>
              </a:spcBef>
              <a:spcAft>
                <a:spcPts val="0"/>
              </a:spcAft>
              <a:buFont typeface="Wingdings" panose="05000000000000000000" pitchFamily="2" charset="2"/>
              <a:buChar char="u"/>
              <a:defRPr/>
            </a:pPr>
            <a:r>
              <a:rPr lang="en-US" altLang="zh-CN" sz="1000" dirty="0">
                <a:latin typeface="微软雅黑" panose="020B0503020204020204" pitchFamily="34" charset="-122"/>
                <a:ea typeface="微软雅黑" panose="020B0503020204020204" pitchFamily="34" charset="-122"/>
              </a:rPr>
              <a:t> 2011</a:t>
            </a:r>
            <a:r>
              <a:rPr lang="zh-CN" altLang="en-US" sz="1000" dirty="0">
                <a:latin typeface="微软雅黑" panose="020B0503020204020204" pitchFamily="34" charset="-122"/>
                <a:ea typeface="微软雅黑" panose="020B0503020204020204" pitchFamily="34" charset="-122"/>
              </a:rPr>
              <a:t>年全年完成工业销售产值</a:t>
            </a:r>
            <a:r>
              <a:rPr lang="en-US" altLang="zh-CN" sz="1000" dirty="0">
                <a:latin typeface="微软雅黑" panose="020B0503020204020204" pitchFamily="34" charset="-122"/>
                <a:ea typeface="微软雅黑" panose="020B0503020204020204" pitchFamily="34" charset="-122"/>
              </a:rPr>
              <a:t>7.56</a:t>
            </a:r>
            <a:r>
              <a:rPr lang="zh-CN" altLang="en-US" sz="1000" dirty="0">
                <a:latin typeface="微软雅黑" panose="020B0503020204020204" pitchFamily="34" charset="-122"/>
                <a:ea typeface="微软雅黑" panose="020B0503020204020204" pitchFamily="34" charset="-122"/>
              </a:rPr>
              <a:t>万亿元，同比增长</a:t>
            </a:r>
            <a:r>
              <a:rPr lang="en-US" altLang="zh-CN" sz="1000" dirty="0">
                <a:latin typeface="微软雅黑" panose="020B0503020204020204" pitchFamily="34" charset="-122"/>
                <a:ea typeface="微软雅黑" panose="020B0503020204020204" pitchFamily="34" charset="-122"/>
              </a:rPr>
              <a:t>31.6%</a:t>
            </a:r>
            <a:endParaRPr lang="en-US" altLang="zh-CN" sz="1000" dirty="0">
              <a:latin typeface="微软雅黑" panose="020B0503020204020204" pitchFamily="34" charset="-122"/>
              <a:ea typeface="微软雅黑" panose="020B0503020204020204" pitchFamily="34" charset="-122"/>
            </a:endParaRPr>
          </a:p>
          <a:p>
            <a:pPr algn="ctr" eaLnBrk="0" fontAlgn="auto" hangingPunct="0">
              <a:lnSpc>
                <a:spcPct val="150000"/>
              </a:lnSpc>
              <a:spcBef>
                <a:spcPts val="0"/>
              </a:spcBef>
              <a:spcAft>
                <a:spcPts val="0"/>
              </a:spcAft>
              <a:buFont typeface="Wingdings" panose="05000000000000000000" pitchFamily="2" charset="2"/>
              <a:buChar char="u"/>
              <a:defRPr/>
            </a:pPr>
            <a:r>
              <a:rPr lang="en-US" altLang="zh-CN" sz="1000" dirty="0">
                <a:latin typeface="微软雅黑" panose="020B0503020204020204" pitchFamily="34" charset="-122"/>
                <a:ea typeface="微软雅黑" panose="020B0503020204020204" pitchFamily="34" charset="-122"/>
              </a:rPr>
              <a:t> </a:t>
            </a:r>
            <a:r>
              <a:rPr lang="en-US" altLang="zh-CN" sz="1000" dirty="0" smtClean="0">
                <a:latin typeface="微软雅黑" panose="020B0503020204020204" pitchFamily="34" charset="-122"/>
                <a:ea typeface="微软雅黑" panose="020B0503020204020204" pitchFamily="34" charset="-122"/>
              </a:rPr>
              <a:t>2012</a:t>
            </a:r>
            <a:r>
              <a:rPr lang="zh-CN" altLang="en-US" sz="1000" dirty="0">
                <a:latin typeface="微软雅黑" panose="020B0503020204020204" pitchFamily="34" charset="-122"/>
                <a:ea typeface="微软雅黑" panose="020B0503020204020204" pitchFamily="34" charset="-122"/>
              </a:rPr>
              <a:t>年上半年，规模以上企业完成工业总产值</a:t>
            </a:r>
            <a:r>
              <a:rPr lang="en-US" altLang="zh-CN" sz="1000" dirty="0">
                <a:latin typeface="微软雅黑" panose="020B0503020204020204" pitchFamily="34" charset="-122"/>
                <a:ea typeface="微软雅黑" panose="020B0503020204020204" pitchFamily="34" charset="-122"/>
              </a:rPr>
              <a:t>41467</a:t>
            </a:r>
            <a:r>
              <a:rPr lang="zh-CN" altLang="en-US" sz="1000" dirty="0">
                <a:latin typeface="微软雅黑" panose="020B0503020204020204" pitchFamily="34" charset="-122"/>
                <a:ea typeface="微软雅黑" panose="020B0503020204020204" pitchFamily="34" charset="-122"/>
              </a:rPr>
              <a:t>亿元，同比增长</a:t>
            </a:r>
            <a:r>
              <a:rPr lang="en-US" altLang="zh-CN" sz="1000" dirty="0">
                <a:latin typeface="微软雅黑" panose="020B0503020204020204" pitchFamily="34" charset="-122"/>
                <a:ea typeface="微软雅黑" panose="020B0503020204020204" pitchFamily="34" charset="-122"/>
              </a:rPr>
              <a:t>22.2%</a:t>
            </a:r>
            <a:endParaRPr lang="en-US" altLang="zh-CN" sz="1000" dirty="0">
              <a:latin typeface="微软雅黑" panose="020B0503020204020204" pitchFamily="34" charset="-122"/>
              <a:ea typeface="微软雅黑" panose="020B0503020204020204" pitchFamily="34" charset="-122"/>
            </a:endParaRPr>
          </a:p>
        </p:txBody>
      </p:sp>
      <p:sp>
        <p:nvSpPr>
          <p:cNvPr id="32" name="AutoShape 19"/>
          <p:cNvSpPr>
            <a:spLocks noChangeArrowheads="1"/>
          </p:cNvSpPr>
          <p:nvPr/>
        </p:nvSpPr>
        <p:spPr bwMode="gray">
          <a:xfrm>
            <a:off x="2895600" y="2338164"/>
            <a:ext cx="5257800" cy="691753"/>
          </a:xfrm>
          <a:prstGeom prst="roundRect">
            <a:avLst>
              <a:gd name="adj" fmla="val 29463"/>
            </a:avLst>
          </a:prstGeom>
          <a:solidFill>
            <a:srgbClr val="FFFFFF"/>
          </a:solidFill>
          <a:ln w="28575">
            <a:solidFill>
              <a:srgbClr val="F3900D"/>
            </a:solidFill>
            <a:round/>
          </a:ln>
          <a:effectLst/>
        </p:spPr>
        <p:txBody>
          <a:bodyPr wrap="none" anchor="ctr"/>
          <a:lstStyle/>
          <a:p>
            <a:pPr algn="ctr" eaLnBrk="0" fontAlgn="auto" hangingPunct="0">
              <a:lnSpc>
                <a:spcPct val="150000"/>
              </a:lnSpc>
              <a:spcBef>
                <a:spcPts val="0"/>
              </a:spcBef>
              <a:spcAft>
                <a:spcPts val="0"/>
              </a:spcAft>
              <a:buFont typeface="Wingdings" panose="05000000000000000000" pitchFamily="2" charset="2"/>
              <a:buChar char="u"/>
              <a:defRPr/>
            </a:pPr>
            <a:r>
              <a:rPr lang="zh-CN" altLang="en-US" sz="1000" dirty="0">
                <a:latin typeface="微软雅黑" panose="020B0503020204020204" pitchFamily="34" charset="-122"/>
                <a:ea typeface="微软雅黑" panose="020B0503020204020204" pitchFamily="34" charset="-122"/>
              </a:rPr>
              <a:t> 食品质量安全问题</a:t>
            </a:r>
            <a:endParaRPr lang="en-US" altLang="zh-CN" sz="1000" dirty="0">
              <a:latin typeface="微软雅黑" panose="020B0503020204020204" pitchFamily="34" charset="-122"/>
              <a:ea typeface="微软雅黑" panose="020B0503020204020204" pitchFamily="34" charset="-122"/>
            </a:endParaRPr>
          </a:p>
          <a:p>
            <a:pPr algn="ctr" eaLnBrk="0" fontAlgn="auto" hangingPunct="0">
              <a:lnSpc>
                <a:spcPct val="150000"/>
              </a:lnSpc>
              <a:spcBef>
                <a:spcPts val="0"/>
              </a:spcBef>
              <a:spcAft>
                <a:spcPts val="0"/>
              </a:spcAft>
              <a:buFont typeface="Wingdings" panose="05000000000000000000" pitchFamily="2" charset="2"/>
              <a:buChar char="u"/>
              <a:defRPr/>
            </a:pPr>
            <a:r>
              <a:rPr lang="zh-CN" altLang="en-US" sz="1000" dirty="0">
                <a:latin typeface="微软雅黑" panose="020B0503020204020204" pitchFamily="34" charset="-122"/>
                <a:ea typeface="微软雅黑" panose="020B0503020204020204" pitchFamily="34" charset="-122"/>
              </a:rPr>
              <a:t> 行业规模化、集中度较低</a:t>
            </a:r>
            <a:endParaRPr lang="en-US" altLang="zh-CN" sz="1000" dirty="0">
              <a:latin typeface="微软雅黑" panose="020B0503020204020204" pitchFamily="34" charset="-122"/>
              <a:ea typeface="微软雅黑" panose="020B0503020204020204" pitchFamily="34" charset="-122"/>
            </a:endParaRPr>
          </a:p>
          <a:p>
            <a:pPr algn="ctr" eaLnBrk="0" fontAlgn="auto" hangingPunct="0">
              <a:lnSpc>
                <a:spcPct val="150000"/>
              </a:lnSpc>
              <a:spcBef>
                <a:spcPts val="0"/>
              </a:spcBef>
              <a:spcAft>
                <a:spcPts val="0"/>
              </a:spcAft>
              <a:buFont typeface="Wingdings" panose="05000000000000000000" pitchFamily="2" charset="2"/>
              <a:buChar char="u"/>
              <a:defRPr/>
            </a:pPr>
            <a:r>
              <a:rPr lang="zh-CN" altLang="en-US" sz="1000" dirty="0">
                <a:latin typeface="微软雅黑" panose="020B0503020204020204" pitchFamily="34" charset="-122"/>
                <a:ea typeface="微软雅黑" panose="020B0503020204020204" pitchFamily="34" charset="-122"/>
              </a:rPr>
              <a:t> 原材料问题逐渐成为制约行业发展的焦点</a:t>
            </a:r>
            <a:endParaRPr lang="en-US" altLang="zh-CN" sz="1000" dirty="0">
              <a:latin typeface="微软雅黑" panose="020B0503020204020204" pitchFamily="34" charset="-122"/>
              <a:ea typeface="微软雅黑" panose="020B0503020204020204" pitchFamily="34" charset="-122"/>
            </a:endParaRPr>
          </a:p>
        </p:txBody>
      </p:sp>
      <p:sp>
        <p:nvSpPr>
          <p:cNvPr id="33" name="AutoShape 20"/>
          <p:cNvSpPr>
            <a:spLocks noChangeArrowheads="1"/>
          </p:cNvSpPr>
          <p:nvPr/>
        </p:nvSpPr>
        <p:spPr bwMode="gray">
          <a:xfrm>
            <a:off x="2895600" y="3263279"/>
            <a:ext cx="5257800" cy="691754"/>
          </a:xfrm>
          <a:prstGeom prst="roundRect">
            <a:avLst>
              <a:gd name="adj" fmla="val 29463"/>
            </a:avLst>
          </a:prstGeom>
          <a:solidFill>
            <a:srgbClr val="FFFFFF"/>
          </a:solidFill>
          <a:ln w="28575">
            <a:solidFill>
              <a:srgbClr val="F3900D"/>
            </a:solidFill>
            <a:round/>
          </a:ln>
          <a:effectLst/>
        </p:spPr>
        <p:txBody>
          <a:bodyPr wrap="none" anchor="ctr"/>
          <a:lstStyle/>
          <a:p>
            <a:pPr algn="ctr" eaLnBrk="0" fontAlgn="auto" hangingPunct="0">
              <a:lnSpc>
                <a:spcPct val="150000"/>
              </a:lnSpc>
              <a:spcBef>
                <a:spcPts val="0"/>
              </a:spcBef>
              <a:spcAft>
                <a:spcPts val="0"/>
              </a:spcAft>
              <a:buFont typeface="Wingdings" panose="05000000000000000000" pitchFamily="2" charset="2"/>
              <a:buChar char="u"/>
              <a:defRPr/>
            </a:pPr>
            <a:r>
              <a:rPr lang="en-US" altLang="zh-CN" sz="1000" dirty="0">
                <a:latin typeface="微软雅黑" panose="020B0503020204020204" pitchFamily="34" charset="-122"/>
                <a:ea typeface="微软雅黑" panose="020B0503020204020204" pitchFamily="34" charset="-122"/>
              </a:rPr>
              <a:t> 2015</a:t>
            </a:r>
            <a:r>
              <a:rPr lang="zh-CN" altLang="en-US" sz="1000" dirty="0">
                <a:latin typeface="微软雅黑" panose="020B0503020204020204" pitchFamily="34" charset="-122"/>
                <a:ea typeface="微软雅黑" panose="020B0503020204020204" pitchFamily="34" charset="-122"/>
              </a:rPr>
              <a:t>年食品工业总产值将达到</a:t>
            </a:r>
            <a:r>
              <a:rPr lang="en-US" altLang="zh-CN" sz="1000" dirty="0">
                <a:latin typeface="微软雅黑" panose="020B0503020204020204" pitchFamily="34" charset="-122"/>
                <a:ea typeface="微软雅黑" panose="020B0503020204020204" pitchFamily="34" charset="-122"/>
              </a:rPr>
              <a:t>11.2</a:t>
            </a:r>
            <a:r>
              <a:rPr lang="zh-CN" altLang="en-US" sz="1000" dirty="0">
                <a:latin typeface="微软雅黑" panose="020B0503020204020204" pitchFamily="34" charset="-122"/>
                <a:ea typeface="微软雅黑" panose="020B0503020204020204" pitchFamily="34" charset="-122"/>
              </a:rPr>
              <a:t>万亿美元，年均增长达</a:t>
            </a:r>
            <a:r>
              <a:rPr lang="en-US" altLang="zh-CN" sz="1000" dirty="0">
                <a:latin typeface="微软雅黑" panose="020B0503020204020204" pitchFamily="34" charset="-122"/>
                <a:ea typeface="微软雅黑" panose="020B0503020204020204" pitchFamily="34" charset="-122"/>
              </a:rPr>
              <a:t>11%</a:t>
            </a:r>
            <a:endParaRPr lang="en-US" altLang="zh-CN" sz="1000" dirty="0">
              <a:latin typeface="微软雅黑" panose="020B0503020204020204" pitchFamily="34" charset="-122"/>
              <a:ea typeface="微软雅黑" panose="020B0503020204020204" pitchFamily="34" charset="-122"/>
            </a:endParaRPr>
          </a:p>
          <a:p>
            <a:pPr algn="ctr" eaLnBrk="0" fontAlgn="auto" hangingPunct="0">
              <a:lnSpc>
                <a:spcPct val="150000"/>
              </a:lnSpc>
              <a:spcBef>
                <a:spcPts val="0"/>
              </a:spcBef>
              <a:spcAft>
                <a:spcPts val="0"/>
              </a:spcAft>
              <a:buFont typeface="Wingdings" panose="05000000000000000000" pitchFamily="2" charset="2"/>
              <a:buChar char="u"/>
              <a:defRPr/>
            </a:pPr>
            <a:r>
              <a:rPr lang="zh-CN" altLang="en-US" sz="1000" dirty="0">
                <a:latin typeface="微软雅黑" panose="020B0503020204020204" pitchFamily="34" charset="-122"/>
                <a:ea typeface="微软雅黑" panose="020B0503020204020204" pitchFamily="34" charset="-122"/>
              </a:rPr>
              <a:t> 结构调整和资源整合， 百亿以上的食品工业企业公司达到</a:t>
            </a:r>
            <a:r>
              <a:rPr lang="en-US" altLang="zh-CN" sz="1000" dirty="0">
                <a:latin typeface="微软雅黑" panose="020B0503020204020204" pitchFamily="34" charset="-122"/>
                <a:ea typeface="微软雅黑" panose="020B0503020204020204" pitchFamily="34" charset="-122"/>
              </a:rPr>
              <a:t>40</a:t>
            </a:r>
            <a:r>
              <a:rPr lang="zh-CN" altLang="en-US" sz="1000" dirty="0">
                <a:latin typeface="微软雅黑" panose="020B0503020204020204" pitchFamily="34" charset="-122"/>
                <a:ea typeface="微软雅黑" panose="020B0503020204020204" pitchFamily="34" charset="-122"/>
              </a:rPr>
              <a:t>家以上</a:t>
            </a:r>
            <a:endParaRPr lang="en-US" altLang="zh-CN" sz="1000" dirty="0">
              <a:latin typeface="微软雅黑" panose="020B0503020204020204" pitchFamily="34" charset="-122"/>
              <a:ea typeface="微软雅黑" panose="020B0503020204020204" pitchFamily="34" charset="-122"/>
            </a:endParaRPr>
          </a:p>
          <a:p>
            <a:pPr algn="ctr" eaLnBrk="0" fontAlgn="auto" hangingPunct="0">
              <a:lnSpc>
                <a:spcPct val="150000"/>
              </a:lnSpc>
              <a:spcBef>
                <a:spcPts val="0"/>
              </a:spcBef>
              <a:spcAft>
                <a:spcPts val="0"/>
              </a:spcAft>
              <a:buFont typeface="Wingdings" panose="05000000000000000000" pitchFamily="2" charset="2"/>
              <a:buChar char="u"/>
              <a:defRPr/>
            </a:pPr>
            <a:r>
              <a:rPr lang="zh-CN" altLang="en-US" sz="1000" dirty="0">
                <a:latin typeface="微软雅黑" panose="020B0503020204020204" pitchFamily="34" charset="-122"/>
                <a:ea typeface="微软雅黑" panose="020B0503020204020204" pitchFamily="34" charset="-122"/>
              </a:rPr>
              <a:t> 提高深加工和综合利用水平。</a:t>
            </a:r>
            <a:r>
              <a:rPr lang="en-US" altLang="zh-CN" sz="1000" dirty="0">
                <a:latin typeface="微软雅黑" panose="020B0503020204020204" pitchFamily="34" charset="-122"/>
                <a:ea typeface="微软雅黑" panose="020B0503020204020204" pitchFamily="34" charset="-122"/>
              </a:rPr>
              <a:t>2015</a:t>
            </a:r>
            <a:r>
              <a:rPr lang="zh-CN" altLang="en-US" sz="1000" dirty="0">
                <a:latin typeface="微软雅黑" panose="020B0503020204020204" pitchFamily="34" charset="-122"/>
                <a:ea typeface="微软雅黑" panose="020B0503020204020204" pitchFamily="34" charset="-122"/>
              </a:rPr>
              <a:t>年加工食品占比提高到</a:t>
            </a:r>
            <a:r>
              <a:rPr lang="en-US" altLang="zh-CN" sz="1000" dirty="0">
                <a:latin typeface="微软雅黑" panose="020B0503020204020204" pitchFamily="34" charset="-122"/>
                <a:ea typeface="微软雅黑" panose="020B0503020204020204" pitchFamily="34" charset="-122"/>
              </a:rPr>
              <a:t>50%</a:t>
            </a:r>
            <a:r>
              <a:rPr lang="zh-CN" altLang="en-US" sz="1000" dirty="0">
                <a:latin typeface="微软雅黑" panose="020B0503020204020204" pitchFamily="34" charset="-122"/>
                <a:ea typeface="微软雅黑" panose="020B0503020204020204" pitchFamily="34" charset="-122"/>
              </a:rPr>
              <a:t>以上</a:t>
            </a:r>
            <a:endParaRPr lang="zh-CN" altLang="en-US" sz="1000" dirty="0">
              <a:latin typeface="微软雅黑" panose="020B0503020204020204" pitchFamily="34" charset="-122"/>
              <a:ea typeface="微软雅黑" panose="020B0503020204020204" pitchFamily="34" charset="-122"/>
            </a:endParaRPr>
          </a:p>
        </p:txBody>
      </p:sp>
      <p:sp>
        <p:nvSpPr>
          <p:cNvPr id="37" name="AutoShape 9"/>
          <p:cNvSpPr>
            <a:spLocks noChangeArrowheads="1"/>
          </p:cNvSpPr>
          <p:nvPr/>
        </p:nvSpPr>
        <p:spPr bwMode="gray">
          <a:xfrm>
            <a:off x="990600" y="4033613"/>
            <a:ext cx="6319838" cy="617934"/>
          </a:xfrm>
          <a:prstGeom prst="roundRect">
            <a:avLst>
              <a:gd name="adj" fmla="val 16667"/>
            </a:avLst>
          </a:prstGeom>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39" name="Rectangle 16"/>
          <p:cNvSpPr>
            <a:spLocks noChangeArrowheads="1"/>
          </p:cNvSpPr>
          <p:nvPr/>
        </p:nvSpPr>
        <p:spPr bwMode="gray">
          <a:xfrm>
            <a:off x="990600" y="4155926"/>
            <a:ext cx="1572866" cy="307777"/>
          </a:xfrm>
          <a:prstGeom prst="rect">
            <a:avLst/>
          </a:prstGeom>
          <a:noFill/>
          <a:ln w="9525">
            <a:noFill/>
            <a:miter lim="800000"/>
          </a:ln>
          <a:effectLst/>
        </p:spPr>
        <p:txBody>
          <a:bodyPr wrap="none">
            <a:spAutoFit/>
          </a:bodyPr>
          <a:lstStyle/>
          <a:p>
            <a:pPr fontAlgn="auto">
              <a:spcBef>
                <a:spcPct val="50000"/>
              </a:spcBef>
              <a:spcAft>
                <a:spcPts val="0"/>
              </a:spcAft>
              <a:buClr>
                <a:srgbClr val="1F3F5F"/>
              </a:buClr>
              <a:buFontTx/>
              <a:buChar char="•"/>
              <a:defRPr/>
            </a:pPr>
            <a:r>
              <a:rPr lang="en-US" altLang="zh-CN" sz="1400" b="1" kern="0" dirty="0">
                <a:solidFill>
                  <a:srgbClr val="FFFFFF"/>
                </a:solidFill>
                <a:latin typeface="微软雅黑" panose="020B0503020204020204" pitchFamily="34" charset="-122"/>
                <a:ea typeface="微软雅黑" panose="020B0503020204020204" pitchFamily="34" charset="-122"/>
              </a:rPr>
              <a:t> </a:t>
            </a:r>
            <a:r>
              <a:rPr lang="zh-CN" altLang="en-US" sz="1400" b="1" kern="0" dirty="0">
                <a:solidFill>
                  <a:srgbClr val="FFFFFF"/>
                </a:solidFill>
                <a:latin typeface="微软雅黑" panose="020B0503020204020204" pitchFamily="34" charset="-122"/>
                <a:ea typeface="微软雅黑" panose="020B0503020204020204" pitchFamily="34" charset="-122"/>
              </a:rPr>
              <a:t>结构性发展趋势</a:t>
            </a:r>
            <a:endParaRPr lang="en-US" altLang="zh-CN" sz="1400" b="1" kern="0" dirty="0">
              <a:solidFill>
                <a:srgbClr val="FFFFFF"/>
              </a:solidFill>
              <a:latin typeface="微软雅黑" panose="020B0503020204020204" pitchFamily="34" charset="-122"/>
              <a:ea typeface="微软雅黑" panose="020B0503020204020204" pitchFamily="34" charset="-122"/>
            </a:endParaRPr>
          </a:p>
        </p:txBody>
      </p:sp>
      <p:sp>
        <p:nvSpPr>
          <p:cNvPr id="40" name="AutoShape 19"/>
          <p:cNvSpPr>
            <a:spLocks noChangeArrowheads="1"/>
          </p:cNvSpPr>
          <p:nvPr/>
        </p:nvSpPr>
        <p:spPr bwMode="gray">
          <a:xfrm>
            <a:off x="2895600" y="4187204"/>
            <a:ext cx="5257800" cy="692944"/>
          </a:xfrm>
          <a:prstGeom prst="roundRect">
            <a:avLst>
              <a:gd name="adj" fmla="val 29463"/>
            </a:avLst>
          </a:prstGeom>
          <a:solidFill>
            <a:srgbClr val="FFFFFF"/>
          </a:solidFill>
          <a:ln w="28575">
            <a:solidFill>
              <a:srgbClr val="F3900D"/>
            </a:solidFill>
            <a:round/>
          </a:ln>
          <a:effectLst/>
        </p:spPr>
        <p:txBody>
          <a:bodyPr wrap="none" anchor="ctr"/>
          <a:lstStyle/>
          <a:p>
            <a:pPr algn="ctr" eaLnBrk="0" fontAlgn="auto" hangingPunct="0">
              <a:lnSpc>
                <a:spcPct val="150000"/>
              </a:lnSpc>
              <a:spcBef>
                <a:spcPts val="0"/>
              </a:spcBef>
              <a:spcAft>
                <a:spcPts val="0"/>
              </a:spcAft>
              <a:buFont typeface="Wingdings" panose="05000000000000000000" pitchFamily="2" charset="2"/>
              <a:buChar char="u"/>
              <a:defRPr/>
            </a:pPr>
            <a:r>
              <a:rPr lang="zh-CN" altLang="en-US" sz="1000" dirty="0">
                <a:latin typeface="微软雅黑" panose="020B0503020204020204" pitchFamily="34" charset="-122"/>
                <a:ea typeface="微软雅黑" panose="020B0503020204020204" pitchFamily="34" charset="-122"/>
              </a:rPr>
              <a:t> 食品质量安全要求显着提高，接近国际食品安全标准</a:t>
            </a:r>
            <a:endParaRPr lang="en-US" altLang="zh-CN" sz="1000" dirty="0">
              <a:latin typeface="微软雅黑" panose="020B0503020204020204" pitchFamily="34" charset="-122"/>
              <a:ea typeface="微软雅黑" panose="020B0503020204020204" pitchFamily="34" charset="-122"/>
            </a:endParaRPr>
          </a:p>
          <a:p>
            <a:pPr algn="ctr" eaLnBrk="0" fontAlgn="auto" hangingPunct="0">
              <a:lnSpc>
                <a:spcPct val="150000"/>
              </a:lnSpc>
              <a:spcBef>
                <a:spcPts val="0"/>
              </a:spcBef>
              <a:spcAft>
                <a:spcPts val="0"/>
              </a:spcAft>
              <a:buFont typeface="Wingdings" panose="05000000000000000000" pitchFamily="2" charset="2"/>
              <a:buChar char="u"/>
              <a:defRPr/>
            </a:pPr>
            <a:r>
              <a:rPr lang="zh-CN" altLang="en-US" sz="1000" dirty="0">
                <a:latin typeface="微软雅黑" panose="020B0503020204020204" pitchFamily="34" charset="-122"/>
                <a:ea typeface="微软雅黑" panose="020B0503020204020204" pitchFamily="34" charset="-122"/>
              </a:rPr>
              <a:t> 加强食品产业建设，培育产业新型，实施农业产业化</a:t>
            </a:r>
            <a:endParaRPr lang="en-US" altLang="zh-CN" sz="1000" dirty="0">
              <a:latin typeface="微软雅黑" panose="020B0503020204020204" pitchFamily="34" charset="-122"/>
              <a:ea typeface="微软雅黑" panose="020B0503020204020204" pitchFamily="34" charset="-122"/>
            </a:endParaRPr>
          </a:p>
          <a:p>
            <a:pPr algn="ctr" eaLnBrk="0" fontAlgn="auto" hangingPunct="0">
              <a:lnSpc>
                <a:spcPct val="150000"/>
              </a:lnSpc>
              <a:spcBef>
                <a:spcPts val="0"/>
              </a:spcBef>
              <a:spcAft>
                <a:spcPts val="0"/>
              </a:spcAft>
              <a:buFont typeface="Wingdings" panose="05000000000000000000" pitchFamily="2" charset="2"/>
              <a:buChar char="u"/>
              <a:defRPr/>
            </a:pPr>
            <a:r>
              <a:rPr lang="zh-CN" altLang="en-US" sz="1000" dirty="0">
                <a:latin typeface="微软雅黑" panose="020B0503020204020204" pitchFamily="34" charset="-122"/>
                <a:ea typeface="微软雅黑" panose="020B0503020204020204" pitchFamily="34" charset="-122"/>
              </a:rPr>
              <a:t> 高端农业将获得大发展，绿色环保健康成为行业发展的焦点</a:t>
            </a:r>
            <a:endParaRPr lang="zh-CN" altLang="en-US" sz="1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40940" y="3336660"/>
            <a:ext cx="7810802" cy="819266"/>
            <a:chOff x="3724736" y="2365672"/>
            <a:chExt cx="4143327" cy="434623"/>
          </a:xfrm>
        </p:grpSpPr>
        <p:sp>
          <p:nvSpPr>
            <p:cNvPr id="21" name="椭圆 20"/>
            <p:cNvSpPr/>
            <p:nvPr/>
          </p:nvSpPr>
          <p:spPr>
            <a:xfrm>
              <a:off x="3724736" y="2381728"/>
              <a:ext cx="418128" cy="418567"/>
            </a:xfrm>
            <a:prstGeom prst="ellipse">
              <a:avLst/>
            </a:prstGeom>
            <a:noFill/>
            <a:ln w="1270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defRPr/>
              </a:pPr>
              <a:endParaRPr lang="zh-CN" altLang="en-US" sz="1200" dirty="0">
                <a:solidFill>
                  <a:prstClr val="white"/>
                </a:solidFill>
                <a:latin typeface="微软雅黑" panose="020B0503020204020204" pitchFamily="34" charset="-122"/>
                <a:ea typeface="微软雅黑" panose="020B0503020204020204" pitchFamily="34" charset="-122"/>
                <a:sym typeface="+mn-lt"/>
              </a:endParaRPr>
            </a:p>
          </p:txBody>
        </p:sp>
        <p:sp>
          <p:nvSpPr>
            <p:cNvPr id="22" name="development_249168"/>
            <p:cNvSpPr>
              <a:spLocks noChangeAspect="1"/>
            </p:cNvSpPr>
            <p:nvPr/>
          </p:nvSpPr>
          <p:spPr bwMode="auto">
            <a:xfrm>
              <a:off x="3831690" y="2476256"/>
              <a:ext cx="204221" cy="229510"/>
            </a:xfrm>
            <a:custGeom>
              <a:avLst/>
              <a:gdLst>
                <a:gd name="connsiteX0" fmla="*/ 270011 w 540120"/>
                <a:gd name="connsiteY0" fmla="*/ 432024 h 607004"/>
                <a:gd name="connsiteX1" fmla="*/ 198589 w 540120"/>
                <a:gd name="connsiteY1" fmla="*/ 461672 h 607004"/>
                <a:gd name="connsiteX2" fmla="*/ 210913 w 540120"/>
                <a:gd name="connsiteY2" fmla="*/ 504690 h 607004"/>
                <a:gd name="connsiteX3" fmla="*/ 270011 w 540120"/>
                <a:gd name="connsiteY3" fmla="*/ 581135 h 607004"/>
                <a:gd name="connsiteX4" fmla="*/ 329207 w 540120"/>
                <a:gd name="connsiteY4" fmla="*/ 504690 h 607004"/>
                <a:gd name="connsiteX5" fmla="*/ 341531 w 540120"/>
                <a:gd name="connsiteY5" fmla="*/ 461672 h 607004"/>
                <a:gd name="connsiteX6" fmla="*/ 270011 w 540120"/>
                <a:gd name="connsiteY6" fmla="*/ 432024 h 607004"/>
                <a:gd name="connsiteX7" fmla="*/ 353952 w 540120"/>
                <a:gd name="connsiteY7" fmla="*/ 385808 h 607004"/>
                <a:gd name="connsiteX8" fmla="*/ 326975 w 540120"/>
                <a:gd name="connsiteY8" fmla="*/ 401989 h 607004"/>
                <a:gd name="connsiteX9" fmla="*/ 299512 w 540120"/>
                <a:gd name="connsiteY9" fmla="*/ 417200 h 607004"/>
                <a:gd name="connsiteX10" fmla="*/ 346771 w 540120"/>
                <a:gd name="connsiteY10" fmla="*/ 436190 h 607004"/>
                <a:gd name="connsiteX11" fmla="*/ 353952 w 540120"/>
                <a:gd name="connsiteY11" fmla="*/ 385808 h 607004"/>
                <a:gd name="connsiteX12" fmla="*/ 186168 w 540120"/>
                <a:gd name="connsiteY12" fmla="*/ 385808 h 607004"/>
                <a:gd name="connsiteX13" fmla="*/ 193349 w 540120"/>
                <a:gd name="connsiteY13" fmla="*/ 436190 h 607004"/>
                <a:gd name="connsiteX14" fmla="*/ 240608 w 540120"/>
                <a:gd name="connsiteY14" fmla="*/ 417200 h 607004"/>
                <a:gd name="connsiteX15" fmla="*/ 213145 w 540120"/>
                <a:gd name="connsiteY15" fmla="*/ 401989 h 607004"/>
                <a:gd name="connsiteX16" fmla="*/ 186168 w 540120"/>
                <a:gd name="connsiteY16" fmla="*/ 385808 h 607004"/>
                <a:gd name="connsiteX17" fmla="*/ 443037 w 540120"/>
                <a:gd name="connsiteY17" fmla="*/ 320797 h 607004"/>
                <a:gd name="connsiteX18" fmla="*/ 381512 w 540120"/>
                <a:gd name="connsiteY18" fmla="*/ 367787 h 607004"/>
                <a:gd name="connsiteX19" fmla="*/ 371517 w 540120"/>
                <a:gd name="connsiteY19" fmla="*/ 444329 h 607004"/>
                <a:gd name="connsiteX20" fmla="*/ 409363 w 540120"/>
                <a:gd name="connsiteY20" fmla="*/ 454115 h 607004"/>
                <a:gd name="connsiteX21" fmla="*/ 438184 w 540120"/>
                <a:gd name="connsiteY21" fmla="*/ 438031 h 607004"/>
                <a:gd name="connsiteX22" fmla="*/ 469917 w 540120"/>
                <a:gd name="connsiteY22" fmla="*/ 459734 h 607004"/>
                <a:gd name="connsiteX23" fmla="*/ 510869 w 540120"/>
                <a:gd name="connsiteY23" fmla="*/ 442294 h 607004"/>
                <a:gd name="connsiteX24" fmla="*/ 474187 w 540120"/>
                <a:gd name="connsiteY24" fmla="*/ 352963 h 607004"/>
                <a:gd name="connsiteX25" fmla="*/ 443037 w 540120"/>
                <a:gd name="connsiteY25" fmla="*/ 320797 h 607004"/>
                <a:gd name="connsiteX26" fmla="*/ 97084 w 540120"/>
                <a:gd name="connsiteY26" fmla="*/ 320797 h 607004"/>
                <a:gd name="connsiteX27" fmla="*/ 78160 w 540120"/>
                <a:gd name="connsiteY27" fmla="*/ 339593 h 607004"/>
                <a:gd name="connsiteX28" fmla="*/ 82139 w 540120"/>
                <a:gd name="connsiteY28" fmla="*/ 355482 h 607004"/>
                <a:gd name="connsiteX29" fmla="*/ 48078 w 540120"/>
                <a:gd name="connsiteY29" fmla="*/ 389393 h 607004"/>
                <a:gd name="connsiteX30" fmla="*/ 39829 w 540120"/>
                <a:gd name="connsiteY30" fmla="*/ 388424 h 607004"/>
                <a:gd name="connsiteX31" fmla="*/ 29251 w 540120"/>
                <a:gd name="connsiteY31" fmla="*/ 442294 h 607004"/>
                <a:gd name="connsiteX32" fmla="*/ 125128 w 540120"/>
                <a:gd name="connsiteY32" fmla="*/ 455277 h 607004"/>
                <a:gd name="connsiteX33" fmla="*/ 168506 w 540120"/>
                <a:gd name="connsiteY33" fmla="*/ 444329 h 607004"/>
                <a:gd name="connsiteX34" fmla="*/ 158608 w 540120"/>
                <a:gd name="connsiteY34" fmla="*/ 367787 h 607004"/>
                <a:gd name="connsiteX35" fmla="*/ 97084 w 540120"/>
                <a:gd name="connsiteY35" fmla="*/ 320797 h 607004"/>
                <a:gd name="connsiteX36" fmla="*/ 270011 w 540120"/>
                <a:gd name="connsiteY36" fmla="*/ 275742 h 607004"/>
                <a:gd name="connsiteX37" fmla="*/ 242245 w 540120"/>
                <a:gd name="connsiteY37" fmla="*/ 303453 h 607004"/>
                <a:gd name="connsiteX38" fmla="*/ 270011 w 540120"/>
                <a:gd name="connsiteY38" fmla="*/ 331261 h 607004"/>
                <a:gd name="connsiteX39" fmla="*/ 297874 w 540120"/>
                <a:gd name="connsiteY39" fmla="*/ 303453 h 607004"/>
                <a:gd name="connsiteX40" fmla="*/ 270011 w 540120"/>
                <a:gd name="connsiteY40" fmla="*/ 275742 h 607004"/>
                <a:gd name="connsiteX41" fmla="*/ 383356 w 540120"/>
                <a:gd name="connsiteY41" fmla="*/ 272159 h 607004"/>
                <a:gd name="connsiteX42" fmla="*/ 383938 w 540120"/>
                <a:gd name="connsiteY42" fmla="*/ 303454 h 607004"/>
                <a:gd name="connsiteX43" fmla="*/ 383356 w 540120"/>
                <a:gd name="connsiteY43" fmla="*/ 334845 h 607004"/>
                <a:gd name="connsiteX44" fmla="*/ 423531 w 540120"/>
                <a:gd name="connsiteY44" fmla="*/ 303454 h 607004"/>
                <a:gd name="connsiteX45" fmla="*/ 383356 w 540120"/>
                <a:gd name="connsiteY45" fmla="*/ 272159 h 607004"/>
                <a:gd name="connsiteX46" fmla="*/ 156764 w 540120"/>
                <a:gd name="connsiteY46" fmla="*/ 272159 h 607004"/>
                <a:gd name="connsiteX47" fmla="*/ 116589 w 540120"/>
                <a:gd name="connsiteY47" fmla="*/ 303454 h 607004"/>
                <a:gd name="connsiteX48" fmla="*/ 156764 w 540120"/>
                <a:gd name="connsiteY48" fmla="*/ 334845 h 607004"/>
                <a:gd name="connsiteX49" fmla="*/ 156182 w 540120"/>
                <a:gd name="connsiteY49" fmla="*/ 303454 h 607004"/>
                <a:gd name="connsiteX50" fmla="*/ 156764 w 540120"/>
                <a:gd name="connsiteY50" fmla="*/ 272159 h 607004"/>
                <a:gd name="connsiteX51" fmla="*/ 270011 w 540120"/>
                <a:gd name="connsiteY51" fmla="*/ 249872 h 607004"/>
                <a:gd name="connsiteX52" fmla="*/ 323795 w 540120"/>
                <a:gd name="connsiteY52" fmla="*/ 303453 h 607004"/>
                <a:gd name="connsiteX53" fmla="*/ 270011 w 540120"/>
                <a:gd name="connsiteY53" fmla="*/ 357131 h 607004"/>
                <a:gd name="connsiteX54" fmla="*/ 216324 w 540120"/>
                <a:gd name="connsiteY54" fmla="*/ 303453 h 607004"/>
                <a:gd name="connsiteX55" fmla="*/ 270011 w 540120"/>
                <a:gd name="connsiteY55" fmla="*/ 249872 h 607004"/>
                <a:gd name="connsiteX56" fmla="*/ 270011 w 540120"/>
                <a:gd name="connsiteY56" fmla="*/ 203756 h 607004"/>
                <a:gd name="connsiteX57" fmla="*/ 226052 w 540120"/>
                <a:gd name="connsiteY57" fmla="*/ 227396 h 607004"/>
                <a:gd name="connsiteX58" fmla="*/ 183547 w 540120"/>
                <a:gd name="connsiteY58" fmla="*/ 253653 h 607004"/>
                <a:gd name="connsiteX59" fmla="*/ 181995 w 540120"/>
                <a:gd name="connsiteY59" fmla="*/ 303454 h 607004"/>
                <a:gd name="connsiteX60" fmla="*/ 183547 w 540120"/>
                <a:gd name="connsiteY60" fmla="*/ 353351 h 607004"/>
                <a:gd name="connsiteX61" fmla="*/ 226052 w 540120"/>
                <a:gd name="connsiteY61" fmla="*/ 379608 h 607004"/>
                <a:gd name="connsiteX62" fmla="*/ 270011 w 540120"/>
                <a:gd name="connsiteY62" fmla="*/ 403248 h 607004"/>
                <a:gd name="connsiteX63" fmla="*/ 314068 w 540120"/>
                <a:gd name="connsiteY63" fmla="*/ 379608 h 607004"/>
                <a:gd name="connsiteX64" fmla="*/ 356573 w 540120"/>
                <a:gd name="connsiteY64" fmla="*/ 353351 h 607004"/>
                <a:gd name="connsiteX65" fmla="*/ 358028 w 540120"/>
                <a:gd name="connsiteY65" fmla="*/ 303454 h 607004"/>
                <a:gd name="connsiteX66" fmla="*/ 356573 w 540120"/>
                <a:gd name="connsiteY66" fmla="*/ 253653 h 607004"/>
                <a:gd name="connsiteX67" fmla="*/ 314068 w 540120"/>
                <a:gd name="connsiteY67" fmla="*/ 227396 h 607004"/>
                <a:gd name="connsiteX68" fmla="*/ 270011 w 540120"/>
                <a:gd name="connsiteY68" fmla="*/ 203756 h 607004"/>
                <a:gd name="connsiteX69" fmla="*/ 346771 w 540120"/>
                <a:gd name="connsiteY69" fmla="*/ 170814 h 607004"/>
                <a:gd name="connsiteX70" fmla="*/ 299512 w 540120"/>
                <a:gd name="connsiteY70" fmla="*/ 189804 h 607004"/>
                <a:gd name="connsiteX71" fmla="*/ 326975 w 540120"/>
                <a:gd name="connsiteY71" fmla="*/ 205015 h 607004"/>
                <a:gd name="connsiteX72" fmla="*/ 353952 w 540120"/>
                <a:gd name="connsiteY72" fmla="*/ 221196 h 607004"/>
                <a:gd name="connsiteX73" fmla="*/ 346771 w 540120"/>
                <a:gd name="connsiteY73" fmla="*/ 170814 h 607004"/>
                <a:gd name="connsiteX74" fmla="*/ 193349 w 540120"/>
                <a:gd name="connsiteY74" fmla="*/ 170814 h 607004"/>
                <a:gd name="connsiteX75" fmla="*/ 186168 w 540120"/>
                <a:gd name="connsiteY75" fmla="*/ 221196 h 607004"/>
                <a:gd name="connsiteX76" fmla="*/ 213145 w 540120"/>
                <a:gd name="connsiteY76" fmla="*/ 205015 h 607004"/>
                <a:gd name="connsiteX77" fmla="*/ 240608 w 540120"/>
                <a:gd name="connsiteY77" fmla="*/ 189804 h 607004"/>
                <a:gd name="connsiteX78" fmla="*/ 193349 w 540120"/>
                <a:gd name="connsiteY78" fmla="*/ 170814 h 607004"/>
                <a:gd name="connsiteX79" fmla="*/ 477814 w 540120"/>
                <a:gd name="connsiteY79" fmla="*/ 147972 h 607004"/>
                <a:gd name="connsiteX80" fmla="*/ 414992 w 540120"/>
                <a:gd name="connsiteY80" fmla="*/ 151727 h 607004"/>
                <a:gd name="connsiteX81" fmla="*/ 371517 w 540120"/>
                <a:gd name="connsiteY81" fmla="*/ 162578 h 607004"/>
                <a:gd name="connsiteX82" fmla="*/ 381512 w 540120"/>
                <a:gd name="connsiteY82" fmla="*/ 239217 h 607004"/>
                <a:gd name="connsiteX83" fmla="*/ 443037 w 540120"/>
                <a:gd name="connsiteY83" fmla="*/ 286207 h 607004"/>
                <a:gd name="connsiteX84" fmla="*/ 474187 w 540120"/>
                <a:gd name="connsiteY84" fmla="*/ 254041 h 607004"/>
                <a:gd name="connsiteX85" fmla="*/ 510869 w 540120"/>
                <a:gd name="connsiteY85" fmla="*/ 164710 h 607004"/>
                <a:gd name="connsiteX86" fmla="*/ 477814 w 540120"/>
                <a:gd name="connsiteY86" fmla="*/ 147972 h 607004"/>
                <a:gd name="connsiteX87" fmla="*/ 79810 w 540120"/>
                <a:gd name="connsiteY87" fmla="*/ 146882 h 607004"/>
                <a:gd name="connsiteX88" fmla="*/ 29251 w 540120"/>
                <a:gd name="connsiteY88" fmla="*/ 164710 h 607004"/>
                <a:gd name="connsiteX89" fmla="*/ 65933 w 540120"/>
                <a:gd name="connsiteY89" fmla="*/ 254041 h 607004"/>
                <a:gd name="connsiteX90" fmla="*/ 97084 w 540120"/>
                <a:gd name="connsiteY90" fmla="*/ 286207 h 607004"/>
                <a:gd name="connsiteX91" fmla="*/ 158608 w 540120"/>
                <a:gd name="connsiteY91" fmla="*/ 239217 h 607004"/>
                <a:gd name="connsiteX92" fmla="*/ 168506 w 540120"/>
                <a:gd name="connsiteY92" fmla="*/ 162578 h 607004"/>
                <a:gd name="connsiteX93" fmla="*/ 125128 w 540120"/>
                <a:gd name="connsiteY93" fmla="*/ 151727 h 607004"/>
                <a:gd name="connsiteX94" fmla="*/ 79810 w 540120"/>
                <a:gd name="connsiteY94" fmla="*/ 146882 h 607004"/>
                <a:gd name="connsiteX95" fmla="*/ 270011 w 540120"/>
                <a:gd name="connsiteY95" fmla="*/ 25869 h 607004"/>
                <a:gd name="connsiteX96" fmla="*/ 210913 w 540120"/>
                <a:gd name="connsiteY96" fmla="*/ 102217 h 607004"/>
                <a:gd name="connsiteX97" fmla="*/ 198589 w 540120"/>
                <a:gd name="connsiteY97" fmla="*/ 145332 h 607004"/>
                <a:gd name="connsiteX98" fmla="*/ 270011 w 540120"/>
                <a:gd name="connsiteY98" fmla="*/ 174980 h 607004"/>
                <a:gd name="connsiteX99" fmla="*/ 341531 w 540120"/>
                <a:gd name="connsiteY99" fmla="*/ 145332 h 607004"/>
                <a:gd name="connsiteX100" fmla="*/ 330759 w 540120"/>
                <a:gd name="connsiteY100" fmla="*/ 106868 h 607004"/>
                <a:gd name="connsiteX101" fmla="*/ 297474 w 540120"/>
                <a:gd name="connsiteY101" fmla="*/ 72860 h 607004"/>
                <a:gd name="connsiteX102" fmla="*/ 305043 w 540120"/>
                <a:gd name="connsiteY102" fmla="*/ 51544 h 607004"/>
                <a:gd name="connsiteX103" fmla="*/ 270011 w 540120"/>
                <a:gd name="connsiteY103" fmla="*/ 25869 h 607004"/>
                <a:gd name="connsiteX104" fmla="*/ 270011 w 540120"/>
                <a:gd name="connsiteY104" fmla="*/ 0 h 607004"/>
                <a:gd name="connsiteX105" fmla="*/ 319309 w 540120"/>
                <a:gd name="connsiteY105" fmla="*/ 27516 h 607004"/>
                <a:gd name="connsiteX106" fmla="*/ 327848 w 540120"/>
                <a:gd name="connsiteY106" fmla="*/ 39143 h 607004"/>
                <a:gd name="connsiteX107" fmla="*/ 331439 w 540120"/>
                <a:gd name="connsiteY107" fmla="*/ 38949 h 607004"/>
                <a:gd name="connsiteX108" fmla="*/ 365500 w 540120"/>
                <a:gd name="connsiteY108" fmla="*/ 72860 h 607004"/>
                <a:gd name="connsiteX109" fmla="*/ 354923 w 540120"/>
                <a:gd name="connsiteY109" fmla="*/ 97469 h 607004"/>
                <a:gd name="connsiteX110" fmla="*/ 366180 w 540120"/>
                <a:gd name="connsiteY110" fmla="*/ 137290 h 607004"/>
                <a:gd name="connsiteX111" fmla="*/ 410139 w 540120"/>
                <a:gd name="connsiteY111" fmla="*/ 126342 h 607004"/>
                <a:gd name="connsiteX112" fmla="*/ 484764 w 540120"/>
                <a:gd name="connsiteY112" fmla="*/ 122854 h 607004"/>
                <a:gd name="connsiteX113" fmla="*/ 533285 w 540120"/>
                <a:gd name="connsiteY113" fmla="*/ 151727 h 607004"/>
                <a:gd name="connsiteX114" fmla="*/ 534061 w 540120"/>
                <a:gd name="connsiteY114" fmla="*/ 208116 h 607004"/>
                <a:gd name="connsiteX115" fmla="*/ 493789 w 540120"/>
                <a:gd name="connsiteY115" fmla="*/ 270899 h 607004"/>
                <a:gd name="connsiteX116" fmla="*/ 462348 w 540120"/>
                <a:gd name="connsiteY116" fmla="*/ 303454 h 607004"/>
                <a:gd name="connsiteX117" fmla="*/ 493789 w 540120"/>
                <a:gd name="connsiteY117" fmla="*/ 336008 h 607004"/>
                <a:gd name="connsiteX118" fmla="*/ 534061 w 540120"/>
                <a:gd name="connsiteY118" fmla="*/ 398791 h 607004"/>
                <a:gd name="connsiteX119" fmla="*/ 533285 w 540120"/>
                <a:gd name="connsiteY119" fmla="*/ 455277 h 607004"/>
                <a:gd name="connsiteX120" fmla="*/ 484764 w 540120"/>
                <a:gd name="connsiteY120" fmla="*/ 484053 h 607004"/>
                <a:gd name="connsiteX121" fmla="*/ 469335 w 540120"/>
                <a:gd name="connsiteY121" fmla="*/ 485700 h 607004"/>
                <a:gd name="connsiteX122" fmla="*/ 438184 w 540120"/>
                <a:gd name="connsiteY122" fmla="*/ 505950 h 607004"/>
                <a:gd name="connsiteX123" fmla="*/ 405093 w 540120"/>
                <a:gd name="connsiteY123" fmla="*/ 479596 h 607004"/>
                <a:gd name="connsiteX124" fmla="*/ 366180 w 540120"/>
                <a:gd name="connsiteY124" fmla="*/ 469714 h 607004"/>
                <a:gd name="connsiteX125" fmla="*/ 353661 w 540120"/>
                <a:gd name="connsiteY125" fmla="*/ 513216 h 607004"/>
                <a:gd name="connsiteX126" fmla="*/ 319309 w 540120"/>
                <a:gd name="connsiteY126" fmla="*/ 579391 h 607004"/>
                <a:gd name="connsiteX127" fmla="*/ 270011 w 540120"/>
                <a:gd name="connsiteY127" fmla="*/ 607004 h 607004"/>
                <a:gd name="connsiteX128" fmla="*/ 220714 w 540120"/>
                <a:gd name="connsiteY128" fmla="*/ 579391 h 607004"/>
                <a:gd name="connsiteX129" fmla="*/ 186459 w 540120"/>
                <a:gd name="connsiteY129" fmla="*/ 513216 h 607004"/>
                <a:gd name="connsiteX130" fmla="*/ 173940 w 540120"/>
                <a:gd name="connsiteY130" fmla="*/ 469714 h 607004"/>
                <a:gd name="connsiteX131" fmla="*/ 129981 w 540120"/>
                <a:gd name="connsiteY131" fmla="*/ 480662 h 607004"/>
                <a:gd name="connsiteX132" fmla="*/ 79810 w 540120"/>
                <a:gd name="connsiteY132" fmla="*/ 485894 h 607004"/>
                <a:gd name="connsiteX133" fmla="*/ 55356 w 540120"/>
                <a:gd name="connsiteY133" fmla="*/ 484053 h 607004"/>
                <a:gd name="connsiteX134" fmla="*/ 6835 w 540120"/>
                <a:gd name="connsiteY134" fmla="*/ 455277 h 607004"/>
                <a:gd name="connsiteX135" fmla="*/ 6059 w 540120"/>
                <a:gd name="connsiteY135" fmla="*/ 398791 h 607004"/>
                <a:gd name="connsiteX136" fmla="*/ 18965 w 540120"/>
                <a:gd name="connsiteY136" fmla="*/ 372922 h 607004"/>
                <a:gd name="connsiteX137" fmla="*/ 14113 w 540120"/>
                <a:gd name="connsiteY137" fmla="*/ 355482 h 607004"/>
                <a:gd name="connsiteX138" fmla="*/ 48078 w 540120"/>
                <a:gd name="connsiteY138" fmla="*/ 321572 h 607004"/>
                <a:gd name="connsiteX139" fmla="*/ 58170 w 540120"/>
                <a:gd name="connsiteY139" fmla="*/ 323025 h 607004"/>
                <a:gd name="connsiteX140" fmla="*/ 77772 w 540120"/>
                <a:gd name="connsiteY140" fmla="*/ 303454 h 607004"/>
                <a:gd name="connsiteX141" fmla="*/ 46331 w 540120"/>
                <a:gd name="connsiteY141" fmla="*/ 270899 h 607004"/>
                <a:gd name="connsiteX142" fmla="*/ 6059 w 540120"/>
                <a:gd name="connsiteY142" fmla="*/ 208116 h 607004"/>
                <a:gd name="connsiteX143" fmla="*/ 6835 w 540120"/>
                <a:gd name="connsiteY143" fmla="*/ 151727 h 607004"/>
                <a:gd name="connsiteX144" fmla="*/ 55356 w 540120"/>
                <a:gd name="connsiteY144" fmla="*/ 122854 h 607004"/>
                <a:gd name="connsiteX145" fmla="*/ 129981 w 540120"/>
                <a:gd name="connsiteY145" fmla="*/ 126342 h 607004"/>
                <a:gd name="connsiteX146" fmla="*/ 173940 w 540120"/>
                <a:gd name="connsiteY146" fmla="*/ 137290 h 607004"/>
                <a:gd name="connsiteX147" fmla="*/ 186459 w 540120"/>
                <a:gd name="connsiteY147" fmla="*/ 93788 h 607004"/>
                <a:gd name="connsiteX148" fmla="*/ 220714 w 540120"/>
                <a:gd name="connsiteY148" fmla="*/ 27516 h 607004"/>
                <a:gd name="connsiteX149" fmla="*/ 270011 w 540120"/>
                <a:gd name="connsiteY149" fmla="*/ 0 h 6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40120" h="607004">
                  <a:moveTo>
                    <a:pt x="270011" y="432024"/>
                  </a:moveTo>
                  <a:cubicBezTo>
                    <a:pt x="245751" y="443651"/>
                    <a:pt x="221782" y="453630"/>
                    <a:pt x="198589" y="461672"/>
                  </a:cubicBezTo>
                  <a:cubicBezTo>
                    <a:pt x="202179" y="476980"/>
                    <a:pt x="206255" y="491416"/>
                    <a:pt x="210913" y="504690"/>
                  </a:cubicBezTo>
                  <a:cubicBezTo>
                    <a:pt x="227507" y="552553"/>
                    <a:pt x="249633" y="581135"/>
                    <a:pt x="270011" y="581135"/>
                  </a:cubicBezTo>
                  <a:cubicBezTo>
                    <a:pt x="290487" y="581135"/>
                    <a:pt x="312613" y="552553"/>
                    <a:pt x="329207" y="504690"/>
                  </a:cubicBezTo>
                  <a:cubicBezTo>
                    <a:pt x="333865" y="491416"/>
                    <a:pt x="337941" y="476980"/>
                    <a:pt x="341531" y="461672"/>
                  </a:cubicBezTo>
                  <a:cubicBezTo>
                    <a:pt x="318338" y="453630"/>
                    <a:pt x="294369" y="443651"/>
                    <a:pt x="270011" y="432024"/>
                  </a:cubicBezTo>
                  <a:close/>
                  <a:moveTo>
                    <a:pt x="353952" y="385808"/>
                  </a:moveTo>
                  <a:cubicBezTo>
                    <a:pt x="345122" y="391331"/>
                    <a:pt x="336194" y="396660"/>
                    <a:pt x="326975" y="401989"/>
                  </a:cubicBezTo>
                  <a:cubicBezTo>
                    <a:pt x="317853" y="407221"/>
                    <a:pt x="308634" y="412259"/>
                    <a:pt x="299512" y="417200"/>
                  </a:cubicBezTo>
                  <a:cubicBezTo>
                    <a:pt x="315524" y="424273"/>
                    <a:pt x="331342" y="430668"/>
                    <a:pt x="346771" y="436190"/>
                  </a:cubicBezTo>
                  <a:cubicBezTo>
                    <a:pt x="349683" y="420107"/>
                    <a:pt x="352109" y="403248"/>
                    <a:pt x="353952" y="385808"/>
                  </a:cubicBezTo>
                  <a:close/>
                  <a:moveTo>
                    <a:pt x="186168" y="385808"/>
                  </a:moveTo>
                  <a:cubicBezTo>
                    <a:pt x="188011" y="403248"/>
                    <a:pt x="190437" y="420107"/>
                    <a:pt x="193349" y="436190"/>
                  </a:cubicBezTo>
                  <a:cubicBezTo>
                    <a:pt x="208778" y="430668"/>
                    <a:pt x="224596" y="424273"/>
                    <a:pt x="240608" y="417200"/>
                  </a:cubicBezTo>
                  <a:cubicBezTo>
                    <a:pt x="231389" y="412259"/>
                    <a:pt x="222267" y="407221"/>
                    <a:pt x="213145" y="401989"/>
                  </a:cubicBezTo>
                  <a:cubicBezTo>
                    <a:pt x="203926" y="396660"/>
                    <a:pt x="194998" y="391331"/>
                    <a:pt x="186168" y="385808"/>
                  </a:cubicBezTo>
                  <a:close/>
                  <a:moveTo>
                    <a:pt x="443037" y="320797"/>
                  </a:moveTo>
                  <a:cubicBezTo>
                    <a:pt x="424405" y="336783"/>
                    <a:pt x="403735" y="352576"/>
                    <a:pt x="381512" y="367787"/>
                  </a:cubicBezTo>
                  <a:cubicBezTo>
                    <a:pt x="379474" y="394528"/>
                    <a:pt x="376078" y="420301"/>
                    <a:pt x="371517" y="444329"/>
                  </a:cubicBezTo>
                  <a:cubicBezTo>
                    <a:pt x="384520" y="448301"/>
                    <a:pt x="397233" y="451595"/>
                    <a:pt x="409363" y="454115"/>
                  </a:cubicBezTo>
                  <a:cubicBezTo>
                    <a:pt x="415283" y="444523"/>
                    <a:pt x="426054" y="438031"/>
                    <a:pt x="438184" y="438031"/>
                  </a:cubicBezTo>
                  <a:cubicBezTo>
                    <a:pt x="452644" y="438031"/>
                    <a:pt x="464968" y="447042"/>
                    <a:pt x="469917" y="459734"/>
                  </a:cubicBezTo>
                  <a:cubicBezTo>
                    <a:pt x="490587" y="458378"/>
                    <a:pt x="505046" y="452467"/>
                    <a:pt x="510869" y="442294"/>
                  </a:cubicBezTo>
                  <a:cubicBezTo>
                    <a:pt x="521058" y="424661"/>
                    <a:pt x="507375" y="391234"/>
                    <a:pt x="474187" y="352963"/>
                  </a:cubicBezTo>
                  <a:cubicBezTo>
                    <a:pt x="464968" y="342306"/>
                    <a:pt x="454487" y="331551"/>
                    <a:pt x="443037" y="320797"/>
                  </a:cubicBezTo>
                  <a:close/>
                  <a:moveTo>
                    <a:pt x="97084" y="320797"/>
                  </a:moveTo>
                  <a:cubicBezTo>
                    <a:pt x="90388" y="327094"/>
                    <a:pt x="84080" y="333295"/>
                    <a:pt x="78160" y="339593"/>
                  </a:cubicBezTo>
                  <a:cubicBezTo>
                    <a:pt x="80683" y="344340"/>
                    <a:pt x="82139" y="349766"/>
                    <a:pt x="82139" y="355482"/>
                  </a:cubicBezTo>
                  <a:cubicBezTo>
                    <a:pt x="82139" y="374182"/>
                    <a:pt x="66904" y="389393"/>
                    <a:pt x="48078" y="389393"/>
                  </a:cubicBezTo>
                  <a:cubicBezTo>
                    <a:pt x="45263" y="389393"/>
                    <a:pt x="42546" y="389103"/>
                    <a:pt x="39829" y="388424"/>
                  </a:cubicBezTo>
                  <a:cubicBezTo>
                    <a:pt x="26340" y="411290"/>
                    <a:pt x="22362" y="430377"/>
                    <a:pt x="29251" y="442294"/>
                  </a:cubicBezTo>
                  <a:cubicBezTo>
                    <a:pt x="39441" y="460025"/>
                    <a:pt x="75249" y="464772"/>
                    <a:pt x="125128" y="455277"/>
                  </a:cubicBezTo>
                  <a:cubicBezTo>
                    <a:pt x="138908" y="452564"/>
                    <a:pt x="153465" y="448980"/>
                    <a:pt x="168506" y="444329"/>
                  </a:cubicBezTo>
                  <a:cubicBezTo>
                    <a:pt x="164042" y="420301"/>
                    <a:pt x="160646" y="394528"/>
                    <a:pt x="158608" y="367787"/>
                  </a:cubicBezTo>
                  <a:cubicBezTo>
                    <a:pt x="136385" y="352576"/>
                    <a:pt x="115715" y="336783"/>
                    <a:pt x="97084" y="320797"/>
                  </a:cubicBezTo>
                  <a:close/>
                  <a:moveTo>
                    <a:pt x="270011" y="275742"/>
                  </a:moveTo>
                  <a:cubicBezTo>
                    <a:pt x="254672" y="275742"/>
                    <a:pt x="242245" y="288144"/>
                    <a:pt x="242245" y="303453"/>
                  </a:cubicBezTo>
                  <a:cubicBezTo>
                    <a:pt x="242245" y="318762"/>
                    <a:pt x="254672" y="331261"/>
                    <a:pt x="270011" y="331261"/>
                  </a:cubicBezTo>
                  <a:cubicBezTo>
                    <a:pt x="285350" y="331261"/>
                    <a:pt x="297874" y="318762"/>
                    <a:pt x="297874" y="303453"/>
                  </a:cubicBezTo>
                  <a:cubicBezTo>
                    <a:pt x="297874" y="288144"/>
                    <a:pt x="285350" y="275742"/>
                    <a:pt x="270011" y="275742"/>
                  </a:cubicBezTo>
                  <a:close/>
                  <a:moveTo>
                    <a:pt x="383356" y="272159"/>
                  </a:moveTo>
                  <a:cubicBezTo>
                    <a:pt x="383744" y="282526"/>
                    <a:pt x="383938" y="292990"/>
                    <a:pt x="383938" y="303454"/>
                  </a:cubicBezTo>
                  <a:cubicBezTo>
                    <a:pt x="383938" y="314014"/>
                    <a:pt x="383744" y="324478"/>
                    <a:pt x="383356" y="334845"/>
                  </a:cubicBezTo>
                  <a:cubicBezTo>
                    <a:pt x="397621" y="324575"/>
                    <a:pt x="411013" y="314111"/>
                    <a:pt x="423531" y="303454"/>
                  </a:cubicBezTo>
                  <a:cubicBezTo>
                    <a:pt x="411013" y="292893"/>
                    <a:pt x="397621" y="282429"/>
                    <a:pt x="383356" y="272159"/>
                  </a:cubicBezTo>
                  <a:close/>
                  <a:moveTo>
                    <a:pt x="156764" y="272159"/>
                  </a:moveTo>
                  <a:cubicBezTo>
                    <a:pt x="142499" y="282429"/>
                    <a:pt x="129107" y="292893"/>
                    <a:pt x="116589" y="303454"/>
                  </a:cubicBezTo>
                  <a:cubicBezTo>
                    <a:pt x="129107" y="314111"/>
                    <a:pt x="142499" y="324575"/>
                    <a:pt x="156764" y="334845"/>
                  </a:cubicBezTo>
                  <a:cubicBezTo>
                    <a:pt x="156376" y="324478"/>
                    <a:pt x="156182" y="314014"/>
                    <a:pt x="156182" y="303454"/>
                  </a:cubicBezTo>
                  <a:cubicBezTo>
                    <a:pt x="156182" y="292990"/>
                    <a:pt x="156376" y="282526"/>
                    <a:pt x="156764" y="272159"/>
                  </a:cubicBezTo>
                  <a:close/>
                  <a:moveTo>
                    <a:pt x="270011" y="249872"/>
                  </a:moveTo>
                  <a:cubicBezTo>
                    <a:pt x="299718" y="249872"/>
                    <a:pt x="323795" y="273901"/>
                    <a:pt x="323795" y="303453"/>
                  </a:cubicBezTo>
                  <a:cubicBezTo>
                    <a:pt x="323795" y="333102"/>
                    <a:pt x="299718" y="357131"/>
                    <a:pt x="270011" y="357131"/>
                  </a:cubicBezTo>
                  <a:cubicBezTo>
                    <a:pt x="240401" y="357131"/>
                    <a:pt x="216324" y="333102"/>
                    <a:pt x="216324" y="303453"/>
                  </a:cubicBezTo>
                  <a:cubicBezTo>
                    <a:pt x="216324" y="273901"/>
                    <a:pt x="240401" y="249872"/>
                    <a:pt x="270011" y="249872"/>
                  </a:cubicBezTo>
                  <a:close/>
                  <a:moveTo>
                    <a:pt x="270011" y="203756"/>
                  </a:moveTo>
                  <a:cubicBezTo>
                    <a:pt x="255455" y="211022"/>
                    <a:pt x="240705" y="218967"/>
                    <a:pt x="226052" y="227396"/>
                  </a:cubicBezTo>
                  <a:cubicBezTo>
                    <a:pt x="211398" y="235826"/>
                    <a:pt x="197133" y="244642"/>
                    <a:pt x="183547" y="253653"/>
                  </a:cubicBezTo>
                  <a:cubicBezTo>
                    <a:pt x="182577" y="269930"/>
                    <a:pt x="181995" y="286595"/>
                    <a:pt x="181995" y="303454"/>
                  </a:cubicBezTo>
                  <a:cubicBezTo>
                    <a:pt x="181995" y="320409"/>
                    <a:pt x="182577" y="337074"/>
                    <a:pt x="183547" y="353351"/>
                  </a:cubicBezTo>
                  <a:cubicBezTo>
                    <a:pt x="197133" y="362362"/>
                    <a:pt x="211398" y="371178"/>
                    <a:pt x="226052" y="379608"/>
                  </a:cubicBezTo>
                  <a:cubicBezTo>
                    <a:pt x="240705" y="388037"/>
                    <a:pt x="255455" y="395982"/>
                    <a:pt x="270011" y="403248"/>
                  </a:cubicBezTo>
                  <a:cubicBezTo>
                    <a:pt x="284665" y="395982"/>
                    <a:pt x="299415" y="388037"/>
                    <a:pt x="314068" y="379608"/>
                  </a:cubicBezTo>
                  <a:cubicBezTo>
                    <a:pt x="328722" y="371178"/>
                    <a:pt x="342890" y="362362"/>
                    <a:pt x="356573" y="353351"/>
                  </a:cubicBezTo>
                  <a:cubicBezTo>
                    <a:pt x="357543" y="337074"/>
                    <a:pt x="358028" y="320409"/>
                    <a:pt x="358028" y="303454"/>
                  </a:cubicBezTo>
                  <a:cubicBezTo>
                    <a:pt x="358028" y="286595"/>
                    <a:pt x="357543" y="269930"/>
                    <a:pt x="356573" y="253653"/>
                  </a:cubicBezTo>
                  <a:cubicBezTo>
                    <a:pt x="342890" y="244642"/>
                    <a:pt x="328722" y="235826"/>
                    <a:pt x="314068" y="227396"/>
                  </a:cubicBezTo>
                  <a:cubicBezTo>
                    <a:pt x="299415" y="218967"/>
                    <a:pt x="284665" y="211022"/>
                    <a:pt x="270011" y="203756"/>
                  </a:cubicBezTo>
                  <a:close/>
                  <a:moveTo>
                    <a:pt x="346771" y="170814"/>
                  </a:moveTo>
                  <a:cubicBezTo>
                    <a:pt x="331342" y="176336"/>
                    <a:pt x="315524" y="182634"/>
                    <a:pt x="299512" y="189804"/>
                  </a:cubicBezTo>
                  <a:cubicBezTo>
                    <a:pt x="308634" y="194648"/>
                    <a:pt x="317853" y="199783"/>
                    <a:pt x="326975" y="205015"/>
                  </a:cubicBezTo>
                  <a:cubicBezTo>
                    <a:pt x="336194" y="210247"/>
                    <a:pt x="345122" y="215673"/>
                    <a:pt x="353952" y="221196"/>
                  </a:cubicBezTo>
                  <a:cubicBezTo>
                    <a:pt x="352109" y="203756"/>
                    <a:pt x="349683" y="186897"/>
                    <a:pt x="346771" y="170814"/>
                  </a:cubicBezTo>
                  <a:close/>
                  <a:moveTo>
                    <a:pt x="193349" y="170814"/>
                  </a:moveTo>
                  <a:cubicBezTo>
                    <a:pt x="190437" y="186897"/>
                    <a:pt x="188011" y="203756"/>
                    <a:pt x="186168" y="221196"/>
                  </a:cubicBezTo>
                  <a:cubicBezTo>
                    <a:pt x="194998" y="215673"/>
                    <a:pt x="203926" y="210247"/>
                    <a:pt x="213145" y="205015"/>
                  </a:cubicBezTo>
                  <a:cubicBezTo>
                    <a:pt x="222267" y="199783"/>
                    <a:pt x="231389" y="194648"/>
                    <a:pt x="240608" y="189804"/>
                  </a:cubicBezTo>
                  <a:cubicBezTo>
                    <a:pt x="224596" y="182634"/>
                    <a:pt x="208778" y="176336"/>
                    <a:pt x="193349" y="170814"/>
                  </a:cubicBezTo>
                  <a:close/>
                  <a:moveTo>
                    <a:pt x="477814" y="147972"/>
                  </a:moveTo>
                  <a:cubicBezTo>
                    <a:pt x="461353" y="145744"/>
                    <a:pt x="439931" y="146931"/>
                    <a:pt x="414992" y="151727"/>
                  </a:cubicBezTo>
                  <a:cubicBezTo>
                    <a:pt x="401212" y="154343"/>
                    <a:pt x="386655" y="158024"/>
                    <a:pt x="371517" y="162578"/>
                  </a:cubicBezTo>
                  <a:cubicBezTo>
                    <a:pt x="376078" y="186703"/>
                    <a:pt x="379474" y="212476"/>
                    <a:pt x="381512" y="239217"/>
                  </a:cubicBezTo>
                  <a:cubicBezTo>
                    <a:pt x="403735" y="254428"/>
                    <a:pt x="424405" y="270221"/>
                    <a:pt x="443037" y="286207"/>
                  </a:cubicBezTo>
                  <a:cubicBezTo>
                    <a:pt x="454487" y="275453"/>
                    <a:pt x="464968" y="264698"/>
                    <a:pt x="474187" y="254041"/>
                  </a:cubicBezTo>
                  <a:cubicBezTo>
                    <a:pt x="507375" y="215770"/>
                    <a:pt x="521058" y="182343"/>
                    <a:pt x="510869" y="164710"/>
                  </a:cubicBezTo>
                  <a:cubicBezTo>
                    <a:pt x="505774" y="155845"/>
                    <a:pt x="494274" y="150201"/>
                    <a:pt x="477814" y="147972"/>
                  </a:cubicBezTo>
                  <a:close/>
                  <a:moveTo>
                    <a:pt x="79810" y="146882"/>
                  </a:moveTo>
                  <a:cubicBezTo>
                    <a:pt x="53997" y="146882"/>
                    <a:pt x="35947" y="152986"/>
                    <a:pt x="29251" y="164710"/>
                  </a:cubicBezTo>
                  <a:cubicBezTo>
                    <a:pt x="18965" y="182343"/>
                    <a:pt x="32745" y="215770"/>
                    <a:pt x="65933" y="254041"/>
                  </a:cubicBezTo>
                  <a:cubicBezTo>
                    <a:pt x="75152" y="264698"/>
                    <a:pt x="85633" y="275453"/>
                    <a:pt x="97084" y="286207"/>
                  </a:cubicBezTo>
                  <a:cubicBezTo>
                    <a:pt x="115715" y="270221"/>
                    <a:pt x="136385" y="254428"/>
                    <a:pt x="158608" y="239217"/>
                  </a:cubicBezTo>
                  <a:cubicBezTo>
                    <a:pt x="160646" y="212476"/>
                    <a:pt x="164042" y="186703"/>
                    <a:pt x="168506" y="162578"/>
                  </a:cubicBezTo>
                  <a:cubicBezTo>
                    <a:pt x="153465" y="158024"/>
                    <a:pt x="138908" y="154343"/>
                    <a:pt x="125128" y="151727"/>
                  </a:cubicBezTo>
                  <a:cubicBezTo>
                    <a:pt x="108243" y="148529"/>
                    <a:pt x="93008" y="146882"/>
                    <a:pt x="79810" y="146882"/>
                  </a:cubicBezTo>
                  <a:close/>
                  <a:moveTo>
                    <a:pt x="270011" y="25869"/>
                  </a:moveTo>
                  <a:cubicBezTo>
                    <a:pt x="249633" y="25869"/>
                    <a:pt x="227507" y="54451"/>
                    <a:pt x="210913" y="102217"/>
                  </a:cubicBezTo>
                  <a:cubicBezTo>
                    <a:pt x="206255" y="115588"/>
                    <a:pt x="202179" y="130024"/>
                    <a:pt x="198589" y="145332"/>
                  </a:cubicBezTo>
                  <a:cubicBezTo>
                    <a:pt x="221782" y="153374"/>
                    <a:pt x="245751" y="163353"/>
                    <a:pt x="270011" y="174980"/>
                  </a:cubicBezTo>
                  <a:cubicBezTo>
                    <a:pt x="294369" y="163353"/>
                    <a:pt x="318338" y="153374"/>
                    <a:pt x="341531" y="145332"/>
                  </a:cubicBezTo>
                  <a:cubicBezTo>
                    <a:pt x="338329" y="131671"/>
                    <a:pt x="334738" y="118882"/>
                    <a:pt x="330759" y="106868"/>
                  </a:cubicBezTo>
                  <a:cubicBezTo>
                    <a:pt x="312322" y="106480"/>
                    <a:pt x="297474" y="91365"/>
                    <a:pt x="297474" y="72860"/>
                  </a:cubicBezTo>
                  <a:cubicBezTo>
                    <a:pt x="297474" y="64818"/>
                    <a:pt x="300288" y="57455"/>
                    <a:pt x="305043" y="51544"/>
                  </a:cubicBezTo>
                  <a:cubicBezTo>
                    <a:pt x="293690" y="34977"/>
                    <a:pt x="281559" y="25869"/>
                    <a:pt x="270011" y="25869"/>
                  </a:cubicBezTo>
                  <a:close/>
                  <a:moveTo>
                    <a:pt x="270011" y="0"/>
                  </a:moveTo>
                  <a:cubicBezTo>
                    <a:pt x="287770" y="0"/>
                    <a:pt x="304364" y="9301"/>
                    <a:pt x="319309" y="27516"/>
                  </a:cubicBezTo>
                  <a:cubicBezTo>
                    <a:pt x="322220" y="31101"/>
                    <a:pt x="325034" y="34977"/>
                    <a:pt x="327848" y="39143"/>
                  </a:cubicBezTo>
                  <a:cubicBezTo>
                    <a:pt x="329013" y="39046"/>
                    <a:pt x="330274" y="38949"/>
                    <a:pt x="331439" y="38949"/>
                  </a:cubicBezTo>
                  <a:cubicBezTo>
                    <a:pt x="350265" y="38949"/>
                    <a:pt x="365500" y="54160"/>
                    <a:pt x="365500" y="72860"/>
                  </a:cubicBezTo>
                  <a:cubicBezTo>
                    <a:pt x="365500" y="82549"/>
                    <a:pt x="361425" y="91269"/>
                    <a:pt x="354923" y="97469"/>
                  </a:cubicBezTo>
                  <a:cubicBezTo>
                    <a:pt x="359096" y="109871"/>
                    <a:pt x="362880" y="123242"/>
                    <a:pt x="366180" y="137290"/>
                  </a:cubicBezTo>
                  <a:cubicBezTo>
                    <a:pt x="381415" y="132737"/>
                    <a:pt x="396068" y="129055"/>
                    <a:pt x="410139" y="126342"/>
                  </a:cubicBezTo>
                  <a:cubicBezTo>
                    <a:pt x="439446" y="120723"/>
                    <a:pt x="464483" y="119560"/>
                    <a:pt x="484764" y="122854"/>
                  </a:cubicBezTo>
                  <a:cubicBezTo>
                    <a:pt x="508151" y="126730"/>
                    <a:pt x="524454" y="136418"/>
                    <a:pt x="533285" y="151727"/>
                  </a:cubicBezTo>
                  <a:cubicBezTo>
                    <a:pt x="542116" y="167035"/>
                    <a:pt x="542407" y="186025"/>
                    <a:pt x="534061" y="208116"/>
                  </a:cubicBezTo>
                  <a:cubicBezTo>
                    <a:pt x="526783" y="227300"/>
                    <a:pt x="513295" y="248421"/>
                    <a:pt x="493789" y="270899"/>
                  </a:cubicBezTo>
                  <a:cubicBezTo>
                    <a:pt x="484376" y="281751"/>
                    <a:pt x="473799" y="292602"/>
                    <a:pt x="462348" y="303454"/>
                  </a:cubicBezTo>
                  <a:cubicBezTo>
                    <a:pt x="473799" y="314402"/>
                    <a:pt x="484376" y="325253"/>
                    <a:pt x="493789" y="336008"/>
                  </a:cubicBezTo>
                  <a:cubicBezTo>
                    <a:pt x="513295" y="358583"/>
                    <a:pt x="526783" y="379704"/>
                    <a:pt x="534061" y="398791"/>
                  </a:cubicBezTo>
                  <a:cubicBezTo>
                    <a:pt x="542407" y="420979"/>
                    <a:pt x="542116" y="439969"/>
                    <a:pt x="533285" y="455277"/>
                  </a:cubicBezTo>
                  <a:cubicBezTo>
                    <a:pt x="524454" y="470586"/>
                    <a:pt x="508151" y="480274"/>
                    <a:pt x="484764" y="484053"/>
                  </a:cubicBezTo>
                  <a:cubicBezTo>
                    <a:pt x="479912" y="484925"/>
                    <a:pt x="474769" y="485409"/>
                    <a:pt x="469335" y="485700"/>
                  </a:cubicBezTo>
                  <a:cubicBezTo>
                    <a:pt x="463997" y="497617"/>
                    <a:pt x="452061" y="505950"/>
                    <a:pt x="438184" y="505950"/>
                  </a:cubicBezTo>
                  <a:cubicBezTo>
                    <a:pt x="422076" y="505950"/>
                    <a:pt x="408587" y="494711"/>
                    <a:pt x="405093" y="479596"/>
                  </a:cubicBezTo>
                  <a:cubicBezTo>
                    <a:pt x="392575" y="477077"/>
                    <a:pt x="379571" y="473686"/>
                    <a:pt x="366180" y="469714"/>
                  </a:cubicBezTo>
                  <a:cubicBezTo>
                    <a:pt x="362492" y="485119"/>
                    <a:pt x="358319" y="499652"/>
                    <a:pt x="353661" y="513216"/>
                  </a:cubicBezTo>
                  <a:cubicBezTo>
                    <a:pt x="343860" y="541314"/>
                    <a:pt x="332312" y="563598"/>
                    <a:pt x="319309" y="579391"/>
                  </a:cubicBezTo>
                  <a:cubicBezTo>
                    <a:pt x="304364" y="597703"/>
                    <a:pt x="287770" y="607004"/>
                    <a:pt x="270011" y="607004"/>
                  </a:cubicBezTo>
                  <a:cubicBezTo>
                    <a:pt x="252350" y="607004"/>
                    <a:pt x="235756" y="597703"/>
                    <a:pt x="220714" y="579391"/>
                  </a:cubicBezTo>
                  <a:cubicBezTo>
                    <a:pt x="207808" y="563598"/>
                    <a:pt x="196260" y="541314"/>
                    <a:pt x="186459" y="513216"/>
                  </a:cubicBezTo>
                  <a:cubicBezTo>
                    <a:pt x="181801" y="499652"/>
                    <a:pt x="177531" y="485119"/>
                    <a:pt x="173940" y="469714"/>
                  </a:cubicBezTo>
                  <a:cubicBezTo>
                    <a:pt x="158705" y="474267"/>
                    <a:pt x="144052" y="477949"/>
                    <a:pt x="129981" y="480662"/>
                  </a:cubicBezTo>
                  <a:cubicBezTo>
                    <a:pt x="111543" y="484150"/>
                    <a:pt x="94755" y="485894"/>
                    <a:pt x="79810" y="485894"/>
                  </a:cubicBezTo>
                  <a:cubicBezTo>
                    <a:pt x="71076" y="485894"/>
                    <a:pt x="62828" y="485313"/>
                    <a:pt x="55356" y="484053"/>
                  </a:cubicBezTo>
                  <a:cubicBezTo>
                    <a:pt x="31969" y="480274"/>
                    <a:pt x="15666" y="470586"/>
                    <a:pt x="6835" y="455277"/>
                  </a:cubicBezTo>
                  <a:cubicBezTo>
                    <a:pt x="-1996" y="439969"/>
                    <a:pt x="-2287" y="420979"/>
                    <a:pt x="6059" y="398791"/>
                  </a:cubicBezTo>
                  <a:cubicBezTo>
                    <a:pt x="9164" y="390556"/>
                    <a:pt x="13531" y="381933"/>
                    <a:pt x="18965" y="372922"/>
                  </a:cubicBezTo>
                  <a:cubicBezTo>
                    <a:pt x="15860" y="367787"/>
                    <a:pt x="14113" y="361877"/>
                    <a:pt x="14113" y="355482"/>
                  </a:cubicBezTo>
                  <a:cubicBezTo>
                    <a:pt x="14113" y="336783"/>
                    <a:pt x="29349" y="321572"/>
                    <a:pt x="48078" y="321572"/>
                  </a:cubicBezTo>
                  <a:cubicBezTo>
                    <a:pt x="51571" y="321572"/>
                    <a:pt x="54967" y="322056"/>
                    <a:pt x="58170" y="323025"/>
                  </a:cubicBezTo>
                  <a:cubicBezTo>
                    <a:pt x="64283" y="316533"/>
                    <a:pt x="70882" y="310042"/>
                    <a:pt x="77772" y="303454"/>
                  </a:cubicBezTo>
                  <a:cubicBezTo>
                    <a:pt x="66224" y="292602"/>
                    <a:pt x="55744" y="281751"/>
                    <a:pt x="46331" y="270899"/>
                  </a:cubicBezTo>
                  <a:cubicBezTo>
                    <a:pt x="26825" y="248421"/>
                    <a:pt x="13240" y="227300"/>
                    <a:pt x="6059" y="208116"/>
                  </a:cubicBezTo>
                  <a:cubicBezTo>
                    <a:pt x="-2287" y="186025"/>
                    <a:pt x="-1996" y="167035"/>
                    <a:pt x="6835" y="151727"/>
                  </a:cubicBezTo>
                  <a:cubicBezTo>
                    <a:pt x="15666" y="136418"/>
                    <a:pt x="31969" y="126730"/>
                    <a:pt x="55356" y="122854"/>
                  </a:cubicBezTo>
                  <a:cubicBezTo>
                    <a:pt x="75540" y="119560"/>
                    <a:pt x="100674" y="120723"/>
                    <a:pt x="129981" y="126342"/>
                  </a:cubicBezTo>
                  <a:cubicBezTo>
                    <a:pt x="144052" y="129055"/>
                    <a:pt x="158705" y="132737"/>
                    <a:pt x="173940" y="137290"/>
                  </a:cubicBezTo>
                  <a:cubicBezTo>
                    <a:pt x="177531" y="121885"/>
                    <a:pt x="181801" y="107255"/>
                    <a:pt x="186459" y="93788"/>
                  </a:cubicBezTo>
                  <a:cubicBezTo>
                    <a:pt x="196260" y="65690"/>
                    <a:pt x="207808" y="43406"/>
                    <a:pt x="220714" y="27516"/>
                  </a:cubicBezTo>
                  <a:cubicBezTo>
                    <a:pt x="235756" y="9301"/>
                    <a:pt x="252350" y="0"/>
                    <a:pt x="270011" y="0"/>
                  </a:cubicBezTo>
                  <a:close/>
                </a:path>
              </a:pathLst>
            </a:custGeom>
            <a:solidFill>
              <a:srgbClr val="E60012"/>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600" dirty="0">
                <a:solidFill>
                  <a:prstClr val="black"/>
                </a:solidFill>
                <a:latin typeface="等线" panose="02010600030101010101" charset="-122"/>
                <a:ea typeface="等线" panose="02010600030101010101" charset="-122"/>
              </a:endParaRPr>
            </a:p>
          </p:txBody>
        </p:sp>
        <p:sp>
          <p:nvSpPr>
            <p:cNvPr id="25" name="椭圆 24"/>
            <p:cNvSpPr/>
            <p:nvPr/>
          </p:nvSpPr>
          <p:spPr>
            <a:xfrm>
              <a:off x="6416611" y="2365672"/>
              <a:ext cx="418128" cy="418567"/>
            </a:xfrm>
            <a:prstGeom prst="ellipse">
              <a:avLst/>
            </a:prstGeom>
            <a:noFill/>
            <a:ln w="1270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defRPr/>
              </a:pPr>
              <a:endParaRPr lang="zh-CN" altLang="en-US" sz="1200" dirty="0">
                <a:solidFill>
                  <a:prstClr val="white"/>
                </a:solidFill>
                <a:latin typeface="微软雅黑" panose="020B0503020204020204" pitchFamily="34" charset="-122"/>
                <a:ea typeface="微软雅黑" panose="020B0503020204020204" pitchFamily="34" charset="-122"/>
                <a:sym typeface="+mn-lt"/>
              </a:endParaRPr>
            </a:p>
          </p:txBody>
        </p:sp>
        <p:sp>
          <p:nvSpPr>
            <p:cNvPr id="26" name="development_249168"/>
            <p:cNvSpPr>
              <a:spLocks noChangeAspect="1"/>
            </p:cNvSpPr>
            <p:nvPr/>
          </p:nvSpPr>
          <p:spPr bwMode="auto">
            <a:xfrm>
              <a:off x="6507950" y="2459289"/>
              <a:ext cx="235450" cy="231334"/>
            </a:xfrm>
            <a:custGeom>
              <a:avLst/>
              <a:gdLst>
                <a:gd name="connsiteX0" fmla="*/ 481817 w 609614"/>
                <a:gd name="connsiteY0" fmla="*/ 549900 h 598959"/>
                <a:gd name="connsiteX1" fmla="*/ 481817 w 609614"/>
                <a:gd name="connsiteY1" fmla="*/ 579354 h 598959"/>
                <a:gd name="connsiteX2" fmla="*/ 589974 w 609614"/>
                <a:gd name="connsiteY2" fmla="*/ 579354 h 598959"/>
                <a:gd name="connsiteX3" fmla="*/ 589974 w 609614"/>
                <a:gd name="connsiteY3" fmla="*/ 549900 h 598959"/>
                <a:gd name="connsiteX4" fmla="*/ 19631 w 609614"/>
                <a:gd name="connsiteY4" fmla="*/ 549900 h 598959"/>
                <a:gd name="connsiteX5" fmla="*/ 19631 w 609614"/>
                <a:gd name="connsiteY5" fmla="*/ 579354 h 598959"/>
                <a:gd name="connsiteX6" fmla="*/ 127836 w 609614"/>
                <a:gd name="connsiteY6" fmla="*/ 579354 h 598959"/>
                <a:gd name="connsiteX7" fmla="*/ 127836 w 609614"/>
                <a:gd name="connsiteY7" fmla="*/ 549900 h 598959"/>
                <a:gd name="connsiteX8" fmla="*/ 294963 w 609614"/>
                <a:gd name="connsiteY8" fmla="*/ 451689 h 598959"/>
                <a:gd name="connsiteX9" fmla="*/ 314651 w 609614"/>
                <a:gd name="connsiteY9" fmla="*/ 451689 h 598959"/>
                <a:gd name="connsiteX10" fmla="*/ 314651 w 609614"/>
                <a:gd name="connsiteY10" fmla="*/ 471306 h 598959"/>
                <a:gd name="connsiteX11" fmla="*/ 294963 w 609614"/>
                <a:gd name="connsiteY11" fmla="*/ 471306 h 598959"/>
                <a:gd name="connsiteX12" fmla="*/ 294963 w 609614"/>
                <a:gd name="connsiteY12" fmla="*/ 412384 h 598959"/>
                <a:gd name="connsiteX13" fmla="*/ 314651 w 609614"/>
                <a:gd name="connsiteY13" fmla="*/ 412384 h 598959"/>
                <a:gd name="connsiteX14" fmla="*/ 314651 w 609614"/>
                <a:gd name="connsiteY14" fmla="*/ 432072 h 598959"/>
                <a:gd name="connsiteX15" fmla="*/ 294963 w 609614"/>
                <a:gd name="connsiteY15" fmla="*/ 432072 h 598959"/>
                <a:gd name="connsiteX16" fmla="*/ 294963 w 609614"/>
                <a:gd name="connsiteY16" fmla="*/ 373150 h 598959"/>
                <a:gd name="connsiteX17" fmla="*/ 314651 w 609614"/>
                <a:gd name="connsiteY17" fmla="*/ 373150 h 598959"/>
                <a:gd name="connsiteX18" fmla="*/ 314651 w 609614"/>
                <a:gd name="connsiteY18" fmla="*/ 392767 h 598959"/>
                <a:gd name="connsiteX19" fmla="*/ 294963 w 609614"/>
                <a:gd name="connsiteY19" fmla="*/ 392767 h 598959"/>
                <a:gd name="connsiteX20" fmla="*/ 294963 w 609614"/>
                <a:gd name="connsiteY20" fmla="*/ 333845 h 598959"/>
                <a:gd name="connsiteX21" fmla="*/ 314651 w 609614"/>
                <a:gd name="connsiteY21" fmla="*/ 333845 h 598959"/>
                <a:gd name="connsiteX22" fmla="*/ 314651 w 609614"/>
                <a:gd name="connsiteY22" fmla="*/ 353462 h 598959"/>
                <a:gd name="connsiteX23" fmla="*/ 294963 w 609614"/>
                <a:gd name="connsiteY23" fmla="*/ 353462 h 598959"/>
                <a:gd name="connsiteX24" fmla="*/ 270553 w 609614"/>
                <a:gd name="connsiteY24" fmla="*/ 284794 h 598959"/>
                <a:gd name="connsiteX25" fmla="*/ 265667 w 609614"/>
                <a:gd name="connsiteY25" fmla="*/ 289672 h 598959"/>
                <a:gd name="connsiteX26" fmla="*/ 270553 w 609614"/>
                <a:gd name="connsiteY26" fmla="*/ 294551 h 598959"/>
                <a:gd name="connsiteX27" fmla="*/ 339409 w 609614"/>
                <a:gd name="connsiteY27" fmla="*/ 294551 h 598959"/>
                <a:gd name="connsiteX28" fmla="*/ 344294 w 609614"/>
                <a:gd name="connsiteY28" fmla="*/ 289672 h 598959"/>
                <a:gd name="connsiteX29" fmla="*/ 339409 w 609614"/>
                <a:gd name="connsiteY29" fmla="*/ 284794 h 598959"/>
                <a:gd name="connsiteX30" fmla="*/ 491868 w 609614"/>
                <a:gd name="connsiteY30" fmla="*/ 275519 h 598959"/>
                <a:gd name="connsiteX31" fmla="*/ 484952 w 609614"/>
                <a:gd name="connsiteY31" fmla="*/ 276532 h 598959"/>
                <a:gd name="connsiteX32" fmla="*/ 481817 w 609614"/>
                <a:gd name="connsiteY32" fmla="*/ 282791 h 598959"/>
                <a:gd name="connsiteX33" fmla="*/ 486612 w 609614"/>
                <a:gd name="connsiteY33" fmla="*/ 289878 h 598959"/>
                <a:gd name="connsiteX34" fmla="*/ 511323 w 609614"/>
                <a:gd name="connsiteY34" fmla="*/ 299726 h 598959"/>
                <a:gd name="connsiteX35" fmla="*/ 511323 w 609614"/>
                <a:gd name="connsiteY35" fmla="*/ 282054 h 598959"/>
                <a:gd name="connsiteX36" fmla="*/ 117697 w 609614"/>
                <a:gd name="connsiteY36" fmla="*/ 275519 h 598959"/>
                <a:gd name="connsiteX37" fmla="*/ 98342 w 609614"/>
                <a:gd name="connsiteY37" fmla="*/ 282054 h 598959"/>
                <a:gd name="connsiteX38" fmla="*/ 98342 w 609614"/>
                <a:gd name="connsiteY38" fmla="*/ 299726 h 598959"/>
                <a:gd name="connsiteX39" fmla="*/ 122951 w 609614"/>
                <a:gd name="connsiteY39" fmla="*/ 289878 h 598959"/>
                <a:gd name="connsiteX40" fmla="*/ 127836 w 609614"/>
                <a:gd name="connsiteY40" fmla="*/ 282791 h 598959"/>
                <a:gd name="connsiteX41" fmla="*/ 124610 w 609614"/>
                <a:gd name="connsiteY41" fmla="*/ 276532 h 598959"/>
                <a:gd name="connsiteX42" fmla="*/ 117697 w 609614"/>
                <a:gd name="connsiteY42" fmla="*/ 275519 h 598959"/>
                <a:gd name="connsiteX43" fmla="*/ 260690 w 609614"/>
                <a:gd name="connsiteY43" fmla="*/ 255339 h 598959"/>
                <a:gd name="connsiteX44" fmla="*/ 255805 w 609614"/>
                <a:gd name="connsiteY44" fmla="*/ 260217 h 598959"/>
                <a:gd name="connsiteX45" fmla="*/ 260690 w 609614"/>
                <a:gd name="connsiteY45" fmla="*/ 265096 h 598959"/>
                <a:gd name="connsiteX46" fmla="*/ 270553 w 609614"/>
                <a:gd name="connsiteY46" fmla="*/ 265096 h 598959"/>
                <a:gd name="connsiteX47" fmla="*/ 339409 w 609614"/>
                <a:gd name="connsiteY47" fmla="*/ 265096 h 598959"/>
                <a:gd name="connsiteX48" fmla="*/ 349179 w 609614"/>
                <a:gd name="connsiteY48" fmla="*/ 265096 h 598959"/>
                <a:gd name="connsiteX49" fmla="*/ 354157 w 609614"/>
                <a:gd name="connsiteY49" fmla="*/ 260217 h 598959"/>
                <a:gd name="connsiteX50" fmla="*/ 349179 w 609614"/>
                <a:gd name="connsiteY50" fmla="*/ 255339 h 598959"/>
                <a:gd name="connsiteX51" fmla="*/ 519714 w 609614"/>
                <a:gd name="connsiteY51" fmla="*/ 216059 h 598959"/>
                <a:gd name="connsiteX52" fmla="*/ 511323 w 609614"/>
                <a:gd name="connsiteY52" fmla="*/ 224435 h 598959"/>
                <a:gd name="connsiteX53" fmla="*/ 515288 w 609614"/>
                <a:gd name="connsiteY53" fmla="*/ 241371 h 598959"/>
                <a:gd name="connsiteX54" fmla="*/ 530963 w 609614"/>
                <a:gd name="connsiteY54" fmla="*/ 272666 h 598959"/>
                <a:gd name="connsiteX55" fmla="*/ 530963 w 609614"/>
                <a:gd name="connsiteY55" fmla="*/ 355873 h 598959"/>
                <a:gd name="connsiteX56" fmla="*/ 512061 w 609614"/>
                <a:gd name="connsiteY56" fmla="*/ 393519 h 598959"/>
                <a:gd name="connsiteX57" fmla="*/ 478867 w 609614"/>
                <a:gd name="connsiteY57" fmla="*/ 338201 h 598959"/>
                <a:gd name="connsiteX58" fmla="*/ 471121 w 609614"/>
                <a:gd name="connsiteY58" fmla="*/ 333875 h 598959"/>
                <a:gd name="connsiteX59" fmla="*/ 462085 w 609614"/>
                <a:gd name="connsiteY59" fmla="*/ 342895 h 598959"/>
                <a:gd name="connsiteX60" fmla="*/ 465220 w 609614"/>
                <a:gd name="connsiteY60" fmla="*/ 360015 h 598959"/>
                <a:gd name="connsiteX61" fmla="*/ 490577 w 609614"/>
                <a:gd name="connsiteY61" fmla="*/ 427575 h 598959"/>
                <a:gd name="connsiteX62" fmla="*/ 511323 w 609614"/>
                <a:gd name="connsiteY62" fmla="*/ 458501 h 598959"/>
                <a:gd name="connsiteX63" fmla="*/ 511323 w 609614"/>
                <a:gd name="connsiteY63" fmla="*/ 530203 h 598959"/>
                <a:gd name="connsiteX64" fmla="*/ 562220 w 609614"/>
                <a:gd name="connsiteY64" fmla="*/ 530203 h 598959"/>
                <a:gd name="connsiteX65" fmla="*/ 570335 w 609614"/>
                <a:gd name="connsiteY65" fmla="*/ 489980 h 598959"/>
                <a:gd name="connsiteX66" fmla="*/ 570335 w 609614"/>
                <a:gd name="connsiteY66" fmla="*/ 364341 h 598959"/>
                <a:gd name="connsiteX67" fmla="*/ 551064 w 609614"/>
                <a:gd name="connsiteY67" fmla="*/ 268340 h 598959"/>
                <a:gd name="connsiteX68" fmla="*/ 527182 w 609614"/>
                <a:gd name="connsiteY68" fmla="*/ 220661 h 598959"/>
                <a:gd name="connsiteX69" fmla="*/ 519714 w 609614"/>
                <a:gd name="connsiteY69" fmla="*/ 216059 h 598959"/>
                <a:gd name="connsiteX70" fmla="*/ 89955 w 609614"/>
                <a:gd name="connsiteY70" fmla="*/ 216059 h 598959"/>
                <a:gd name="connsiteX71" fmla="*/ 82397 w 609614"/>
                <a:gd name="connsiteY71" fmla="*/ 220753 h 598959"/>
                <a:gd name="connsiteX72" fmla="*/ 58526 w 609614"/>
                <a:gd name="connsiteY72" fmla="*/ 268340 h 598959"/>
                <a:gd name="connsiteX73" fmla="*/ 39355 w 609614"/>
                <a:gd name="connsiteY73" fmla="*/ 364341 h 598959"/>
                <a:gd name="connsiteX74" fmla="*/ 39355 w 609614"/>
                <a:gd name="connsiteY74" fmla="*/ 489980 h 598959"/>
                <a:gd name="connsiteX75" fmla="*/ 47374 w 609614"/>
                <a:gd name="connsiteY75" fmla="*/ 530203 h 598959"/>
                <a:gd name="connsiteX76" fmla="*/ 98342 w 609614"/>
                <a:gd name="connsiteY76" fmla="*/ 530203 h 598959"/>
                <a:gd name="connsiteX77" fmla="*/ 98342 w 609614"/>
                <a:gd name="connsiteY77" fmla="*/ 458501 h 598959"/>
                <a:gd name="connsiteX78" fmla="*/ 118988 w 609614"/>
                <a:gd name="connsiteY78" fmla="*/ 427575 h 598959"/>
                <a:gd name="connsiteX79" fmla="*/ 144333 w 609614"/>
                <a:gd name="connsiteY79" fmla="*/ 360015 h 598959"/>
                <a:gd name="connsiteX80" fmla="*/ 147467 w 609614"/>
                <a:gd name="connsiteY80" fmla="*/ 342895 h 598959"/>
                <a:gd name="connsiteX81" fmla="*/ 138435 w 609614"/>
                <a:gd name="connsiteY81" fmla="*/ 333875 h 598959"/>
                <a:gd name="connsiteX82" fmla="*/ 130785 w 609614"/>
                <a:gd name="connsiteY82" fmla="*/ 338201 h 598959"/>
                <a:gd name="connsiteX83" fmla="*/ 97513 w 609614"/>
                <a:gd name="connsiteY83" fmla="*/ 393519 h 598959"/>
                <a:gd name="connsiteX84" fmla="*/ 78618 w 609614"/>
                <a:gd name="connsiteY84" fmla="*/ 355873 h 598959"/>
                <a:gd name="connsiteX85" fmla="*/ 78618 w 609614"/>
                <a:gd name="connsiteY85" fmla="*/ 272666 h 598959"/>
                <a:gd name="connsiteX86" fmla="*/ 94287 w 609614"/>
                <a:gd name="connsiteY86" fmla="*/ 241371 h 598959"/>
                <a:gd name="connsiteX87" fmla="*/ 98342 w 609614"/>
                <a:gd name="connsiteY87" fmla="*/ 224435 h 598959"/>
                <a:gd name="connsiteX88" fmla="*/ 89955 w 609614"/>
                <a:gd name="connsiteY88" fmla="*/ 216059 h 598959"/>
                <a:gd name="connsiteX89" fmla="*/ 519714 w 609614"/>
                <a:gd name="connsiteY89" fmla="*/ 196454 h 598959"/>
                <a:gd name="connsiteX90" fmla="*/ 544794 w 609614"/>
                <a:gd name="connsiteY90" fmla="*/ 211917 h 598959"/>
                <a:gd name="connsiteX91" fmla="*/ 570150 w 609614"/>
                <a:gd name="connsiteY91" fmla="*/ 263185 h 598959"/>
                <a:gd name="connsiteX92" fmla="*/ 589974 w 609614"/>
                <a:gd name="connsiteY92" fmla="*/ 363328 h 598959"/>
                <a:gd name="connsiteX93" fmla="*/ 589790 w 609614"/>
                <a:gd name="connsiteY93" fmla="*/ 492925 h 598959"/>
                <a:gd name="connsiteX94" fmla="*/ 582321 w 609614"/>
                <a:gd name="connsiteY94" fmla="*/ 530203 h 598959"/>
                <a:gd name="connsiteX95" fmla="*/ 609614 w 609614"/>
                <a:gd name="connsiteY95" fmla="*/ 530203 h 598959"/>
                <a:gd name="connsiteX96" fmla="*/ 609614 w 609614"/>
                <a:gd name="connsiteY96" fmla="*/ 598959 h 598959"/>
                <a:gd name="connsiteX97" fmla="*/ 462085 w 609614"/>
                <a:gd name="connsiteY97" fmla="*/ 598959 h 598959"/>
                <a:gd name="connsiteX98" fmla="*/ 462085 w 609614"/>
                <a:gd name="connsiteY98" fmla="*/ 530203 h 598959"/>
                <a:gd name="connsiteX99" fmla="*/ 491591 w 609614"/>
                <a:gd name="connsiteY99" fmla="*/ 530203 h 598959"/>
                <a:gd name="connsiteX100" fmla="*/ 491591 w 609614"/>
                <a:gd name="connsiteY100" fmla="*/ 464484 h 598959"/>
                <a:gd name="connsiteX101" fmla="*/ 472597 w 609614"/>
                <a:gd name="connsiteY101" fmla="*/ 435490 h 598959"/>
                <a:gd name="connsiteX102" fmla="*/ 446779 w 609614"/>
                <a:gd name="connsiteY102" fmla="*/ 366918 h 598959"/>
                <a:gd name="connsiteX103" fmla="*/ 442445 w 609614"/>
                <a:gd name="connsiteY103" fmla="*/ 342895 h 598959"/>
                <a:gd name="connsiteX104" fmla="*/ 471121 w 609614"/>
                <a:gd name="connsiteY104" fmla="*/ 314269 h 598959"/>
                <a:gd name="connsiteX105" fmla="*/ 495740 w 609614"/>
                <a:gd name="connsiteY105" fmla="*/ 328168 h 598959"/>
                <a:gd name="connsiteX106" fmla="*/ 510493 w 609614"/>
                <a:gd name="connsiteY106" fmla="*/ 352743 h 598959"/>
                <a:gd name="connsiteX107" fmla="*/ 511323 w 609614"/>
                <a:gd name="connsiteY107" fmla="*/ 351179 h 598959"/>
                <a:gd name="connsiteX108" fmla="*/ 511323 w 609614"/>
                <a:gd name="connsiteY108" fmla="*/ 320896 h 598959"/>
                <a:gd name="connsiteX109" fmla="*/ 479328 w 609614"/>
                <a:gd name="connsiteY109" fmla="*/ 308102 h 598959"/>
                <a:gd name="connsiteX110" fmla="*/ 462085 w 609614"/>
                <a:gd name="connsiteY110" fmla="*/ 282791 h 598959"/>
                <a:gd name="connsiteX111" fmla="*/ 473519 w 609614"/>
                <a:gd name="connsiteY111" fmla="*/ 260608 h 598959"/>
                <a:gd name="connsiteX112" fmla="*/ 498230 w 609614"/>
                <a:gd name="connsiteY112" fmla="*/ 256926 h 598959"/>
                <a:gd name="connsiteX113" fmla="*/ 501641 w 609614"/>
                <a:gd name="connsiteY113" fmla="*/ 258031 h 598959"/>
                <a:gd name="connsiteX114" fmla="*/ 497676 w 609614"/>
                <a:gd name="connsiteY114" fmla="*/ 250115 h 598959"/>
                <a:gd name="connsiteX115" fmla="*/ 491591 w 609614"/>
                <a:gd name="connsiteY115" fmla="*/ 224435 h 598959"/>
                <a:gd name="connsiteX116" fmla="*/ 519714 w 609614"/>
                <a:gd name="connsiteY116" fmla="*/ 196454 h 598959"/>
                <a:gd name="connsiteX117" fmla="*/ 89955 w 609614"/>
                <a:gd name="connsiteY117" fmla="*/ 196454 h 598959"/>
                <a:gd name="connsiteX118" fmla="*/ 117974 w 609614"/>
                <a:gd name="connsiteY118" fmla="*/ 224435 h 598959"/>
                <a:gd name="connsiteX119" fmla="*/ 111891 w 609614"/>
                <a:gd name="connsiteY119" fmla="*/ 250115 h 598959"/>
                <a:gd name="connsiteX120" fmla="*/ 107927 w 609614"/>
                <a:gd name="connsiteY120" fmla="*/ 258031 h 598959"/>
                <a:gd name="connsiteX121" fmla="*/ 111430 w 609614"/>
                <a:gd name="connsiteY121" fmla="*/ 256926 h 598959"/>
                <a:gd name="connsiteX122" fmla="*/ 136038 w 609614"/>
                <a:gd name="connsiteY122" fmla="*/ 260608 h 598959"/>
                <a:gd name="connsiteX123" fmla="*/ 147467 w 609614"/>
                <a:gd name="connsiteY123" fmla="*/ 282791 h 598959"/>
                <a:gd name="connsiteX124" fmla="*/ 130232 w 609614"/>
                <a:gd name="connsiteY124" fmla="*/ 308102 h 598959"/>
                <a:gd name="connsiteX125" fmla="*/ 98342 w 609614"/>
                <a:gd name="connsiteY125" fmla="*/ 320896 h 598959"/>
                <a:gd name="connsiteX126" fmla="*/ 98342 w 609614"/>
                <a:gd name="connsiteY126" fmla="*/ 351179 h 598959"/>
                <a:gd name="connsiteX127" fmla="*/ 99079 w 609614"/>
                <a:gd name="connsiteY127" fmla="*/ 352743 h 598959"/>
                <a:gd name="connsiteX128" fmla="*/ 113918 w 609614"/>
                <a:gd name="connsiteY128" fmla="*/ 328168 h 598959"/>
                <a:gd name="connsiteX129" fmla="*/ 138435 w 609614"/>
                <a:gd name="connsiteY129" fmla="*/ 314269 h 598959"/>
                <a:gd name="connsiteX130" fmla="*/ 167099 w 609614"/>
                <a:gd name="connsiteY130" fmla="*/ 342895 h 598959"/>
                <a:gd name="connsiteX131" fmla="*/ 162767 w 609614"/>
                <a:gd name="connsiteY131" fmla="*/ 366918 h 598959"/>
                <a:gd name="connsiteX132" fmla="*/ 135946 w 609614"/>
                <a:gd name="connsiteY132" fmla="*/ 437515 h 598959"/>
                <a:gd name="connsiteX133" fmla="*/ 117974 w 609614"/>
                <a:gd name="connsiteY133" fmla="*/ 464484 h 598959"/>
                <a:gd name="connsiteX134" fmla="*/ 117974 w 609614"/>
                <a:gd name="connsiteY134" fmla="*/ 530203 h 598959"/>
                <a:gd name="connsiteX135" fmla="*/ 147467 w 609614"/>
                <a:gd name="connsiteY135" fmla="*/ 530203 h 598959"/>
                <a:gd name="connsiteX136" fmla="*/ 147467 w 609614"/>
                <a:gd name="connsiteY136" fmla="*/ 598959 h 598959"/>
                <a:gd name="connsiteX137" fmla="*/ 0 w 609614"/>
                <a:gd name="connsiteY137" fmla="*/ 598959 h 598959"/>
                <a:gd name="connsiteX138" fmla="*/ 0 w 609614"/>
                <a:gd name="connsiteY138" fmla="*/ 530203 h 598959"/>
                <a:gd name="connsiteX139" fmla="*/ 27373 w 609614"/>
                <a:gd name="connsiteY139" fmla="*/ 530203 h 598959"/>
                <a:gd name="connsiteX140" fmla="*/ 19631 w 609614"/>
                <a:gd name="connsiteY140" fmla="*/ 490992 h 598959"/>
                <a:gd name="connsiteX141" fmla="*/ 19816 w 609614"/>
                <a:gd name="connsiteY141" fmla="*/ 361395 h 598959"/>
                <a:gd name="connsiteX142" fmla="*/ 40369 w 609614"/>
                <a:gd name="connsiteY142" fmla="*/ 260792 h 598959"/>
                <a:gd name="connsiteX143" fmla="*/ 64793 w 609614"/>
                <a:gd name="connsiteY143" fmla="*/ 211917 h 598959"/>
                <a:gd name="connsiteX144" fmla="*/ 89955 w 609614"/>
                <a:gd name="connsiteY144" fmla="*/ 196454 h 598959"/>
                <a:gd name="connsiteX145" fmla="*/ 304935 w 609614"/>
                <a:gd name="connsiteY145" fmla="*/ 137518 h 598959"/>
                <a:gd name="connsiteX146" fmla="*/ 295164 w 609614"/>
                <a:gd name="connsiteY146" fmla="*/ 147275 h 598959"/>
                <a:gd name="connsiteX147" fmla="*/ 304935 w 609614"/>
                <a:gd name="connsiteY147" fmla="*/ 157125 h 598959"/>
                <a:gd name="connsiteX148" fmla="*/ 314798 w 609614"/>
                <a:gd name="connsiteY148" fmla="*/ 147275 h 598959"/>
                <a:gd name="connsiteX149" fmla="*/ 304935 w 609614"/>
                <a:gd name="connsiteY149" fmla="*/ 137518 h 598959"/>
                <a:gd name="connsiteX150" fmla="*/ 304935 w 609614"/>
                <a:gd name="connsiteY150" fmla="*/ 78608 h 598959"/>
                <a:gd name="connsiteX151" fmla="*/ 236171 w 609614"/>
                <a:gd name="connsiteY151" fmla="*/ 147275 h 598959"/>
                <a:gd name="connsiteX152" fmla="*/ 270553 w 609614"/>
                <a:gd name="connsiteY152" fmla="*/ 206738 h 598959"/>
                <a:gd name="connsiteX153" fmla="*/ 275438 w 609614"/>
                <a:gd name="connsiteY153" fmla="*/ 209591 h 598959"/>
                <a:gd name="connsiteX154" fmla="*/ 275438 w 609614"/>
                <a:gd name="connsiteY154" fmla="*/ 235641 h 598959"/>
                <a:gd name="connsiteX155" fmla="*/ 295164 w 609614"/>
                <a:gd name="connsiteY155" fmla="*/ 235641 h 598959"/>
                <a:gd name="connsiteX156" fmla="*/ 295164 w 609614"/>
                <a:gd name="connsiteY156" fmla="*/ 174982 h 598959"/>
                <a:gd name="connsiteX157" fmla="*/ 275438 w 609614"/>
                <a:gd name="connsiteY157" fmla="*/ 147275 h 598959"/>
                <a:gd name="connsiteX158" fmla="*/ 304935 w 609614"/>
                <a:gd name="connsiteY158" fmla="*/ 117820 h 598959"/>
                <a:gd name="connsiteX159" fmla="*/ 334431 w 609614"/>
                <a:gd name="connsiteY159" fmla="*/ 147275 h 598959"/>
                <a:gd name="connsiteX160" fmla="*/ 314798 w 609614"/>
                <a:gd name="connsiteY160" fmla="*/ 174982 h 598959"/>
                <a:gd name="connsiteX161" fmla="*/ 314798 w 609614"/>
                <a:gd name="connsiteY161" fmla="*/ 235641 h 598959"/>
                <a:gd name="connsiteX162" fmla="*/ 334431 w 609614"/>
                <a:gd name="connsiteY162" fmla="*/ 235641 h 598959"/>
                <a:gd name="connsiteX163" fmla="*/ 334431 w 609614"/>
                <a:gd name="connsiteY163" fmla="*/ 209591 h 598959"/>
                <a:gd name="connsiteX164" fmla="*/ 339409 w 609614"/>
                <a:gd name="connsiteY164" fmla="*/ 206738 h 598959"/>
                <a:gd name="connsiteX165" fmla="*/ 373790 w 609614"/>
                <a:gd name="connsiteY165" fmla="*/ 147275 h 598959"/>
                <a:gd name="connsiteX166" fmla="*/ 304935 w 609614"/>
                <a:gd name="connsiteY166" fmla="*/ 78608 h 598959"/>
                <a:gd name="connsiteX167" fmla="*/ 294980 w 609614"/>
                <a:gd name="connsiteY167" fmla="*/ 19698 h 598959"/>
                <a:gd name="connsiteX168" fmla="*/ 294980 w 609614"/>
                <a:gd name="connsiteY168" fmla="*/ 39580 h 598959"/>
                <a:gd name="connsiteX169" fmla="*/ 286776 w 609614"/>
                <a:gd name="connsiteY169" fmla="*/ 40961 h 598959"/>
                <a:gd name="connsiteX170" fmla="*/ 242255 w 609614"/>
                <a:gd name="connsiteY170" fmla="*/ 59370 h 598959"/>
                <a:gd name="connsiteX171" fmla="*/ 235434 w 609614"/>
                <a:gd name="connsiteY171" fmla="*/ 64157 h 598959"/>
                <a:gd name="connsiteX172" fmla="*/ 221331 w 609614"/>
                <a:gd name="connsiteY172" fmla="*/ 50074 h 598959"/>
                <a:gd name="connsiteX173" fmla="*/ 207504 w 609614"/>
                <a:gd name="connsiteY173" fmla="*/ 63973 h 598959"/>
                <a:gd name="connsiteX174" fmla="*/ 221515 w 609614"/>
                <a:gd name="connsiteY174" fmla="*/ 78056 h 598959"/>
                <a:gd name="connsiteX175" fmla="*/ 216722 w 609614"/>
                <a:gd name="connsiteY175" fmla="*/ 84775 h 598959"/>
                <a:gd name="connsiteX176" fmla="*/ 198287 w 609614"/>
                <a:gd name="connsiteY176" fmla="*/ 129326 h 598959"/>
                <a:gd name="connsiteX177" fmla="*/ 196904 w 609614"/>
                <a:gd name="connsiteY177" fmla="*/ 137518 h 598959"/>
                <a:gd name="connsiteX178" fmla="*/ 176994 w 609614"/>
                <a:gd name="connsiteY178" fmla="*/ 137518 h 598959"/>
                <a:gd name="connsiteX179" fmla="*/ 176994 w 609614"/>
                <a:gd name="connsiteY179" fmla="*/ 157125 h 598959"/>
                <a:gd name="connsiteX180" fmla="*/ 196904 w 609614"/>
                <a:gd name="connsiteY180" fmla="*/ 157125 h 598959"/>
                <a:gd name="connsiteX181" fmla="*/ 198287 w 609614"/>
                <a:gd name="connsiteY181" fmla="*/ 165317 h 598959"/>
                <a:gd name="connsiteX182" fmla="*/ 216722 w 609614"/>
                <a:gd name="connsiteY182" fmla="*/ 209776 h 598959"/>
                <a:gd name="connsiteX183" fmla="*/ 221515 w 609614"/>
                <a:gd name="connsiteY183" fmla="*/ 216587 h 598959"/>
                <a:gd name="connsiteX184" fmla="*/ 207504 w 609614"/>
                <a:gd name="connsiteY184" fmla="*/ 230578 h 598959"/>
                <a:gd name="connsiteX185" fmla="*/ 221423 w 609614"/>
                <a:gd name="connsiteY185" fmla="*/ 244477 h 598959"/>
                <a:gd name="connsiteX186" fmla="*/ 235434 w 609614"/>
                <a:gd name="connsiteY186" fmla="*/ 230394 h 598959"/>
                <a:gd name="connsiteX187" fmla="*/ 242255 w 609614"/>
                <a:gd name="connsiteY187" fmla="*/ 235273 h 598959"/>
                <a:gd name="connsiteX188" fmla="*/ 248246 w 609614"/>
                <a:gd name="connsiteY188" fmla="*/ 239139 h 598959"/>
                <a:gd name="connsiteX189" fmla="*/ 255805 w 609614"/>
                <a:gd name="connsiteY189" fmla="*/ 236193 h 598959"/>
                <a:gd name="connsiteX190" fmla="*/ 255805 w 609614"/>
                <a:gd name="connsiteY190" fmla="*/ 220637 h 598959"/>
                <a:gd name="connsiteX191" fmla="*/ 216446 w 609614"/>
                <a:gd name="connsiteY191" fmla="*/ 147275 h 598959"/>
                <a:gd name="connsiteX192" fmla="*/ 304935 w 609614"/>
                <a:gd name="connsiteY192" fmla="*/ 58910 h 598959"/>
                <a:gd name="connsiteX193" fmla="*/ 393424 w 609614"/>
                <a:gd name="connsiteY193" fmla="*/ 147275 h 598959"/>
                <a:gd name="connsiteX194" fmla="*/ 354157 w 609614"/>
                <a:gd name="connsiteY194" fmla="*/ 220729 h 598959"/>
                <a:gd name="connsiteX195" fmla="*/ 354157 w 609614"/>
                <a:gd name="connsiteY195" fmla="*/ 236193 h 598959"/>
                <a:gd name="connsiteX196" fmla="*/ 361531 w 609614"/>
                <a:gd name="connsiteY196" fmla="*/ 239046 h 598959"/>
                <a:gd name="connsiteX197" fmla="*/ 367430 w 609614"/>
                <a:gd name="connsiteY197" fmla="*/ 235273 h 598959"/>
                <a:gd name="connsiteX198" fmla="*/ 374159 w 609614"/>
                <a:gd name="connsiteY198" fmla="*/ 230394 h 598959"/>
                <a:gd name="connsiteX199" fmla="*/ 388262 w 609614"/>
                <a:gd name="connsiteY199" fmla="*/ 244477 h 598959"/>
                <a:gd name="connsiteX200" fmla="*/ 402181 w 609614"/>
                <a:gd name="connsiteY200" fmla="*/ 230578 h 598959"/>
                <a:gd name="connsiteX201" fmla="*/ 388078 w 609614"/>
                <a:gd name="connsiteY201" fmla="*/ 216587 h 598959"/>
                <a:gd name="connsiteX202" fmla="*/ 392871 w 609614"/>
                <a:gd name="connsiteY202" fmla="*/ 209776 h 598959"/>
                <a:gd name="connsiteX203" fmla="*/ 411306 w 609614"/>
                <a:gd name="connsiteY203" fmla="*/ 165317 h 598959"/>
                <a:gd name="connsiteX204" fmla="*/ 412689 w 609614"/>
                <a:gd name="connsiteY204" fmla="*/ 157125 h 598959"/>
                <a:gd name="connsiteX205" fmla="*/ 432599 w 609614"/>
                <a:gd name="connsiteY205" fmla="*/ 157125 h 598959"/>
                <a:gd name="connsiteX206" fmla="*/ 432599 w 609614"/>
                <a:gd name="connsiteY206" fmla="*/ 137518 h 598959"/>
                <a:gd name="connsiteX207" fmla="*/ 412689 w 609614"/>
                <a:gd name="connsiteY207" fmla="*/ 137518 h 598959"/>
                <a:gd name="connsiteX208" fmla="*/ 411306 w 609614"/>
                <a:gd name="connsiteY208" fmla="*/ 129326 h 598959"/>
                <a:gd name="connsiteX209" fmla="*/ 392871 w 609614"/>
                <a:gd name="connsiteY209" fmla="*/ 84775 h 598959"/>
                <a:gd name="connsiteX210" fmla="*/ 388078 w 609614"/>
                <a:gd name="connsiteY210" fmla="*/ 78056 h 598959"/>
                <a:gd name="connsiteX211" fmla="*/ 402181 w 609614"/>
                <a:gd name="connsiteY211" fmla="*/ 63973 h 598959"/>
                <a:gd name="connsiteX212" fmla="*/ 388262 w 609614"/>
                <a:gd name="connsiteY212" fmla="*/ 50074 h 598959"/>
                <a:gd name="connsiteX213" fmla="*/ 374159 w 609614"/>
                <a:gd name="connsiteY213" fmla="*/ 64157 h 598959"/>
                <a:gd name="connsiteX214" fmla="*/ 367430 w 609614"/>
                <a:gd name="connsiteY214" fmla="*/ 59370 h 598959"/>
                <a:gd name="connsiteX215" fmla="*/ 322817 w 609614"/>
                <a:gd name="connsiteY215" fmla="*/ 40961 h 598959"/>
                <a:gd name="connsiteX216" fmla="*/ 314613 w 609614"/>
                <a:gd name="connsiteY216" fmla="*/ 39580 h 598959"/>
                <a:gd name="connsiteX217" fmla="*/ 314613 w 609614"/>
                <a:gd name="connsiteY217" fmla="*/ 19698 h 598959"/>
                <a:gd name="connsiteX218" fmla="*/ 275346 w 609614"/>
                <a:gd name="connsiteY218" fmla="*/ 0 h 598959"/>
                <a:gd name="connsiteX219" fmla="*/ 334339 w 609614"/>
                <a:gd name="connsiteY219" fmla="*/ 0 h 598959"/>
                <a:gd name="connsiteX220" fmla="*/ 334339 w 609614"/>
                <a:gd name="connsiteY220" fmla="*/ 23196 h 598959"/>
                <a:gd name="connsiteX221" fmla="*/ 371855 w 609614"/>
                <a:gd name="connsiteY221" fmla="*/ 38752 h 598959"/>
                <a:gd name="connsiteX222" fmla="*/ 388262 w 609614"/>
                <a:gd name="connsiteY222" fmla="*/ 22367 h 598959"/>
                <a:gd name="connsiteX223" fmla="*/ 429925 w 609614"/>
                <a:gd name="connsiteY223" fmla="*/ 63973 h 598959"/>
                <a:gd name="connsiteX224" fmla="*/ 413518 w 609614"/>
                <a:gd name="connsiteY224" fmla="*/ 80357 h 598959"/>
                <a:gd name="connsiteX225" fmla="*/ 429096 w 609614"/>
                <a:gd name="connsiteY225" fmla="*/ 117820 h 598959"/>
                <a:gd name="connsiteX226" fmla="*/ 452324 w 609614"/>
                <a:gd name="connsiteY226" fmla="*/ 117820 h 598959"/>
                <a:gd name="connsiteX227" fmla="*/ 452324 w 609614"/>
                <a:gd name="connsiteY227" fmla="*/ 176731 h 598959"/>
                <a:gd name="connsiteX228" fmla="*/ 429096 w 609614"/>
                <a:gd name="connsiteY228" fmla="*/ 176731 h 598959"/>
                <a:gd name="connsiteX229" fmla="*/ 413518 w 609614"/>
                <a:gd name="connsiteY229" fmla="*/ 214194 h 598959"/>
                <a:gd name="connsiteX230" fmla="*/ 429925 w 609614"/>
                <a:gd name="connsiteY230" fmla="*/ 230578 h 598959"/>
                <a:gd name="connsiteX231" fmla="*/ 388262 w 609614"/>
                <a:gd name="connsiteY231" fmla="*/ 272276 h 598959"/>
                <a:gd name="connsiteX232" fmla="*/ 373514 w 609614"/>
                <a:gd name="connsiteY232" fmla="*/ 257548 h 598959"/>
                <a:gd name="connsiteX233" fmla="*/ 373790 w 609614"/>
                <a:gd name="connsiteY233" fmla="*/ 260217 h 598959"/>
                <a:gd name="connsiteX234" fmla="*/ 362268 w 609614"/>
                <a:gd name="connsiteY234" fmla="*/ 280928 h 598959"/>
                <a:gd name="connsiteX235" fmla="*/ 363928 w 609614"/>
                <a:gd name="connsiteY235" fmla="*/ 289672 h 598959"/>
                <a:gd name="connsiteX236" fmla="*/ 339409 w 609614"/>
                <a:gd name="connsiteY236" fmla="*/ 314157 h 598959"/>
                <a:gd name="connsiteX237" fmla="*/ 270553 w 609614"/>
                <a:gd name="connsiteY237" fmla="*/ 314157 h 598959"/>
                <a:gd name="connsiteX238" fmla="*/ 245942 w 609614"/>
                <a:gd name="connsiteY238" fmla="*/ 289672 h 598959"/>
                <a:gd name="connsiteX239" fmla="*/ 247693 w 609614"/>
                <a:gd name="connsiteY239" fmla="*/ 280928 h 598959"/>
                <a:gd name="connsiteX240" fmla="*/ 236171 w 609614"/>
                <a:gd name="connsiteY240" fmla="*/ 260217 h 598959"/>
                <a:gd name="connsiteX241" fmla="*/ 236448 w 609614"/>
                <a:gd name="connsiteY241" fmla="*/ 257180 h 598959"/>
                <a:gd name="connsiteX242" fmla="*/ 221331 w 609614"/>
                <a:gd name="connsiteY242" fmla="*/ 272276 h 598959"/>
                <a:gd name="connsiteX243" fmla="*/ 179667 w 609614"/>
                <a:gd name="connsiteY243" fmla="*/ 230578 h 598959"/>
                <a:gd name="connsiteX244" fmla="*/ 196075 w 609614"/>
                <a:gd name="connsiteY244" fmla="*/ 214194 h 598959"/>
                <a:gd name="connsiteX245" fmla="*/ 180589 w 609614"/>
                <a:gd name="connsiteY245" fmla="*/ 176731 h 598959"/>
                <a:gd name="connsiteX246" fmla="*/ 157361 w 609614"/>
                <a:gd name="connsiteY246" fmla="*/ 176731 h 598959"/>
                <a:gd name="connsiteX247" fmla="*/ 157361 w 609614"/>
                <a:gd name="connsiteY247" fmla="*/ 117820 h 598959"/>
                <a:gd name="connsiteX248" fmla="*/ 180589 w 609614"/>
                <a:gd name="connsiteY248" fmla="*/ 117820 h 598959"/>
                <a:gd name="connsiteX249" fmla="*/ 196075 w 609614"/>
                <a:gd name="connsiteY249" fmla="*/ 80357 h 598959"/>
                <a:gd name="connsiteX250" fmla="*/ 179667 w 609614"/>
                <a:gd name="connsiteY250" fmla="*/ 63973 h 598959"/>
                <a:gd name="connsiteX251" fmla="*/ 221423 w 609614"/>
                <a:gd name="connsiteY251" fmla="*/ 22367 h 598959"/>
                <a:gd name="connsiteX252" fmla="*/ 237830 w 609614"/>
                <a:gd name="connsiteY252" fmla="*/ 38752 h 598959"/>
                <a:gd name="connsiteX253" fmla="*/ 275346 w 609614"/>
                <a:gd name="connsiteY253" fmla="*/ 23196 h 5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609614" h="598959">
                  <a:moveTo>
                    <a:pt x="481817" y="549900"/>
                  </a:moveTo>
                  <a:lnTo>
                    <a:pt x="481817" y="579354"/>
                  </a:lnTo>
                  <a:lnTo>
                    <a:pt x="589974" y="579354"/>
                  </a:lnTo>
                  <a:lnTo>
                    <a:pt x="589974" y="549900"/>
                  </a:lnTo>
                  <a:close/>
                  <a:moveTo>
                    <a:pt x="19631" y="549900"/>
                  </a:moveTo>
                  <a:lnTo>
                    <a:pt x="19631" y="579354"/>
                  </a:lnTo>
                  <a:lnTo>
                    <a:pt x="127836" y="579354"/>
                  </a:lnTo>
                  <a:lnTo>
                    <a:pt x="127836" y="549900"/>
                  </a:lnTo>
                  <a:close/>
                  <a:moveTo>
                    <a:pt x="294963" y="451689"/>
                  </a:moveTo>
                  <a:lnTo>
                    <a:pt x="314651" y="451689"/>
                  </a:lnTo>
                  <a:lnTo>
                    <a:pt x="314651" y="471306"/>
                  </a:lnTo>
                  <a:lnTo>
                    <a:pt x="294963" y="471306"/>
                  </a:lnTo>
                  <a:close/>
                  <a:moveTo>
                    <a:pt x="294963" y="412384"/>
                  </a:moveTo>
                  <a:lnTo>
                    <a:pt x="314651" y="412384"/>
                  </a:lnTo>
                  <a:lnTo>
                    <a:pt x="314651" y="432072"/>
                  </a:lnTo>
                  <a:lnTo>
                    <a:pt x="294963" y="432072"/>
                  </a:lnTo>
                  <a:close/>
                  <a:moveTo>
                    <a:pt x="294963" y="373150"/>
                  </a:moveTo>
                  <a:lnTo>
                    <a:pt x="314651" y="373150"/>
                  </a:lnTo>
                  <a:lnTo>
                    <a:pt x="314651" y="392767"/>
                  </a:lnTo>
                  <a:lnTo>
                    <a:pt x="294963" y="392767"/>
                  </a:lnTo>
                  <a:close/>
                  <a:moveTo>
                    <a:pt x="294963" y="333845"/>
                  </a:moveTo>
                  <a:lnTo>
                    <a:pt x="314651" y="333845"/>
                  </a:lnTo>
                  <a:lnTo>
                    <a:pt x="314651" y="353462"/>
                  </a:lnTo>
                  <a:lnTo>
                    <a:pt x="294963" y="353462"/>
                  </a:lnTo>
                  <a:close/>
                  <a:moveTo>
                    <a:pt x="270553" y="284794"/>
                  </a:moveTo>
                  <a:cubicBezTo>
                    <a:pt x="267880" y="284794"/>
                    <a:pt x="265667" y="287003"/>
                    <a:pt x="265667" y="289672"/>
                  </a:cubicBezTo>
                  <a:cubicBezTo>
                    <a:pt x="265667" y="292342"/>
                    <a:pt x="267880" y="294551"/>
                    <a:pt x="270553" y="294551"/>
                  </a:cubicBezTo>
                  <a:lnTo>
                    <a:pt x="339409" y="294551"/>
                  </a:lnTo>
                  <a:cubicBezTo>
                    <a:pt x="342082" y="294551"/>
                    <a:pt x="344294" y="292342"/>
                    <a:pt x="344294" y="289672"/>
                  </a:cubicBezTo>
                  <a:cubicBezTo>
                    <a:pt x="344294" y="287003"/>
                    <a:pt x="342082" y="284794"/>
                    <a:pt x="339409" y="284794"/>
                  </a:cubicBezTo>
                  <a:close/>
                  <a:moveTo>
                    <a:pt x="491868" y="275519"/>
                  </a:moveTo>
                  <a:cubicBezTo>
                    <a:pt x="489562" y="274691"/>
                    <a:pt x="486981" y="275059"/>
                    <a:pt x="484952" y="276532"/>
                  </a:cubicBezTo>
                  <a:cubicBezTo>
                    <a:pt x="482924" y="278004"/>
                    <a:pt x="481817" y="280305"/>
                    <a:pt x="481817" y="282791"/>
                  </a:cubicBezTo>
                  <a:cubicBezTo>
                    <a:pt x="481817" y="285920"/>
                    <a:pt x="483661" y="288681"/>
                    <a:pt x="486612" y="289878"/>
                  </a:cubicBezTo>
                  <a:lnTo>
                    <a:pt x="511323" y="299726"/>
                  </a:lnTo>
                  <a:lnTo>
                    <a:pt x="511323" y="282054"/>
                  </a:lnTo>
                  <a:close/>
                  <a:moveTo>
                    <a:pt x="117697" y="275519"/>
                  </a:moveTo>
                  <a:lnTo>
                    <a:pt x="98342" y="282054"/>
                  </a:lnTo>
                  <a:lnTo>
                    <a:pt x="98342" y="299726"/>
                  </a:lnTo>
                  <a:lnTo>
                    <a:pt x="122951" y="289878"/>
                  </a:lnTo>
                  <a:cubicBezTo>
                    <a:pt x="125900" y="288681"/>
                    <a:pt x="127836" y="285920"/>
                    <a:pt x="127836" y="282791"/>
                  </a:cubicBezTo>
                  <a:cubicBezTo>
                    <a:pt x="127836" y="280305"/>
                    <a:pt x="126637" y="278004"/>
                    <a:pt x="124610" y="276532"/>
                  </a:cubicBezTo>
                  <a:cubicBezTo>
                    <a:pt x="122582" y="275059"/>
                    <a:pt x="120094" y="274691"/>
                    <a:pt x="117697" y="275519"/>
                  </a:cubicBezTo>
                  <a:close/>
                  <a:moveTo>
                    <a:pt x="260690" y="255339"/>
                  </a:moveTo>
                  <a:cubicBezTo>
                    <a:pt x="258017" y="255339"/>
                    <a:pt x="255805" y="257548"/>
                    <a:pt x="255805" y="260217"/>
                  </a:cubicBezTo>
                  <a:cubicBezTo>
                    <a:pt x="255805" y="262887"/>
                    <a:pt x="258017" y="265096"/>
                    <a:pt x="260690" y="265096"/>
                  </a:cubicBezTo>
                  <a:lnTo>
                    <a:pt x="270553" y="265096"/>
                  </a:lnTo>
                  <a:lnTo>
                    <a:pt x="339409" y="265096"/>
                  </a:lnTo>
                  <a:lnTo>
                    <a:pt x="349179" y="265096"/>
                  </a:lnTo>
                  <a:cubicBezTo>
                    <a:pt x="351945" y="265096"/>
                    <a:pt x="354157" y="262887"/>
                    <a:pt x="354157" y="260217"/>
                  </a:cubicBezTo>
                  <a:cubicBezTo>
                    <a:pt x="354157" y="257548"/>
                    <a:pt x="351945" y="255339"/>
                    <a:pt x="349179" y="255339"/>
                  </a:cubicBezTo>
                  <a:close/>
                  <a:moveTo>
                    <a:pt x="519714" y="216059"/>
                  </a:moveTo>
                  <a:cubicBezTo>
                    <a:pt x="515103" y="216059"/>
                    <a:pt x="511323" y="219833"/>
                    <a:pt x="511323" y="224435"/>
                  </a:cubicBezTo>
                  <a:cubicBezTo>
                    <a:pt x="511323" y="230234"/>
                    <a:pt x="512706" y="236125"/>
                    <a:pt x="515288" y="241371"/>
                  </a:cubicBezTo>
                  <a:lnTo>
                    <a:pt x="530963" y="272666"/>
                  </a:lnTo>
                  <a:lnTo>
                    <a:pt x="530963" y="355873"/>
                  </a:lnTo>
                  <a:lnTo>
                    <a:pt x="512061" y="393519"/>
                  </a:lnTo>
                  <a:lnTo>
                    <a:pt x="478867" y="338201"/>
                  </a:lnTo>
                  <a:cubicBezTo>
                    <a:pt x="477207" y="335531"/>
                    <a:pt x="474256" y="333875"/>
                    <a:pt x="471121" y="333875"/>
                  </a:cubicBezTo>
                  <a:cubicBezTo>
                    <a:pt x="466142" y="333875"/>
                    <a:pt x="462085" y="337924"/>
                    <a:pt x="462085" y="342895"/>
                  </a:cubicBezTo>
                  <a:cubicBezTo>
                    <a:pt x="462085" y="348786"/>
                    <a:pt x="463192" y="354492"/>
                    <a:pt x="465220" y="360015"/>
                  </a:cubicBezTo>
                  <a:lnTo>
                    <a:pt x="490577" y="427575"/>
                  </a:lnTo>
                  <a:lnTo>
                    <a:pt x="511323" y="458501"/>
                  </a:lnTo>
                  <a:lnTo>
                    <a:pt x="511323" y="530203"/>
                  </a:lnTo>
                  <a:lnTo>
                    <a:pt x="562220" y="530203"/>
                  </a:lnTo>
                  <a:lnTo>
                    <a:pt x="570335" y="489980"/>
                  </a:lnTo>
                  <a:lnTo>
                    <a:pt x="570335" y="364341"/>
                  </a:lnTo>
                  <a:lnTo>
                    <a:pt x="551064" y="268340"/>
                  </a:lnTo>
                  <a:lnTo>
                    <a:pt x="527182" y="220661"/>
                  </a:lnTo>
                  <a:cubicBezTo>
                    <a:pt x="525799" y="217808"/>
                    <a:pt x="522849" y="216059"/>
                    <a:pt x="519714" y="216059"/>
                  </a:cubicBezTo>
                  <a:close/>
                  <a:moveTo>
                    <a:pt x="89955" y="216059"/>
                  </a:moveTo>
                  <a:cubicBezTo>
                    <a:pt x="86729" y="216059"/>
                    <a:pt x="83872" y="217808"/>
                    <a:pt x="82397" y="220753"/>
                  </a:cubicBezTo>
                  <a:lnTo>
                    <a:pt x="58526" y="268340"/>
                  </a:lnTo>
                  <a:lnTo>
                    <a:pt x="39355" y="364341"/>
                  </a:lnTo>
                  <a:lnTo>
                    <a:pt x="39355" y="489980"/>
                  </a:lnTo>
                  <a:lnTo>
                    <a:pt x="47374" y="530203"/>
                  </a:lnTo>
                  <a:lnTo>
                    <a:pt x="98342" y="530203"/>
                  </a:lnTo>
                  <a:lnTo>
                    <a:pt x="98342" y="458501"/>
                  </a:lnTo>
                  <a:lnTo>
                    <a:pt x="118988" y="427575"/>
                  </a:lnTo>
                  <a:lnTo>
                    <a:pt x="144333" y="360015"/>
                  </a:lnTo>
                  <a:cubicBezTo>
                    <a:pt x="146453" y="354492"/>
                    <a:pt x="147467" y="348786"/>
                    <a:pt x="147467" y="342895"/>
                  </a:cubicBezTo>
                  <a:cubicBezTo>
                    <a:pt x="147467" y="337924"/>
                    <a:pt x="143412" y="333875"/>
                    <a:pt x="138435" y="333875"/>
                  </a:cubicBezTo>
                  <a:cubicBezTo>
                    <a:pt x="135301" y="333875"/>
                    <a:pt x="132352" y="335531"/>
                    <a:pt x="130785" y="338201"/>
                  </a:cubicBezTo>
                  <a:lnTo>
                    <a:pt x="97513" y="393519"/>
                  </a:lnTo>
                  <a:lnTo>
                    <a:pt x="78618" y="355873"/>
                  </a:lnTo>
                  <a:lnTo>
                    <a:pt x="78618" y="272666"/>
                  </a:lnTo>
                  <a:lnTo>
                    <a:pt x="94287" y="241371"/>
                  </a:lnTo>
                  <a:cubicBezTo>
                    <a:pt x="96960" y="236125"/>
                    <a:pt x="98342" y="230234"/>
                    <a:pt x="98342" y="224435"/>
                  </a:cubicBezTo>
                  <a:cubicBezTo>
                    <a:pt x="98342" y="219833"/>
                    <a:pt x="94563" y="216059"/>
                    <a:pt x="89955" y="216059"/>
                  </a:cubicBezTo>
                  <a:close/>
                  <a:moveTo>
                    <a:pt x="519714" y="196454"/>
                  </a:moveTo>
                  <a:cubicBezTo>
                    <a:pt x="530410" y="196454"/>
                    <a:pt x="539999" y="202345"/>
                    <a:pt x="544794" y="211917"/>
                  </a:cubicBezTo>
                  <a:lnTo>
                    <a:pt x="570150" y="263185"/>
                  </a:lnTo>
                  <a:lnTo>
                    <a:pt x="589974" y="363328"/>
                  </a:lnTo>
                  <a:lnTo>
                    <a:pt x="589790" y="492925"/>
                  </a:lnTo>
                  <a:lnTo>
                    <a:pt x="582321" y="530203"/>
                  </a:lnTo>
                  <a:lnTo>
                    <a:pt x="609614" y="530203"/>
                  </a:lnTo>
                  <a:lnTo>
                    <a:pt x="609614" y="598959"/>
                  </a:lnTo>
                  <a:lnTo>
                    <a:pt x="462085" y="598959"/>
                  </a:lnTo>
                  <a:lnTo>
                    <a:pt x="462085" y="530203"/>
                  </a:lnTo>
                  <a:lnTo>
                    <a:pt x="491591" y="530203"/>
                  </a:lnTo>
                  <a:lnTo>
                    <a:pt x="491591" y="464484"/>
                  </a:lnTo>
                  <a:lnTo>
                    <a:pt x="472597" y="435490"/>
                  </a:lnTo>
                  <a:lnTo>
                    <a:pt x="446779" y="366918"/>
                  </a:lnTo>
                  <a:cubicBezTo>
                    <a:pt x="443921" y="359186"/>
                    <a:pt x="442445" y="351087"/>
                    <a:pt x="442445" y="342895"/>
                  </a:cubicBezTo>
                  <a:cubicBezTo>
                    <a:pt x="442445" y="327063"/>
                    <a:pt x="455354" y="314269"/>
                    <a:pt x="471121" y="314269"/>
                  </a:cubicBezTo>
                  <a:cubicBezTo>
                    <a:pt x="481172" y="314269"/>
                    <a:pt x="490577" y="319608"/>
                    <a:pt x="495740" y="328168"/>
                  </a:cubicBezTo>
                  <a:lnTo>
                    <a:pt x="510493" y="352743"/>
                  </a:lnTo>
                  <a:lnTo>
                    <a:pt x="511323" y="351179"/>
                  </a:lnTo>
                  <a:lnTo>
                    <a:pt x="511323" y="320896"/>
                  </a:lnTo>
                  <a:lnTo>
                    <a:pt x="479328" y="308102"/>
                  </a:lnTo>
                  <a:cubicBezTo>
                    <a:pt x="468908" y="303960"/>
                    <a:pt x="462085" y="294020"/>
                    <a:pt x="462085" y="282791"/>
                  </a:cubicBezTo>
                  <a:cubicBezTo>
                    <a:pt x="462085" y="273954"/>
                    <a:pt x="466419" y="265763"/>
                    <a:pt x="473519" y="260608"/>
                  </a:cubicBezTo>
                  <a:cubicBezTo>
                    <a:pt x="480618" y="255454"/>
                    <a:pt x="489839" y="254073"/>
                    <a:pt x="498230" y="256926"/>
                  </a:cubicBezTo>
                  <a:lnTo>
                    <a:pt x="501641" y="258031"/>
                  </a:lnTo>
                  <a:lnTo>
                    <a:pt x="497676" y="250115"/>
                  </a:lnTo>
                  <a:cubicBezTo>
                    <a:pt x="493712" y="242199"/>
                    <a:pt x="491591" y="233271"/>
                    <a:pt x="491591" y="224435"/>
                  </a:cubicBezTo>
                  <a:cubicBezTo>
                    <a:pt x="491591" y="208972"/>
                    <a:pt x="504223" y="196454"/>
                    <a:pt x="519714" y="196454"/>
                  </a:cubicBezTo>
                  <a:close/>
                  <a:moveTo>
                    <a:pt x="89955" y="196454"/>
                  </a:moveTo>
                  <a:cubicBezTo>
                    <a:pt x="105347" y="196454"/>
                    <a:pt x="117974" y="208972"/>
                    <a:pt x="117974" y="224435"/>
                  </a:cubicBezTo>
                  <a:cubicBezTo>
                    <a:pt x="117974" y="233271"/>
                    <a:pt x="115854" y="242199"/>
                    <a:pt x="111891" y="250115"/>
                  </a:cubicBezTo>
                  <a:lnTo>
                    <a:pt x="107927" y="258031"/>
                  </a:lnTo>
                  <a:lnTo>
                    <a:pt x="111430" y="256926"/>
                  </a:lnTo>
                  <a:cubicBezTo>
                    <a:pt x="119725" y="254073"/>
                    <a:pt x="128942" y="255454"/>
                    <a:pt x="136038" y="260608"/>
                  </a:cubicBezTo>
                  <a:cubicBezTo>
                    <a:pt x="143227" y="265763"/>
                    <a:pt x="147467" y="273954"/>
                    <a:pt x="147467" y="282791"/>
                  </a:cubicBezTo>
                  <a:cubicBezTo>
                    <a:pt x="147467" y="294020"/>
                    <a:pt x="140739" y="303960"/>
                    <a:pt x="130232" y="308102"/>
                  </a:cubicBezTo>
                  <a:lnTo>
                    <a:pt x="98342" y="320896"/>
                  </a:lnTo>
                  <a:lnTo>
                    <a:pt x="98342" y="351179"/>
                  </a:lnTo>
                  <a:lnTo>
                    <a:pt x="99079" y="352743"/>
                  </a:lnTo>
                  <a:lnTo>
                    <a:pt x="113918" y="328168"/>
                  </a:lnTo>
                  <a:cubicBezTo>
                    <a:pt x="118988" y="319608"/>
                    <a:pt x="128481" y="314269"/>
                    <a:pt x="138435" y="314269"/>
                  </a:cubicBezTo>
                  <a:cubicBezTo>
                    <a:pt x="154288" y="314269"/>
                    <a:pt x="167099" y="327063"/>
                    <a:pt x="167099" y="342895"/>
                  </a:cubicBezTo>
                  <a:cubicBezTo>
                    <a:pt x="167099" y="351087"/>
                    <a:pt x="165624" y="359186"/>
                    <a:pt x="162767" y="366918"/>
                  </a:cubicBezTo>
                  <a:lnTo>
                    <a:pt x="135946" y="437515"/>
                  </a:lnTo>
                  <a:lnTo>
                    <a:pt x="117974" y="464484"/>
                  </a:lnTo>
                  <a:lnTo>
                    <a:pt x="117974" y="530203"/>
                  </a:lnTo>
                  <a:lnTo>
                    <a:pt x="147467" y="530203"/>
                  </a:lnTo>
                  <a:lnTo>
                    <a:pt x="147467" y="598959"/>
                  </a:lnTo>
                  <a:lnTo>
                    <a:pt x="0" y="598959"/>
                  </a:lnTo>
                  <a:lnTo>
                    <a:pt x="0" y="530203"/>
                  </a:lnTo>
                  <a:lnTo>
                    <a:pt x="27373" y="530203"/>
                  </a:lnTo>
                  <a:lnTo>
                    <a:pt x="19631" y="490992"/>
                  </a:lnTo>
                  <a:lnTo>
                    <a:pt x="19816" y="361395"/>
                  </a:lnTo>
                  <a:lnTo>
                    <a:pt x="40369" y="260792"/>
                  </a:lnTo>
                  <a:lnTo>
                    <a:pt x="64793" y="211917"/>
                  </a:lnTo>
                  <a:cubicBezTo>
                    <a:pt x="69586" y="202345"/>
                    <a:pt x="79263" y="196454"/>
                    <a:pt x="89955" y="196454"/>
                  </a:cubicBezTo>
                  <a:close/>
                  <a:moveTo>
                    <a:pt x="304935" y="137518"/>
                  </a:moveTo>
                  <a:cubicBezTo>
                    <a:pt x="299497" y="137518"/>
                    <a:pt x="295164" y="141845"/>
                    <a:pt x="295164" y="147275"/>
                  </a:cubicBezTo>
                  <a:cubicBezTo>
                    <a:pt x="295164" y="152706"/>
                    <a:pt x="299497" y="157125"/>
                    <a:pt x="304935" y="157125"/>
                  </a:cubicBezTo>
                  <a:cubicBezTo>
                    <a:pt x="310373" y="157125"/>
                    <a:pt x="314798" y="152706"/>
                    <a:pt x="314798" y="147275"/>
                  </a:cubicBezTo>
                  <a:cubicBezTo>
                    <a:pt x="314798" y="141845"/>
                    <a:pt x="310373" y="137518"/>
                    <a:pt x="304935" y="137518"/>
                  </a:cubicBezTo>
                  <a:close/>
                  <a:moveTo>
                    <a:pt x="304935" y="78608"/>
                  </a:moveTo>
                  <a:cubicBezTo>
                    <a:pt x="267050" y="78608"/>
                    <a:pt x="236171" y="109444"/>
                    <a:pt x="236171" y="147275"/>
                  </a:cubicBezTo>
                  <a:cubicBezTo>
                    <a:pt x="236171" y="171668"/>
                    <a:pt x="249352" y="194496"/>
                    <a:pt x="270553" y="206738"/>
                  </a:cubicBezTo>
                  <a:lnTo>
                    <a:pt x="275438" y="209591"/>
                  </a:lnTo>
                  <a:lnTo>
                    <a:pt x="275438" y="235641"/>
                  </a:lnTo>
                  <a:lnTo>
                    <a:pt x="295164" y="235641"/>
                  </a:lnTo>
                  <a:lnTo>
                    <a:pt x="295164" y="174982"/>
                  </a:lnTo>
                  <a:cubicBezTo>
                    <a:pt x="283734" y="170932"/>
                    <a:pt x="275438" y="160070"/>
                    <a:pt x="275438" y="147275"/>
                  </a:cubicBezTo>
                  <a:cubicBezTo>
                    <a:pt x="275438" y="131075"/>
                    <a:pt x="288711" y="117820"/>
                    <a:pt x="304935" y="117820"/>
                  </a:cubicBezTo>
                  <a:cubicBezTo>
                    <a:pt x="321250" y="117820"/>
                    <a:pt x="334431" y="131075"/>
                    <a:pt x="334431" y="147275"/>
                  </a:cubicBezTo>
                  <a:cubicBezTo>
                    <a:pt x="334431" y="160070"/>
                    <a:pt x="326228" y="170932"/>
                    <a:pt x="314798" y="174982"/>
                  </a:cubicBezTo>
                  <a:lnTo>
                    <a:pt x="314798" y="235641"/>
                  </a:lnTo>
                  <a:lnTo>
                    <a:pt x="334431" y="235641"/>
                  </a:lnTo>
                  <a:lnTo>
                    <a:pt x="334431" y="209591"/>
                  </a:lnTo>
                  <a:lnTo>
                    <a:pt x="339409" y="206738"/>
                  </a:lnTo>
                  <a:cubicBezTo>
                    <a:pt x="360609" y="194496"/>
                    <a:pt x="373790" y="171668"/>
                    <a:pt x="373790" y="147275"/>
                  </a:cubicBezTo>
                  <a:cubicBezTo>
                    <a:pt x="373790" y="109444"/>
                    <a:pt x="342911" y="78608"/>
                    <a:pt x="304935" y="78608"/>
                  </a:cubicBezTo>
                  <a:close/>
                  <a:moveTo>
                    <a:pt x="294980" y="19698"/>
                  </a:moveTo>
                  <a:lnTo>
                    <a:pt x="294980" y="39580"/>
                  </a:lnTo>
                  <a:lnTo>
                    <a:pt x="286776" y="40961"/>
                  </a:lnTo>
                  <a:cubicBezTo>
                    <a:pt x="270553" y="43630"/>
                    <a:pt x="255528" y="49890"/>
                    <a:pt x="242255" y="59370"/>
                  </a:cubicBezTo>
                  <a:lnTo>
                    <a:pt x="235434" y="64157"/>
                  </a:lnTo>
                  <a:lnTo>
                    <a:pt x="221331" y="50074"/>
                  </a:lnTo>
                  <a:lnTo>
                    <a:pt x="207504" y="63973"/>
                  </a:lnTo>
                  <a:lnTo>
                    <a:pt x="221515" y="78056"/>
                  </a:lnTo>
                  <a:lnTo>
                    <a:pt x="216722" y="84775"/>
                  </a:lnTo>
                  <a:cubicBezTo>
                    <a:pt x="207228" y="98122"/>
                    <a:pt x="201052" y="113126"/>
                    <a:pt x="198287" y="129326"/>
                  </a:cubicBezTo>
                  <a:lnTo>
                    <a:pt x="196904" y="137518"/>
                  </a:lnTo>
                  <a:lnTo>
                    <a:pt x="176994" y="137518"/>
                  </a:lnTo>
                  <a:lnTo>
                    <a:pt x="176994" y="157125"/>
                  </a:lnTo>
                  <a:lnTo>
                    <a:pt x="196904" y="157125"/>
                  </a:lnTo>
                  <a:lnTo>
                    <a:pt x="198287" y="165317"/>
                  </a:lnTo>
                  <a:cubicBezTo>
                    <a:pt x="201052" y="181517"/>
                    <a:pt x="207228" y="196521"/>
                    <a:pt x="216722" y="209776"/>
                  </a:cubicBezTo>
                  <a:lnTo>
                    <a:pt x="221515" y="216587"/>
                  </a:lnTo>
                  <a:lnTo>
                    <a:pt x="207504" y="230578"/>
                  </a:lnTo>
                  <a:lnTo>
                    <a:pt x="221423" y="244477"/>
                  </a:lnTo>
                  <a:lnTo>
                    <a:pt x="235434" y="230394"/>
                  </a:lnTo>
                  <a:lnTo>
                    <a:pt x="242255" y="235273"/>
                  </a:lnTo>
                  <a:cubicBezTo>
                    <a:pt x="244098" y="236561"/>
                    <a:pt x="246126" y="237850"/>
                    <a:pt x="248246" y="239139"/>
                  </a:cubicBezTo>
                  <a:cubicBezTo>
                    <a:pt x="250551" y="237758"/>
                    <a:pt x="253039" y="236745"/>
                    <a:pt x="255805" y="236193"/>
                  </a:cubicBezTo>
                  <a:lnTo>
                    <a:pt x="255805" y="220637"/>
                  </a:lnTo>
                  <a:cubicBezTo>
                    <a:pt x="231378" y="204345"/>
                    <a:pt x="216446" y="176731"/>
                    <a:pt x="216446" y="147275"/>
                  </a:cubicBezTo>
                  <a:cubicBezTo>
                    <a:pt x="216446" y="98583"/>
                    <a:pt x="256173" y="58910"/>
                    <a:pt x="304935" y="58910"/>
                  </a:cubicBezTo>
                  <a:cubicBezTo>
                    <a:pt x="353788" y="58910"/>
                    <a:pt x="393424" y="98583"/>
                    <a:pt x="393424" y="147275"/>
                  </a:cubicBezTo>
                  <a:cubicBezTo>
                    <a:pt x="393424" y="176731"/>
                    <a:pt x="378491" y="204345"/>
                    <a:pt x="354157" y="220729"/>
                  </a:cubicBezTo>
                  <a:lnTo>
                    <a:pt x="354157" y="236193"/>
                  </a:lnTo>
                  <a:cubicBezTo>
                    <a:pt x="356830" y="236653"/>
                    <a:pt x="359227" y="237758"/>
                    <a:pt x="361531" y="239046"/>
                  </a:cubicBezTo>
                  <a:cubicBezTo>
                    <a:pt x="363651" y="237850"/>
                    <a:pt x="365587" y="236561"/>
                    <a:pt x="367430" y="235273"/>
                  </a:cubicBezTo>
                  <a:lnTo>
                    <a:pt x="374159" y="230394"/>
                  </a:lnTo>
                  <a:lnTo>
                    <a:pt x="388262" y="244477"/>
                  </a:lnTo>
                  <a:lnTo>
                    <a:pt x="402181" y="230578"/>
                  </a:lnTo>
                  <a:lnTo>
                    <a:pt x="388078" y="216587"/>
                  </a:lnTo>
                  <a:lnTo>
                    <a:pt x="392871" y="209776"/>
                  </a:lnTo>
                  <a:cubicBezTo>
                    <a:pt x="402365" y="196521"/>
                    <a:pt x="408633" y="181517"/>
                    <a:pt x="411306" y="165317"/>
                  </a:cubicBezTo>
                  <a:lnTo>
                    <a:pt x="412689" y="157125"/>
                  </a:lnTo>
                  <a:lnTo>
                    <a:pt x="432599" y="157125"/>
                  </a:lnTo>
                  <a:lnTo>
                    <a:pt x="432599" y="137518"/>
                  </a:lnTo>
                  <a:lnTo>
                    <a:pt x="412689" y="137518"/>
                  </a:lnTo>
                  <a:lnTo>
                    <a:pt x="411306" y="129326"/>
                  </a:lnTo>
                  <a:cubicBezTo>
                    <a:pt x="408633" y="113126"/>
                    <a:pt x="402365" y="98122"/>
                    <a:pt x="392871" y="84775"/>
                  </a:cubicBezTo>
                  <a:lnTo>
                    <a:pt x="388078" y="78056"/>
                  </a:lnTo>
                  <a:lnTo>
                    <a:pt x="402181" y="63973"/>
                  </a:lnTo>
                  <a:lnTo>
                    <a:pt x="388262" y="50074"/>
                  </a:lnTo>
                  <a:lnTo>
                    <a:pt x="374159" y="64157"/>
                  </a:lnTo>
                  <a:lnTo>
                    <a:pt x="367430" y="59370"/>
                  </a:lnTo>
                  <a:cubicBezTo>
                    <a:pt x="354065" y="49890"/>
                    <a:pt x="339040" y="43630"/>
                    <a:pt x="322817" y="40961"/>
                  </a:cubicBezTo>
                  <a:lnTo>
                    <a:pt x="314613" y="39580"/>
                  </a:lnTo>
                  <a:lnTo>
                    <a:pt x="314613" y="19698"/>
                  </a:lnTo>
                  <a:close/>
                  <a:moveTo>
                    <a:pt x="275346" y="0"/>
                  </a:moveTo>
                  <a:lnTo>
                    <a:pt x="334339" y="0"/>
                  </a:lnTo>
                  <a:lnTo>
                    <a:pt x="334339" y="23196"/>
                  </a:lnTo>
                  <a:cubicBezTo>
                    <a:pt x="347612" y="26325"/>
                    <a:pt x="360240" y="31572"/>
                    <a:pt x="371855" y="38752"/>
                  </a:cubicBezTo>
                  <a:lnTo>
                    <a:pt x="388262" y="22367"/>
                  </a:lnTo>
                  <a:lnTo>
                    <a:pt x="429925" y="63973"/>
                  </a:lnTo>
                  <a:lnTo>
                    <a:pt x="413518" y="80357"/>
                  </a:lnTo>
                  <a:cubicBezTo>
                    <a:pt x="420708" y="91955"/>
                    <a:pt x="425962" y="104566"/>
                    <a:pt x="429096" y="117820"/>
                  </a:cubicBezTo>
                  <a:lnTo>
                    <a:pt x="452324" y="117820"/>
                  </a:lnTo>
                  <a:lnTo>
                    <a:pt x="452324" y="176731"/>
                  </a:lnTo>
                  <a:lnTo>
                    <a:pt x="429096" y="176731"/>
                  </a:lnTo>
                  <a:cubicBezTo>
                    <a:pt x="425962" y="190077"/>
                    <a:pt x="420708" y="202596"/>
                    <a:pt x="413518" y="214194"/>
                  </a:cubicBezTo>
                  <a:lnTo>
                    <a:pt x="429925" y="230578"/>
                  </a:lnTo>
                  <a:lnTo>
                    <a:pt x="388262" y="272276"/>
                  </a:lnTo>
                  <a:lnTo>
                    <a:pt x="373514" y="257548"/>
                  </a:lnTo>
                  <a:cubicBezTo>
                    <a:pt x="373606" y="258468"/>
                    <a:pt x="373790" y="259297"/>
                    <a:pt x="373790" y="260217"/>
                  </a:cubicBezTo>
                  <a:cubicBezTo>
                    <a:pt x="373790" y="268962"/>
                    <a:pt x="369182" y="276602"/>
                    <a:pt x="362268" y="280928"/>
                  </a:cubicBezTo>
                  <a:cubicBezTo>
                    <a:pt x="363282" y="283597"/>
                    <a:pt x="363928" y="286543"/>
                    <a:pt x="363928" y="289672"/>
                  </a:cubicBezTo>
                  <a:cubicBezTo>
                    <a:pt x="363928" y="303203"/>
                    <a:pt x="352959" y="314157"/>
                    <a:pt x="339409" y="314157"/>
                  </a:cubicBezTo>
                  <a:lnTo>
                    <a:pt x="270553" y="314157"/>
                  </a:lnTo>
                  <a:cubicBezTo>
                    <a:pt x="257003" y="314157"/>
                    <a:pt x="245942" y="303203"/>
                    <a:pt x="245942" y="289672"/>
                  </a:cubicBezTo>
                  <a:cubicBezTo>
                    <a:pt x="245942" y="286543"/>
                    <a:pt x="246587" y="283689"/>
                    <a:pt x="247693" y="280928"/>
                  </a:cubicBezTo>
                  <a:cubicBezTo>
                    <a:pt x="240780" y="276510"/>
                    <a:pt x="236171" y="268962"/>
                    <a:pt x="236171" y="260217"/>
                  </a:cubicBezTo>
                  <a:cubicBezTo>
                    <a:pt x="236171" y="259205"/>
                    <a:pt x="236356" y="258192"/>
                    <a:pt x="236448" y="257180"/>
                  </a:cubicBezTo>
                  <a:lnTo>
                    <a:pt x="221331" y="272276"/>
                  </a:lnTo>
                  <a:lnTo>
                    <a:pt x="179667" y="230578"/>
                  </a:lnTo>
                  <a:lnTo>
                    <a:pt x="196075" y="214194"/>
                  </a:lnTo>
                  <a:cubicBezTo>
                    <a:pt x="188885" y="202596"/>
                    <a:pt x="183723" y="190077"/>
                    <a:pt x="180589" y="176731"/>
                  </a:cubicBezTo>
                  <a:lnTo>
                    <a:pt x="157361" y="176731"/>
                  </a:lnTo>
                  <a:lnTo>
                    <a:pt x="157361" y="117820"/>
                  </a:lnTo>
                  <a:lnTo>
                    <a:pt x="180589" y="117820"/>
                  </a:lnTo>
                  <a:cubicBezTo>
                    <a:pt x="183723" y="104566"/>
                    <a:pt x="188885" y="91955"/>
                    <a:pt x="196075" y="80357"/>
                  </a:cubicBezTo>
                  <a:lnTo>
                    <a:pt x="179667" y="63973"/>
                  </a:lnTo>
                  <a:lnTo>
                    <a:pt x="221423" y="22367"/>
                  </a:lnTo>
                  <a:lnTo>
                    <a:pt x="237830" y="38752"/>
                  </a:lnTo>
                  <a:cubicBezTo>
                    <a:pt x="249445" y="31572"/>
                    <a:pt x="261980" y="26325"/>
                    <a:pt x="275346" y="23196"/>
                  </a:cubicBezTo>
                  <a:close/>
                </a:path>
              </a:pathLst>
            </a:custGeom>
            <a:solidFill>
              <a:srgbClr val="E60012"/>
            </a:solidFill>
            <a:ln>
              <a:noFill/>
            </a:ln>
          </p:spPr>
        </p:sp>
        <p:sp>
          <p:nvSpPr>
            <p:cNvPr id="27" name="椭圆 26"/>
            <p:cNvSpPr/>
            <p:nvPr/>
          </p:nvSpPr>
          <p:spPr>
            <a:xfrm>
              <a:off x="5098850" y="2365672"/>
              <a:ext cx="418128" cy="418567"/>
            </a:xfrm>
            <a:prstGeom prst="ellipse">
              <a:avLst/>
            </a:prstGeom>
            <a:noFill/>
            <a:ln w="1270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defRPr/>
              </a:pPr>
              <a:endParaRPr lang="zh-CN" altLang="en-US" sz="1200" dirty="0">
                <a:solidFill>
                  <a:prstClr val="white"/>
                </a:solidFill>
                <a:latin typeface="微软雅黑" panose="020B0503020204020204" pitchFamily="34" charset="-122"/>
                <a:ea typeface="微软雅黑" panose="020B0503020204020204" pitchFamily="34" charset="-122"/>
                <a:sym typeface="+mn-lt"/>
              </a:endParaRPr>
            </a:p>
          </p:txBody>
        </p:sp>
        <p:sp>
          <p:nvSpPr>
            <p:cNvPr id="28" name="KSO_Shape"/>
            <p:cNvSpPr/>
            <p:nvPr/>
          </p:nvSpPr>
          <p:spPr bwMode="auto">
            <a:xfrm>
              <a:off x="5189489" y="2455736"/>
              <a:ext cx="236849" cy="238439"/>
            </a:xfrm>
            <a:custGeom>
              <a:avLst/>
              <a:gdLst>
                <a:gd name="T0" fmla="*/ 320867118 w 9789"/>
                <a:gd name="T1" fmla="*/ 52707385 h 9853"/>
                <a:gd name="T2" fmla="*/ 320680188 w 9789"/>
                <a:gd name="T3" fmla="*/ 51511177 h 9853"/>
                <a:gd name="T4" fmla="*/ 320418641 w 9789"/>
                <a:gd name="T5" fmla="*/ 50202831 h 9853"/>
                <a:gd name="T6" fmla="*/ 319148023 w 9789"/>
                <a:gd name="T7" fmla="*/ 46390124 h 9853"/>
                <a:gd name="T8" fmla="*/ 317802593 w 9789"/>
                <a:gd name="T9" fmla="*/ 43960200 h 9853"/>
                <a:gd name="T10" fmla="*/ 315747334 w 9789"/>
                <a:gd name="T11" fmla="*/ 40708185 h 9853"/>
                <a:gd name="T12" fmla="*/ 313243405 w 9789"/>
                <a:gd name="T13" fmla="*/ 37755078 h 9853"/>
                <a:gd name="T14" fmla="*/ 310515431 w 9789"/>
                <a:gd name="T15" fmla="*/ 35250524 h 9853"/>
                <a:gd name="T16" fmla="*/ 307600334 w 9789"/>
                <a:gd name="T17" fmla="*/ 33343977 h 9853"/>
                <a:gd name="T18" fmla="*/ 246199848 w 9789"/>
                <a:gd name="T19" fmla="*/ 1831723 h 9853"/>
                <a:gd name="T20" fmla="*/ 243247636 w 9789"/>
                <a:gd name="T21" fmla="*/ 822477 h 9853"/>
                <a:gd name="T22" fmla="*/ 236670303 w 9789"/>
                <a:gd name="T23" fmla="*/ 0 h 9853"/>
                <a:gd name="T24" fmla="*/ 229943543 w 9789"/>
                <a:gd name="T25" fmla="*/ 710339 h 9853"/>
                <a:gd name="T26" fmla="*/ 225346853 w 9789"/>
                <a:gd name="T27" fmla="*/ 2168139 h 9853"/>
                <a:gd name="T28" fmla="*/ 222656187 w 9789"/>
                <a:gd name="T29" fmla="*/ 3588623 h 9853"/>
                <a:gd name="T30" fmla="*/ 226580163 w 9789"/>
                <a:gd name="T31" fmla="*/ 129413554 h 9853"/>
                <a:gd name="T32" fmla="*/ 299490836 w 9789"/>
                <a:gd name="T33" fmla="*/ 152552547 h 9853"/>
                <a:gd name="T34" fmla="*/ 236221827 w 9789"/>
                <a:gd name="T35" fmla="*/ 364242264 h 9853"/>
                <a:gd name="T36" fmla="*/ 242126444 w 9789"/>
                <a:gd name="T37" fmla="*/ 367045725 h 9853"/>
                <a:gd name="T38" fmla="*/ 243471874 w 9789"/>
                <a:gd name="T39" fmla="*/ 367419649 h 9853"/>
                <a:gd name="T40" fmla="*/ 247059492 w 9789"/>
                <a:gd name="T41" fmla="*/ 368167303 h 9853"/>
                <a:gd name="T42" fmla="*/ 249937087 w 9789"/>
                <a:gd name="T43" fmla="*/ 368279441 h 9853"/>
                <a:gd name="T44" fmla="*/ 253823561 w 9789"/>
                <a:gd name="T45" fmla="*/ 368092479 h 9853"/>
                <a:gd name="T46" fmla="*/ 257598109 w 9789"/>
                <a:gd name="T47" fmla="*/ 367419649 h 9853"/>
                <a:gd name="T48" fmla="*/ 261073608 w 9789"/>
                <a:gd name="T49" fmla="*/ 366335580 h 9853"/>
                <a:gd name="T50" fmla="*/ 264212750 w 9789"/>
                <a:gd name="T51" fmla="*/ 364728133 h 9853"/>
                <a:gd name="T52" fmla="*/ 322361975 w 9789"/>
                <a:gd name="T53" fmla="*/ 327533941 h 9853"/>
                <a:gd name="T54" fmla="*/ 324716283 w 9789"/>
                <a:gd name="T55" fmla="*/ 325440626 h 9853"/>
                <a:gd name="T56" fmla="*/ 328715069 w 9789"/>
                <a:gd name="T57" fmla="*/ 320169733 h 9853"/>
                <a:gd name="T58" fmla="*/ 331443043 w 9789"/>
                <a:gd name="T59" fmla="*/ 314039240 h 9853"/>
                <a:gd name="T60" fmla="*/ 332526926 w 9789"/>
                <a:gd name="T61" fmla="*/ 309291918 h 9853"/>
                <a:gd name="T62" fmla="*/ 332639045 w 9789"/>
                <a:gd name="T63" fmla="*/ 306263987 h 9853"/>
                <a:gd name="T64" fmla="*/ 221983473 w 9789"/>
                <a:gd name="T65" fmla="*/ 246416671 h 9853"/>
                <a:gd name="T66" fmla="*/ 2466427 w 9789"/>
                <a:gd name="T67" fmla="*/ 226828986 h 9853"/>
                <a:gd name="T68" fmla="*/ 2690665 w 9789"/>
                <a:gd name="T69" fmla="*/ 229071948 h 9853"/>
                <a:gd name="T70" fmla="*/ 3662429 w 9789"/>
                <a:gd name="T71" fmla="*/ 232922163 h 9853"/>
                <a:gd name="T72" fmla="*/ 6614641 w 9789"/>
                <a:gd name="T73" fmla="*/ 239015341 h 9853"/>
                <a:gd name="T74" fmla="*/ 10762855 w 9789"/>
                <a:gd name="T75" fmla="*/ 244211217 h 9853"/>
                <a:gd name="T76" fmla="*/ 13789878 w 9789"/>
                <a:gd name="T77" fmla="*/ 246753086 h 9853"/>
                <a:gd name="T78" fmla="*/ 72798554 w 9789"/>
                <a:gd name="T79" fmla="*/ 278190709 h 9853"/>
                <a:gd name="T80" fmla="*/ 106544667 w 9789"/>
                <a:gd name="T81" fmla="*/ 214680140 h 9853"/>
                <a:gd name="T82" fmla="*/ 93875787 w 9789"/>
                <a:gd name="T83" fmla="*/ 85677631 h 9853"/>
                <a:gd name="T84" fmla="*/ 10314378 w 9789"/>
                <a:gd name="T85" fmla="*/ 138273071 h 9853"/>
                <a:gd name="T86" fmla="*/ 9118570 w 9789"/>
                <a:gd name="T87" fmla="*/ 139207493 h 9853"/>
                <a:gd name="T88" fmla="*/ 6465213 w 9789"/>
                <a:gd name="T89" fmla="*/ 141899009 h 9853"/>
                <a:gd name="T90" fmla="*/ 4671308 w 9789"/>
                <a:gd name="T91" fmla="*/ 144366055 h 9853"/>
                <a:gd name="T92" fmla="*/ 3251261 w 9789"/>
                <a:gd name="T93" fmla="*/ 146908117 h 9853"/>
                <a:gd name="T94" fmla="*/ 1644285 w 9789"/>
                <a:gd name="T95" fmla="*/ 150459232 h 9853"/>
                <a:gd name="T96" fmla="*/ 523287 w 9789"/>
                <a:gd name="T97" fmla="*/ 154047855 h 9853"/>
                <a:gd name="T98" fmla="*/ 37309 w 9789"/>
                <a:gd name="T99" fmla="*/ 157636478 h 98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789" h="9853">
                  <a:moveTo>
                    <a:pt x="8014" y="4081"/>
                  </a:moveTo>
                  <a:lnTo>
                    <a:pt x="8714" y="4048"/>
                  </a:lnTo>
                  <a:lnTo>
                    <a:pt x="8596" y="1546"/>
                  </a:lnTo>
                  <a:lnTo>
                    <a:pt x="8586" y="1410"/>
                  </a:lnTo>
                  <a:lnTo>
                    <a:pt x="8587" y="1410"/>
                  </a:lnTo>
                  <a:lnTo>
                    <a:pt x="8584" y="1395"/>
                  </a:lnTo>
                  <a:lnTo>
                    <a:pt x="8581" y="1378"/>
                  </a:lnTo>
                  <a:lnTo>
                    <a:pt x="8579" y="1370"/>
                  </a:lnTo>
                  <a:lnTo>
                    <a:pt x="8574" y="1343"/>
                  </a:lnTo>
                  <a:lnTo>
                    <a:pt x="8567" y="1315"/>
                  </a:lnTo>
                  <a:lnTo>
                    <a:pt x="8559" y="1289"/>
                  </a:lnTo>
                  <a:lnTo>
                    <a:pt x="8549" y="1264"/>
                  </a:lnTo>
                  <a:lnTo>
                    <a:pt x="8540" y="1241"/>
                  </a:lnTo>
                  <a:lnTo>
                    <a:pt x="8529" y="1218"/>
                  </a:lnTo>
                  <a:lnTo>
                    <a:pt x="8517" y="1197"/>
                  </a:lnTo>
                  <a:lnTo>
                    <a:pt x="8504" y="1176"/>
                  </a:lnTo>
                  <a:lnTo>
                    <a:pt x="8491" y="1153"/>
                  </a:lnTo>
                  <a:lnTo>
                    <a:pt x="8478" y="1132"/>
                  </a:lnTo>
                  <a:lnTo>
                    <a:pt x="8463" y="1110"/>
                  </a:lnTo>
                  <a:lnTo>
                    <a:pt x="8449" y="1089"/>
                  </a:lnTo>
                  <a:lnTo>
                    <a:pt x="8433" y="1068"/>
                  </a:lnTo>
                  <a:lnTo>
                    <a:pt x="8417" y="1049"/>
                  </a:lnTo>
                  <a:lnTo>
                    <a:pt x="8400" y="1029"/>
                  </a:lnTo>
                  <a:lnTo>
                    <a:pt x="8382" y="1010"/>
                  </a:lnTo>
                  <a:lnTo>
                    <a:pt x="8364" y="992"/>
                  </a:lnTo>
                  <a:lnTo>
                    <a:pt x="8347" y="975"/>
                  </a:lnTo>
                  <a:lnTo>
                    <a:pt x="8328" y="959"/>
                  </a:lnTo>
                  <a:lnTo>
                    <a:pt x="8309" y="943"/>
                  </a:lnTo>
                  <a:lnTo>
                    <a:pt x="8290" y="929"/>
                  </a:lnTo>
                  <a:lnTo>
                    <a:pt x="8270" y="916"/>
                  </a:lnTo>
                  <a:lnTo>
                    <a:pt x="8251" y="904"/>
                  </a:lnTo>
                  <a:lnTo>
                    <a:pt x="8231" y="892"/>
                  </a:lnTo>
                  <a:lnTo>
                    <a:pt x="6625" y="65"/>
                  </a:lnTo>
                  <a:lnTo>
                    <a:pt x="6607" y="56"/>
                  </a:lnTo>
                  <a:lnTo>
                    <a:pt x="6588" y="49"/>
                  </a:lnTo>
                  <a:lnTo>
                    <a:pt x="6569" y="40"/>
                  </a:lnTo>
                  <a:lnTo>
                    <a:pt x="6549" y="34"/>
                  </a:lnTo>
                  <a:lnTo>
                    <a:pt x="6529" y="27"/>
                  </a:lnTo>
                  <a:lnTo>
                    <a:pt x="6509" y="22"/>
                  </a:lnTo>
                  <a:lnTo>
                    <a:pt x="6466" y="13"/>
                  </a:lnTo>
                  <a:lnTo>
                    <a:pt x="6422" y="6"/>
                  </a:lnTo>
                  <a:lnTo>
                    <a:pt x="6378" y="2"/>
                  </a:lnTo>
                  <a:lnTo>
                    <a:pt x="6333" y="0"/>
                  </a:lnTo>
                  <a:lnTo>
                    <a:pt x="6287" y="1"/>
                  </a:lnTo>
                  <a:lnTo>
                    <a:pt x="6242" y="5"/>
                  </a:lnTo>
                  <a:lnTo>
                    <a:pt x="6197" y="11"/>
                  </a:lnTo>
                  <a:lnTo>
                    <a:pt x="6153" y="19"/>
                  </a:lnTo>
                  <a:lnTo>
                    <a:pt x="6110" y="30"/>
                  </a:lnTo>
                  <a:lnTo>
                    <a:pt x="6069" y="43"/>
                  </a:lnTo>
                  <a:lnTo>
                    <a:pt x="6049" y="51"/>
                  </a:lnTo>
                  <a:lnTo>
                    <a:pt x="6030" y="58"/>
                  </a:lnTo>
                  <a:lnTo>
                    <a:pt x="6011" y="67"/>
                  </a:lnTo>
                  <a:lnTo>
                    <a:pt x="5992" y="76"/>
                  </a:lnTo>
                  <a:lnTo>
                    <a:pt x="5974" y="86"/>
                  </a:lnTo>
                  <a:lnTo>
                    <a:pt x="5958" y="96"/>
                  </a:lnTo>
                  <a:lnTo>
                    <a:pt x="4505" y="1030"/>
                  </a:lnTo>
                  <a:lnTo>
                    <a:pt x="3980" y="219"/>
                  </a:lnTo>
                  <a:lnTo>
                    <a:pt x="3400" y="2882"/>
                  </a:lnTo>
                  <a:lnTo>
                    <a:pt x="6063" y="3462"/>
                  </a:lnTo>
                  <a:lnTo>
                    <a:pt x="5542" y="2652"/>
                  </a:lnTo>
                  <a:lnTo>
                    <a:pt x="6684" y="1917"/>
                  </a:lnTo>
                  <a:lnTo>
                    <a:pt x="6789" y="4141"/>
                  </a:lnTo>
                  <a:lnTo>
                    <a:pt x="8014" y="4081"/>
                  </a:lnTo>
                  <a:close/>
                  <a:moveTo>
                    <a:pt x="6961" y="7905"/>
                  </a:moveTo>
                  <a:lnTo>
                    <a:pt x="4987" y="6880"/>
                  </a:lnTo>
                  <a:lnTo>
                    <a:pt x="4099" y="8588"/>
                  </a:lnTo>
                  <a:lnTo>
                    <a:pt x="6321" y="9744"/>
                  </a:lnTo>
                  <a:lnTo>
                    <a:pt x="6445" y="9804"/>
                  </a:lnTo>
                  <a:lnTo>
                    <a:pt x="6443" y="9806"/>
                  </a:lnTo>
                  <a:lnTo>
                    <a:pt x="6479" y="9819"/>
                  </a:lnTo>
                  <a:lnTo>
                    <a:pt x="6481" y="9819"/>
                  </a:lnTo>
                  <a:lnTo>
                    <a:pt x="6515" y="9829"/>
                  </a:lnTo>
                  <a:lnTo>
                    <a:pt x="6548" y="9838"/>
                  </a:lnTo>
                  <a:lnTo>
                    <a:pt x="6580" y="9845"/>
                  </a:lnTo>
                  <a:lnTo>
                    <a:pt x="6611" y="9849"/>
                  </a:lnTo>
                  <a:lnTo>
                    <a:pt x="6650" y="9852"/>
                  </a:lnTo>
                  <a:lnTo>
                    <a:pt x="6669" y="9853"/>
                  </a:lnTo>
                  <a:lnTo>
                    <a:pt x="6688" y="9852"/>
                  </a:lnTo>
                  <a:lnTo>
                    <a:pt x="6714" y="9852"/>
                  </a:lnTo>
                  <a:lnTo>
                    <a:pt x="6740" y="9851"/>
                  </a:lnTo>
                  <a:lnTo>
                    <a:pt x="6766" y="9849"/>
                  </a:lnTo>
                  <a:lnTo>
                    <a:pt x="6792" y="9847"/>
                  </a:lnTo>
                  <a:lnTo>
                    <a:pt x="6817" y="9844"/>
                  </a:lnTo>
                  <a:lnTo>
                    <a:pt x="6843" y="9840"/>
                  </a:lnTo>
                  <a:lnTo>
                    <a:pt x="6868" y="9835"/>
                  </a:lnTo>
                  <a:lnTo>
                    <a:pt x="6893" y="9829"/>
                  </a:lnTo>
                  <a:lnTo>
                    <a:pt x="6916" y="9823"/>
                  </a:lnTo>
                  <a:lnTo>
                    <a:pt x="6941" y="9816"/>
                  </a:lnTo>
                  <a:lnTo>
                    <a:pt x="6964" y="9808"/>
                  </a:lnTo>
                  <a:lnTo>
                    <a:pt x="6986" y="9800"/>
                  </a:lnTo>
                  <a:lnTo>
                    <a:pt x="7009" y="9790"/>
                  </a:lnTo>
                  <a:lnTo>
                    <a:pt x="7030" y="9780"/>
                  </a:lnTo>
                  <a:lnTo>
                    <a:pt x="7050" y="9769"/>
                  </a:lnTo>
                  <a:lnTo>
                    <a:pt x="7070" y="9757"/>
                  </a:lnTo>
                  <a:lnTo>
                    <a:pt x="8593" y="8785"/>
                  </a:lnTo>
                  <a:lnTo>
                    <a:pt x="8610" y="8773"/>
                  </a:lnTo>
                  <a:lnTo>
                    <a:pt x="8626" y="8762"/>
                  </a:lnTo>
                  <a:lnTo>
                    <a:pt x="8643" y="8750"/>
                  </a:lnTo>
                  <a:lnTo>
                    <a:pt x="8658" y="8735"/>
                  </a:lnTo>
                  <a:lnTo>
                    <a:pt x="8674" y="8721"/>
                  </a:lnTo>
                  <a:lnTo>
                    <a:pt x="8689" y="8706"/>
                  </a:lnTo>
                  <a:lnTo>
                    <a:pt x="8718" y="8674"/>
                  </a:lnTo>
                  <a:lnTo>
                    <a:pt x="8746" y="8639"/>
                  </a:lnTo>
                  <a:lnTo>
                    <a:pt x="8772" y="8604"/>
                  </a:lnTo>
                  <a:lnTo>
                    <a:pt x="8796" y="8565"/>
                  </a:lnTo>
                  <a:lnTo>
                    <a:pt x="8817" y="8526"/>
                  </a:lnTo>
                  <a:lnTo>
                    <a:pt x="8837" y="8485"/>
                  </a:lnTo>
                  <a:lnTo>
                    <a:pt x="8855" y="8444"/>
                  </a:lnTo>
                  <a:lnTo>
                    <a:pt x="8869" y="8401"/>
                  </a:lnTo>
                  <a:lnTo>
                    <a:pt x="8882" y="8359"/>
                  </a:lnTo>
                  <a:lnTo>
                    <a:pt x="8892" y="8316"/>
                  </a:lnTo>
                  <a:lnTo>
                    <a:pt x="8895" y="8296"/>
                  </a:lnTo>
                  <a:lnTo>
                    <a:pt x="8898" y="8274"/>
                  </a:lnTo>
                  <a:lnTo>
                    <a:pt x="8900" y="8254"/>
                  </a:lnTo>
                  <a:lnTo>
                    <a:pt x="8901" y="8233"/>
                  </a:lnTo>
                  <a:lnTo>
                    <a:pt x="8901" y="8213"/>
                  </a:lnTo>
                  <a:lnTo>
                    <a:pt x="8901" y="8193"/>
                  </a:lnTo>
                  <a:lnTo>
                    <a:pt x="8824" y="6466"/>
                  </a:lnTo>
                  <a:lnTo>
                    <a:pt x="9789" y="6421"/>
                  </a:lnTo>
                  <a:lnTo>
                    <a:pt x="7779" y="4582"/>
                  </a:lnTo>
                  <a:lnTo>
                    <a:pt x="5940" y="6592"/>
                  </a:lnTo>
                  <a:lnTo>
                    <a:pt x="6902" y="6549"/>
                  </a:lnTo>
                  <a:lnTo>
                    <a:pt x="6961" y="7905"/>
                  </a:lnTo>
                  <a:close/>
                  <a:moveTo>
                    <a:pt x="0" y="4263"/>
                  </a:moveTo>
                  <a:lnTo>
                    <a:pt x="66" y="6068"/>
                  </a:lnTo>
                  <a:lnTo>
                    <a:pt x="68" y="6088"/>
                  </a:lnTo>
                  <a:lnTo>
                    <a:pt x="70" y="6108"/>
                  </a:lnTo>
                  <a:lnTo>
                    <a:pt x="72" y="6128"/>
                  </a:lnTo>
                  <a:lnTo>
                    <a:pt x="76" y="6148"/>
                  </a:lnTo>
                  <a:lnTo>
                    <a:pt x="81" y="6170"/>
                  </a:lnTo>
                  <a:lnTo>
                    <a:pt x="87" y="6190"/>
                  </a:lnTo>
                  <a:lnTo>
                    <a:pt x="98" y="6231"/>
                  </a:lnTo>
                  <a:lnTo>
                    <a:pt x="115" y="6273"/>
                  </a:lnTo>
                  <a:lnTo>
                    <a:pt x="133" y="6314"/>
                  </a:lnTo>
                  <a:lnTo>
                    <a:pt x="153" y="6355"/>
                  </a:lnTo>
                  <a:lnTo>
                    <a:pt x="177" y="6394"/>
                  </a:lnTo>
                  <a:lnTo>
                    <a:pt x="202" y="6432"/>
                  </a:lnTo>
                  <a:lnTo>
                    <a:pt x="229" y="6467"/>
                  </a:lnTo>
                  <a:lnTo>
                    <a:pt x="257" y="6501"/>
                  </a:lnTo>
                  <a:lnTo>
                    <a:pt x="288" y="6533"/>
                  </a:lnTo>
                  <a:lnTo>
                    <a:pt x="319" y="6563"/>
                  </a:lnTo>
                  <a:lnTo>
                    <a:pt x="335" y="6576"/>
                  </a:lnTo>
                  <a:lnTo>
                    <a:pt x="352" y="6589"/>
                  </a:lnTo>
                  <a:lnTo>
                    <a:pt x="369" y="6601"/>
                  </a:lnTo>
                  <a:lnTo>
                    <a:pt x="386" y="6613"/>
                  </a:lnTo>
                  <a:lnTo>
                    <a:pt x="403" y="6624"/>
                  </a:lnTo>
                  <a:lnTo>
                    <a:pt x="421" y="6633"/>
                  </a:lnTo>
                  <a:lnTo>
                    <a:pt x="1948" y="7442"/>
                  </a:lnTo>
                  <a:lnTo>
                    <a:pt x="1499" y="8298"/>
                  </a:lnTo>
                  <a:lnTo>
                    <a:pt x="4103" y="7496"/>
                  </a:lnTo>
                  <a:lnTo>
                    <a:pt x="3302" y="4891"/>
                  </a:lnTo>
                  <a:lnTo>
                    <a:pt x="2851" y="5743"/>
                  </a:lnTo>
                  <a:lnTo>
                    <a:pt x="1652" y="5108"/>
                  </a:lnTo>
                  <a:lnTo>
                    <a:pt x="3536" y="3925"/>
                  </a:lnTo>
                  <a:lnTo>
                    <a:pt x="2886" y="2887"/>
                  </a:lnTo>
                  <a:lnTo>
                    <a:pt x="2512" y="2292"/>
                  </a:lnTo>
                  <a:lnTo>
                    <a:pt x="391" y="3623"/>
                  </a:lnTo>
                  <a:lnTo>
                    <a:pt x="276" y="3700"/>
                  </a:lnTo>
                  <a:lnTo>
                    <a:pt x="276" y="3699"/>
                  </a:lnTo>
                  <a:lnTo>
                    <a:pt x="245" y="3724"/>
                  </a:lnTo>
                  <a:lnTo>
                    <a:pt x="244" y="3724"/>
                  </a:lnTo>
                  <a:lnTo>
                    <a:pt x="225" y="3741"/>
                  </a:lnTo>
                  <a:lnTo>
                    <a:pt x="206" y="3759"/>
                  </a:lnTo>
                  <a:lnTo>
                    <a:pt x="190" y="3777"/>
                  </a:lnTo>
                  <a:lnTo>
                    <a:pt x="173" y="3796"/>
                  </a:lnTo>
                  <a:lnTo>
                    <a:pt x="155" y="3817"/>
                  </a:lnTo>
                  <a:lnTo>
                    <a:pt x="139" y="3840"/>
                  </a:lnTo>
                  <a:lnTo>
                    <a:pt x="125" y="3862"/>
                  </a:lnTo>
                  <a:lnTo>
                    <a:pt x="113" y="3885"/>
                  </a:lnTo>
                  <a:lnTo>
                    <a:pt x="100" y="3907"/>
                  </a:lnTo>
                  <a:lnTo>
                    <a:pt x="87" y="3930"/>
                  </a:lnTo>
                  <a:lnTo>
                    <a:pt x="75" y="3953"/>
                  </a:lnTo>
                  <a:lnTo>
                    <a:pt x="64" y="3976"/>
                  </a:lnTo>
                  <a:lnTo>
                    <a:pt x="53" y="4000"/>
                  </a:lnTo>
                  <a:lnTo>
                    <a:pt x="44" y="4025"/>
                  </a:lnTo>
                  <a:lnTo>
                    <a:pt x="36" y="4048"/>
                  </a:lnTo>
                  <a:lnTo>
                    <a:pt x="27" y="4072"/>
                  </a:lnTo>
                  <a:lnTo>
                    <a:pt x="20" y="4097"/>
                  </a:lnTo>
                  <a:lnTo>
                    <a:pt x="14" y="4121"/>
                  </a:lnTo>
                  <a:lnTo>
                    <a:pt x="10" y="4145"/>
                  </a:lnTo>
                  <a:lnTo>
                    <a:pt x="6" y="4169"/>
                  </a:lnTo>
                  <a:lnTo>
                    <a:pt x="2" y="4193"/>
                  </a:lnTo>
                  <a:lnTo>
                    <a:pt x="1" y="4217"/>
                  </a:lnTo>
                  <a:lnTo>
                    <a:pt x="0" y="4240"/>
                  </a:lnTo>
                  <a:lnTo>
                    <a:pt x="0" y="4263"/>
                  </a:lnTo>
                  <a:close/>
                </a:path>
              </a:pathLst>
            </a:custGeom>
            <a:solidFill>
              <a:srgbClr val="E6001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defTabSz="685800">
                <a:defRPr/>
              </a:pPr>
              <a:endParaRPr lang="zh-CN" altLang="en-US" sz="600" dirty="0">
                <a:solidFill>
                  <a:srgbClr val="FFFFFF"/>
                </a:solidFill>
              </a:endParaRPr>
            </a:p>
          </p:txBody>
        </p:sp>
        <p:sp>
          <p:nvSpPr>
            <p:cNvPr id="39" name="矩形 38"/>
            <p:cNvSpPr/>
            <p:nvPr/>
          </p:nvSpPr>
          <p:spPr>
            <a:xfrm>
              <a:off x="4168237" y="2501785"/>
              <a:ext cx="3699826" cy="159194"/>
            </a:xfrm>
            <a:prstGeom prst="rect">
              <a:avLst/>
            </a:prstGeom>
          </p:spPr>
          <p:txBody>
            <a:bodyPr wrap="square">
              <a:spAutoFit/>
            </a:bodyPr>
            <a:lstStyle/>
            <a:p>
              <a:pPr defTabSz="228600" hangingPunct="0">
                <a:defRPr/>
              </a:pPr>
              <a:r>
                <a:rPr lang="zh-CN" altLang="en-US" sz="1350" b="1" kern="0" dirty="0">
                  <a:solidFill>
                    <a:srgbClr val="E60012"/>
                  </a:solidFill>
                  <a:latin typeface="微软雅黑" panose="020B0503020204020204" pitchFamily="34" charset="-122"/>
                  <a:ea typeface="微软雅黑" panose="020B0503020204020204" pitchFamily="34" charset="-122"/>
                  <a:sym typeface="Futura LT Light"/>
                </a:rPr>
                <a:t>重布行业                                     重构企业                                   重塑自我</a:t>
              </a:r>
              <a:endParaRPr lang="zh-CN" altLang="en-US" sz="1350" b="1" kern="0" dirty="0">
                <a:solidFill>
                  <a:srgbClr val="E60012"/>
                </a:solidFill>
                <a:latin typeface="微软雅黑" panose="020B0503020204020204" pitchFamily="34" charset="-122"/>
                <a:ea typeface="微软雅黑" panose="020B0503020204020204" pitchFamily="34" charset="-122"/>
                <a:sym typeface="Futura LT Light"/>
              </a:endParaRPr>
            </a:p>
          </p:txBody>
        </p:sp>
      </p:grpSp>
      <p:sp>
        <p:nvSpPr>
          <p:cNvPr id="12" name="矩形 11"/>
          <p:cNvSpPr/>
          <p:nvPr/>
        </p:nvSpPr>
        <p:spPr>
          <a:xfrm>
            <a:off x="1677007" y="1390613"/>
            <a:ext cx="5432597" cy="1513841"/>
          </a:xfrm>
          <a:prstGeom prst="rect">
            <a:avLst/>
          </a:prstGeom>
        </p:spPr>
        <p:txBody>
          <a:bodyPr wrap="square" lIns="93310" tIns="46655" rIns="93310" bIns="46655" anchor="ctr">
            <a:spAutoFit/>
          </a:bodyPr>
          <a:lstStyle/>
          <a:p>
            <a:pPr algn="ctr" defTabSz="685800">
              <a:lnSpc>
                <a:spcPct val="150000"/>
              </a:lnSpc>
              <a:spcBef>
                <a:spcPct val="0"/>
              </a:spcBef>
              <a:defRPr/>
            </a:pPr>
            <a:r>
              <a:rPr lang="zh-CN" altLang="en-US" sz="3300" dirty="0">
                <a:solidFill>
                  <a:schemeClr val="bg1">
                    <a:lumMod val="50000"/>
                  </a:schemeClr>
                </a:solidFill>
                <a:latin typeface="微软雅黑" panose="020B0503020204020204" pitchFamily="34" charset="-122"/>
                <a:ea typeface="微软雅黑" panose="020B0503020204020204" pitchFamily="34" charset="-122"/>
                <a:cs typeface="+mn-ea"/>
              </a:rPr>
              <a:t>转型为</a:t>
            </a:r>
            <a:r>
              <a:rPr lang="zh-CN" altLang="en-US" sz="3300" dirty="0">
                <a:solidFill>
                  <a:schemeClr val="tx1">
                    <a:lumMod val="75000"/>
                    <a:lumOff val="25000"/>
                  </a:schemeClr>
                </a:solidFill>
                <a:latin typeface="微软雅黑" panose="020B0503020204020204" pitchFamily="34" charset="-122"/>
                <a:ea typeface="微软雅黑" panose="020B0503020204020204" pitchFamily="34" charset="-122"/>
                <a:cs typeface="+mn-ea"/>
              </a:rPr>
              <a:t> </a:t>
            </a:r>
            <a:r>
              <a:rPr lang="zh-CN" altLang="en-US" sz="3300" b="1" dirty="0">
                <a:solidFill>
                  <a:srgbClr val="E60012"/>
                </a:solidFill>
                <a:latin typeface="微软雅黑" panose="020B0503020204020204" pitchFamily="34" charset="-122"/>
                <a:cs typeface="+mn-ea"/>
              </a:rPr>
              <a:t>数字化企业</a:t>
            </a:r>
            <a:endParaRPr lang="en-US" altLang="zh-CN" sz="1350" b="1" dirty="0">
              <a:solidFill>
                <a:srgbClr val="E60012"/>
              </a:solidFill>
              <a:latin typeface="微软雅黑" panose="020B0503020204020204" pitchFamily="34" charset="-122"/>
              <a:cs typeface="+mn-ea"/>
            </a:endParaRPr>
          </a:p>
          <a:p>
            <a:pPr algn="ctr" defTabSz="685800">
              <a:lnSpc>
                <a:spcPct val="150000"/>
              </a:lnSpc>
              <a:spcBef>
                <a:spcPct val="0"/>
              </a:spcBef>
              <a:defRPr/>
            </a:pPr>
            <a:r>
              <a:rPr lang="zh-CN" altLang="en-US" sz="2850" dirty="0">
                <a:solidFill>
                  <a:schemeClr val="bg1">
                    <a:lumMod val="50000"/>
                  </a:schemeClr>
                </a:solidFill>
                <a:latin typeface="微软雅黑" panose="020B0503020204020204" pitchFamily="34" charset="-122"/>
                <a:ea typeface="微软雅黑" panose="020B0503020204020204" pitchFamily="34" charset="-122"/>
                <a:cs typeface="+mn-ea"/>
              </a:rPr>
              <a:t>（互联网化</a:t>
            </a:r>
            <a:r>
              <a:rPr lang="en-US" altLang="zh-CN" sz="2850" dirty="0">
                <a:solidFill>
                  <a:schemeClr val="bg1">
                    <a:lumMod val="50000"/>
                  </a:schemeClr>
                </a:solidFill>
                <a:latin typeface="微软雅黑" panose="020B0503020204020204" pitchFamily="34" charset="-122"/>
                <a:ea typeface="微软雅黑" panose="020B0503020204020204" pitchFamily="34" charset="-122"/>
                <a:cs typeface="+mn-ea"/>
              </a:rPr>
              <a:t>/</a:t>
            </a:r>
            <a:r>
              <a:rPr lang="zh-CN" altLang="en-US" sz="2850" dirty="0">
                <a:solidFill>
                  <a:schemeClr val="bg1">
                    <a:lumMod val="50000"/>
                  </a:schemeClr>
                </a:solidFill>
                <a:latin typeface="微软雅黑" panose="020B0503020204020204" pitchFamily="34" charset="-122"/>
                <a:ea typeface="微软雅黑" panose="020B0503020204020204" pitchFamily="34" charset="-122"/>
                <a:cs typeface="+mn-ea"/>
              </a:rPr>
              <a:t>云化</a:t>
            </a:r>
            <a:r>
              <a:rPr lang="en-US" altLang="zh-CN" sz="2850" dirty="0">
                <a:solidFill>
                  <a:schemeClr val="bg1">
                    <a:lumMod val="50000"/>
                  </a:schemeClr>
                </a:solidFill>
                <a:latin typeface="微软雅黑" panose="020B0503020204020204" pitchFamily="34" charset="-122"/>
                <a:ea typeface="微软雅黑" panose="020B0503020204020204" pitchFamily="34" charset="-122"/>
                <a:cs typeface="+mn-ea"/>
              </a:rPr>
              <a:t>/</a:t>
            </a:r>
            <a:r>
              <a:rPr lang="zh-CN" altLang="en-US" sz="2850" dirty="0">
                <a:solidFill>
                  <a:schemeClr val="bg1">
                    <a:lumMod val="50000"/>
                  </a:schemeClr>
                </a:solidFill>
                <a:latin typeface="微软雅黑" panose="020B0503020204020204" pitchFamily="34" charset="-122"/>
                <a:ea typeface="微软雅黑" panose="020B0503020204020204" pitchFamily="34" charset="-122"/>
                <a:cs typeface="+mn-ea"/>
              </a:rPr>
              <a:t>社会化企业）</a:t>
            </a:r>
            <a:endParaRPr lang="zh-CN" altLang="en-US" sz="285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4" name="文本占位符 3"/>
          <p:cNvSpPr>
            <a:spLocks noGrp="1"/>
          </p:cNvSpPr>
          <p:nvPr>
            <p:ph type="body" sz="quarter" idx="10"/>
          </p:nvPr>
        </p:nvSpPr>
        <p:spPr/>
        <p:txBody>
          <a:bodyPr>
            <a:noAutofit/>
          </a:bodyPr>
          <a:lstStyle/>
          <a:p>
            <a:r>
              <a:rPr lang="zh-CN" altLang="en-US" dirty="0"/>
              <a:t>数字化经济时代的企业选择</a:t>
            </a:r>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物体&#10;&#10;自动生成的说明"/>
          <p:cNvPicPr>
            <a:picLocks noChangeAspect="1"/>
          </p:cNvPicPr>
          <p:nvPr/>
        </p:nvPicPr>
        <p:blipFill>
          <a:blip r:embed="rId1" cstate="print">
            <a:lum bright="70000" contrast="-70000"/>
            <a:extLst>
              <a:ext uri="{BEBA8EAE-BF5A-486C-A8C5-ECC9F3942E4B}">
                <a14:imgProps xmlns:a14="http://schemas.microsoft.com/office/drawing/2010/main">
                  <a14:imgLayer r:embed="rId2">
                    <a14:imgEffect>
                      <a14:artisticPhotocopy trans="30000" detail="2"/>
                    </a14:imgEffect>
                  </a14:imgLayer>
                </a14:imgProps>
              </a:ext>
              <a:ext uri="{28A0092B-C50C-407E-A947-70E740481C1C}">
                <a14:useLocalDpi xmlns:a14="http://schemas.microsoft.com/office/drawing/2010/main" val="0"/>
              </a:ext>
            </a:extLst>
          </a:blip>
          <a:stretch>
            <a:fillRect/>
          </a:stretch>
        </p:blipFill>
        <p:spPr>
          <a:xfrm>
            <a:off x="8104510" y="333755"/>
            <a:ext cx="668018" cy="302039"/>
          </a:xfrm>
          <a:prstGeom prst="rect">
            <a:avLst/>
          </a:prstGeom>
        </p:spPr>
      </p:pic>
      <p:grpSp>
        <p:nvGrpSpPr>
          <p:cNvPr id="3" name="组合 2"/>
          <p:cNvGrpSpPr/>
          <p:nvPr/>
        </p:nvGrpSpPr>
        <p:grpSpPr>
          <a:xfrm>
            <a:off x="1652041" y="823602"/>
            <a:ext cx="1410425" cy="2514952"/>
            <a:chOff x="272425" y="828616"/>
            <a:chExt cx="1880566" cy="3353269"/>
          </a:xfrm>
        </p:grpSpPr>
        <p:sp>
          <p:nvSpPr>
            <p:cNvPr id="70" name="矩形 69"/>
            <p:cNvSpPr/>
            <p:nvPr/>
          </p:nvSpPr>
          <p:spPr>
            <a:xfrm rot="5400000">
              <a:off x="-950346" y="2097340"/>
              <a:ext cx="3307316" cy="861774"/>
            </a:xfrm>
            <a:prstGeom prst="rect">
              <a:avLst/>
            </a:prstGeom>
          </p:spPr>
          <p:txBody>
            <a:bodyPr wrap="none" anchor="ctr">
              <a:spAutoFit/>
            </a:bodyPr>
            <a:lstStyle/>
            <a:p>
              <a:r>
                <a:rPr lang="en-US" altLang="zh-CN" sz="3600" b="1" dirty="0">
                  <a:solidFill>
                    <a:schemeClr val="tx1">
                      <a:lumMod val="50000"/>
                      <a:lumOff val="50000"/>
                    </a:schemeClr>
                  </a:solidFill>
                  <a:latin typeface="微软雅黑" panose="020B0503020204020204" pitchFamily="34" charset="-122"/>
                  <a:ea typeface="微软雅黑" panose="020B0503020204020204" pitchFamily="34" charset="-122"/>
                </a:rPr>
                <a:t>CONTENS</a:t>
              </a:r>
              <a:endParaRPr lang="zh-CN" altLang="en-US" sz="3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矩形 68"/>
            <p:cNvSpPr/>
            <p:nvPr/>
          </p:nvSpPr>
          <p:spPr>
            <a:xfrm>
              <a:off x="1060385" y="828616"/>
              <a:ext cx="1092606" cy="2154436"/>
            </a:xfrm>
            <a:prstGeom prst="rect">
              <a:avLst/>
            </a:prstGeom>
          </p:spPr>
          <p:txBody>
            <a:bodyPr wrap="none" anchor="ctr">
              <a:spAutoFit/>
            </a:bodyPr>
            <a:lstStyle/>
            <a:p>
              <a:r>
                <a:rPr lang="zh-CN" altLang="en-US" sz="4950" b="1" dirty="0">
                  <a:solidFill>
                    <a:schemeClr val="accent1"/>
                  </a:solidFill>
                  <a:latin typeface="微软雅黑" panose="020B0503020204020204" pitchFamily="34" charset="-122"/>
                  <a:ea typeface="微软雅黑" panose="020B0503020204020204" pitchFamily="34" charset="-122"/>
                </a:rPr>
                <a:t>目</a:t>
              </a:r>
              <a:endParaRPr lang="en-US" altLang="zh-CN" sz="4950" b="1" dirty="0">
                <a:solidFill>
                  <a:schemeClr val="accent1"/>
                </a:solidFill>
                <a:latin typeface="微软雅黑" panose="020B0503020204020204" pitchFamily="34" charset="-122"/>
                <a:ea typeface="微软雅黑" panose="020B0503020204020204" pitchFamily="34" charset="-122"/>
              </a:endParaRPr>
            </a:p>
            <a:p>
              <a:r>
                <a:rPr lang="zh-CN" altLang="en-US" sz="4950" b="1" dirty="0">
                  <a:solidFill>
                    <a:schemeClr val="accent1"/>
                  </a:solidFill>
                  <a:latin typeface="微软雅黑" panose="020B0503020204020204" pitchFamily="34" charset="-122"/>
                  <a:ea typeface="微软雅黑" panose="020B0503020204020204" pitchFamily="34" charset="-122"/>
                </a:rPr>
                <a:t>录</a:t>
              </a:r>
              <a:endParaRPr lang="zh-CN" altLang="en-US" sz="4950" b="1" dirty="0">
                <a:solidFill>
                  <a:schemeClr val="accent1"/>
                </a:solidFill>
                <a:latin typeface="微软雅黑" panose="020B0503020204020204" pitchFamily="34" charset="-122"/>
                <a:ea typeface="微软雅黑" panose="020B0503020204020204" pitchFamily="34" charset="-122"/>
              </a:endParaRPr>
            </a:p>
          </p:txBody>
        </p:sp>
      </p:grpSp>
      <p:sp>
        <p:nvSpPr>
          <p:cNvPr id="75" name="文本框 74"/>
          <p:cNvSpPr txBox="1"/>
          <p:nvPr/>
        </p:nvSpPr>
        <p:spPr>
          <a:xfrm>
            <a:off x="4259305" y="981535"/>
            <a:ext cx="3005951"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食</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品行业发展现状与趋势</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34" name="矩形 33"/>
          <p:cNvSpPr/>
          <p:nvPr/>
        </p:nvSpPr>
        <p:spPr>
          <a:xfrm>
            <a:off x="3441962" y="737119"/>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1</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 name="直接连接符 3"/>
          <p:cNvCxnSpPr/>
          <p:nvPr/>
        </p:nvCxnSpPr>
        <p:spPr>
          <a:xfrm>
            <a:off x="4078772" y="1097162"/>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3441962" y="1563638"/>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2</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1" name="直接连接符 40"/>
          <p:cNvCxnSpPr/>
          <p:nvPr/>
        </p:nvCxnSpPr>
        <p:spPr>
          <a:xfrm>
            <a:off x="4078772" y="1923680"/>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3441962" y="2355726"/>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3</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7" name="直接连接符 46"/>
          <p:cNvCxnSpPr/>
          <p:nvPr/>
        </p:nvCxnSpPr>
        <p:spPr>
          <a:xfrm>
            <a:off x="4078772" y="2715768"/>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441962" y="3147814"/>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4</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53" name="直接连接符 52"/>
          <p:cNvCxnSpPr/>
          <p:nvPr/>
        </p:nvCxnSpPr>
        <p:spPr>
          <a:xfrm>
            <a:off x="4078772" y="3507857"/>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rot="5400000">
            <a:off x="-1660992" y="1660991"/>
            <a:ext cx="5143500" cy="1821518"/>
          </a:xfrm>
          <a:prstGeom prst="rect">
            <a:avLst/>
          </a:prstGeom>
          <a:blipFill dpi="0" rotWithShape="1">
            <a:blip r:embed="rId3">
              <a:alphaModFix amt="23000"/>
            </a:blip>
            <a:srcRect/>
            <a:stretch>
              <a:fillRect l="-5017" r="-72776" b="-3806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文本框 26"/>
          <p:cNvSpPr txBox="1"/>
          <p:nvPr/>
        </p:nvSpPr>
        <p:spPr>
          <a:xfrm>
            <a:off x="4259305" y="1811255"/>
            <a:ext cx="2236510" cy="400110"/>
          </a:xfrm>
          <a:prstGeom prst="rect">
            <a:avLst/>
          </a:prstGeom>
          <a:noFill/>
        </p:spPr>
        <p:txBody>
          <a:bodyPr wrap="none" rtlCol="0">
            <a:spAutoFit/>
          </a:bodyPr>
          <a:lstStyle/>
          <a:p>
            <a:pPr defTabSz="685800">
              <a:defRPr/>
            </a:pPr>
            <a:r>
              <a:rPr lang="zh-CN" altLang="en-US" sz="2000" b="1" dirty="0" smtClean="0">
                <a:solidFill>
                  <a:schemeClr val="accent6"/>
                </a:solidFill>
                <a:latin typeface="微软雅黑" panose="020B0503020204020204" pitchFamily="34" charset="-122"/>
                <a:ea typeface="微软雅黑" panose="020B0503020204020204" pitchFamily="34" charset="-122"/>
                <a:cs typeface="+mn-ea"/>
                <a:sym typeface="+mn-lt"/>
              </a:rPr>
              <a:t>企</a:t>
            </a:r>
            <a:r>
              <a:rPr lang="zh-CN" altLang="en-US" sz="2000" b="1" dirty="0">
                <a:solidFill>
                  <a:schemeClr val="accent6"/>
                </a:solidFill>
                <a:latin typeface="微软雅黑" panose="020B0503020204020204" pitchFamily="34" charset="-122"/>
                <a:ea typeface="微软雅黑" panose="020B0503020204020204" pitchFamily="34" charset="-122"/>
                <a:cs typeface="+mn-ea"/>
                <a:sym typeface="+mn-lt"/>
              </a:rPr>
              <a:t>业经营管理特点</a:t>
            </a:r>
            <a:endParaRPr lang="zh-CN" altLang="en-US" sz="2000" b="1" dirty="0">
              <a:solidFill>
                <a:schemeClr val="accent6"/>
              </a:solidFill>
              <a:latin typeface="微软雅黑" panose="020B0503020204020204" pitchFamily="34" charset="-122"/>
              <a:ea typeface="微软雅黑" panose="020B0503020204020204" pitchFamily="34" charset="-122"/>
              <a:cs typeface="+mn-ea"/>
              <a:sym typeface="+mn-lt"/>
            </a:endParaRPr>
          </a:p>
        </p:txBody>
      </p:sp>
      <p:sp>
        <p:nvSpPr>
          <p:cNvPr id="28" name="文本框 27"/>
          <p:cNvSpPr txBox="1"/>
          <p:nvPr/>
        </p:nvSpPr>
        <p:spPr>
          <a:xfrm>
            <a:off x="4259305" y="2606545"/>
            <a:ext cx="3518912"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食</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品行业全面信息化解决方</a:t>
            </a: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案</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9" name="文本框 28"/>
          <p:cNvSpPr txBox="1"/>
          <p:nvPr/>
        </p:nvSpPr>
        <p:spPr>
          <a:xfrm>
            <a:off x="4259305" y="3401833"/>
            <a:ext cx="2492990"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核</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心价值及效益量化</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3450507" y="4021926"/>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5</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21" name="直接连接符 20"/>
          <p:cNvCxnSpPr/>
          <p:nvPr/>
        </p:nvCxnSpPr>
        <p:spPr>
          <a:xfrm>
            <a:off x="4087317" y="4381969"/>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4267850" y="4275945"/>
            <a:ext cx="1723549" cy="400110"/>
          </a:xfrm>
          <a:prstGeom prst="rect">
            <a:avLst/>
          </a:prstGeom>
          <a:noFill/>
        </p:spPr>
        <p:txBody>
          <a:bodyPr wrap="none" rtlCol="0">
            <a:spAutoFit/>
          </a:bodyPr>
          <a:lstStyle/>
          <a:p>
            <a:pPr defTabSz="685800">
              <a:defRPr/>
            </a:pP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行</a:t>
            </a: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业成功客户</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0"/>
          </p:nvPr>
        </p:nvSpPr>
        <p:spPr/>
        <p:txBody>
          <a:bodyPr>
            <a:normAutofit lnSpcReduction="10000"/>
          </a:bodyPr>
          <a:lstStyle/>
          <a:p>
            <a:r>
              <a:rPr lang="en-US" altLang="zh-CN" dirty="0"/>
              <a:t>2.1 </a:t>
            </a:r>
            <a:r>
              <a:rPr lang="zh-CN" altLang="en-US" dirty="0"/>
              <a:t>企业运营特点与管理难点</a:t>
            </a:r>
            <a:endParaRPr lang="zh-CN" altLang="en-US" dirty="0"/>
          </a:p>
        </p:txBody>
      </p:sp>
      <p:grpSp>
        <p:nvGrpSpPr>
          <p:cNvPr id="2" name="组合 138"/>
          <p:cNvGrpSpPr/>
          <p:nvPr/>
        </p:nvGrpSpPr>
        <p:grpSpPr bwMode="auto">
          <a:xfrm>
            <a:off x="228600" y="1345867"/>
            <a:ext cx="8763000" cy="3086100"/>
            <a:chOff x="381110" y="1524050"/>
            <a:chExt cx="9499350" cy="3946525"/>
          </a:xfrm>
        </p:grpSpPr>
        <p:grpSp>
          <p:nvGrpSpPr>
            <p:cNvPr id="3" name="Group 3"/>
            <p:cNvGrpSpPr/>
            <p:nvPr/>
          </p:nvGrpSpPr>
          <p:grpSpPr bwMode="auto">
            <a:xfrm>
              <a:off x="381110" y="1524050"/>
              <a:ext cx="5929312" cy="3946525"/>
              <a:chOff x="1017" y="1152"/>
              <a:chExt cx="3735" cy="2486"/>
            </a:xfrm>
          </p:grpSpPr>
          <p:grpSp>
            <p:nvGrpSpPr>
              <p:cNvPr id="4" name="Group 4"/>
              <p:cNvGrpSpPr/>
              <p:nvPr/>
            </p:nvGrpSpPr>
            <p:grpSpPr bwMode="auto">
              <a:xfrm>
                <a:off x="2132" y="1152"/>
                <a:ext cx="1487" cy="1247"/>
                <a:chOff x="2057" y="862"/>
                <a:chExt cx="1549" cy="1351"/>
              </a:xfrm>
            </p:grpSpPr>
            <p:sp>
              <p:nvSpPr>
                <p:cNvPr id="229" name="AutoShape 5"/>
                <p:cNvSpPr>
                  <a:spLocks noChangeArrowheads="1"/>
                </p:cNvSpPr>
                <p:nvPr/>
              </p:nvSpPr>
              <p:spPr bwMode="gray">
                <a:xfrm>
                  <a:off x="2070" y="885"/>
                  <a:ext cx="1536" cy="1328"/>
                </a:xfrm>
                <a:prstGeom prst="hexagon">
                  <a:avLst>
                    <a:gd name="adj" fmla="val 28916"/>
                    <a:gd name="vf" fmla="val 115470"/>
                  </a:avLst>
                </a:prstGeom>
                <a:solidFill>
                  <a:srgbClr val="808080"/>
                </a:solidFill>
                <a:ln w="9525">
                  <a:no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30" name="AutoShape 6"/>
                <p:cNvSpPr>
                  <a:spLocks noChangeArrowheads="1"/>
                </p:cNvSpPr>
                <p:nvPr/>
              </p:nvSpPr>
              <p:spPr bwMode="gray">
                <a:xfrm>
                  <a:off x="2052" y="862"/>
                  <a:ext cx="1540"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31" name="AutoShape 7"/>
                <p:cNvSpPr>
                  <a:spLocks noChangeArrowheads="1"/>
                </p:cNvSpPr>
                <p:nvPr/>
              </p:nvSpPr>
              <p:spPr bwMode="gray">
                <a:xfrm>
                  <a:off x="2147" y="942"/>
                  <a:ext cx="1349" cy="1168"/>
                </a:xfrm>
                <a:prstGeom prst="hexagon">
                  <a:avLst>
                    <a:gd name="adj" fmla="val 28896"/>
                    <a:gd name="vf" fmla="val 115470"/>
                  </a:avLst>
                </a:prstGeom>
                <a:gradFill rotWithShape="1">
                  <a:gsLst>
                    <a:gs pos="0">
                      <a:srgbClr val="7262EC"/>
                    </a:gs>
                    <a:gs pos="100000">
                      <a:srgbClr val="2614AA"/>
                    </a:gs>
                  </a:gsLst>
                  <a:lin ang="2700000" scaled="1"/>
                </a:gradFill>
                <a:ln w="9525">
                  <a:solidFill>
                    <a:srgbClr val="FFFFFF"/>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grpSp>
          <p:grpSp>
            <p:nvGrpSpPr>
              <p:cNvPr id="5" name="Group 8"/>
              <p:cNvGrpSpPr/>
              <p:nvPr/>
            </p:nvGrpSpPr>
            <p:grpSpPr bwMode="auto">
              <a:xfrm>
                <a:off x="1017" y="1773"/>
                <a:ext cx="1488" cy="1247"/>
                <a:chOff x="1110" y="2656"/>
                <a:chExt cx="1549" cy="1351"/>
              </a:xfrm>
            </p:grpSpPr>
            <p:sp>
              <p:nvSpPr>
                <p:cNvPr id="226" name="AutoShape 9"/>
                <p:cNvSpPr>
                  <a:spLocks noChangeArrowheads="1"/>
                </p:cNvSpPr>
                <p:nvPr/>
              </p:nvSpPr>
              <p:spPr bwMode="gray">
                <a:xfrm>
                  <a:off x="1124" y="2669"/>
                  <a:ext cx="1535" cy="1338"/>
                </a:xfrm>
                <a:prstGeom prst="hexagon">
                  <a:avLst>
                    <a:gd name="adj" fmla="val 28916"/>
                    <a:gd name="vf" fmla="val 115470"/>
                  </a:avLst>
                </a:prstGeom>
                <a:solidFill>
                  <a:srgbClr val="808080"/>
                </a:solidFill>
                <a:ln w="9525">
                  <a:no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27" name="AutoShape 10"/>
                <p:cNvSpPr>
                  <a:spLocks noChangeArrowheads="1"/>
                </p:cNvSpPr>
                <p:nvPr/>
              </p:nvSpPr>
              <p:spPr bwMode="gray">
                <a:xfrm>
                  <a:off x="1110" y="2656"/>
                  <a:ext cx="1535" cy="133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28" name="AutoShape 11"/>
                <p:cNvSpPr>
                  <a:spLocks noChangeArrowheads="1"/>
                </p:cNvSpPr>
                <p:nvPr/>
              </p:nvSpPr>
              <p:spPr bwMode="gray">
                <a:xfrm>
                  <a:off x="1200" y="2736"/>
                  <a:ext cx="1349" cy="1177"/>
                </a:xfrm>
                <a:prstGeom prst="hexagon">
                  <a:avLst>
                    <a:gd name="adj" fmla="val 28896"/>
                    <a:gd name="vf" fmla="val 115470"/>
                  </a:avLst>
                </a:prstGeom>
                <a:gradFill rotWithShape="1">
                  <a:gsLst>
                    <a:gs pos="0">
                      <a:srgbClr val="24B443"/>
                    </a:gs>
                    <a:gs pos="100000">
                      <a:srgbClr val="115D16"/>
                    </a:gs>
                  </a:gsLst>
                  <a:lin ang="2700000" scaled="1"/>
                </a:gradFill>
                <a:ln w="9525">
                  <a:solidFill>
                    <a:srgbClr val="FFFFFF"/>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grpSp>
          <p:sp>
            <p:nvSpPr>
              <p:cNvPr id="214" name="Text Box 12"/>
              <p:cNvSpPr txBox="1">
                <a:spLocks noChangeArrowheads="1"/>
              </p:cNvSpPr>
              <p:nvPr/>
            </p:nvSpPr>
            <p:spPr bwMode="gray">
              <a:xfrm>
                <a:off x="2350" y="1406"/>
                <a:ext cx="1056" cy="620"/>
              </a:xfrm>
              <a:prstGeom prst="rect">
                <a:avLst/>
              </a:prstGeom>
              <a:noFill/>
              <a:ln w="9525" algn="ctr">
                <a:noFill/>
                <a:miter lim="800000"/>
              </a:ln>
              <a:effectLst/>
            </p:spPr>
            <p:txBody>
              <a:bodyPr>
                <a:spAutoFit/>
              </a:bodyPr>
              <a:lstStyle/>
              <a:p>
                <a:pPr algn="ctr" eaLnBrk="0" fontAlgn="auto" hangingPunct="0">
                  <a:spcBef>
                    <a:spcPts val="0"/>
                  </a:spcBef>
                  <a:spcAft>
                    <a:spcPts val="0"/>
                  </a:spcAft>
                  <a:defRPr/>
                </a:pPr>
                <a:r>
                  <a:rPr lang="zh-CN" altLang="en-US" sz="2000" b="1" kern="0" dirty="0">
                    <a:solidFill>
                      <a:schemeClr val="bg1"/>
                    </a:solidFill>
                    <a:latin typeface="微软雅黑" panose="020B0503020204020204" pitchFamily="34" charset="-122"/>
                    <a:ea typeface="微软雅黑" panose="020B0503020204020204" pitchFamily="34" charset="-122"/>
                  </a:rPr>
                  <a:t>竞争大</a:t>
                </a:r>
                <a:endParaRPr lang="en-US" altLang="zh-CN" sz="2000" b="1" kern="0" dirty="0">
                  <a:solidFill>
                    <a:schemeClr val="bg1"/>
                  </a:solidFill>
                  <a:latin typeface="微软雅黑" panose="020B0503020204020204" pitchFamily="34" charset="-122"/>
                  <a:ea typeface="微软雅黑" panose="020B0503020204020204" pitchFamily="34" charset="-122"/>
                </a:endParaRPr>
              </a:p>
              <a:p>
                <a:pPr algn="ctr" eaLnBrk="0" fontAlgn="auto" hangingPunct="0">
                  <a:spcBef>
                    <a:spcPts val="0"/>
                  </a:spcBef>
                  <a:spcAft>
                    <a:spcPts val="0"/>
                  </a:spcAft>
                  <a:defRPr/>
                </a:pPr>
                <a:r>
                  <a:rPr lang="zh-CN" altLang="en-US" sz="1200" kern="0" dirty="0">
                    <a:solidFill>
                      <a:srgbClr val="FFFFFF"/>
                    </a:solidFill>
                    <a:latin typeface="微软雅黑" panose="020B0503020204020204" pitchFamily="34" charset="-122"/>
                    <a:ea typeface="微软雅黑" panose="020B0503020204020204" pitchFamily="34" charset="-122"/>
                  </a:rPr>
                  <a:t>行业集中度逐步上升，竞争难度大</a:t>
                </a:r>
                <a:endParaRPr lang="en-US" altLang="zh-CN" sz="1200" kern="0" dirty="0">
                  <a:solidFill>
                    <a:srgbClr val="FFFFFF"/>
                  </a:solidFill>
                  <a:latin typeface="微软雅黑" panose="020B0503020204020204" pitchFamily="34" charset="-122"/>
                  <a:ea typeface="微软雅黑" panose="020B0503020204020204" pitchFamily="34" charset="-122"/>
                </a:endParaRPr>
              </a:p>
            </p:txBody>
          </p:sp>
          <p:sp>
            <p:nvSpPr>
              <p:cNvPr id="215" name="Text Box 13"/>
              <p:cNvSpPr txBox="1">
                <a:spLocks noChangeArrowheads="1"/>
              </p:cNvSpPr>
              <p:nvPr/>
            </p:nvSpPr>
            <p:spPr bwMode="gray">
              <a:xfrm>
                <a:off x="1248" y="2016"/>
                <a:ext cx="1008" cy="769"/>
              </a:xfrm>
              <a:prstGeom prst="rect">
                <a:avLst/>
              </a:prstGeom>
              <a:noFill/>
              <a:ln w="9525" algn="ctr">
                <a:noFill/>
                <a:miter lim="800000"/>
              </a:ln>
              <a:effectLst/>
            </p:spPr>
            <p:txBody>
              <a:bodyPr>
                <a:spAutoFit/>
              </a:bodyPr>
              <a:lstStyle/>
              <a:p>
                <a:pPr algn="ctr" eaLnBrk="0" fontAlgn="auto" hangingPunct="0">
                  <a:spcBef>
                    <a:spcPts val="0"/>
                  </a:spcBef>
                  <a:spcAft>
                    <a:spcPts val="0"/>
                  </a:spcAft>
                  <a:defRPr/>
                </a:pPr>
                <a:r>
                  <a:rPr lang="zh-CN" altLang="en-US" sz="2000" b="1" kern="0" dirty="0">
                    <a:solidFill>
                      <a:schemeClr val="bg1"/>
                    </a:solidFill>
                    <a:latin typeface="微软雅黑" panose="020B0503020204020204" pitchFamily="34" charset="-122"/>
                    <a:ea typeface="微软雅黑" panose="020B0503020204020204" pitchFamily="34" charset="-122"/>
                  </a:rPr>
                  <a:t>渠道难</a:t>
                </a:r>
                <a:endParaRPr lang="en-US" altLang="zh-CN"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eaLnBrk="0" fontAlgn="auto" hangingPunct="0">
                  <a:spcBef>
                    <a:spcPts val="0"/>
                  </a:spcBef>
                  <a:spcAft>
                    <a:spcPts val="0"/>
                  </a:spcAft>
                  <a:defRPr/>
                </a:pPr>
                <a:r>
                  <a:rPr lang="zh-CN" altLang="zh-CN"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渠道种类多而且复杂，多种类型并存，管理难度</a:t>
                </a:r>
                <a:r>
                  <a:rPr lang="zh-CN" altLang="en-US" sz="1200" kern="0" dirty="0">
                    <a:solidFill>
                      <a:schemeClr val="bg1"/>
                    </a:solidFill>
                    <a:latin typeface="微软雅黑" panose="020B0503020204020204" pitchFamily="34" charset="-122"/>
                    <a:ea typeface="微软雅黑" panose="020B0503020204020204" pitchFamily="34" charset="-122"/>
                  </a:rPr>
                  <a:t>大</a:t>
                </a:r>
                <a:endParaRPr lang="en-US" altLang="zh-CN" sz="1200" kern="0" dirty="0">
                  <a:solidFill>
                    <a:schemeClr val="bg1"/>
                  </a:solidFill>
                  <a:latin typeface="微软雅黑" panose="020B0503020204020204" pitchFamily="34" charset="-122"/>
                  <a:ea typeface="微软雅黑" panose="020B0503020204020204" pitchFamily="34" charset="-122"/>
                </a:endParaRPr>
              </a:p>
            </p:txBody>
          </p:sp>
          <p:grpSp>
            <p:nvGrpSpPr>
              <p:cNvPr id="6" name="Group 14"/>
              <p:cNvGrpSpPr/>
              <p:nvPr/>
            </p:nvGrpSpPr>
            <p:grpSpPr bwMode="auto">
              <a:xfrm>
                <a:off x="3264" y="1776"/>
                <a:ext cx="1488" cy="1247"/>
                <a:chOff x="3174" y="2656"/>
                <a:chExt cx="1549" cy="1351"/>
              </a:xfrm>
            </p:grpSpPr>
            <p:sp>
              <p:nvSpPr>
                <p:cNvPr id="223" name="AutoShape 15"/>
                <p:cNvSpPr>
                  <a:spLocks noChangeArrowheads="1"/>
                </p:cNvSpPr>
                <p:nvPr/>
              </p:nvSpPr>
              <p:spPr bwMode="gray">
                <a:xfrm>
                  <a:off x="3188" y="2679"/>
                  <a:ext cx="1535" cy="1328"/>
                </a:xfrm>
                <a:prstGeom prst="hexagon">
                  <a:avLst>
                    <a:gd name="adj" fmla="val 28916"/>
                    <a:gd name="vf" fmla="val 115470"/>
                  </a:avLst>
                </a:prstGeom>
                <a:solidFill>
                  <a:srgbClr val="808080"/>
                </a:solidFill>
                <a:ln w="9525">
                  <a:no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24" name="AutoShape 16"/>
                <p:cNvSpPr>
                  <a:spLocks noChangeArrowheads="1"/>
                </p:cNvSpPr>
                <p:nvPr/>
              </p:nvSpPr>
              <p:spPr bwMode="gray">
                <a:xfrm>
                  <a:off x="3174" y="2656"/>
                  <a:ext cx="1535"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25" name="AutoShape 17"/>
                <p:cNvSpPr>
                  <a:spLocks noChangeArrowheads="1"/>
                </p:cNvSpPr>
                <p:nvPr/>
              </p:nvSpPr>
              <p:spPr bwMode="gray">
                <a:xfrm>
                  <a:off x="3264" y="2736"/>
                  <a:ext cx="1349" cy="1168"/>
                </a:xfrm>
                <a:prstGeom prst="hexagon">
                  <a:avLst>
                    <a:gd name="adj" fmla="val 28896"/>
                    <a:gd name="vf" fmla="val 115470"/>
                  </a:avLst>
                </a:prstGeom>
                <a:gradFill rotWithShape="1">
                  <a:gsLst>
                    <a:gs pos="0">
                      <a:srgbClr val="EC941E">
                        <a:gamma/>
                        <a:shade val="46275"/>
                        <a:invGamma/>
                      </a:srgbClr>
                    </a:gs>
                    <a:gs pos="100000">
                      <a:srgbClr val="EC941E"/>
                    </a:gs>
                  </a:gsLst>
                  <a:lin ang="2700000" scaled="1"/>
                </a:gradFill>
                <a:ln w="9525">
                  <a:solidFill>
                    <a:srgbClr val="FFFFFF"/>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grpSp>
          <p:sp>
            <p:nvSpPr>
              <p:cNvPr id="217" name="Text Box 18"/>
              <p:cNvSpPr txBox="1">
                <a:spLocks noChangeArrowheads="1"/>
              </p:cNvSpPr>
              <p:nvPr/>
            </p:nvSpPr>
            <p:spPr bwMode="gray">
              <a:xfrm>
                <a:off x="3504" y="2119"/>
                <a:ext cx="1056" cy="719"/>
              </a:xfrm>
              <a:prstGeom prst="rect">
                <a:avLst/>
              </a:prstGeom>
              <a:noFill/>
              <a:ln w="9525" algn="ctr">
                <a:noFill/>
                <a:miter lim="800000"/>
              </a:ln>
              <a:effectLst/>
            </p:spPr>
            <p:txBody>
              <a:bodyPr>
                <a:spAutoFit/>
              </a:bodyPr>
              <a:lstStyle/>
              <a:p>
                <a:pPr algn="ctr" eaLnBrk="0" fontAlgn="auto" hangingPunct="0">
                  <a:spcBef>
                    <a:spcPts val="0"/>
                  </a:spcBef>
                  <a:spcAft>
                    <a:spcPts val="0"/>
                  </a:spcAft>
                  <a:defRPr/>
                </a:pPr>
                <a:r>
                  <a:rPr lang="zh-CN" altLang="en-US" sz="2800" b="1" kern="0" dirty="0">
                    <a:solidFill>
                      <a:schemeClr val="bg1"/>
                    </a:solidFill>
                    <a:latin typeface="微软雅黑" panose="020B0503020204020204" pitchFamily="34" charset="-122"/>
                    <a:ea typeface="微软雅黑" panose="020B0503020204020204" pitchFamily="34" charset="-122"/>
                  </a:rPr>
                  <a:t>同质化</a:t>
                </a:r>
                <a:endParaRPr lang="en-US" altLang="zh-CN" sz="2800" b="1" kern="0" dirty="0">
                  <a:solidFill>
                    <a:schemeClr val="bg1"/>
                  </a:solidFill>
                  <a:latin typeface="微软雅黑" panose="020B0503020204020204" pitchFamily="34" charset="-122"/>
                  <a:ea typeface="微软雅黑" panose="020B0503020204020204" pitchFamily="34" charset="-122"/>
                </a:endParaRPr>
              </a:p>
              <a:p>
                <a:pPr algn="ctr" eaLnBrk="0" fontAlgn="auto" hangingPunct="0">
                  <a:spcBef>
                    <a:spcPts val="0"/>
                  </a:spcBef>
                  <a:spcAft>
                    <a:spcPts val="0"/>
                  </a:spcAft>
                  <a:defRPr/>
                </a:pPr>
                <a:r>
                  <a:rPr lang="zh-CN" altLang="en-US" sz="1200" kern="0" dirty="0">
                    <a:solidFill>
                      <a:srgbClr val="FFFFFF"/>
                    </a:solidFill>
                    <a:latin typeface="微软雅黑" panose="020B0503020204020204" pitchFamily="34" charset="-122"/>
                    <a:ea typeface="微软雅黑" panose="020B0503020204020204" pitchFamily="34" charset="-122"/>
                  </a:rPr>
                  <a:t>产品同质化</a:t>
                </a:r>
                <a:endParaRPr lang="en-US" altLang="zh-CN" sz="1200" kern="0" dirty="0">
                  <a:solidFill>
                    <a:srgbClr val="FFFFFF"/>
                  </a:solidFill>
                  <a:latin typeface="微软雅黑" panose="020B0503020204020204" pitchFamily="34" charset="-122"/>
                  <a:ea typeface="微软雅黑" panose="020B0503020204020204" pitchFamily="34" charset="-122"/>
                </a:endParaRPr>
              </a:p>
              <a:p>
                <a:pPr algn="ctr" eaLnBrk="0" fontAlgn="auto" hangingPunct="0">
                  <a:spcBef>
                    <a:spcPts val="0"/>
                  </a:spcBef>
                  <a:spcAft>
                    <a:spcPts val="0"/>
                  </a:spcAft>
                  <a:defRPr/>
                </a:pPr>
                <a:r>
                  <a:rPr lang="zh-CN" altLang="en-US" sz="1200" kern="0" dirty="0">
                    <a:solidFill>
                      <a:srgbClr val="FFFFFF"/>
                    </a:solidFill>
                    <a:latin typeface="微软雅黑" panose="020B0503020204020204" pitchFamily="34" charset="-122"/>
                    <a:ea typeface="微软雅黑" panose="020B0503020204020204" pitchFamily="34" charset="-122"/>
                  </a:rPr>
                  <a:t>营销手段同质化</a:t>
                </a:r>
                <a:endParaRPr lang="en-US" altLang="zh-CN" sz="1200" kern="0" dirty="0">
                  <a:solidFill>
                    <a:srgbClr val="FFFFFF"/>
                  </a:solidFill>
                  <a:latin typeface="微软雅黑" panose="020B0503020204020204" pitchFamily="34" charset="-122"/>
                  <a:ea typeface="微软雅黑" panose="020B0503020204020204" pitchFamily="34" charset="-122"/>
                </a:endParaRPr>
              </a:p>
            </p:txBody>
          </p:sp>
          <p:grpSp>
            <p:nvGrpSpPr>
              <p:cNvPr id="7" name="Group 19"/>
              <p:cNvGrpSpPr/>
              <p:nvPr/>
            </p:nvGrpSpPr>
            <p:grpSpPr bwMode="auto">
              <a:xfrm>
                <a:off x="2142" y="2391"/>
                <a:ext cx="1488" cy="1247"/>
                <a:chOff x="3174" y="2656"/>
                <a:chExt cx="1549" cy="1351"/>
              </a:xfrm>
            </p:grpSpPr>
            <p:sp>
              <p:nvSpPr>
                <p:cNvPr id="220" name="AutoShape 20"/>
                <p:cNvSpPr>
                  <a:spLocks noChangeArrowheads="1"/>
                </p:cNvSpPr>
                <p:nvPr/>
              </p:nvSpPr>
              <p:spPr bwMode="gray">
                <a:xfrm>
                  <a:off x="3188" y="2679"/>
                  <a:ext cx="1535" cy="1328"/>
                </a:xfrm>
                <a:prstGeom prst="hexagon">
                  <a:avLst>
                    <a:gd name="adj" fmla="val 28916"/>
                    <a:gd name="vf" fmla="val 115470"/>
                  </a:avLst>
                </a:prstGeom>
                <a:solidFill>
                  <a:srgbClr val="808080"/>
                </a:solidFill>
                <a:ln w="9525">
                  <a:no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21" name="AutoShape 21"/>
                <p:cNvSpPr>
                  <a:spLocks noChangeArrowheads="1"/>
                </p:cNvSpPr>
                <p:nvPr/>
              </p:nvSpPr>
              <p:spPr bwMode="gray">
                <a:xfrm>
                  <a:off x="3174" y="2656"/>
                  <a:ext cx="1535"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22" name="AutoShape 22"/>
                <p:cNvSpPr>
                  <a:spLocks noChangeArrowheads="1"/>
                </p:cNvSpPr>
                <p:nvPr/>
              </p:nvSpPr>
              <p:spPr bwMode="gray">
                <a:xfrm>
                  <a:off x="3266" y="2736"/>
                  <a:ext cx="1347" cy="1168"/>
                </a:xfrm>
                <a:prstGeom prst="hexagon">
                  <a:avLst>
                    <a:gd name="adj" fmla="val 28896"/>
                    <a:gd name="vf" fmla="val 115470"/>
                  </a:avLst>
                </a:prstGeom>
                <a:gradFill rotWithShape="1">
                  <a:gsLst>
                    <a:gs pos="0">
                      <a:srgbClr val="0066CC"/>
                    </a:gs>
                    <a:gs pos="100000">
                      <a:srgbClr val="0066CC">
                        <a:gamma/>
                        <a:shade val="46275"/>
                        <a:invGamma/>
                      </a:srgbClr>
                    </a:gs>
                  </a:gsLst>
                  <a:lin ang="5400000" scaled="1"/>
                </a:gradFill>
                <a:ln w="9525">
                  <a:solidFill>
                    <a:srgbClr val="FFFFFF"/>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grpSp>
          <p:sp>
            <p:nvSpPr>
              <p:cNvPr id="219" name="Text Box 23"/>
              <p:cNvSpPr txBox="1">
                <a:spLocks noChangeArrowheads="1"/>
              </p:cNvSpPr>
              <p:nvPr/>
            </p:nvSpPr>
            <p:spPr bwMode="gray">
              <a:xfrm>
                <a:off x="2348" y="2702"/>
                <a:ext cx="1108" cy="620"/>
              </a:xfrm>
              <a:prstGeom prst="rect">
                <a:avLst/>
              </a:prstGeom>
              <a:noFill/>
              <a:ln w="9525" algn="ctr">
                <a:noFill/>
                <a:miter lim="800000"/>
              </a:ln>
              <a:effectLst/>
            </p:spPr>
            <p:txBody>
              <a:bodyPr>
                <a:spAutoFit/>
              </a:bodyPr>
              <a:lstStyle/>
              <a:p>
                <a:pPr algn="ctr" eaLnBrk="0" fontAlgn="auto" hangingPunct="0">
                  <a:spcBef>
                    <a:spcPts val="0"/>
                  </a:spcBef>
                  <a:spcAft>
                    <a:spcPts val="0"/>
                  </a:spcAft>
                  <a:defRPr/>
                </a:pPr>
                <a:r>
                  <a:rPr lang="zh-CN" altLang="en-US" sz="2000" b="1" kern="0" dirty="0">
                    <a:solidFill>
                      <a:schemeClr val="bg1"/>
                    </a:solidFill>
                    <a:latin typeface="微软雅黑" panose="020B0503020204020204" pitchFamily="34" charset="-122"/>
                    <a:ea typeface="微软雅黑" panose="020B0503020204020204" pitchFamily="34" charset="-122"/>
                  </a:rPr>
                  <a:t>费用高</a:t>
                </a:r>
                <a:endParaRPr lang="en-US" altLang="zh-CN" sz="2000" b="1" kern="0" dirty="0">
                  <a:solidFill>
                    <a:schemeClr val="bg1"/>
                  </a:solidFill>
                  <a:latin typeface="微软雅黑" panose="020B0503020204020204" pitchFamily="34" charset="-122"/>
                  <a:ea typeface="微软雅黑" panose="020B0503020204020204" pitchFamily="34" charset="-122"/>
                </a:endParaRPr>
              </a:p>
              <a:p>
                <a:pPr algn="ctr" eaLnBrk="0" fontAlgn="auto" hangingPunct="0">
                  <a:spcBef>
                    <a:spcPts val="0"/>
                  </a:spcBef>
                  <a:spcAft>
                    <a:spcPts val="0"/>
                  </a:spcAft>
                  <a:defRPr/>
                </a:pPr>
                <a:r>
                  <a:rPr lang="zh-CN" altLang="en-US" sz="1200" kern="0" dirty="0">
                    <a:solidFill>
                      <a:srgbClr val="FFFFFF"/>
                    </a:solidFill>
                    <a:latin typeface="微软雅黑" panose="020B0503020204020204" pitchFamily="34" charset="-122"/>
                    <a:ea typeface="微软雅黑" panose="020B0503020204020204" pitchFamily="34" charset="-122"/>
                  </a:rPr>
                  <a:t>营销费用杂而且多，效果差</a:t>
                </a:r>
                <a:endParaRPr lang="en-US" altLang="zh-CN" sz="1200" kern="0" dirty="0">
                  <a:solidFill>
                    <a:srgbClr val="FFFFFF"/>
                  </a:solidFill>
                  <a:latin typeface="微软雅黑" panose="020B0503020204020204" pitchFamily="34" charset="-122"/>
                  <a:ea typeface="微软雅黑" panose="020B0503020204020204" pitchFamily="34" charset="-122"/>
                </a:endParaRPr>
              </a:p>
            </p:txBody>
          </p:sp>
        </p:grpSp>
        <p:sp>
          <p:nvSpPr>
            <p:cNvPr id="198" name="AutoShape 6"/>
            <p:cNvSpPr>
              <a:spLocks noChangeArrowheads="1"/>
            </p:cNvSpPr>
            <p:nvPr/>
          </p:nvSpPr>
          <p:spPr bwMode="gray">
            <a:xfrm>
              <a:off x="5741704" y="1524050"/>
              <a:ext cx="2340420" cy="1945856"/>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199" name="AutoShape 7"/>
            <p:cNvSpPr>
              <a:spLocks noChangeArrowheads="1"/>
            </p:cNvSpPr>
            <p:nvPr/>
          </p:nvSpPr>
          <p:spPr bwMode="gray">
            <a:xfrm>
              <a:off x="5877654" y="1641289"/>
              <a:ext cx="2058193" cy="1711379"/>
            </a:xfrm>
            <a:prstGeom prst="hexagon">
              <a:avLst>
                <a:gd name="adj" fmla="val 28896"/>
                <a:gd name="vf" fmla="val 115470"/>
              </a:avLst>
            </a:prstGeom>
            <a:gradFill rotWithShape="1">
              <a:gsLst>
                <a:gs pos="0">
                  <a:srgbClr val="7262EC"/>
                </a:gs>
                <a:gs pos="100000">
                  <a:srgbClr val="2614AA"/>
                </a:gs>
              </a:gsLst>
              <a:lin ang="2700000" scaled="1"/>
            </a:gradFill>
            <a:ln w="9525">
              <a:solidFill>
                <a:srgbClr val="FFFFFF"/>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00" name="Text Box 12"/>
            <p:cNvSpPr txBox="1">
              <a:spLocks noChangeArrowheads="1"/>
            </p:cNvSpPr>
            <p:nvPr/>
          </p:nvSpPr>
          <p:spPr bwMode="gray">
            <a:xfrm>
              <a:off x="6091045" y="1927534"/>
              <a:ext cx="1676153" cy="1220118"/>
            </a:xfrm>
            <a:prstGeom prst="rect">
              <a:avLst/>
            </a:prstGeom>
            <a:noFill/>
            <a:ln w="9525" algn="ctr">
              <a:noFill/>
              <a:miter lim="800000"/>
            </a:ln>
            <a:effectLst/>
          </p:spPr>
          <p:txBody>
            <a:bodyPr>
              <a:spAutoFit/>
            </a:bodyPr>
            <a:lstStyle/>
            <a:p>
              <a:pPr algn="ctr" eaLnBrk="0" fontAlgn="auto" hangingPunct="0">
                <a:spcBef>
                  <a:spcPts val="0"/>
                </a:spcBef>
                <a:spcAft>
                  <a:spcPts val="0"/>
                </a:spcAft>
                <a:defRPr/>
              </a:pPr>
              <a:r>
                <a:rPr lang="zh-CN" altLang="en-US" sz="2000" b="1" kern="0" dirty="0">
                  <a:solidFill>
                    <a:schemeClr val="bg1"/>
                  </a:solidFill>
                  <a:latin typeface="微软雅黑" panose="020B0503020204020204" pitchFamily="34" charset="-122"/>
                  <a:ea typeface="微软雅黑" panose="020B0503020204020204" pitchFamily="34" charset="-122"/>
                </a:rPr>
                <a:t>原料少</a:t>
              </a:r>
              <a:endParaRPr lang="en-US" altLang="zh-CN" sz="2000" b="1" kern="0" dirty="0">
                <a:solidFill>
                  <a:schemeClr val="bg1"/>
                </a:solidFill>
                <a:latin typeface="微软雅黑" panose="020B0503020204020204" pitchFamily="34" charset="-122"/>
                <a:ea typeface="微软雅黑" panose="020B0503020204020204" pitchFamily="34" charset="-122"/>
              </a:endParaRPr>
            </a:p>
            <a:p>
              <a:pPr algn="ctr" eaLnBrk="0" fontAlgn="auto" hangingPunct="0">
                <a:spcBef>
                  <a:spcPts val="0"/>
                </a:spcBef>
                <a:spcAft>
                  <a:spcPts val="0"/>
                </a:spcAft>
                <a:defRPr/>
              </a:pPr>
              <a:r>
                <a:rPr lang="zh-CN" altLang="en-US" sz="1200" kern="0" dirty="0">
                  <a:solidFill>
                    <a:srgbClr val="FFFFFF"/>
                  </a:solidFill>
                  <a:latin typeface="微软雅黑" panose="020B0503020204020204" pitchFamily="34" charset="-122"/>
                  <a:ea typeface="微软雅黑" panose="020B0503020204020204" pitchFamily="34" charset="-122"/>
                </a:rPr>
                <a:t>来自国外的原材料比例上升，采购成为主要瓶颈</a:t>
              </a:r>
              <a:endParaRPr lang="en-US" altLang="zh-CN" sz="1200" kern="0" dirty="0">
                <a:solidFill>
                  <a:srgbClr val="FFFFFF"/>
                </a:solidFill>
                <a:latin typeface="微软雅黑" panose="020B0503020204020204" pitchFamily="34" charset="-122"/>
                <a:ea typeface="微软雅黑" panose="020B0503020204020204" pitchFamily="34" charset="-122"/>
              </a:endParaRPr>
            </a:p>
          </p:txBody>
        </p:sp>
        <p:sp>
          <p:nvSpPr>
            <p:cNvPr id="201" name="AutoShape 16"/>
            <p:cNvSpPr>
              <a:spLocks noChangeArrowheads="1"/>
            </p:cNvSpPr>
            <p:nvPr/>
          </p:nvSpPr>
          <p:spPr bwMode="gray">
            <a:xfrm>
              <a:off x="7538320" y="2515249"/>
              <a:ext cx="2342140" cy="1945856"/>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02" name="AutoShape 17"/>
            <p:cNvSpPr>
              <a:spLocks noChangeArrowheads="1"/>
            </p:cNvSpPr>
            <p:nvPr/>
          </p:nvSpPr>
          <p:spPr bwMode="gray">
            <a:xfrm>
              <a:off x="7675992" y="2632488"/>
              <a:ext cx="2058193" cy="1711379"/>
            </a:xfrm>
            <a:prstGeom prst="hexagon">
              <a:avLst>
                <a:gd name="adj" fmla="val 28896"/>
                <a:gd name="vf" fmla="val 115470"/>
              </a:avLst>
            </a:prstGeom>
            <a:gradFill rotWithShape="1">
              <a:gsLst>
                <a:gs pos="0">
                  <a:srgbClr val="EC941E">
                    <a:gamma/>
                    <a:shade val="46275"/>
                    <a:invGamma/>
                  </a:srgbClr>
                </a:gs>
                <a:gs pos="100000">
                  <a:srgbClr val="EC941E"/>
                </a:gs>
              </a:gsLst>
              <a:lin ang="2700000" scaled="1"/>
            </a:gradFill>
            <a:ln w="9525">
              <a:solidFill>
                <a:srgbClr val="FFFFFF"/>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03" name="Text Box 18"/>
            <p:cNvSpPr txBox="1">
              <a:spLocks noChangeArrowheads="1"/>
            </p:cNvSpPr>
            <p:nvPr/>
          </p:nvSpPr>
          <p:spPr bwMode="gray">
            <a:xfrm>
              <a:off x="7918638" y="3124281"/>
              <a:ext cx="1676153" cy="983966"/>
            </a:xfrm>
            <a:prstGeom prst="rect">
              <a:avLst/>
            </a:prstGeom>
            <a:noFill/>
            <a:ln w="9525" algn="ctr">
              <a:noFill/>
              <a:miter lim="800000"/>
            </a:ln>
            <a:effectLst/>
          </p:spPr>
          <p:txBody>
            <a:bodyPr>
              <a:spAutoFit/>
            </a:bodyPr>
            <a:lstStyle/>
            <a:p>
              <a:pPr algn="ctr" eaLnBrk="0" fontAlgn="auto" hangingPunct="0">
                <a:spcBef>
                  <a:spcPts val="0"/>
                </a:spcBef>
                <a:spcAft>
                  <a:spcPts val="0"/>
                </a:spcAft>
                <a:defRPr/>
              </a:pPr>
              <a:r>
                <a:rPr lang="zh-CN" altLang="en-US" sz="2000" b="1" kern="0" dirty="0">
                  <a:solidFill>
                    <a:schemeClr val="bg1"/>
                  </a:solidFill>
                  <a:latin typeface="微软雅黑" panose="020B0503020204020204" pitchFamily="34" charset="-122"/>
                  <a:ea typeface="微软雅黑" panose="020B0503020204020204" pitchFamily="34" charset="-122"/>
                </a:rPr>
                <a:t>政策紧</a:t>
              </a:r>
              <a:endParaRPr lang="en-US" altLang="zh-CN" sz="2000" b="1" kern="0" dirty="0">
                <a:solidFill>
                  <a:schemeClr val="bg1"/>
                </a:solidFill>
                <a:latin typeface="微软雅黑" panose="020B0503020204020204" pitchFamily="34" charset="-122"/>
                <a:ea typeface="微软雅黑" panose="020B0503020204020204" pitchFamily="34" charset="-122"/>
              </a:endParaRPr>
            </a:p>
            <a:p>
              <a:pPr algn="ctr" eaLnBrk="0" fontAlgn="auto" hangingPunct="0">
                <a:spcBef>
                  <a:spcPts val="0"/>
                </a:spcBef>
                <a:spcAft>
                  <a:spcPts val="0"/>
                </a:spcAft>
                <a:defRPr/>
              </a:pPr>
              <a:r>
                <a:rPr lang="zh-CN" altLang="en-US" sz="1200" kern="0" dirty="0">
                  <a:solidFill>
                    <a:srgbClr val="FFFFFF"/>
                  </a:solidFill>
                  <a:latin typeface="微软雅黑" panose="020B0503020204020204" pitchFamily="34" charset="-122"/>
                  <a:ea typeface="微软雅黑" panose="020B0503020204020204" pitchFamily="34" charset="-122"/>
                </a:rPr>
                <a:t>国家的质量管理要求越来越严格</a:t>
              </a:r>
              <a:endParaRPr lang="en-US" altLang="zh-CN" sz="1200" kern="0" dirty="0">
                <a:solidFill>
                  <a:srgbClr val="FFFFFF"/>
                </a:solidFill>
                <a:latin typeface="微软雅黑" panose="020B0503020204020204" pitchFamily="34" charset="-122"/>
                <a:ea typeface="微软雅黑" panose="020B0503020204020204" pitchFamily="34" charset="-122"/>
              </a:endParaRPr>
            </a:p>
          </p:txBody>
        </p:sp>
        <p:sp>
          <p:nvSpPr>
            <p:cNvPr id="204" name="AutoShape 21"/>
            <p:cNvSpPr>
              <a:spLocks noChangeArrowheads="1"/>
            </p:cNvSpPr>
            <p:nvPr/>
          </p:nvSpPr>
          <p:spPr bwMode="gray">
            <a:xfrm>
              <a:off x="5757191" y="3491222"/>
              <a:ext cx="2342141" cy="1945856"/>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05" name="AutoShape 22"/>
            <p:cNvSpPr>
              <a:spLocks noChangeArrowheads="1"/>
            </p:cNvSpPr>
            <p:nvPr/>
          </p:nvSpPr>
          <p:spPr bwMode="gray">
            <a:xfrm>
              <a:off x="5894863" y="3608461"/>
              <a:ext cx="2058193" cy="1711379"/>
            </a:xfrm>
            <a:prstGeom prst="hexagon">
              <a:avLst>
                <a:gd name="adj" fmla="val 28896"/>
                <a:gd name="vf" fmla="val 115470"/>
              </a:avLst>
            </a:prstGeom>
            <a:gradFill rotWithShape="1">
              <a:gsLst>
                <a:gs pos="0">
                  <a:srgbClr val="0066CC"/>
                </a:gs>
                <a:gs pos="100000">
                  <a:srgbClr val="0066CC">
                    <a:gamma/>
                    <a:shade val="46275"/>
                    <a:invGamma/>
                  </a:srgbClr>
                </a:gs>
              </a:gsLst>
              <a:lin ang="5400000" scaled="1"/>
            </a:gradFill>
            <a:ln w="9525">
              <a:solidFill>
                <a:srgbClr val="FFFFFF"/>
              </a:solidFill>
              <a:miter lim="800000"/>
            </a:ln>
            <a:effectLst/>
          </p:spPr>
          <p:txBody>
            <a:bodyPr wrap="none" anchor="ctr"/>
            <a:lstStyle/>
            <a:p>
              <a:pPr fontAlgn="auto">
                <a:spcBef>
                  <a:spcPts val="0"/>
                </a:spcBef>
                <a:spcAft>
                  <a:spcPts val="0"/>
                </a:spcAft>
                <a:defRPr/>
              </a:pPr>
              <a:endParaRPr lang="zh-CN" altLang="en-US" sz="1600" kern="0">
                <a:solidFill>
                  <a:sysClr val="windowText" lastClr="000000"/>
                </a:solidFill>
                <a:latin typeface="微软雅黑" panose="020B0503020204020204" pitchFamily="34" charset="-122"/>
                <a:ea typeface="微软雅黑" panose="020B0503020204020204" pitchFamily="34" charset="-122"/>
              </a:endParaRPr>
            </a:p>
          </p:txBody>
        </p:sp>
        <p:sp>
          <p:nvSpPr>
            <p:cNvPr id="206" name="Text Box 23"/>
            <p:cNvSpPr txBox="1">
              <a:spLocks noChangeArrowheads="1"/>
            </p:cNvSpPr>
            <p:nvPr/>
          </p:nvSpPr>
          <p:spPr bwMode="gray">
            <a:xfrm>
              <a:off x="6096209" y="3885571"/>
              <a:ext cx="1758756" cy="1456271"/>
            </a:xfrm>
            <a:prstGeom prst="rect">
              <a:avLst/>
            </a:prstGeom>
            <a:noFill/>
            <a:ln w="9525" algn="ctr">
              <a:noFill/>
              <a:miter lim="800000"/>
            </a:ln>
            <a:effectLst/>
          </p:spPr>
          <p:txBody>
            <a:bodyPr>
              <a:spAutoFit/>
            </a:bodyPr>
            <a:lstStyle/>
            <a:p>
              <a:pPr algn="ctr" eaLnBrk="0" fontAlgn="auto" hangingPunct="0">
                <a:spcBef>
                  <a:spcPts val="0"/>
                </a:spcBef>
                <a:spcAft>
                  <a:spcPts val="0"/>
                </a:spcAft>
                <a:defRPr/>
              </a:pPr>
              <a:r>
                <a:rPr lang="zh-CN" altLang="en-US" sz="2000" b="1" kern="0" dirty="0">
                  <a:solidFill>
                    <a:srgbClr val="FFFFFF"/>
                  </a:solidFill>
                  <a:latin typeface="微软雅黑" panose="020B0503020204020204" pitchFamily="34" charset="-122"/>
                  <a:ea typeface="微软雅黑" panose="020B0503020204020204" pitchFamily="34" charset="-122"/>
                </a:rPr>
                <a:t>控制难</a:t>
              </a:r>
              <a:endParaRPr lang="en-US" altLang="zh-CN" sz="2000" b="1" kern="0" dirty="0">
                <a:solidFill>
                  <a:srgbClr val="FFFFFF"/>
                </a:solidFill>
                <a:latin typeface="微软雅黑" panose="020B0503020204020204" pitchFamily="34" charset="-122"/>
                <a:ea typeface="微软雅黑" panose="020B0503020204020204" pitchFamily="34" charset="-122"/>
              </a:endParaRPr>
            </a:p>
            <a:p>
              <a:pPr algn="ctr" eaLnBrk="0" fontAlgn="auto" hangingPunct="0">
                <a:spcBef>
                  <a:spcPts val="0"/>
                </a:spcBef>
                <a:spcAft>
                  <a:spcPts val="0"/>
                </a:spcAft>
                <a:defRPr/>
              </a:pPr>
              <a:r>
                <a:rPr lang="zh-CN" altLang="en-US" sz="1200" kern="0" dirty="0">
                  <a:solidFill>
                    <a:srgbClr val="FFFFFF"/>
                  </a:solidFill>
                  <a:latin typeface="微软雅黑" panose="020B0503020204020204" pitchFamily="34" charset="-122"/>
                  <a:ea typeface="微软雅黑" panose="020B0503020204020204" pitchFamily="34" charset="-122"/>
                </a:rPr>
                <a:t>费大宗材料采购计量、优质优价、农户控制，变化多，人为因素多</a:t>
              </a:r>
              <a:endParaRPr lang="en-US" altLang="zh-CN" sz="1200" kern="0" dirty="0">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en-US" altLang="zh-CN" dirty="0"/>
              <a:t>2.1 </a:t>
            </a:r>
            <a:r>
              <a:rPr lang="zh-CN" altLang="en-US" dirty="0"/>
              <a:t>企业运营特点与管理难点</a:t>
            </a:r>
            <a:endParaRPr lang="zh-CN" altLang="en-US" dirty="0"/>
          </a:p>
        </p:txBody>
      </p:sp>
      <p:pic>
        <p:nvPicPr>
          <p:cNvPr id="30723" name="Picture 2" descr="F:\公司项目\2012项目\周子涵\用友\PPT\王曼曼\新建文件夹\图标\11\13.png"/>
          <p:cNvPicPr>
            <a:picLocks noChangeArrowheads="1"/>
          </p:cNvPicPr>
          <p:nvPr/>
        </p:nvPicPr>
        <p:blipFill>
          <a:blip r:embed="rId1" cstate="print"/>
          <a:srcRect/>
          <a:stretch>
            <a:fillRect/>
          </a:stretch>
        </p:blipFill>
        <p:spPr bwMode="auto">
          <a:xfrm>
            <a:off x="288926" y="1392758"/>
            <a:ext cx="8594725" cy="3699272"/>
          </a:xfrm>
          <a:prstGeom prst="rect">
            <a:avLst/>
          </a:prstGeom>
          <a:noFill/>
          <a:ln w="9525">
            <a:noFill/>
            <a:miter lim="800000"/>
            <a:headEnd/>
            <a:tailEnd/>
          </a:ln>
        </p:spPr>
      </p:pic>
      <p:sp>
        <p:nvSpPr>
          <p:cNvPr id="79" name="圆角矩形 78"/>
          <p:cNvSpPr/>
          <p:nvPr/>
        </p:nvSpPr>
        <p:spPr>
          <a:xfrm>
            <a:off x="428626" y="1532061"/>
            <a:ext cx="1800225" cy="3429000"/>
          </a:xfrm>
          <a:prstGeom prst="roundRect">
            <a:avLst>
              <a:gd name="adj" fmla="val 812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tx1"/>
              </a:solidFill>
              <a:latin typeface="微软雅黑" panose="020B0503020204020204" pitchFamily="34" charset="-122"/>
            </a:endParaRPr>
          </a:p>
        </p:txBody>
      </p:sp>
      <p:sp>
        <p:nvSpPr>
          <p:cNvPr id="85" name="圆角矩形 84"/>
          <p:cNvSpPr/>
          <p:nvPr/>
        </p:nvSpPr>
        <p:spPr>
          <a:xfrm>
            <a:off x="2593976" y="1532061"/>
            <a:ext cx="1800225" cy="3429000"/>
          </a:xfrm>
          <a:prstGeom prst="roundRect">
            <a:avLst>
              <a:gd name="adj" fmla="val 812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tx1"/>
              </a:solidFill>
              <a:latin typeface="微软雅黑" panose="020B0503020204020204" pitchFamily="34" charset="-122"/>
            </a:endParaRPr>
          </a:p>
        </p:txBody>
      </p:sp>
      <p:sp>
        <p:nvSpPr>
          <p:cNvPr id="86" name="圆角矩形 85"/>
          <p:cNvSpPr/>
          <p:nvPr/>
        </p:nvSpPr>
        <p:spPr>
          <a:xfrm>
            <a:off x="4757739" y="1532061"/>
            <a:ext cx="1800225" cy="3429000"/>
          </a:xfrm>
          <a:prstGeom prst="roundRect">
            <a:avLst>
              <a:gd name="adj" fmla="val 812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tx1"/>
              </a:solidFill>
              <a:latin typeface="微软雅黑" panose="020B0503020204020204" pitchFamily="34" charset="-122"/>
            </a:endParaRPr>
          </a:p>
        </p:txBody>
      </p:sp>
      <p:sp>
        <p:nvSpPr>
          <p:cNvPr id="87" name="圆角矩形 86"/>
          <p:cNvSpPr/>
          <p:nvPr/>
        </p:nvSpPr>
        <p:spPr>
          <a:xfrm>
            <a:off x="6923089" y="1532061"/>
            <a:ext cx="1800225" cy="3429000"/>
          </a:xfrm>
          <a:prstGeom prst="roundRect">
            <a:avLst>
              <a:gd name="adj" fmla="val 812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tx1"/>
              </a:solidFill>
              <a:latin typeface="微软雅黑" panose="020B0503020204020204" pitchFamily="34" charset="-122"/>
            </a:endParaRPr>
          </a:p>
        </p:txBody>
      </p:sp>
      <p:sp>
        <p:nvSpPr>
          <p:cNvPr id="30728" name="TextBox 87"/>
          <p:cNvSpPr txBox="1">
            <a:spLocks noChangeArrowheads="1"/>
          </p:cNvSpPr>
          <p:nvPr/>
        </p:nvSpPr>
        <p:spPr bwMode="auto">
          <a:xfrm>
            <a:off x="1024808" y="1601118"/>
            <a:ext cx="607859"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供应商</a:t>
            </a:r>
            <a:endParaRPr lang="zh-CN" altLang="en-US" sz="1050">
              <a:latin typeface="微软雅黑" panose="020B0503020204020204" pitchFamily="34" charset="-122"/>
              <a:ea typeface="微软雅黑" panose="020B0503020204020204" pitchFamily="34" charset="-122"/>
            </a:endParaRPr>
          </a:p>
        </p:txBody>
      </p:sp>
      <p:pic>
        <p:nvPicPr>
          <p:cNvPr id="30729" name="Picture 2" descr="C:\Users\admin\Desktop\20120412111121111_easyicon_cn_64.png"/>
          <p:cNvPicPr>
            <a:picLocks noChangeAspect="1" noChangeArrowheads="1"/>
          </p:cNvPicPr>
          <p:nvPr/>
        </p:nvPicPr>
        <p:blipFill>
          <a:blip r:embed="rId2" cstate="print"/>
          <a:srcRect/>
          <a:stretch>
            <a:fillRect/>
          </a:stretch>
        </p:blipFill>
        <p:spPr bwMode="auto">
          <a:xfrm>
            <a:off x="873126" y="1883295"/>
            <a:ext cx="746125" cy="560785"/>
          </a:xfrm>
          <a:prstGeom prst="rect">
            <a:avLst/>
          </a:prstGeom>
          <a:noFill/>
          <a:ln w="9525">
            <a:noFill/>
            <a:miter lim="800000"/>
            <a:headEnd/>
            <a:tailEnd/>
          </a:ln>
        </p:spPr>
      </p:pic>
      <p:pic>
        <p:nvPicPr>
          <p:cNvPr id="30730" name="Picture 3" descr="C:\Users\admin\Desktop\20120412111241817_easyicon_cn_256.png"/>
          <p:cNvPicPr>
            <a:picLocks noChangeAspect="1" noChangeArrowheads="1"/>
          </p:cNvPicPr>
          <p:nvPr/>
        </p:nvPicPr>
        <p:blipFill>
          <a:blip r:embed="rId3" cstate="print"/>
          <a:srcRect/>
          <a:stretch>
            <a:fillRect/>
          </a:stretch>
        </p:blipFill>
        <p:spPr bwMode="auto">
          <a:xfrm>
            <a:off x="654050" y="2844130"/>
            <a:ext cx="952500" cy="714375"/>
          </a:xfrm>
          <a:prstGeom prst="rect">
            <a:avLst/>
          </a:prstGeom>
          <a:noFill/>
          <a:ln w="9525">
            <a:noFill/>
            <a:miter lim="800000"/>
            <a:headEnd/>
            <a:tailEnd/>
          </a:ln>
        </p:spPr>
      </p:pic>
      <p:pic>
        <p:nvPicPr>
          <p:cNvPr id="30731" name="Picture 4" descr="C:\Users\admin\Desktop\20120412111333992_easyicon_cn_256.png"/>
          <p:cNvPicPr>
            <a:picLocks noChangeAspect="1" noChangeArrowheads="1"/>
          </p:cNvPicPr>
          <p:nvPr/>
        </p:nvPicPr>
        <p:blipFill>
          <a:blip r:embed="rId4" cstate="print"/>
          <a:srcRect/>
          <a:stretch>
            <a:fillRect/>
          </a:stretch>
        </p:blipFill>
        <p:spPr bwMode="auto">
          <a:xfrm>
            <a:off x="2908300" y="3984749"/>
            <a:ext cx="998538" cy="748903"/>
          </a:xfrm>
          <a:prstGeom prst="rect">
            <a:avLst/>
          </a:prstGeom>
          <a:noFill/>
          <a:ln w="9525">
            <a:noFill/>
            <a:miter lim="800000"/>
            <a:headEnd/>
            <a:tailEnd/>
          </a:ln>
        </p:spPr>
      </p:pic>
      <p:pic>
        <p:nvPicPr>
          <p:cNvPr id="30732" name="Picture 5" descr="C:\Users\admin\Desktop\20120412111610139_easyicon_cn_128.png"/>
          <p:cNvPicPr>
            <a:picLocks noChangeAspect="1" noChangeArrowheads="1"/>
          </p:cNvPicPr>
          <p:nvPr/>
        </p:nvPicPr>
        <p:blipFill>
          <a:blip r:embed="rId5" cstate="print"/>
          <a:srcRect/>
          <a:stretch>
            <a:fillRect/>
          </a:stretch>
        </p:blipFill>
        <p:spPr bwMode="auto">
          <a:xfrm>
            <a:off x="2860675" y="1753518"/>
            <a:ext cx="1093788" cy="820340"/>
          </a:xfrm>
          <a:prstGeom prst="rect">
            <a:avLst/>
          </a:prstGeom>
          <a:noFill/>
          <a:ln w="9525">
            <a:noFill/>
            <a:miter lim="800000"/>
            <a:headEnd/>
            <a:tailEnd/>
          </a:ln>
        </p:spPr>
      </p:pic>
      <p:pic>
        <p:nvPicPr>
          <p:cNvPr id="30733" name="Picture 6" descr="C:\Users\admin\Desktop\201204121114189_easyicon_cn_256.png"/>
          <p:cNvPicPr>
            <a:picLocks noChangeAspect="1" noChangeArrowheads="1"/>
          </p:cNvPicPr>
          <p:nvPr/>
        </p:nvPicPr>
        <p:blipFill>
          <a:blip r:embed="rId6" cstate="print"/>
          <a:srcRect/>
          <a:stretch>
            <a:fillRect/>
          </a:stretch>
        </p:blipFill>
        <p:spPr bwMode="auto">
          <a:xfrm>
            <a:off x="2957513" y="2860799"/>
            <a:ext cx="900112" cy="675084"/>
          </a:xfrm>
          <a:prstGeom prst="rect">
            <a:avLst/>
          </a:prstGeom>
          <a:noFill/>
          <a:ln w="9525">
            <a:noFill/>
            <a:miter lim="800000"/>
            <a:headEnd/>
            <a:tailEnd/>
          </a:ln>
        </p:spPr>
      </p:pic>
      <p:pic>
        <p:nvPicPr>
          <p:cNvPr id="30734" name="Picture 7" descr="C:\Users\admin\Desktop\20120412111808876_easyicon_cn_256.png"/>
          <p:cNvPicPr>
            <a:picLocks noChangeAspect="1" noChangeArrowheads="1"/>
          </p:cNvPicPr>
          <p:nvPr/>
        </p:nvPicPr>
        <p:blipFill>
          <a:blip r:embed="rId7" cstate="print"/>
          <a:srcRect/>
          <a:stretch>
            <a:fillRect/>
          </a:stretch>
        </p:blipFill>
        <p:spPr bwMode="auto">
          <a:xfrm>
            <a:off x="687389" y="4019276"/>
            <a:ext cx="922337" cy="691754"/>
          </a:xfrm>
          <a:prstGeom prst="rect">
            <a:avLst/>
          </a:prstGeom>
          <a:noFill/>
          <a:ln w="9525">
            <a:noFill/>
            <a:miter lim="800000"/>
            <a:headEnd/>
            <a:tailEnd/>
          </a:ln>
        </p:spPr>
      </p:pic>
      <p:pic>
        <p:nvPicPr>
          <p:cNvPr id="30735" name="Picture 6" descr="C:\Users\admin\Desktop\201204121114189_easyicon_cn_256.png"/>
          <p:cNvPicPr>
            <a:picLocks noChangeAspect="1" noChangeArrowheads="1"/>
          </p:cNvPicPr>
          <p:nvPr/>
        </p:nvPicPr>
        <p:blipFill>
          <a:blip r:embed="rId6" cstate="print"/>
          <a:srcRect/>
          <a:stretch>
            <a:fillRect/>
          </a:stretch>
        </p:blipFill>
        <p:spPr bwMode="auto">
          <a:xfrm>
            <a:off x="7400926" y="1826145"/>
            <a:ext cx="900113" cy="675085"/>
          </a:xfrm>
          <a:prstGeom prst="rect">
            <a:avLst/>
          </a:prstGeom>
          <a:noFill/>
          <a:ln w="9525">
            <a:noFill/>
            <a:miter lim="800000"/>
            <a:headEnd/>
            <a:tailEnd/>
          </a:ln>
        </p:spPr>
      </p:pic>
      <p:pic>
        <p:nvPicPr>
          <p:cNvPr id="30736" name="Picture 6" descr="C:\Users\admin\Desktop\201204121114189_easyicon_cn_256.png"/>
          <p:cNvPicPr>
            <a:picLocks noChangeAspect="1" noChangeArrowheads="1"/>
          </p:cNvPicPr>
          <p:nvPr/>
        </p:nvPicPr>
        <p:blipFill>
          <a:blip r:embed="rId6" cstate="print"/>
          <a:srcRect/>
          <a:stretch>
            <a:fillRect/>
          </a:stretch>
        </p:blipFill>
        <p:spPr bwMode="auto">
          <a:xfrm>
            <a:off x="7400926" y="2844130"/>
            <a:ext cx="900113" cy="675084"/>
          </a:xfrm>
          <a:prstGeom prst="rect">
            <a:avLst/>
          </a:prstGeom>
          <a:noFill/>
          <a:ln w="9525">
            <a:noFill/>
            <a:miter lim="800000"/>
            <a:headEnd/>
            <a:tailEnd/>
          </a:ln>
        </p:spPr>
      </p:pic>
      <p:pic>
        <p:nvPicPr>
          <p:cNvPr id="30737" name="Picture 8" descr="C:\Users\admin\Desktop\20120412111803465_easyicon_cn_256.png"/>
          <p:cNvPicPr>
            <a:picLocks noChangeAspect="1" noChangeArrowheads="1"/>
          </p:cNvPicPr>
          <p:nvPr/>
        </p:nvPicPr>
        <p:blipFill>
          <a:blip r:embed="rId8" cstate="print"/>
          <a:srcRect/>
          <a:stretch>
            <a:fillRect/>
          </a:stretch>
        </p:blipFill>
        <p:spPr bwMode="auto">
          <a:xfrm>
            <a:off x="5148263" y="4053805"/>
            <a:ext cx="1104900" cy="611981"/>
          </a:xfrm>
          <a:prstGeom prst="rect">
            <a:avLst/>
          </a:prstGeom>
          <a:noFill/>
          <a:ln w="9525">
            <a:noFill/>
            <a:miter lim="800000"/>
            <a:headEnd/>
            <a:tailEnd/>
          </a:ln>
        </p:spPr>
      </p:pic>
      <p:sp>
        <p:nvSpPr>
          <p:cNvPr id="30738" name="TextBox 140"/>
          <p:cNvSpPr txBox="1">
            <a:spLocks noChangeArrowheads="1"/>
          </p:cNvSpPr>
          <p:nvPr/>
        </p:nvSpPr>
        <p:spPr bwMode="auto">
          <a:xfrm>
            <a:off x="3063770" y="1601118"/>
            <a:ext cx="809837"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仓库</a:t>
            </a:r>
            <a:r>
              <a:rPr lang="en-US" altLang="zh-CN" sz="1050">
                <a:latin typeface="微软雅黑" panose="020B0503020204020204" pitchFamily="34" charset="-122"/>
                <a:ea typeface="微软雅黑" panose="020B0503020204020204" pitchFamily="34" charset="-122"/>
              </a:rPr>
              <a:t>/</a:t>
            </a:r>
            <a:r>
              <a:rPr lang="zh-CN" altLang="en-US" sz="1050">
                <a:latin typeface="微软雅黑" panose="020B0503020204020204" pitchFamily="34" charset="-122"/>
                <a:ea typeface="微软雅黑" panose="020B0503020204020204" pitchFamily="34" charset="-122"/>
              </a:rPr>
              <a:t>配送</a:t>
            </a:r>
            <a:endParaRPr lang="en-US" altLang="zh-CN" sz="1050">
              <a:latin typeface="微软雅黑" panose="020B0503020204020204" pitchFamily="34" charset="-122"/>
              <a:ea typeface="微软雅黑" panose="020B0503020204020204" pitchFamily="34" charset="-122"/>
            </a:endParaRPr>
          </a:p>
        </p:txBody>
      </p:sp>
      <p:sp>
        <p:nvSpPr>
          <p:cNvPr id="30739" name="TextBox 141"/>
          <p:cNvSpPr txBox="1">
            <a:spLocks noChangeArrowheads="1"/>
          </p:cNvSpPr>
          <p:nvPr/>
        </p:nvSpPr>
        <p:spPr bwMode="auto">
          <a:xfrm>
            <a:off x="5368208" y="1601118"/>
            <a:ext cx="607859"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经销商</a:t>
            </a:r>
            <a:endParaRPr lang="en-US" altLang="zh-CN" sz="1050">
              <a:latin typeface="微软雅黑" panose="020B0503020204020204" pitchFamily="34" charset="-122"/>
              <a:ea typeface="微软雅黑" panose="020B0503020204020204" pitchFamily="34" charset="-122"/>
            </a:endParaRPr>
          </a:p>
        </p:txBody>
      </p:sp>
      <p:sp>
        <p:nvSpPr>
          <p:cNvPr id="30740" name="TextBox 142"/>
          <p:cNvSpPr txBox="1">
            <a:spLocks noChangeArrowheads="1"/>
          </p:cNvSpPr>
          <p:nvPr/>
        </p:nvSpPr>
        <p:spPr bwMode="auto">
          <a:xfrm>
            <a:off x="7526304" y="1601118"/>
            <a:ext cx="466794"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终端</a:t>
            </a:r>
            <a:endParaRPr lang="en-US" altLang="zh-CN" sz="1050">
              <a:latin typeface="微软雅黑" panose="020B0503020204020204" pitchFamily="34" charset="-122"/>
              <a:ea typeface="微软雅黑" panose="020B0503020204020204" pitchFamily="34" charset="-122"/>
            </a:endParaRPr>
          </a:p>
        </p:txBody>
      </p:sp>
      <p:cxnSp>
        <p:nvCxnSpPr>
          <p:cNvPr id="144" name="直接连接符 143"/>
          <p:cNvCxnSpPr/>
          <p:nvPr/>
        </p:nvCxnSpPr>
        <p:spPr>
          <a:xfrm>
            <a:off x="1655764" y="2163092"/>
            <a:ext cx="1260475" cy="0"/>
          </a:xfrm>
          <a:prstGeom prst="line">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3927476" y="2163092"/>
            <a:ext cx="1260475" cy="0"/>
          </a:xfrm>
          <a:prstGeom prst="line">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rot="5400000">
            <a:off x="1035448" y="2648867"/>
            <a:ext cx="592931" cy="0"/>
          </a:xfrm>
          <a:prstGeom prst="line">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rot="5400000">
            <a:off x="1035448" y="3782342"/>
            <a:ext cx="592931" cy="0"/>
          </a:xfrm>
          <a:prstGeom prst="line">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sp>
        <p:nvSpPr>
          <p:cNvPr id="30745" name="TextBox 147"/>
          <p:cNvSpPr txBox="1">
            <a:spLocks noChangeArrowheads="1"/>
          </p:cNvSpPr>
          <p:nvPr/>
        </p:nvSpPr>
        <p:spPr bwMode="auto">
          <a:xfrm>
            <a:off x="710483" y="2665537"/>
            <a:ext cx="607859"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采购部</a:t>
            </a:r>
            <a:endParaRPr lang="zh-CN" altLang="en-US" sz="1050">
              <a:latin typeface="微软雅黑" panose="020B0503020204020204" pitchFamily="34" charset="-122"/>
              <a:ea typeface="微软雅黑" panose="020B0503020204020204" pitchFamily="34" charset="-122"/>
            </a:endParaRPr>
          </a:p>
        </p:txBody>
      </p:sp>
      <p:sp>
        <p:nvSpPr>
          <p:cNvPr id="30746" name="TextBox 148"/>
          <p:cNvSpPr txBox="1">
            <a:spLocks noChangeArrowheads="1"/>
          </p:cNvSpPr>
          <p:nvPr/>
        </p:nvSpPr>
        <p:spPr bwMode="auto">
          <a:xfrm>
            <a:off x="2876218" y="2665537"/>
            <a:ext cx="1184940" cy="253916"/>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销售公司</a:t>
            </a:r>
            <a:r>
              <a:rPr lang="en-US" altLang="zh-CN" sz="1050">
                <a:latin typeface="微软雅黑" panose="020B0503020204020204" pitchFamily="34" charset="-122"/>
                <a:ea typeface="微软雅黑" panose="020B0503020204020204" pitchFamily="34" charset="-122"/>
              </a:rPr>
              <a:t>/</a:t>
            </a:r>
            <a:r>
              <a:rPr lang="zh-CN" altLang="en-US" sz="1050">
                <a:latin typeface="微软雅黑" panose="020B0503020204020204" pitchFamily="34" charset="-122"/>
                <a:ea typeface="微软雅黑" panose="020B0503020204020204" pitchFamily="34" charset="-122"/>
              </a:rPr>
              <a:t>销售部</a:t>
            </a:r>
            <a:endParaRPr lang="en-US" altLang="zh-CN" sz="1050">
              <a:latin typeface="微软雅黑" panose="020B0503020204020204" pitchFamily="34" charset="-122"/>
              <a:ea typeface="微软雅黑" panose="020B0503020204020204" pitchFamily="34" charset="-122"/>
            </a:endParaRPr>
          </a:p>
        </p:txBody>
      </p:sp>
      <p:sp>
        <p:nvSpPr>
          <p:cNvPr id="30747" name="TextBox 149"/>
          <p:cNvSpPr txBox="1">
            <a:spLocks noChangeArrowheads="1"/>
          </p:cNvSpPr>
          <p:nvPr/>
        </p:nvSpPr>
        <p:spPr bwMode="auto">
          <a:xfrm>
            <a:off x="5067378" y="2658393"/>
            <a:ext cx="607859"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业务员</a:t>
            </a:r>
            <a:endParaRPr lang="en-US" altLang="zh-CN" sz="1050">
              <a:latin typeface="微软雅黑" panose="020B0503020204020204" pitchFamily="34" charset="-122"/>
              <a:ea typeface="微软雅黑" panose="020B0503020204020204" pitchFamily="34" charset="-122"/>
            </a:endParaRPr>
          </a:p>
        </p:txBody>
      </p:sp>
      <p:sp>
        <p:nvSpPr>
          <p:cNvPr id="30748" name="TextBox 150"/>
          <p:cNvSpPr txBox="1">
            <a:spLocks noChangeArrowheads="1"/>
          </p:cNvSpPr>
          <p:nvPr/>
        </p:nvSpPr>
        <p:spPr bwMode="auto">
          <a:xfrm>
            <a:off x="7578803" y="2542902"/>
            <a:ext cx="607859"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零售店</a:t>
            </a:r>
            <a:endParaRPr lang="en-US" altLang="zh-CN" sz="1050">
              <a:latin typeface="微软雅黑" panose="020B0503020204020204" pitchFamily="34" charset="-122"/>
              <a:ea typeface="微软雅黑" panose="020B0503020204020204" pitchFamily="34" charset="-122"/>
            </a:endParaRPr>
          </a:p>
        </p:txBody>
      </p:sp>
      <p:sp>
        <p:nvSpPr>
          <p:cNvPr id="30749" name="TextBox 151"/>
          <p:cNvSpPr txBox="1">
            <a:spLocks noChangeArrowheads="1"/>
          </p:cNvSpPr>
          <p:nvPr/>
        </p:nvSpPr>
        <p:spPr bwMode="auto">
          <a:xfrm>
            <a:off x="954277" y="4678883"/>
            <a:ext cx="748923"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食品企业</a:t>
            </a:r>
            <a:endParaRPr lang="zh-CN" altLang="en-US" sz="1050">
              <a:latin typeface="微软雅黑" panose="020B0503020204020204" pitchFamily="34" charset="-122"/>
              <a:ea typeface="微软雅黑" panose="020B0503020204020204" pitchFamily="34" charset="-122"/>
            </a:endParaRPr>
          </a:p>
        </p:txBody>
      </p:sp>
      <p:sp>
        <p:nvSpPr>
          <p:cNvPr id="30750" name="TextBox 152"/>
          <p:cNvSpPr txBox="1">
            <a:spLocks noChangeArrowheads="1"/>
          </p:cNvSpPr>
          <p:nvPr/>
        </p:nvSpPr>
        <p:spPr bwMode="auto">
          <a:xfrm>
            <a:off x="2876218" y="4678883"/>
            <a:ext cx="1184940" cy="253916"/>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销售区域</a:t>
            </a:r>
            <a:r>
              <a:rPr lang="en-US" altLang="zh-CN" sz="1050">
                <a:latin typeface="微软雅黑" panose="020B0503020204020204" pitchFamily="34" charset="-122"/>
                <a:ea typeface="微软雅黑" panose="020B0503020204020204" pitchFamily="34" charset="-122"/>
              </a:rPr>
              <a:t>/</a:t>
            </a:r>
            <a:r>
              <a:rPr lang="zh-CN" altLang="en-US" sz="1050">
                <a:latin typeface="微软雅黑" panose="020B0503020204020204" pitchFamily="34" charset="-122"/>
                <a:ea typeface="微软雅黑" panose="020B0503020204020204" pitchFamily="34" charset="-122"/>
              </a:rPr>
              <a:t>办事处</a:t>
            </a:r>
            <a:endParaRPr lang="en-US" altLang="zh-CN" sz="1050">
              <a:latin typeface="微软雅黑" panose="020B0503020204020204" pitchFamily="34" charset="-122"/>
              <a:ea typeface="微软雅黑" panose="020B0503020204020204" pitchFamily="34" charset="-122"/>
            </a:endParaRPr>
          </a:p>
        </p:txBody>
      </p:sp>
      <p:sp>
        <p:nvSpPr>
          <p:cNvPr id="30751" name="TextBox 153"/>
          <p:cNvSpPr txBox="1">
            <a:spLocks noChangeArrowheads="1"/>
          </p:cNvSpPr>
          <p:nvPr/>
        </p:nvSpPr>
        <p:spPr bwMode="auto">
          <a:xfrm>
            <a:off x="5368208" y="4678883"/>
            <a:ext cx="607859"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分销商</a:t>
            </a:r>
            <a:endParaRPr lang="en-US" altLang="zh-CN" sz="1050">
              <a:latin typeface="微软雅黑" panose="020B0503020204020204" pitchFamily="34" charset="-122"/>
              <a:ea typeface="微软雅黑" panose="020B0503020204020204" pitchFamily="34" charset="-122"/>
            </a:endParaRPr>
          </a:p>
        </p:txBody>
      </p:sp>
      <p:sp>
        <p:nvSpPr>
          <p:cNvPr id="30752" name="TextBox 154"/>
          <p:cNvSpPr txBox="1">
            <a:spLocks noChangeArrowheads="1"/>
          </p:cNvSpPr>
          <p:nvPr/>
        </p:nvSpPr>
        <p:spPr bwMode="auto">
          <a:xfrm>
            <a:off x="7651033" y="4743177"/>
            <a:ext cx="607859"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专卖店</a:t>
            </a:r>
            <a:endParaRPr lang="en-US" altLang="zh-CN" sz="1050">
              <a:latin typeface="微软雅黑" panose="020B0503020204020204" pitchFamily="34" charset="-122"/>
              <a:ea typeface="微软雅黑" panose="020B0503020204020204" pitchFamily="34" charset="-122"/>
            </a:endParaRPr>
          </a:p>
        </p:txBody>
      </p:sp>
      <p:sp>
        <p:nvSpPr>
          <p:cNvPr id="30753" name="TextBox 155"/>
          <p:cNvSpPr txBox="1">
            <a:spLocks noChangeArrowheads="1"/>
          </p:cNvSpPr>
          <p:nvPr/>
        </p:nvSpPr>
        <p:spPr bwMode="auto">
          <a:xfrm>
            <a:off x="1782952" y="1910680"/>
            <a:ext cx="748923"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验收入库</a:t>
            </a:r>
            <a:endParaRPr lang="zh-CN" altLang="en-US" sz="1050">
              <a:latin typeface="微软雅黑" panose="020B0503020204020204" pitchFamily="34" charset="-122"/>
              <a:ea typeface="微软雅黑" panose="020B0503020204020204" pitchFamily="34" charset="-122"/>
            </a:endParaRPr>
          </a:p>
        </p:txBody>
      </p:sp>
      <p:sp>
        <p:nvSpPr>
          <p:cNvPr id="30754" name="TextBox 156"/>
          <p:cNvSpPr txBox="1">
            <a:spLocks noChangeArrowheads="1"/>
          </p:cNvSpPr>
          <p:nvPr/>
        </p:nvSpPr>
        <p:spPr bwMode="auto">
          <a:xfrm>
            <a:off x="4183252" y="1910680"/>
            <a:ext cx="748923"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运输送货</a:t>
            </a:r>
            <a:endParaRPr lang="zh-CN" altLang="en-US" sz="1050">
              <a:latin typeface="微软雅黑" panose="020B0503020204020204" pitchFamily="34" charset="-122"/>
              <a:ea typeface="微软雅黑" panose="020B0503020204020204" pitchFamily="34" charset="-122"/>
            </a:endParaRPr>
          </a:p>
        </p:txBody>
      </p:sp>
      <p:sp>
        <p:nvSpPr>
          <p:cNvPr id="30755" name="TextBox 157"/>
          <p:cNvSpPr txBox="1">
            <a:spLocks noChangeArrowheads="1"/>
          </p:cNvSpPr>
          <p:nvPr/>
        </p:nvSpPr>
        <p:spPr bwMode="auto">
          <a:xfrm>
            <a:off x="1450975" y="2360736"/>
            <a:ext cx="273050" cy="674031"/>
          </a:xfrm>
          <a:prstGeom prst="rect">
            <a:avLst/>
          </a:prstGeom>
          <a:noFill/>
          <a:ln w="9525">
            <a:noFill/>
            <a:miter lim="800000"/>
          </a:ln>
        </p:spPr>
        <p:txBody>
          <a:bodyPr>
            <a:spAutoFit/>
          </a:bodyPr>
          <a:lstStyle/>
          <a:p>
            <a:pPr algn="ctr">
              <a:lnSpc>
                <a:spcPct val="90000"/>
              </a:lnSpc>
            </a:pPr>
            <a:r>
              <a:rPr lang="zh-CN" altLang="en-US" sz="1050">
                <a:latin typeface="微软雅黑" panose="020B0503020204020204" pitchFamily="34" charset="-122"/>
                <a:ea typeface="微软雅黑" panose="020B0503020204020204" pitchFamily="34" charset="-122"/>
              </a:rPr>
              <a:t>订货付款</a:t>
            </a:r>
            <a:endParaRPr lang="zh-CN" altLang="en-US" sz="1050">
              <a:latin typeface="微软雅黑" panose="020B0503020204020204" pitchFamily="34" charset="-122"/>
              <a:ea typeface="微软雅黑" panose="020B0503020204020204" pitchFamily="34" charset="-122"/>
            </a:endParaRPr>
          </a:p>
        </p:txBody>
      </p:sp>
      <p:sp>
        <p:nvSpPr>
          <p:cNvPr id="30756" name="TextBox 158"/>
          <p:cNvSpPr txBox="1">
            <a:spLocks noChangeArrowheads="1"/>
          </p:cNvSpPr>
          <p:nvPr/>
        </p:nvSpPr>
        <p:spPr bwMode="auto">
          <a:xfrm>
            <a:off x="1450975" y="3425155"/>
            <a:ext cx="273050" cy="738664"/>
          </a:xfrm>
          <a:prstGeom prst="rect">
            <a:avLst/>
          </a:prstGeom>
          <a:noFill/>
          <a:ln w="9525">
            <a:noFill/>
            <a:miter lim="800000"/>
          </a:ln>
        </p:spPr>
        <p:txBody>
          <a:bodyPr>
            <a:spAutoFit/>
          </a:bodyPr>
          <a:lstStyle/>
          <a:p>
            <a:pPr algn="ctr"/>
            <a:r>
              <a:rPr lang="zh-CN" altLang="en-US" sz="1050">
                <a:latin typeface="微软雅黑" panose="020B0503020204020204" pitchFamily="34" charset="-122"/>
                <a:ea typeface="微软雅黑" panose="020B0503020204020204" pitchFamily="34" charset="-122"/>
              </a:rPr>
              <a:t>订货需求</a:t>
            </a:r>
            <a:endParaRPr lang="zh-CN" altLang="en-US" sz="1050">
              <a:latin typeface="微软雅黑" panose="020B0503020204020204" pitchFamily="34" charset="-122"/>
              <a:ea typeface="微软雅黑" panose="020B0503020204020204" pitchFamily="34" charset="-122"/>
            </a:endParaRPr>
          </a:p>
        </p:txBody>
      </p:sp>
      <p:cxnSp>
        <p:nvCxnSpPr>
          <p:cNvPr id="160" name="肘形连接符 159"/>
          <p:cNvCxnSpPr/>
          <p:nvPr/>
        </p:nvCxnSpPr>
        <p:spPr>
          <a:xfrm rot="5400000" flipH="1" flipV="1">
            <a:off x="1637507" y="2618705"/>
            <a:ext cx="2028825" cy="1512888"/>
          </a:xfrm>
          <a:prstGeom prst="bentConnector3">
            <a:avLst>
              <a:gd name="adj1" fmla="val 88511"/>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a:off x="1527176" y="4380036"/>
            <a:ext cx="360363" cy="0"/>
          </a:xfrm>
          <a:prstGeom prst="line">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sp>
        <p:nvSpPr>
          <p:cNvPr id="30759" name="TextBox 161"/>
          <p:cNvSpPr txBox="1">
            <a:spLocks noChangeArrowheads="1"/>
          </p:cNvSpPr>
          <p:nvPr/>
        </p:nvSpPr>
        <p:spPr bwMode="auto">
          <a:xfrm>
            <a:off x="1908175" y="2648868"/>
            <a:ext cx="247650" cy="819455"/>
          </a:xfrm>
          <a:prstGeom prst="rect">
            <a:avLst/>
          </a:prstGeom>
          <a:noFill/>
          <a:ln w="9525">
            <a:noFill/>
            <a:miter lim="800000"/>
          </a:ln>
        </p:spPr>
        <p:txBody>
          <a:bodyPr>
            <a:spAutoFit/>
          </a:bodyPr>
          <a:lstStyle/>
          <a:p>
            <a:pPr algn="ctr">
              <a:lnSpc>
                <a:spcPct val="90000"/>
              </a:lnSpc>
            </a:pPr>
            <a:r>
              <a:rPr lang="zh-CN" altLang="en-US" sz="1050">
                <a:latin typeface="微软雅黑" panose="020B0503020204020204" pitchFamily="34" charset="-122"/>
                <a:ea typeface="微软雅黑" panose="020B0503020204020204" pitchFamily="34" charset="-122"/>
              </a:rPr>
              <a:t>领料交成品</a:t>
            </a:r>
            <a:endParaRPr lang="zh-CN" altLang="en-US" sz="1050">
              <a:latin typeface="微软雅黑" panose="020B0503020204020204" pitchFamily="34" charset="-122"/>
              <a:ea typeface="微软雅黑" panose="020B0503020204020204" pitchFamily="34" charset="-122"/>
            </a:endParaRPr>
          </a:p>
        </p:txBody>
      </p:sp>
      <p:cxnSp>
        <p:nvCxnSpPr>
          <p:cNvPr id="163" name="肘形连接符 162"/>
          <p:cNvCxnSpPr/>
          <p:nvPr/>
        </p:nvCxnSpPr>
        <p:spPr>
          <a:xfrm rot="10800000" flipV="1">
            <a:off x="1595438" y="3177505"/>
            <a:ext cx="1403350" cy="1322784"/>
          </a:xfrm>
          <a:prstGeom prst="bentConnector3">
            <a:avLst>
              <a:gd name="adj1" fmla="val 52931"/>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sp>
        <p:nvSpPr>
          <p:cNvPr id="30761" name="TextBox 163"/>
          <p:cNvSpPr txBox="1">
            <a:spLocks noChangeArrowheads="1"/>
          </p:cNvSpPr>
          <p:nvPr/>
        </p:nvSpPr>
        <p:spPr bwMode="auto">
          <a:xfrm>
            <a:off x="2263775" y="3201317"/>
            <a:ext cx="247650" cy="674031"/>
          </a:xfrm>
          <a:prstGeom prst="rect">
            <a:avLst/>
          </a:prstGeom>
          <a:noFill/>
          <a:ln w="9525">
            <a:noFill/>
            <a:miter lim="800000"/>
          </a:ln>
        </p:spPr>
        <p:txBody>
          <a:bodyPr>
            <a:spAutoFit/>
          </a:bodyPr>
          <a:lstStyle/>
          <a:p>
            <a:pPr algn="ctr">
              <a:lnSpc>
                <a:spcPct val="90000"/>
              </a:lnSpc>
            </a:pPr>
            <a:r>
              <a:rPr lang="zh-CN" altLang="en-US" sz="1050">
                <a:latin typeface="微软雅黑" panose="020B0503020204020204" pitchFamily="34" charset="-122"/>
                <a:ea typeface="微软雅黑" panose="020B0503020204020204" pitchFamily="34" charset="-122"/>
              </a:rPr>
              <a:t>生存需求</a:t>
            </a:r>
            <a:endParaRPr lang="zh-CN" altLang="en-US" sz="1050">
              <a:latin typeface="微软雅黑" panose="020B0503020204020204" pitchFamily="34" charset="-122"/>
              <a:ea typeface="微软雅黑" panose="020B0503020204020204" pitchFamily="34" charset="-122"/>
            </a:endParaRPr>
          </a:p>
        </p:txBody>
      </p:sp>
      <p:cxnSp>
        <p:nvCxnSpPr>
          <p:cNvPr id="165" name="直接连接符 164"/>
          <p:cNvCxnSpPr/>
          <p:nvPr/>
        </p:nvCxnSpPr>
        <p:spPr>
          <a:xfrm rot="5400000">
            <a:off x="3111302" y="3788891"/>
            <a:ext cx="594122"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763" name="TextBox 165"/>
          <p:cNvSpPr txBox="1">
            <a:spLocks noChangeArrowheads="1"/>
          </p:cNvSpPr>
          <p:nvPr/>
        </p:nvSpPr>
        <p:spPr bwMode="auto">
          <a:xfrm>
            <a:off x="3471863" y="3485877"/>
            <a:ext cx="227012" cy="674031"/>
          </a:xfrm>
          <a:prstGeom prst="rect">
            <a:avLst/>
          </a:prstGeom>
          <a:noFill/>
          <a:ln w="9525">
            <a:noFill/>
            <a:miter lim="800000"/>
          </a:ln>
        </p:spPr>
        <p:txBody>
          <a:bodyPr>
            <a:spAutoFit/>
          </a:bodyPr>
          <a:lstStyle/>
          <a:p>
            <a:pPr algn="ctr">
              <a:lnSpc>
                <a:spcPct val="90000"/>
              </a:lnSpc>
            </a:pPr>
            <a:r>
              <a:rPr lang="zh-CN" altLang="en-US" sz="1050">
                <a:latin typeface="微软雅黑" panose="020B0503020204020204" pitchFamily="34" charset="-122"/>
                <a:ea typeface="微软雅黑" panose="020B0503020204020204" pitchFamily="34" charset="-122"/>
              </a:rPr>
              <a:t>费用需求</a:t>
            </a:r>
            <a:endParaRPr lang="zh-CN" altLang="en-US" sz="1050">
              <a:latin typeface="微软雅黑" panose="020B0503020204020204" pitchFamily="34" charset="-122"/>
              <a:ea typeface="微软雅黑" panose="020B0503020204020204" pitchFamily="34" charset="-122"/>
            </a:endParaRPr>
          </a:p>
        </p:txBody>
      </p:sp>
      <p:cxnSp>
        <p:nvCxnSpPr>
          <p:cNvPr id="167" name="肘形连接符 166"/>
          <p:cNvCxnSpPr/>
          <p:nvPr/>
        </p:nvCxnSpPr>
        <p:spPr>
          <a:xfrm rot="10800000" flipV="1">
            <a:off x="3856038" y="2163093"/>
            <a:ext cx="1331912" cy="1026319"/>
          </a:xfrm>
          <a:prstGeom prst="bentConnector3">
            <a:avLst>
              <a:gd name="adj1" fmla="val 42981"/>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sp>
        <p:nvSpPr>
          <p:cNvPr id="30765" name="TextBox 167"/>
          <p:cNvSpPr txBox="1">
            <a:spLocks noChangeArrowheads="1"/>
          </p:cNvSpPr>
          <p:nvPr/>
        </p:nvSpPr>
        <p:spPr bwMode="auto">
          <a:xfrm>
            <a:off x="4657726" y="2192858"/>
            <a:ext cx="227013" cy="674031"/>
          </a:xfrm>
          <a:prstGeom prst="rect">
            <a:avLst/>
          </a:prstGeom>
          <a:noFill/>
          <a:ln w="9525">
            <a:noFill/>
            <a:miter lim="800000"/>
          </a:ln>
        </p:spPr>
        <p:txBody>
          <a:bodyPr>
            <a:spAutoFit/>
          </a:bodyPr>
          <a:lstStyle/>
          <a:p>
            <a:pPr algn="ctr">
              <a:lnSpc>
                <a:spcPct val="90000"/>
              </a:lnSpc>
            </a:pPr>
            <a:r>
              <a:rPr lang="zh-CN" altLang="en-US" sz="1050">
                <a:latin typeface="微软雅黑" panose="020B0503020204020204" pitchFamily="34" charset="-122"/>
                <a:ea typeface="微软雅黑" panose="020B0503020204020204" pitchFamily="34" charset="-122"/>
              </a:rPr>
              <a:t>开票收款</a:t>
            </a:r>
            <a:endParaRPr lang="zh-CN" altLang="en-US" sz="1050">
              <a:latin typeface="微软雅黑" panose="020B0503020204020204" pitchFamily="34" charset="-122"/>
              <a:ea typeface="微软雅黑" panose="020B0503020204020204" pitchFamily="34" charset="-122"/>
            </a:endParaRPr>
          </a:p>
        </p:txBody>
      </p:sp>
      <p:cxnSp>
        <p:nvCxnSpPr>
          <p:cNvPr id="169" name="肘形连接符 168"/>
          <p:cNvCxnSpPr/>
          <p:nvPr/>
        </p:nvCxnSpPr>
        <p:spPr>
          <a:xfrm rot="10800000" flipV="1">
            <a:off x="3927475" y="3177505"/>
            <a:ext cx="1404938" cy="1322784"/>
          </a:xfrm>
          <a:prstGeom prst="bentConnector3">
            <a:avLst>
              <a:gd name="adj1" fmla="val 27603"/>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sp>
        <p:nvSpPr>
          <p:cNvPr id="30767" name="TextBox 169"/>
          <p:cNvSpPr txBox="1">
            <a:spLocks noChangeArrowheads="1"/>
          </p:cNvSpPr>
          <p:nvPr/>
        </p:nvSpPr>
        <p:spPr bwMode="auto">
          <a:xfrm>
            <a:off x="4960938" y="3201317"/>
            <a:ext cx="227012" cy="674031"/>
          </a:xfrm>
          <a:prstGeom prst="rect">
            <a:avLst/>
          </a:prstGeom>
          <a:noFill/>
          <a:ln w="9525">
            <a:noFill/>
            <a:miter lim="800000"/>
          </a:ln>
        </p:spPr>
        <p:txBody>
          <a:bodyPr>
            <a:spAutoFit/>
          </a:bodyPr>
          <a:lstStyle/>
          <a:p>
            <a:pPr algn="ctr">
              <a:lnSpc>
                <a:spcPct val="90000"/>
              </a:lnSpc>
            </a:pPr>
            <a:r>
              <a:rPr lang="zh-CN" altLang="en-US" sz="1050">
                <a:latin typeface="微软雅黑" panose="020B0503020204020204" pitchFamily="34" charset="-122"/>
                <a:ea typeface="微软雅黑" panose="020B0503020204020204" pitchFamily="34" charset="-122"/>
              </a:rPr>
              <a:t>业绩提成</a:t>
            </a:r>
            <a:endParaRPr lang="zh-CN" altLang="en-US" sz="1050">
              <a:latin typeface="微软雅黑" panose="020B0503020204020204" pitchFamily="34" charset="-122"/>
              <a:ea typeface="微软雅黑" panose="020B0503020204020204" pitchFamily="34" charset="-122"/>
            </a:endParaRPr>
          </a:p>
        </p:txBody>
      </p:sp>
      <p:cxnSp>
        <p:nvCxnSpPr>
          <p:cNvPr id="171" name="直接连接符 170"/>
          <p:cNvCxnSpPr/>
          <p:nvPr/>
        </p:nvCxnSpPr>
        <p:spPr>
          <a:xfrm rot="5400000">
            <a:off x="5392539" y="3788891"/>
            <a:ext cx="594122" cy="0"/>
          </a:xfrm>
          <a:prstGeom prst="line">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sp>
        <p:nvSpPr>
          <p:cNvPr id="30769" name="TextBox 171"/>
          <p:cNvSpPr txBox="1">
            <a:spLocks noChangeArrowheads="1"/>
          </p:cNvSpPr>
          <p:nvPr/>
        </p:nvSpPr>
        <p:spPr bwMode="auto">
          <a:xfrm>
            <a:off x="5700713" y="3504927"/>
            <a:ext cx="227012" cy="674031"/>
          </a:xfrm>
          <a:prstGeom prst="rect">
            <a:avLst/>
          </a:prstGeom>
          <a:noFill/>
          <a:ln w="9525">
            <a:noFill/>
            <a:miter lim="800000"/>
          </a:ln>
        </p:spPr>
        <p:txBody>
          <a:bodyPr>
            <a:spAutoFit/>
          </a:bodyPr>
          <a:lstStyle/>
          <a:p>
            <a:pPr algn="ctr">
              <a:lnSpc>
                <a:spcPct val="90000"/>
              </a:lnSpc>
            </a:pPr>
            <a:r>
              <a:rPr lang="zh-CN" altLang="en-US" sz="1050">
                <a:latin typeface="微软雅黑" panose="020B0503020204020204" pitchFamily="34" charset="-122"/>
                <a:ea typeface="微软雅黑" panose="020B0503020204020204" pitchFamily="34" charset="-122"/>
              </a:rPr>
              <a:t>渠道推广</a:t>
            </a:r>
            <a:endParaRPr lang="zh-CN" altLang="en-US" sz="1050">
              <a:latin typeface="微软雅黑" panose="020B0503020204020204" pitchFamily="34" charset="-122"/>
              <a:ea typeface="微软雅黑" panose="020B0503020204020204" pitchFamily="34" charset="-122"/>
            </a:endParaRPr>
          </a:p>
        </p:txBody>
      </p:sp>
      <p:cxnSp>
        <p:nvCxnSpPr>
          <p:cNvPr id="173" name="直接连接符 172"/>
          <p:cNvCxnSpPr/>
          <p:nvPr/>
        </p:nvCxnSpPr>
        <p:spPr>
          <a:xfrm rot="5400000">
            <a:off x="5392539" y="2770907"/>
            <a:ext cx="594122"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rot="5400000">
            <a:off x="5392539" y="2686372"/>
            <a:ext cx="594122" cy="0"/>
          </a:xfrm>
          <a:prstGeom prst="line">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pic>
        <p:nvPicPr>
          <p:cNvPr id="30772" name="Picture 10" descr="C:\Users\admin\Desktop\2012041211221290_easyicon_cn_128.png"/>
          <p:cNvPicPr>
            <a:picLocks noChangeAspect="1" noChangeArrowheads="1"/>
          </p:cNvPicPr>
          <p:nvPr/>
        </p:nvPicPr>
        <p:blipFill>
          <a:blip r:embed="rId9" cstate="print"/>
          <a:srcRect/>
          <a:stretch>
            <a:fillRect/>
          </a:stretch>
        </p:blipFill>
        <p:spPr bwMode="auto">
          <a:xfrm>
            <a:off x="5176838" y="2801267"/>
            <a:ext cx="989012" cy="741759"/>
          </a:xfrm>
          <a:prstGeom prst="rect">
            <a:avLst/>
          </a:prstGeom>
          <a:noFill/>
          <a:ln w="9525">
            <a:noFill/>
            <a:miter lim="800000"/>
            <a:headEnd/>
            <a:tailEnd/>
          </a:ln>
        </p:spPr>
      </p:pic>
      <p:pic>
        <p:nvPicPr>
          <p:cNvPr id="30773" name="Picture 8" descr="C:\Users\admin\Desktop\20120412111803465_easyicon_cn_256.png"/>
          <p:cNvPicPr>
            <a:picLocks noChangeAspect="1" noChangeArrowheads="1"/>
          </p:cNvPicPr>
          <p:nvPr/>
        </p:nvPicPr>
        <p:blipFill>
          <a:blip r:embed="rId8" cstate="print"/>
          <a:srcRect/>
          <a:stretch>
            <a:fillRect/>
          </a:stretch>
        </p:blipFill>
        <p:spPr bwMode="auto">
          <a:xfrm>
            <a:off x="5148263" y="1857102"/>
            <a:ext cx="1104900" cy="611981"/>
          </a:xfrm>
          <a:prstGeom prst="rect">
            <a:avLst/>
          </a:prstGeom>
          <a:noFill/>
          <a:ln w="9525">
            <a:noFill/>
            <a:miter lim="800000"/>
            <a:headEnd/>
            <a:tailEnd/>
          </a:ln>
        </p:spPr>
      </p:pic>
      <p:sp>
        <p:nvSpPr>
          <p:cNvPr id="30774" name="TextBox 176"/>
          <p:cNvSpPr txBox="1">
            <a:spLocks noChangeArrowheads="1"/>
          </p:cNvSpPr>
          <p:nvPr/>
        </p:nvSpPr>
        <p:spPr bwMode="auto">
          <a:xfrm>
            <a:off x="5987446" y="2932237"/>
            <a:ext cx="748923"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终端推广</a:t>
            </a:r>
            <a:endParaRPr lang="zh-CN" altLang="en-US" sz="1050">
              <a:latin typeface="微软雅黑" panose="020B0503020204020204" pitchFamily="34" charset="-122"/>
              <a:ea typeface="微软雅黑" panose="020B0503020204020204" pitchFamily="34" charset="-122"/>
            </a:endParaRPr>
          </a:p>
        </p:txBody>
      </p:sp>
      <p:sp>
        <p:nvSpPr>
          <p:cNvPr id="178" name="圆角矩形标注 177"/>
          <p:cNvSpPr/>
          <p:nvPr/>
        </p:nvSpPr>
        <p:spPr>
          <a:xfrm>
            <a:off x="468313" y="2273820"/>
            <a:ext cx="1547812" cy="826294"/>
          </a:xfrm>
          <a:prstGeom prst="wedgeRoundRectCallout">
            <a:avLst>
              <a:gd name="adj1" fmla="val 16587"/>
              <a:gd name="adj2" fmla="val -66205"/>
              <a:gd name="adj3" fmla="val 16667"/>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000" dirty="0">
                <a:solidFill>
                  <a:schemeClr val="tx1"/>
                </a:solidFill>
                <a:latin typeface="微软雅黑" panose="020B0503020204020204" pitchFamily="34" charset="-122"/>
              </a:rPr>
              <a:t>采购成本控制</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采购计划制定</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采购进度跟踪</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采购预算与控制</a:t>
            </a:r>
            <a:endParaRPr lang="en-US" altLang="zh-CN" sz="1000" dirty="0">
              <a:solidFill>
                <a:schemeClr val="tx1"/>
              </a:solidFill>
              <a:latin typeface="微软雅黑" panose="020B0503020204020204" pitchFamily="34" charset="-122"/>
            </a:endParaRPr>
          </a:p>
        </p:txBody>
      </p:sp>
      <p:sp>
        <p:nvSpPr>
          <p:cNvPr id="179" name="圆角矩形标注 178"/>
          <p:cNvSpPr/>
          <p:nvPr/>
        </p:nvSpPr>
        <p:spPr>
          <a:xfrm>
            <a:off x="441326" y="3569220"/>
            <a:ext cx="1547813" cy="742950"/>
          </a:xfrm>
          <a:prstGeom prst="wedgeRoundRectCallout">
            <a:avLst>
              <a:gd name="adj1" fmla="val -20833"/>
              <a:gd name="adj2" fmla="val 75145"/>
              <a:gd name="adj3" fmla="val 16667"/>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000" dirty="0">
                <a:solidFill>
                  <a:schemeClr val="tx1"/>
                </a:solidFill>
                <a:latin typeface="微软雅黑" panose="020B0503020204020204" pitchFamily="34" charset="-122"/>
              </a:rPr>
              <a:t>生产计划平衡</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配方保密控制</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质量与追溯</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生产进度监控</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成本核算分析</a:t>
            </a:r>
            <a:endParaRPr lang="zh-CN" altLang="en-US" sz="1000" dirty="0">
              <a:solidFill>
                <a:schemeClr val="tx1"/>
              </a:solidFill>
              <a:latin typeface="微软雅黑" panose="020B0503020204020204" pitchFamily="34" charset="-122"/>
            </a:endParaRPr>
          </a:p>
        </p:txBody>
      </p:sp>
      <p:sp>
        <p:nvSpPr>
          <p:cNvPr id="180" name="圆角矩形标注 179"/>
          <p:cNvSpPr/>
          <p:nvPr/>
        </p:nvSpPr>
        <p:spPr>
          <a:xfrm>
            <a:off x="2555876" y="2273820"/>
            <a:ext cx="1547813" cy="742950"/>
          </a:xfrm>
          <a:prstGeom prst="wedgeRoundRectCallout">
            <a:avLst>
              <a:gd name="adj1" fmla="val -9339"/>
              <a:gd name="adj2" fmla="val -63759"/>
              <a:gd name="adj3" fmla="val 16667"/>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000" dirty="0">
                <a:solidFill>
                  <a:schemeClr val="tx1"/>
                </a:solidFill>
                <a:latin typeface="微软雅黑" panose="020B0503020204020204" pitchFamily="34" charset="-122"/>
              </a:rPr>
              <a:t>批次与效期管理</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先进先出控制</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备料与限额领料</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条形码管理</a:t>
            </a:r>
            <a:endParaRPr lang="en-US" altLang="zh-CN" sz="1000" dirty="0">
              <a:solidFill>
                <a:schemeClr val="tx1"/>
              </a:solidFill>
              <a:latin typeface="微软雅黑" panose="020B0503020204020204" pitchFamily="34" charset="-122"/>
            </a:endParaRPr>
          </a:p>
        </p:txBody>
      </p:sp>
      <p:sp>
        <p:nvSpPr>
          <p:cNvPr id="181" name="圆角矩形标注 180"/>
          <p:cNvSpPr/>
          <p:nvPr/>
        </p:nvSpPr>
        <p:spPr>
          <a:xfrm>
            <a:off x="2613026" y="3515642"/>
            <a:ext cx="1547813" cy="742950"/>
          </a:xfrm>
          <a:prstGeom prst="wedgeRoundRectCallout">
            <a:avLst>
              <a:gd name="adj1" fmla="val -9339"/>
              <a:gd name="adj2" fmla="val -70170"/>
              <a:gd name="adj3" fmla="val 16667"/>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000" dirty="0">
                <a:solidFill>
                  <a:schemeClr val="tx1"/>
                </a:solidFill>
                <a:latin typeface="微软雅黑" panose="020B0503020204020204" pitchFamily="34" charset="-122"/>
              </a:rPr>
              <a:t>价格管理</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信用控制</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金税接口</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回款核销</a:t>
            </a:r>
            <a:endParaRPr lang="zh-CN" altLang="en-US" sz="1000" dirty="0">
              <a:solidFill>
                <a:schemeClr val="tx1"/>
              </a:solidFill>
              <a:latin typeface="微软雅黑" panose="020B0503020204020204" pitchFamily="34" charset="-122"/>
            </a:endParaRPr>
          </a:p>
        </p:txBody>
      </p:sp>
      <p:sp>
        <p:nvSpPr>
          <p:cNvPr id="182" name="圆角矩形标注 181"/>
          <p:cNvSpPr/>
          <p:nvPr/>
        </p:nvSpPr>
        <p:spPr>
          <a:xfrm>
            <a:off x="7019926" y="2273820"/>
            <a:ext cx="1547813" cy="826294"/>
          </a:xfrm>
          <a:prstGeom prst="wedgeRoundRectCallout">
            <a:avLst>
              <a:gd name="adj1" fmla="val -10160"/>
              <a:gd name="adj2" fmla="val -67605"/>
              <a:gd name="adj3" fmla="val 16667"/>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000" dirty="0">
                <a:solidFill>
                  <a:schemeClr val="tx1"/>
                </a:solidFill>
                <a:latin typeface="微软雅黑" panose="020B0503020204020204" pitchFamily="34" charset="-122"/>
              </a:rPr>
              <a:t>渠道结构管理</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渠道流向跟踪</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渠道库存监控</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销售区划图</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拜访路线图</a:t>
            </a:r>
            <a:endParaRPr lang="en-US" altLang="zh-CN" sz="1000" dirty="0">
              <a:solidFill>
                <a:schemeClr val="tx1"/>
              </a:solidFill>
              <a:latin typeface="微软雅黑" panose="020B0503020204020204" pitchFamily="34" charset="-122"/>
            </a:endParaRPr>
          </a:p>
        </p:txBody>
      </p:sp>
      <p:sp>
        <p:nvSpPr>
          <p:cNvPr id="183" name="圆角矩形标注 182"/>
          <p:cNvSpPr/>
          <p:nvPr/>
        </p:nvSpPr>
        <p:spPr>
          <a:xfrm>
            <a:off x="4824413" y="3568030"/>
            <a:ext cx="1547812" cy="865584"/>
          </a:xfrm>
          <a:prstGeom prst="wedgeRoundRectCallout">
            <a:avLst>
              <a:gd name="adj1" fmla="val 2146"/>
              <a:gd name="adj2" fmla="val -79144"/>
              <a:gd name="adj3" fmla="val 16667"/>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000" dirty="0">
                <a:solidFill>
                  <a:schemeClr val="tx1"/>
                </a:solidFill>
                <a:latin typeface="微软雅黑" panose="020B0503020204020204" pitchFamily="34" charset="-122"/>
              </a:rPr>
              <a:t>业务员管理</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推广过程管理</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市场交接管理</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销售业务协同</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回款查询统计</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营销绩效考核</a:t>
            </a:r>
            <a:endParaRPr lang="zh-CN" altLang="en-US" sz="1000" dirty="0">
              <a:solidFill>
                <a:schemeClr val="tx1"/>
              </a:solidFill>
              <a:latin typeface="微软雅黑" panose="020B0503020204020204" pitchFamily="34" charset="-122"/>
            </a:endParaRPr>
          </a:p>
        </p:txBody>
      </p:sp>
      <p:sp>
        <p:nvSpPr>
          <p:cNvPr id="184" name="圆角矩形标注 183"/>
          <p:cNvSpPr/>
          <p:nvPr/>
        </p:nvSpPr>
        <p:spPr>
          <a:xfrm>
            <a:off x="5076826" y="1963068"/>
            <a:ext cx="1547813" cy="958453"/>
          </a:xfrm>
          <a:prstGeom prst="wedgeRoundRectCallout">
            <a:avLst>
              <a:gd name="adj1" fmla="val 2146"/>
              <a:gd name="adj2" fmla="val -79144"/>
              <a:gd name="adj3" fmla="val 16667"/>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000" dirty="0">
                <a:solidFill>
                  <a:schemeClr val="tx1"/>
                </a:solidFill>
                <a:latin typeface="微软雅黑" panose="020B0503020204020204" pitchFamily="34" charset="-122"/>
              </a:rPr>
              <a:t>客户资质管理</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客户静态信息管理</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客户价值管理</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流向与库存监控</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客情维护</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应收对帐</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经销</a:t>
            </a:r>
            <a:r>
              <a:rPr lang="en-US" altLang="zh-CN" sz="1000" dirty="0">
                <a:solidFill>
                  <a:schemeClr val="tx1"/>
                </a:solidFill>
                <a:latin typeface="微软雅黑" panose="020B0503020204020204" pitchFamily="34" charset="-122"/>
              </a:rPr>
              <a:t>/</a:t>
            </a:r>
            <a:r>
              <a:rPr lang="zh-CN" altLang="en-US" sz="1000" dirty="0">
                <a:solidFill>
                  <a:schemeClr val="tx1"/>
                </a:solidFill>
                <a:latin typeface="微软雅黑" panose="020B0503020204020204" pitchFamily="34" charset="-122"/>
              </a:rPr>
              <a:t>代理返利</a:t>
            </a:r>
            <a:endParaRPr lang="zh-CN" altLang="en-US" sz="1000" dirty="0">
              <a:solidFill>
                <a:schemeClr val="tx1"/>
              </a:solidFill>
              <a:latin typeface="微软雅黑" panose="020B0503020204020204" pitchFamily="34" charset="-122"/>
            </a:endParaRPr>
          </a:p>
        </p:txBody>
      </p:sp>
      <p:graphicFrame>
        <p:nvGraphicFramePr>
          <p:cNvPr id="185" name="图示 184"/>
          <p:cNvGraphicFramePr/>
          <p:nvPr/>
        </p:nvGraphicFramePr>
        <p:xfrm>
          <a:off x="755576" y="923298"/>
          <a:ext cx="7992888" cy="43204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86" name="圆角矩形标注 185"/>
          <p:cNvSpPr/>
          <p:nvPr/>
        </p:nvSpPr>
        <p:spPr>
          <a:xfrm>
            <a:off x="468313" y="2273820"/>
            <a:ext cx="1547812" cy="826294"/>
          </a:xfrm>
          <a:prstGeom prst="wedgeRoundRectCallout">
            <a:avLst>
              <a:gd name="adj1" fmla="val 16587"/>
              <a:gd name="adj2" fmla="val -66205"/>
              <a:gd name="adj3" fmla="val 16667"/>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000" dirty="0">
                <a:solidFill>
                  <a:schemeClr val="tx1"/>
                </a:solidFill>
                <a:latin typeface="微软雅黑" panose="020B0503020204020204" pitchFamily="34" charset="-122"/>
              </a:rPr>
              <a:t>供应商资质审计</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供应商证照管理</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供应商价格管理</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供应商信用管理</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供应商评估分析</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应付对帐</a:t>
            </a:r>
            <a:endParaRPr lang="zh-CN" altLang="en-US" sz="1000" dirty="0">
              <a:solidFill>
                <a:schemeClr val="tx1"/>
              </a:solidFill>
              <a:latin typeface="微软雅黑" panose="020B0503020204020204" pitchFamily="34" charset="-122"/>
            </a:endParaRPr>
          </a:p>
        </p:txBody>
      </p:sp>
      <p:sp>
        <p:nvSpPr>
          <p:cNvPr id="187" name="圆角矩形标注 186"/>
          <p:cNvSpPr/>
          <p:nvPr/>
        </p:nvSpPr>
        <p:spPr>
          <a:xfrm>
            <a:off x="4824413" y="3677567"/>
            <a:ext cx="1547812" cy="917972"/>
          </a:xfrm>
          <a:prstGeom prst="wedgeRoundRectCallout">
            <a:avLst>
              <a:gd name="adj1" fmla="val -10160"/>
              <a:gd name="adj2" fmla="val -67605"/>
              <a:gd name="adj3" fmla="val 16667"/>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000" dirty="0">
                <a:solidFill>
                  <a:schemeClr val="tx1"/>
                </a:solidFill>
                <a:latin typeface="微软雅黑" panose="020B0503020204020204" pitchFamily="34" charset="-122"/>
              </a:rPr>
              <a:t>差旅费</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通讯费</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办公费</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业务招待费</a:t>
            </a:r>
            <a:endParaRPr lang="en-US" altLang="zh-CN" sz="1000" dirty="0">
              <a:solidFill>
                <a:schemeClr val="tx1"/>
              </a:solidFill>
              <a:latin typeface="微软雅黑" panose="020B0503020204020204" pitchFamily="34" charset="-122"/>
            </a:endParaRPr>
          </a:p>
          <a:p>
            <a:pPr>
              <a:defRPr/>
            </a:pPr>
            <a:r>
              <a:rPr lang="en-US" altLang="zh-CN" sz="1000" dirty="0">
                <a:solidFill>
                  <a:schemeClr val="tx1"/>
                </a:solidFill>
                <a:latin typeface="微软雅黑" panose="020B0503020204020204" pitchFamily="34" charset="-122"/>
              </a:rPr>
              <a:t>……</a:t>
            </a:r>
            <a:endParaRPr lang="zh-CN" altLang="en-US" sz="1000" dirty="0">
              <a:solidFill>
                <a:schemeClr val="tx1"/>
              </a:solidFill>
              <a:latin typeface="微软雅黑" panose="020B0503020204020204" pitchFamily="34" charset="-122"/>
            </a:endParaRPr>
          </a:p>
        </p:txBody>
      </p:sp>
      <p:sp>
        <p:nvSpPr>
          <p:cNvPr id="188" name="圆角矩形标注 187"/>
          <p:cNvSpPr/>
          <p:nvPr/>
        </p:nvSpPr>
        <p:spPr>
          <a:xfrm>
            <a:off x="5003801" y="2003548"/>
            <a:ext cx="1547813" cy="594122"/>
          </a:xfrm>
          <a:prstGeom prst="wedgeRoundRectCallout">
            <a:avLst>
              <a:gd name="adj1" fmla="val -10160"/>
              <a:gd name="adj2" fmla="val -67605"/>
              <a:gd name="adj3" fmla="val 16667"/>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000" dirty="0">
                <a:solidFill>
                  <a:schemeClr val="tx1"/>
                </a:solidFill>
                <a:latin typeface="微软雅黑" panose="020B0503020204020204" pitchFamily="34" charset="-122"/>
              </a:rPr>
              <a:t>信息服务费</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市场推广费</a:t>
            </a:r>
            <a:endParaRPr lang="en-US" altLang="zh-CN" sz="1000" dirty="0">
              <a:solidFill>
                <a:schemeClr val="tx1"/>
              </a:solidFill>
              <a:latin typeface="微软雅黑" panose="020B0503020204020204" pitchFamily="34" charset="-122"/>
            </a:endParaRPr>
          </a:p>
          <a:p>
            <a:pPr>
              <a:defRPr/>
            </a:pPr>
            <a:r>
              <a:rPr lang="zh-CN" altLang="en-US" sz="1000" dirty="0">
                <a:solidFill>
                  <a:schemeClr val="tx1"/>
                </a:solidFill>
                <a:latin typeface="微软雅黑" panose="020B0503020204020204" pitchFamily="34" charset="-122"/>
              </a:rPr>
              <a:t>赞助费</a:t>
            </a:r>
            <a:endParaRPr lang="en-US" altLang="zh-CN" sz="1000" dirty="0">
              <a:solidFill>
                <a:schemeClr val="tx1"/>
              </a:solidFill>
              <a:latin typeface="微软雅黑" panose="020B0503020204020204" pitchFamily="34" charset="-122"/>
            </a:endParaRPr>
          </a:p>
          <a:p>
            <a:pPr>
              <a:defRPr/>
            </a:pPr>
            <a:r>
              <a:rPr lang="en-US" altLang="zh-CN" sz="1000" dirty="0">
                <a:solidFill>
                  <a:schemeClr val="tx1"/>
                </a:solidFill>
                <a:latin typeface="微软雅黑" panose="020B0503020204020204" pitchFamily="34" charset="-122"/>
              </a:rPr>
              <a:t>……</a:t>
            </a:r>
            <a:endParaRPr lang="zh-CN" altLang="en-US" sz="1000" dirty="0">
              <a:solidFill>
                <a:schemeClr val="tx1"/>
              </a:solidFill>
              <a:latin typeface="微软雅黑" panose="020B0503020204020204" pitchFamily="34" charset="-122"/>
            </a:endParaRPr>
          </a:p>
        </p:txBody>
      </p:sp>
      <p:sp>
        <p:nvSpPr>
          <p:cNvPr id="30786" name="TextBox 188"/>
          <p:cNvSpPr txBox="1">
            <a:spLocks noChangeArrowheads="1"/>
          </p:cNvSpPr>
          <p:nvPr/>
        </p:nvSpPr>
        <p:spPr bwMode="auto">
          <a:xfrm>
            <a:off x="7654208" y="3569220"/>
            <a:ext cx="607859" cy="261610"/>
          </a:xfrm>
          <a:prstGeom prst="rect">
            <a:avLst/>
          </a:prstGeom>
          <a:noFill/>
          <a:ln w="9525">
            <a:noFill/>
            <a:miter lim="800000"/>
          </a:ln>
        </p:spPr>
        <p:txBody>
          <a:bodyPr wrap="none">
            <a:spAutoFit/>
          </a:bodyPr>
          <a:lstStyle/>
          <a:p>
            <a:pPr algn="ctr"/>
            <a:r>
              <a:rPr lang="zh-CN" altLang="en-US" sz="1050">
                <a:latin typeface="微软雅黑" panose="020B0503020204020204" pitchFamily="34" charset="-122"/>
                <a:ea typeface="微软雅黑" panose="020B0503020204020204" pitchFamily="34" charset="-122"/>
              </a:rPr>
              <a:t>大卖场</a:t>
            </a:r>
            <a:endParaRPr lang="en-US" altLang="zh-CN" sz="1050">
              <a:latin typeface="微软雅黑" panose="020B0503020204020204" pitchFamily="34" charset="-122"/>
              <a:ea typeface="微软雅黑" panose="020B0503020204020204" pitchFamily="34" charset="-122"/>
            </a:endParaRPr>
          </a:p>
        </p:txBody>
      </p:sp>
      <p:pic>
        <p:nvPicPr>
          <p:cNvPr id="30787" name="Picture 6" descr="C:\Users\admin\Desktop\201204121114189_easyicon_cn_256.png"/>
          <p:cNvPicPr>
            <a:picLocks noChangeAspect="1" noChangeArrowheads="1"/>
          </p:cNvPicPr>
          <p:nvPr/>
        </p:nvPicPr>
        <p:blipFill>
          <a:blip r:embed="rId6" cstate="print"/>
          <a:srcRect/>
          <a:stretch>
            <a:fillRect/>
          </a:stretch>
        </p:blipFill>
        <p:spPr bwMode="auto">
          <a:xfrm>
            <a:off x="7380288" y="4056186"/>
            <a:ext cx="900112" cy="675084"/>
          </a:xfrm>
          <a:prstGeom prst="rect">
            <a:avLst/>
          </a:prstGeom>
          <a:noFill/>
          <a:ln w="9525">
            <a:noFill/>
            <a:miter lim="800000"/>
            <a:headEnd/>
            <a:tailEnd/>
          </a:ln>
        </p:spPr>
      </p:pic>
      <p:cxnSp>
        <p:nvCxnSpPr>
          <p:cNvPr id="191" name="肘形连接符 190"/>
          <p:cNvCxnSpPr/>
          <p:nvPr/>
        </p:nvCxnSpPr>
        <p:spPr>
          <a:xfrm rot="10800000">
            <a:off x="6084888" y="3460874"/>
            <a:ext cx="1295400" cy="932259"/>
          </a:xfrm>
          <a:prstGeom prst="bentConnector3">
            <a:avLst>
              <a:gd name="adj1" fmla="val 50000"/>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cxnSp>
        <p:nvCxnSpPr>
          <p:cNvPr id="192" name="肘形连接符 191"/>
          <p:cNvCxnSpPr/>
          <p:nvPr/>
        </p:nvCxnSpPr>
        <p:spPr>
          <a:xfrm rot="10800000" flipV="1">
            <a:off x="6253163" y="2163092"/>
            <a:ext cx="1147762" cy="0"/>
          </a:xfrm>
          <a:prstGeom prst="bentConnector3">
            <a:avLst>
              <a:gd name="adj1" fmla="val 50000"/>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cxnSp>
        <p:nvCxnSpPr>
          <p:cNvPr id="193" name="肘形连接符 192"/>
          <p:cNvCxnSpPr/>
          <p:nvPr/>
        </p:nvCxnSpPr>
        <p:spPr>
          <a:xfrm rot="10800000">
            <a:off x="6253163" y="2163092"/>
            <a:ext cx="1147762" cy="1017984"/>
          </a:xfrm>
          <a:prstGeom prst="bentConnector3">
            <a:avLst>
              <a:gd name="adj1" fmla="val 50000"/>
            </a:avLst>
          </a:prstGeom>
          <a:ln w="19050">
            <a:solidFill>
              <a:srgbClr val="8A92AB"/>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85">
                                            <p:graphicEl>
                                              <a:dgm id="{BB0817DE-5EEC-455A-9107-9D3906CAB351}"/>
                                            </p:graphicEl>
                                          </p:spTgt>
                                        </p:tgtEl>
                                        <p:attrNameLst>
                                          <p:attrName>style.visibility</p:attrName>
                                        </p:attrNameLst>
                                      </p:cBhvr>
                                      <p:to>
                                        <p:strVal val="visible"/>
                                      </p:to>
                                    </p:set>
                                    <p:animEffect transition="in" filter="slide(fromLeft)">
                                      <p:cBhvr>
                                        <p:cTn id="7" dur="500"/>
                                        <p:tgtEl>
                                          <p:spTgt spid="185">
                                            <p:graphicEl>
                                              <a:dgm id="{BB0817DE-5EEC-455A-9107-9D3906CAB351}"/>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dissolve">
                                      <p:cBhvr>
                                        <p:cTn id="10" dur="500"/>
                                        <p:tgtEl>
                                          <p:spTgt spid="186"/>
                                        </p:tgtEl>
                                      </p:cBhvr>
                                    </p:animEffect>
                                  </p:childTnLst>
                                  <p:subTnLst>
                                    <p:set>
                                      <p:cBhvr override="childStyle">
                                        <p:cTn dur="1" fill="hold" display="0" masterRel="nextClick" afterEffect="1"/>
                                        <p:tgtEl>
                                          <p:spTgt spid="18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185">
                                            <p:graphicEl>
                                              <a:dgm id="{695315EB-7B82-4858-B4D1-F4E154A7BCD2}"/>
                                            </p:graphicEl>
                                          </p:spTgt>
                                        </p:tgtEl>
                                        <p:attrNameLst>
                                          <p:attrName>style.visibility</p:attrName>
                                        </p:attrNameLst>
                                      </p:cBhvr>
                                      <p:to>
                                        <p:strVal val="visible"/>
                                      </p:to>
                                    </p:set>
                                    <p:animEffect transition="in" filter="slide(fromLeft)">
                                      <p:cBhvr>
                                        <p:cTn id="15" dur="500"/>
                                        <p:tgtEl>
                                          <p:spTgt spid="185">
                                            <p:graphicEl>
                                              <a:dgm id="{695315EB-7B82-4858-B4D1-F4E154A7BCD2}"/>
                                            </p:graphicEl>
                                          </p:spTgt>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85">
                                            <p:graphicEl>
                                              <a:dgm id="{8D1481B1-2282-4E57-A7A9-10B8ED5BE4CF}"/>
                                            </p:graphicEl>
                                          </p:spTgt>
                                        </p:tgtEl>
                                        <p:attrNameLst>
                                          <p:attrName>style.visibility</p:attrName>
                                        </p:attrNameLst>
                                      </p:cBhvr>
                                      <p:to>
                                        <p:strVal val="visible"/>
                                      </p:to>
                                    </p:set>
                                    <p:animEffect transition="in" filter="slide(fromLeft)">
                                      <p:cBhvr>
                                        <p:cTn id="18" dur="500"/>
                                        <p:tgtEl>
                                          <p:spTgt spid="185">
                                            <p:graphicEl>
                                              <a:dgm id="{8D1481B1-2282-4E57-A7A9-10B8ED5BE4CF}"/>
                                            </p:graphic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78"/>
                                        </p:tgtEl>
                                        <p:attrNameLst>
                                          <p:attrName>style.visibility</p:attrName>
                                        </p:attrNameLst>
                                      </p:cBhvr>
                                      <p:to>
                                        <p:strVal val="visible"/>
                                      </p:to>
                                    </p:set>
                                    <p:animEffect transition="in" filter="dissolve">
                                      <p:cBhvr>
                                        <p:cTn id="21" dur="500"/>
                                        <p:tgtEl>
                                          <p:spTgt spid="178"/>
                                        </p:tgtEl>
                                      </p:cBhvr>
                                    </p:animEffect>
                                  </p:childTnLst>
                                  <p:subTnLst>
                                    <p:set>
                                      <p:cBhvr override="childStyle">
                                        <p:cTn dur="1" fill="hold" display="0" masterRel="nextClick" afterEffect="1"/>
                                        <p:tgtEl>
                                          <p:spTgt spid="178"/>
                                        </p:tgtEl>
                                        <p:attrNameLst>
                                          <p:attrName>style.visibility</p:attrName>
                                        </p:attrNameLst>
                                      </p:cBhvr>
                                      <p:to>
                                        <p:strVal val="hidden"/>
                                      </p:to>
                                    </p:set>
                                  </p:subTnLst>
                                </p:cTn>
                              </p:par>
                              <p:par>
                                <p:cTn id="22" presetID="9" presetClass="entr" presetSubtype="0" fill="hold" grpId="0" nodeType="withEffect">
                                  <p:stCondLst>
                                    <p:cond delay="0"/>
                                  </p:stCondLst>
                                  <p:childTnLst>
                                    <p:set>
                                      <p:cBhvr>
                                        <p:cTn id="23" dur="1" fill="hold">
                                          <p:stCondLst>
                                            <p:cond delay="0"/>
                                          </p:stCondLst>
                                        </p:cTn>
                                        <p:tgtEl>
                                          <p:spTgt spid="180"/>
                                        </p:tgtEl>
                                        <p:attrNameLst>
                                          <p:attrName>style.visibility</p:attrName>
                                        </p:attrNameLst>
                                      </p:cBhvr>
                                      <p:to>
                                        <p:strVal val="visible"/>
                                      </p:to>
                                    </p:set>
                                    <p:animEffect transition="in" filter="dissolve">
                                      <p:cBhvr>
                                        <p:cTn id="24" dur="500"/>
                                        <p:tgtEl>
                                          <p:spTgt spid="180"/>
                                        </p:tgtEl>
                                      </p:cBhvr>
                                    </p:animEffect>
                                  </p:childTnLst>
                                  <p:subTnLst>
                                    <p:set>
                                      <p:cBhvr override="childStyle">
                                        <p:cTn dur="1" fill="hold" display="0" masterRel="nextClick" afterEffect="1"/>
                                        <p:tgtEl>
                                          <p:spTgt spid="180"/>
                                        </p:tgtEl>
                                        <p:attrNameLst>
                                          <p:attrName>style.visibility</p:attrName>
                                        </p:attrNameLst>
                                      </p:cBhvr>
                                      <p:to>
                                        <p:strVal val="hidden"/>
                                      </p:to>
                                    </p:set>
                                  </p:subTnLst>
                                </p:cTn>
                              </p:par>
                              <p:par>
                                <p:cTn id="25" presetID="9" presetClass="entr" presetSubtype="0" fill="hold" grpId="0" nodeType="withEffect">
                                  <p:stCondLst>
                                    <p:cond delay="0"/>
                                  </p:stCondLst>
                                  <p:childTnLst>
                                    <p:set>
                                      <p:cBhvr>
                                        <p:cTn id="26" dur="1" fill="hold">
                                          <p:stCondLst>
                                            <p:cond delay="0"/>
                                          </p:stCondLst>
                                        </p:cTn>
                                        <p:tgtEl>
                                          <p:spTgt spid="179"/>
                                        </p:tgtEl>
                                        <p:attrNameLst>
                                          <p:attrName>style.visibility</p:attrName>
                                        </p:attrNameLst>
                                      </p:cBhvr>
                                      <p:to>
                                        <p:strVal val="visible"/>
                                      </p:to>
                                    </p:set>
                                    <p:animEffect transition="in" filter="dissolve">
                                      <p:cBhvr>
                                        <p:cTn id="27" dur="500"/>
                                        <p:tgtEl>
                                          <p:spTgt spid="179"/>
                                        </p:tgtEl>
                                      </p:cBhvr>
                                    </p:animEffect>
                                  </p:childTnLst>
                                  <p:subTnLst>
                                    <p:set>
                                      <p:cBhvr override="childStyle">
                                        <p:cTn dur="1" fill="hold" display="0" masterRel="nextClick" afterEffect="1"/>
                                        <p:tgtEl>
                                          <p:spTgt spid="179"/>
                                        </p:tgtEl>
                                        <p:attrNameLst>
                                          <p:attrName>style.visibility</p:attrName>
                                        </p:attrNameLst>
                                      </p:cBhvr>
                                      <p:to>
                                        <p:strVal val="hidden"/>
                                      </p:to>
                                    </p:set>
                                  </p:subTnLst>
                                </p:cTn>
                              </p:par>
                              <p:par>
                                <p:cTn id="28" presetID="9" presetClass="entr" presetSubtype="0" fill="hold" grpId="0" nodeType="withEffect">
                                  <p:stCondLst>
                                    <p:cond delay="0"/>
                                  </p:stCondLst>
                                  <p:childTnLst>
                                    <p:set>
                                      <p:cBhvr>
                                        <p:cTn id="29" dur="1" fill="hold">
                                          <p:stCondLst>
                                            <p:cond delay="0"/>
                                          </p:stCondLst>
                                        </p:cTn>
                                        <p:tgtEl>
                                          <p:spTgt spid="181"/>
                                        </p:tgtEl>
                                        <p:attrNameLst>
                                          <p:attrName>style.visibility</p:attrName>
                                        </p:attrNameLst>
                                      </p:cBhvr>
                                      <p:to>
                                        <p:strVal val="visible"/>
                                      </p:to>
                                    </p:set>
                                    <p:animEffect transition="in" filter="dissolve">
                                      <p:cBhvr>
                                        <p:cTn id="30" dur="500"/>
                                        <p:tgtEl>
                                          <p:spTgt spid="181"/>
                                        </p:tgtEl>
                                      </p:cBhvr>
                                    </p:animEffect>
                                  </p:childTnLst>
                                  <p:subTnLst>
                                    <p:set>
                                      <p:cBhvr override="childStyle">
                                        <p:cTn dur="1" fill="hold" display="0" masterRel="nextClick" afterEffect="1"/>
                                        <p:tgtEl>
                                          <p:spTgt spid="18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185">
                                            <p:graphicEl>
                                              <a:dgm id="{1D40B7EE-8AE2-4B4F-9A5B-1078E69E3B14}"/>
                                            </p:graphicEl>
                                          </p:spTgt>
                                        </p:tgtEl>
                                        <p:attrNameLst>
                                          <p:attrName>style.visibility</p:attrName>
                                        </p:attrNameLst>
                                      </p:cBhvr>
                                      <p:to>
                                        <p:strVal val="visible"/>
                                      </p:to>
                                    </p:set>
                                    <p:animEffect transition="in" filter="slide(fromLeft)">
                                      <p:cBhvr>
                                        <p:cTn id="35" dur="500"/>
                                        <p:tgtEl>
                                          <p:spTgt spid="185">
                                            <p:graphicEl>
                                              <a:dgm id="{1D40B7EE-8AE2-4B4F-9A5B-1078E69E3B14}"/>
                                            </p:graphicEl>
                                          </p:spTgt>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185">
                                            <p:graphicEl>
                                              <a:dgm id="{17168006-9CC9-4CF5-8702-70BA5E23D5CB}"/>
                                            </p:graphicEl>
                                          </p:spTgt>
                                        </p:tgtEl>
                                        <p:attrNameLst>
                                          <p:attrName>style.visibility</p:attrName>
                                        </p:attrNameLst>
                                      </p:cBhvr>
                                      <p:to>
                                        <p:strVal val="visible"/>
                                      </p:to>
                                    </p:set>
                                    <p:animEffect transition="in" filter="slide(fromLeft)">
                                      <p:cBhvr>
                                        <p:cTn id="38" dur="500"/>
                                        <p:tgtEl>
                                          <p:spTgt spid="185">
                                            <p:graphicEl>
                                              <a:dgm id="{17168006-9CC9-4CF5-8702-70BA5E23D5CB}"/>
                                            </p:graphic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83"/>
                                        </p:tgtEl>
                                        <p:attrNameLst>
                                          <p:attrName>style.visibility</p:attrName>
                                        </p:attrNameLst>
                                      </p:cBhvr>
                                      <p:to>
                                        <p:strVal val="visible"/>
                                      </p:to>
                                    </p:set>
                                    <p:animEffect transition="in" filter="dissolve">
                                      <p:cBhvr>
                                        <p:cTn id="41" dur="500"/>
                                        <p:tgtEl>
                                          <p:spTgt spid="183"/>
                                        </p:tgtEl>
                                      </p:cBhvr>
                                    </p:animEffect>
                                  </p:childTnLst>
                                  <p:subTnLst>
                                    <p:set>
                                      <p:cBhvr override="childStyle">
                                        <p:cTn dur="1" fill="hold" display="0" masterRel="nextClick" afterEffect="1"/>
                                        <p:tgtEl>
                                          <p:spTgt spid="183"/>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2" presetClass="entr" presetSubtype="8" fill="hold" grpId="0" nodeType="clickEffect">
                                  <p:stCondLst>
                                    <p:cond delay="0"/>
                                  </p:stCondLst>
                                  <p:childTnLst>
                                    <p:set>
                                      <p:cBhvr>
                                        <p:cTn id="45" dur="1" fill="hold">
                                          <p:stCondLst>
                                            <p:cond delay="0"/>
                                          </p:stCondLst>
                                        </p:cTn>
                                        <p:tgtEl>
                                          <p:spTgt spid="185">
                                            <p:graphicEl>
                                              <a:dgm id="{672AAF9A-E9AD-4A0B-BDC9-895F8F14CFD8}"/>
                                            </p:graphicEl>
                                          </p:spTgt>
                                        </p:tgtEl>
                                        <p:attrNameLst>
                                          <p:attrName>style.visibility</p:attrName>
                                        </p:attrNameLst>
                                      </p:cBhvr>
                                      <p:to>
                                        <p:strVal val="visible"/>
                                      </p:to>
                                    </p:set>
                                    <p:animEffect transition="in" filter="slide(fromLeft)">
                                      <p:cBhvr>
                                        <p:cTn id="46" dur="500"/>
                                        <p:tgtEl>
                                          <p:spTgt spid="185">
                                            <p:graphicEl>
                                              <a:dgm id="{672AAF9A-E9AD-4A0B-BDC9-895F8F14CFD8}"/>
                                            </p:graphicEl>
                                          </p:spTgt>
                                        </p:tgtEl>
                                      </p:cBhvr>
                                    </p:animEffect>
                                  </p:childTnLst>
                                </p:cTn>
                              </p:par>
                              <p:par>
                                <p:cTn id="47" presetID="12" presetClass="entr" presetSubtype="8" fill="hold" grpId="0" nodeType="withEffect">
                                  <p:stCondLst>
                                    <p:cond delay="0"/>
                                  </p:stCondLst>
                                  <p:childTnLst>
                                    <p:set>
                                      <p:cBhvr>
                                        <p:cTn id="48" dur="1" fill="hold">
                                          <p:stCondLst>
                                            <p:cond delay="0"/>
                                          </p:stCondLst>
                                        </p:cTn>
                                        <p:tgtEl>
                                          <p:spTgt spid="185">
                                            <p:graphicEl>
                                              <a:dgm id="{FC35C63C-DE2B-4506-A306-A1663707DA13}"/>
                                            </p:graphicEl>
                                          </p:spTgt>
                                        </p:tgtEl>
                                        <p:attrNameLst>
                                          <p:attrName>style.visibility</p:attrName>
                                        </p:attrNameLst>
                                      </p:cBhvr>
                                      <p:to>
                                        <p:strVal val="visible"/>
                                      </p:to>
                                    </p:set>
                                    <p:animEffect transition="in" filter="slide(fromLeft)">
                                      <p:cBhvr>
                                        <p:cTn id="49" dur="500"/>
                                        <p:tgtEl>
                                          <p:spTgt spid="185">
                                            <p:graphicEl>
                                              <a:dgm id="{FC35C63C-DE2B-4506-A306-A1663707DA13}"/>
                                            </p:graphic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84"/>
                                        </p:tgtEl>
                                        <p:attrNameLst>
                                          <p:attrName>style.visibility</p:attrName>
                                        </p:attrNameLst>
                                      </p:cBhvr>
                                      <p:to>
                                        <p:strVal val="visible"/>
                                      </p:to>
                                    </p:set>
                                    <p:animEffect transition="in" filter="dissolve">
                                      <p:cBhvr>
                                        <p:cTn id="52" dur="500"/>
                                        <p:tgtEl>
                                          <p:spTgt spid="184"/>
                                        </p:tgtEl>
                                      </p:cBhvr>
                                    </p:animEffect>
                                  </p:childTnLst>
                                  <p:subTnLst>
                                    <p:set>
                                      <p:cBhvr override="childStyle">
                                        <p:cTn dur="1" fill="hold" display="0" masterRel="nextClick" afterEffect="1"/>
                                        <p:tgtEl>
                                          <p:spTgt spid="184"/>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2" presetClass="entr" presetSubtype="8" fill="hold" grpId="0" nodeType="clickEffect">
                                  <p:stCondLst>
                                    <p:cond delay="0"/>
                                  </p:stCondLst>
                                  <p:childTnLst>
                                    <p:set>
                                      <p:cBhvr>
                                        <p:cTn id="56" dur="1" fill="hold">
                                          <p:stCondLst>
                                            <p:cond delay="0"/>
                                          </p:stCondLst>
                                        </p:cTn>
                                        <p:tgtEl>
                                          <p:spTgt spid="185">
                                            <p:graphicEl>
                                              <a:dgm id="{70B8109C-686F-4F98-834B-4EB600C6B814}"/>
                                            </p:graphicEl>
                                          </p:spTgt>
                                        </p:tgtEl>
                                        <p:attrNameLst>
                                          <p:attrName>style.visibility</p:attrName>
                                        </p:attrNameLst>
                                      </p:cBhvr>
                                      <p:to>
                                        <p:strVal val="visible"/>
                                      </p:to>
                                    </p:set>
                                    <p:animEffect transition="in" filter="slide(fromLeft)">
                                      <p:cBhvr>
                                        <p:cTn id="57" dur="500"/>
                                        <p:tgtEl>
                                          <p:spTgt spid="185">
                                            <p:graphicEl>
                                              <a:dgm id="{70B8109C-686F-4F98-834B-4EB600C6B814}"/>
                                            </p:graphicEl>
                                          </p:spTgt>
                                        </p:tgtEl>
                                      </p:cBhvr>
                                    </p:animEffect>
                                  </p:childTnLst>
                                </p:cTn>
                              </p:par>
                              <p:par>
                                <p:cTn id="58" presetID="12" presetClass="entr" presetSubtype="8" fill="hold" grpId="0" nodeType="withEffect">
                                  <p:stCondLst>
                                    <p:cond delay="0"/>
                                  </p:stCondLst>
                                  <p:childTnLst>
                                    <p:set>
                                      <p:cBhvr>
                                        <p:cTn id="59" dur="1" fill="hold">
                                          <p:stCondLst>
                                            <p:cond delay="0"/>
                                          </p:stCondLst>
                                        </p:cTn>
                                        <p:tgtEl>
                                          <p:spTgt spid="185">
                                            <p:graphicEl>
                                              <a:dgm id="{3945F6F6-71D5-48E3-839F-B6774DBE3AB0}"/>
                                            </p:graphicEl>
                                          </p:spTgt>
                                        </p:tgtEl>
                                        <p:attrNameLst>
                                          <p:attrName>style.visibility</p:attrName>
                                        </p:attrNameLst>
                                      </p:cBhvr>
                                      <p:to>
                                        <p:strVal val="visible"/>
                                      </p:to>
                                    </p:set>
                                    <p:animEffect transition="in" filter="slide(fromLeft)">
                                      <p:cBhvr>
                                        <p:cTn id="60" dur="500"/>
                                        <p:tgtEl>
                                          <p:spTgt spid="185">
                                            <p:graphicEl>
                                              <a:dgm id="{3945F6F6-71D5-48E3-839F-B6774DBE3AB0}"/>
                                            </p:graphicEl>
                                          </p:spTgt>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182"/>
                                        </p:tgtEl>
                                        <p:attrNameLst>
                                          <p:attrName>style.visibility</p:attrName>
                                        </p:attrNameLst>
                                      </p:cBhvr>
                                      <p:to>
                                        <p:strVal val="visible"/>
                                      </p:to>
                                    </p:set>
                                    <p:animEffect transition="in" filter="dissolve">
                                      <p:cBhvr>
                                        <p:cTn id="63" dur="500"/>
                                        <p:tgtEl>
                                          <p:spTgt spid="182"/>
                                        </p:tgtEl>
                                      </p:cBhvr>
                                    </p:animEffect>
                                  </p:childTnLst>
                                  <p:subTnLst>
                                    <p:set>
                                      <p:cBhvr override="childStyle">
                                        <p:cTn dur="1" fill="hold" display="0" masterRel="nextClick" afterEffect="1"/>
                                        <p:tgtEl>
                                          <p:spTgt spid="182"/>
                                        </p:tgtEl>
                                        <p:attrNameLst>
                                          <p:attrName>style.visibility</p:attrName>
                                        </p:attrNameLst>
                                      </p:cBhvr>
                                      <p:to>
                                        <p:strVal val="hidden"/>
                                      </p:to>
                                    </p:set>
                                  </p:subTnLst>
                                </p:cTn>
                              </p:par>
                            </p:childTnLst>
                          </p:cTn>
                        </p:par>
                      </p:childTnLst>
                    </p:cTn>
                  </p:par>
                  <p:par>
                    <p:cTn id="64" fill="hold">
                      <p:stCondLst>
                        <p:cond delay="indefinite"/>
                      </p:stCondLst>
                      <p:childTnLst>
                        <p:par>
                          <p:cTn id="65" fill="hold">
                            <p:stCondLst>
                              <p:cond delay="0"/>
                            </p:stCondLst>
                            <p:childTnLst>
                              <p:par>
                                <p:cTn id="66" presetID="12" presetClass="entr" presetSubtype="8" fill="hold" grpId="0" nodeType="clickEffect">
                                  <p:stCondLst>
                                    <p:cond delay="0"/>
                                  </p:stCondLst>
                                  <p:childTnLst>
                                    <p:set>
                                      <p:cBhvr>
                                        <p:cTn id="67" dur="1" fill="hold">
                                          <p:stCondLst>
                                            <p:cond delay="0"/>
                                          </p:stCondLst>
                                        </p:cTn>
                                        <p:tgtEl>
                                          <p:spTgt spid="185">
                                            <p:graphicEl>
                                              <a:dgm id="{387CA6F9-CE06-4DA8-8977-771CEB865260}"/>
                                            </p:graphicEl>
                                          </p:spTgt>
                                        </p:tgtEl>
                                        <p:attrNameLst>
                                          <p:attrName>style.visibility</p:attrName>
                                        </p:attrNameLst>
                                      </p:cBhvr>
                                      <p:to>
                                        <p:strVal val="visible"/>
                                      </p:to>
                                    </p:set>
                                    <p:animEffect transition="in" filter="slide(fromLeft)">
                                      <p:cBhvr>
                                        <p:cTn id="68" dur="500"/>
                                        <p:tgtEl>
                                          <p:spTgt spid="185">
                                            <p:graphicEl>
                                              <a:dgm id="{387CA6F9-CE06-4DA8-8977-771CEB865260}"/>
                                            </p:graphicEl>
                                          </p:spTgt>
                                        </p:tgtEl>
                                      </p:cBhvr>
                                    </p:animEffect>
                                  </p:childTnLst>
                                </p:cTn>
                              </p:par>
                              <p:par>
                                <p:cTn id="69" presetID="12" presetClass="entr" presetSubtype="8" fill="hold" grpId="0" nodeType="withEffect">
                                  <p:stCondLst>
                                    <p:cond delay="0"/>
                                  </p:stCondLst>
                                  <p:childTnLst>
                                    <p:set>
                                      <p:cBhvr>
                                        <p:cTn id="70" dur="1" fill="hold">
                                          <p:stCondLst>
                                            <p:cond delay="0"/>
                                          </p:stCondLst>
                                        </p:cTn>
                                        <p:tgtEl>
                                          <p:spTgt spid="185">
                                            <p:graphicEl>
                                              <a:dgm id="{C911A225-387E-465D-A55D-2BC3BF1A0BE6}"/>
                                            </p:graphicEl>
                                          </p:spTgt>
                                        </p:tgtEl>
                                        <p:attrNameLst>
                                          <p:attrName>style.visibility</p:attrName>
                                        </p:attrNameLst>
                                      </p:cBhvr>
                                      <p:to>
                                        <p:strVal val="visible"/>
                                      </p:to>
                                    </p:set>
                                    <p:animEffect transition="in" filter="slide(fromLeft)">
                                      <p:cBhvr>
                                        <p:cTn id="71" dur="500"/>
                                        <p:tgtEl>
                                          <p:spTgt spid="185">
                                            <p:graphicEl>
                                              <a:dgm id="{C911A225-387E-465D-A55D-2BC3BF1A0BE6}"/>
                                            </p:graphicEl>
                                          </p:spTgt>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7"/>
                                        </p:tgtEl>
                                        <p:attrNameLst>
                                          <p:attrName>style.visibility</p:attrName>
                                        </p:attrNameLst>
                                      </p:cBhvr>
                                      <p:to>
                                        <p:strVal val="visible"/>
                                      </p:to>
                                    </p:set>
                                    <p:animEffect transition="in" filter="dissolve">
                                      <p:cBhvr>
                                        <p:cTn id="74" dur="500"/>
                                        <p:tgtEl>
                                          <p:spTgt spid="187"/>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188"/>
                                        </p:tgtEl>
                                        <p:attrNameLst>
                                          <p:attrName>style.visibility</p:attrName>
                                        </p:attrNameLst>
                                      </p:cBhvr>
                                      <p:to>
                                        <p:strVal val="visible"/>
                                      </p:to>
                                    </p:set>
                                    <p:animEffect transition="in" filter="dissolve">
                                      <p:cBhvr>
                                        <p:cTn id="77"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P spid="180" grpId="0" animBg="1"/>
      <p:bldP spid="181" grpId="0" animBg="1"/>
      <p:bldP spid="182" grpId="0" animBg="1"/>
      <p:bldP spid="183" grpId="0" animBg="1"/>
      <p:bldP spid="184" grpId="0" animBg="1"/>
      <p:bldGraphic spid="185" grpId="0">
        <p:bldSub>
          <a:bldDgm bld="one"/>
        </p:bldSub>
      </p:bldGraphic>
      <p:bldP spid="186" grpId="0" animBg="1"/>
      <p:bldP spid="187" grpId="0" animBg="1"/>
      <p:bldP spid="18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物体&#10;&#10;自动生成的说明"/>
          <p:cNvPicPr>
            <a:picLocks noChangeAspect="1"/>
          </p:cNvPicPr>
          <p:nvPr/>
        </p:nvPicPr>
        <p:blipFill>
          <a:blip r:embed="rId1" cstate="print">
            <a:lum bright="70000" contrast="-70000"/>
            <a:extLst>
              <a:ext uri="{BEBA8EAE-BF5A-486C-A8C5-ECC9F3942E4B}">
                <a14:imgProps xmlns:a14="http://schemas.microsoft.com/office/drawing/2010/main">
                  <a14:imgLayer r:embed="rId2">
                    <a14:imgEffect>
                      <a14:artisticPhotocopy trans="30000" detail="2"/>
                    </a14:imgEffect>
                  </a14:imgLayer>
                </a14:imgProps>
              </a:ext>
              <a:ext uri="{28A0092B-C50C-407E-A947-70E740481C1C}">
                <a14:useLocalDpi xmlns:a14="http://schemas.microsoft.com/office/drawing/2010/main" val="0"/>
              </a:ext>
            </a:extLst>
          </a:blip>
          <a:stretch>
            <a:fillRect/>
          </a:stretch>
        </p:blipFill>
        <p:spPr>
          <a:xfrm>
            <a:off x="8104510" y="333755"/>
            <a:ext cx="668018" cy="302039"/>
          </a:xfrm>
          <a:prstGeom prst="rect">
            <a:avLst/>
          </a:prstGeom>
        </p:spPr>
      </p:pic>
      <p:grpSp>
        <p:nvGrpSpPr>
          <p:cNvPr id="3" name="组合 2"/>
          <p:cNvGrpSpPr/>
          <p:nvPr/>
        </p:nvGrpSpPr>
        <p:grpSpPr>
          <a:xfrm>
            <a:off x="1652041" y="823602"/>
            <a:ext cx="1410425" cy="2514952"/>
            <a:chOff x="272425" y="828616"/>
            <a:chExt cx="1880566" cy="3353269"/>
          </a:xfrm>
        </p:grpSpPr>
        <p:sp>
          <p:nvSpPr>
            <p:cNvPr id="70" name="矩形 69"/>
            <p:cNvSpPr/>
            <p:nvPr/>
          </p:nvSpPr>
          <p:spPr>
            <a:xfrm rot="5400000">
              <a:off x="-950346" y="2097340"/>
              <a:ext cx="3307316" cy="861774"/>
            </a:xfrm>
            <a:prstGeom prst="rect">
              <a:avLst/>
            </a:prstGeom>
          </p:spPr>
          <p:txBody>
            <a:bodyPr wrap="none" anchor="ctr">
              <a:spAutoFit/>
            </a:bodyPr>
            <a:lstStyle/>
            <a:p>
              <a:r>
                <a:rPr lang="en-US" altLang="zh-CN" sz="3600" b="1" dirty="0">
                  <a:solidFill>
                    <a:schemeClr val="tx1">
                      <a:lumMod val="50000"/>
                      <a:lumOff val="50000"/>
                    </a:schemeClr>
                  </a:solidFill>
                  <a:latin typeface="微软雅黑" panose="020B0503020204020204" pitchFamily="34" charset="-122"/>
                  <a:ea typeface="微软雅黑" panose="020B0503020204020204" pitchFamily="34" charset="-122"/>
                </a:rPr>
                <a:t>CONTENS</a:t>
              </a:r>
              <a:endParaRPr lang="zh-CN" altLang="en-US" sz="3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矩形 68"/>
            <p:cNvSpPr/>
            <p:nvPr/>
          </p:nvSpPr>
          <p:spPr>
            <a:xfrm>
              <a:off x="1060385" y="828616"/>
              <a:ext cx="1092606" cy="2154436"/>
            </a:xfrm>
            <a:prstGeom prst="rect">
              <a:avLst/>
            </a:prstGeom>
          </p:spPr>
          <p:txBody>
            <a:bodyPr wrap="none" anchor="ctr">
              <a:spAutoFit/>
            </a:bodyPr>
            <a:lstStyle/>
            <a:p>
              <a:r>
                <a:rPr lang="zh-CN" altLang="en-US" sz="4950" b="1" dirty="0">
                  <a:solidFill>
                    <a:schemeClr val="accent1"/>
                  </a:solidFill>
                  <a:latin typeface="微软雅黑" panose="020B0503020204020204" pitchFamily="34" charset="-122"/>
                  <a:ea typeface="微软雅黑" panose="020B0503020204020204" pitchFamily="34" charset="-122"/>
                </a:rPr>
                <a:t>目</a:t>
              </a:r>
              <a:endParaRPr lang="en-US" altLang="zh-CN" sz="4950" b="1" dirty="0">
                <a:solidFill>
                  <a:schemeClr val="accent1"/>
                </a:solidFill>
                <a:latin typeface="微软雅黑" panose="020B0503020204020204" pitchFamily="34" charset="-122"/>
                <a:ea typeface="微软雅黑" panose="020B0503020204020204" pitchFamily="34" charset="-122"/>
              </a:endParaRPr>
            </a:p>
            <a:p>
              <a:r>
                <a:rPr lang="zh-CN" altLang="en-US" sz="4950" b="1" dirty="0">
                  <a:solidFill>
                    <a:schemeClr val="accent1"/>
                  </a:solidFill>
                  <a:latin typeface="微软雅黑" panose="020B0503020204020204" pitchFamily="34" charset="-122"/>
                  <a:ea typeface="微软雅黑" panose="020B0503020204020204" pitchFamily="34" charset="-122"/>
                </a:rPr>
                <a:t>录</a:t>
              </a:r>
              <a:endParaRPr lang="zh-CN" altLang="en-US" sz="4950" b="1" dirty="0">
                <a:solidFill>
                  <a:schemeClr val="accent1"/>
                </a:solidFill>
                <a:latin typeface="微软雅黑" panose="020B0503020204020204" pitchFamily="34" charset="-122"/>
                <a:ea typeface="微软雅黑" panose="020B0503020204020204" pitchFamily="34" charset="-122"/>
              </a:endParaRPr>
            </a:p>
          </p:txBody>
        </p:sp>
      </p:grpSp>
      <p:sp>
        <p:nvSpPr>
          <p:cNvPr id="75" name="文本框 74"/>
          <p:cNvSpPr txBox="1"/>
          <p:nvPr/>
        </p:nvSpPr>
        <p:spPr>
          <a:xfrm>
            <a:off x="4259305" y="981535"/>
            <a:ext cx="3005951"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食</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品行业发展现状与趋势</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34" name="矩形 33"/>
          <p:cNvSpPr/>
          <p:nvPr/>
        </p:nvSpPr>
        <p:spPr>
          <a:xfrm>
            <a:off x="3441962" y="737119"/>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1</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 name="直接连接符 3"/>
          <p:cNvCxnSpPr/>
          <p:nvPr/>
        </p:nvCxnSpPr>
        <p:spPr>
          <a:xfrm>
            <a:off x="4078772" y="1097162"/>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3441962" y="1563638"/>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2</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1" name="直接连接符 40"/>
          <p:cNvCxnSpPr/>
          <p:nvPr/>
        </p:nvCxnSpPr>
        <p:spPr>
          <a:xfrm>
            <a:off x="4078772" y="1923680"/>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3441962" y="2355726"/>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3</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7" name="直接连接符 46"/>
          <p:cNvCxnSpPr/>
          <p:nvPr/>
        </p:nvCxnSpPr>
        <p:spPr>
          <a:xfrm>
            <a:off x="4078772" y="2715768"/>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441962" y="3147814"/>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4</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53" name="直接连接符 52"/>
          <p:cNvCxnSpPr/>
          <p:nvPr/>
        </p:nvCxnSpPr>
        <p:spPr>
          <a:xfrm>
            <a:off x="4078772" y="3507857"/>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rot="5400000">
            <a:off x="-1660992" y="1660991"/>
            <a:ext cx="5143500" cy="1821518"/>
          </a:xfrm>
          <a:prstGeom prst="rect">
            <a:avLst/>
          </a:prstGeom>
          <a:blipFill dpi="0" rotWithShape="1">
            <a:blip r:embed="rId3">
              <a:alphaModFix amt="23000"/>
            </a:blip>
            <a:srcRect/>
            <a:stretch>
              <a:fillRect l="-5017" r="-72776" b="-3806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6" name="图片 25" descr="图片包含 物体&#10;&#10;自动生成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7424" y="415933"/>
            <a:ext cx="668018" cy="302039"/>
          </a:xfrm>
          <a:prstGeom prst="rect">
            <a:avLst/>
          </a:prstGeom>
        </p:spPr>
      </p:pic>
      <p:sp>
        <p:nvSpPr>
          <p:cNvPr id="27" name="文本框 26"/>
          <p:cNvSpPr txBox="1"/>
          <p:nvPr/>
        </p:nvSpPr>
        <p:spPr>
          <a:xfrm>
            <a:off x="4259305" y="1811255"/>
            <a:ext cx="2236510"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企</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业</a:t>
            </a: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经</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营管理特点</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8" name="文本框 27"/>
          <p:cNvSpPr txBox="1"/>
          <p:nvPr/>
        </p:nvSpPr>
        <p:spPr>
          <a:xfrm>
            <a:off x="4259305" y="2606545"/>
            <a:ext cx="3518912" cy="400110"/>
          </a:xfrm>
          <a:prstGeom prst="rect">
            <a:avLst/>
          </a:prstGeom>
          <a:noFill/>
        </p:spPr>
        <p:txBody>
          <a:bodyPr wrap="none" rtlCol="0">
            <a:spAutoFit/>
          </a:bodyPr>
          <a:lstStyle/>
          <a:p>
            <a:pPr defTabSz="685800">
              <a:defRPr/>
            </a:pPr>
            <a:r>
              <a:rPr lang="zh-CN" altLang="en-US" sz="2000" b="1" dirty="0" smtClean="0">
                <a:solidFill>
                  <a:schemeClr val="accent6"/>
                </a:solidFill>
                <a:latin typeface="微软雅黑" panose="020B0503020204020204" pitchFamily="34" charset="-122"/>
                <a:ea typeface="微软雅黑" panose="020B0503020204020204" pitchFamily="34" charset="-122"/>
                <a:cs typeface="+mn-ea"/>
                <a:sym typeface="+mn-lt"/>
              </a:rPr>
              <a:t>食</a:t>
            </a:r>
            <a:r>
              <a:rPr lang="zh-CN" altLang="en-US" sz="2000" b="1" dirty="0">
                <a:solidFill>
                  <a:schemeClr val="accent6"/>
                </a:solidFill>
                <a:latin typeface="微软雅黑" panose="020B0503020204020204" pitchFamily="34" charset="-122"/>
                <a:ea typeface="微软雅黑" panose="020B0503020204020204" pitchFamily="34" charset="-122"/>
                <a:cs typeface="+mn-ea"/>
                <a:sym typeface="+mn-lt"/>
              </a:rPr>
              <a:t>品行业全面信息化解决方</a:t>
            </a:r>
            <a:r>
              <a:rPr lang="zh-CN" altLang="en-US" sz="2000" b="1" dirty="0" smtClean="0">
                <a:solidFill>
                  <a:schemeClr val="accent6"/>
                </a:solidFill>
                <a:latin typeface="微软雅黑" panose="020B0503020204020204" pitchFamily="34" charset="-122"/>
                <a:ea typeface="微软雅黑" panose="020B0503020204020204" pitchFamily="34" charset="-122"/>
                <a:cs typeface="+mn-ea"/>
                <a:sym typeface="+mn-lt"/>
              </a:rPr>
              <a:t>案</a:t>
            </a:r>
            <a:endParaRPr lang="zh-CN" altLang="en-US" sz="2000" b="1" dirty="0">
              <a:solidFill>
                <a:schemeClr val="accent6"/>
              </a:solidFill>
              <a:latin typeface="微软雅黑" panose="020B0503020204020204" pitchFamily="34" charset="-122"/>
              <a:ea typeface="微软雅黑" panose="020B0503020204020204" pitchFamily="34" charset="-122"/>
              <a:cs typeface="+mn-ea"/>
              <a:sym typeface="+mn-lt"/>
            </a:endParaRPr>
          </a:p>
        </p:txBody>
      </p:sp>
      <p:sp>
        <p:nvSpPr>
          <p:cNvPr id="29" name="文本框 28"/>
          <p:cNvSpPr txBox="1"/>
          <p:nvPr/>
        </p:nvSpPr>
        <p:spPr>
          <a:xfrm>
            <a:off x="4259305" y="3401833"/>
            <a:ext cx="2492990"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核</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心价值及效益量化</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3450507" y="4021926"/>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5</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21" name="直接连接符 20"/>
          <p:cNvCxnSpPr/>
          <p:nvPr/>
        </p:nvCxnSpPr>
        <p:spPr>
          <a:xfrm>
            <a:off x="4087317" y="4381969"/>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4267850" y="4275945"/>
            <a:ext cx="1723549" cy="400110"/>
          </a:xfrm>
          <a:prstGeom prst="rect">
            <a:avLst/>
          </a:prstGeom>
          <a:noFill/>
        </p:spPr>
        <p:txBody>
          <a:bodyPr wrap="none" rtlCol="0">
            <a:spAutoFit/>
          </a:bodyPr>
          <a:lstStyle/>
          <a:p>
            <a:pPr defTabSz="685800">
              <a:defRPr/>
            </a:pP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行</a:t>
            </a: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业成功客户</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lnSpcReduction="10000"/>
          </a:bodyPr>
          <a:lstStyle/>
          <a:p>
            <a:r>
              <a:rPr lang="zh-CN" altLang="en-US" dirty="0"/>
              <a:t>食品行业管理层次规划</a:t>
            </a:r>
            <a:endParaRPr lang="zh-CN" altLang="en-US" dirty="0"/>
          </a:p>
        </p:txBody>
      </p:sp>
      <p:grpSp>
        <p:nvGrpSpPr>
          <p:cNvPr id="2" name="Group 3"/>
          <p:cNvGrpSpPr/>
          <p:nvPr/>
        </p:nvGrpSpPr>
        <p:grpSpPr bwMode="auto">
          <a:xfrm>
            <a:off x="152400" y="879648"/>
            <a:ext cx="8634413" cy="4068366"/>
            <a:chOff x="0" y="0"/>
            <a:chExt cx="5439" cy="3417"/>
          </a:xfrm>
        </p:grpSpPr>
        <p:sp>
          <p:nvSpPr>
            <p:cNvPr id="128" name="Rectangle 4"/>
            <p:cNvSpPr>
              <a:spLocks noChangeArrowheads="1"/>
            </p:cNvSpPr>
            <p:nvPr/>
          </p:nvSpPr>
          <p:spPr bwMode="auto">
            <a:xfrm>
              <a:off x="0" y="57"/>
              <a:ext cx="4848" cy="1488"/>
            </a:xfrm>
            <a:prstGeom prst="rect">
              <a:avLst/>
            </a:prstGeom>
            <a:solidFill>
              <a:srgbClr val="FEE8FE"/>
            </a:solidFill>
            <a:ln w="9525" cap="rnd">
              <a:solidFill>
                <a:schemeClr val="bg1"/>
              </a:solidFill>
              <a:prstDash val="sysDot"/>
              <a:miter lim="800000"/>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29" name="Rectangle 5"/>
            <p:cNvSpPr>
              <a:spLocks noChangeArrowheads="1"/>
            </p:cNvSpPr>
            <p:nvPr/>
          </p:nvSpPr>
          <p:spPr bwMode="auto">
            <a:xfrm>
              <a:off x="2400" y="9"/>
              <a:ext cx="2365" cy="249"/>
            </a:xfrm>
            <a:prstGeom prst="rect">
              <a:avLst/>
            </a:prstGeom>
            <a:solidFill>
              <a:srgbClr val="CCFFCC"/>
            </a:solidFill>
            <a:ln w="9525">
              <a:solidFill>
                <a:schemeClr val="tx1"/>
              </a:solidFill>
              <a:miter lim="800000"/>
            </a:ln>
          </p:spPr>
          <p:txBody>
            <a:bodyPr wrap="none" lIns="65088" tIns="33338" rIns="65088" bIns="33338" anchor="ctr"/>
            <a:lstStyle/>
            <a:p>
              <a:pPr algn="ctr" eaLnBrk="0" hangingPunct="0">
                <a:defRPr/>
              </a:pPr>
              <a:r>
                <a:rPr lang="zh-CN" sz="900" dirty="0">
                  <a:solidFill>
                    <a:srgbClr val="FF6600"/>
                  </a:solidFill>
                  <a:latin typeface="微软雅黑" panose="020B0503020204020204" pitchFamily="34" charset="-122"/>
                  <a:ea typeface="微软雅黑" panose="020B0503020204020204" pitchFamily="34" charset="-122"/>
                </a:rPr>
                <a:t>全面计划预算管理</a:t>
              </a:r>
              <a:r>
                <a:rPr lang="zh-CN" sz="900" dirty="0">
                  <a:latin typeface="微软雅黑" panose="020B0503020204020204" pitchFamily="34" charset="-122"/>
                  <a:ea typeface="微软雅黑" panose="020B0503020204020204" pitchFamily="34" charset="-122"/>
                </a:rPr>
                <a:t>（业务计划、财务计划、财务预算）</a:t>
              </a:r>
              <a:endParaRPr lang="zh-CN" sz="900" dirty="0">
                <a:latin typeface="微软雅黑" panose="020B0503020204020204" pitchFamily="34" charset="-122"/>
                <a:ea typeface="微软雅黑" panose="020B0503020204020204" pitchFamily="34" charset="-122"/>
              </a:endParaRPr>
            </a:p>
          </p:txBody>
        </p:sp>
        <p:sp>
          <p:nvSpPr>
            <p:cNvPr id="130" name="Rectangle 6"/>
            <p:cNvSpPr>
              <a:spLocks noChangeArrowheads="1"/>
            </p:cNvSpPr>
            <p:nvPr/>
          </p:nvSpPr>
          <p:spPr bwMode="auto">
            <a:xfrm>
              <a:off x="548" y="300"/>
              <a:ext cx="3835" cy="249"/>
            </a:xfrm>
            <a:prstGeom prst="rect">
              <a:avLst/>
            </a:prstGeom>
            <a:solidFill>
              <a:srgbClr val="CCFFFF"/>
            </a:solidFill>
            <a:ln w="9525">
              <a:solidFill>
                <a:schemeClr val="tx1"/>
              </a:solidFill>
              <a:miter lim="800000"/>
            </a:ln>
          </p:spPr>
          <p:txBody>
            <a:bodyPr wrap="none" lIns="65088" tIns="33338" rIns="65088" bIns="33338" anchor="ctr"/>
            <a:lstStyle/>
            <a:p>
              <a:pPr algn="ctr" eaLnBrk="0" hangingPunct="0">
                <a:defRPr/>
              </a:pPr>
              <a:r>
                <a:rPr lang="zh-CN" sz="900" dirty="0">
                  <a:solidFill>
                    <a:srgbClr val="FF6600"/>
                  </a:solidFill>
                  <a:latin typeface="微软雅黑" panose="020B0503020204020204" pitchFamily="34" charset="-122"/>
                  <a:ea typeface="微软雅黑" panose="020B0503020204020204" pitchFamily="34" charset="-122"/>
                </a:rPr>
                <a:t>供应链协同管理</a:t>
              </a:r>
              <a:r>
                <a:rPr lang="zh-CN" sz="900" dirty="0">
                  <a:latin typeface="微软雅黑" panose="020B0503020204020204" pitchFamily="34" charset="-122"/>
                  <a:ea typeface="微软雅黑" panose="020B0503020204020204" pitchFamily="34" charset="-122"/>
                </a:rPr>
                <a:t>（供应链设置、</a:t>
              </a:r>
              <a:r>
                <a:rPr lang="zh-CN" altLang="zh-CN" sz="900" dirty="0">
                  <a:latin typeface="微软雅黑" panose="020B0503020204020204" pitchFamily="34" charset="-122"/>
                  <a:ea typeface="微软雅黑" panose="020B0503020204020204" pitchFamily="34" charset="-122"/>
                </a:rPr>
                <a:t>SCM</a:t>
              </a:r>
              <a:r>
                <a:rPr lang="zh-CN" sz="900" dirty="0">
                  <a:latin typeface="微软雅黑" panose="020B0503020204020204" pitchFamily="34" charset="-122"/>
                  <a:ea typeface="微软雅黑" panose="020B0503020204020204" pitchFamily="34" charset="-122"/>
                </a:rPr>
                <a:t>计划协同、</a:t>
              </a:r>
              <a:r>
                <a:rPr lang="zh-CN" altLang="zh-CN" sz="900" dirty="0">
                  <a:latin typeface="微软雅黑" panose="020B0503020204020204" pitchFamily="34" charset="-122"/>
                  <a:ea typeface="微软雅黑" panose="020B0503020204020204" pitchFamily="34" charset="-122"/>
                </a:rPr>
                <a:t>SCM</a:t>
              </a:r>
              <a:r>
                <a:rPr lang="zh-CN" sz="900" dirty="0">
                  <a:latin typeface="微软雅黑" panose="020B0503020204020204" pitchFamily="34" charset="-122"/>
                  <a:ea typeface="微软雅黑" panose="020B0503020204020204" pitchFamily="34" charset="-122"/>
                </a:rPr>
                <a:t>需求管理）</a:t>
              </a:r>
              <a:endParaRPr lang="zh-CN" sz="900" dirty="0">
                <a:latin typeface="微软雅黑" panose="020B0503020204020204" pitchFamily="34" charset="-122"/>
                <a:ea typeface="微软雅黑" panose="020B0503020204020204" pitchFamily="34" charset="-122"/>
              </a:endParaRPr>
            </a:p>
          </p:txBody>
        </p:sp>
        <p:sp>
          <p:nvSpPr>
            <p:cNvPr id="131" name="Rectangle 7"/>
            <p:cNvSpPr>
              <a:spLocks noChangeArrowheads="1"/>
            </p:cNvSpPr>
            <p:nvPr/>
          </p:nvSpPr>
          <p:spPr bwMode="auto">
            <a:xfrm>
              <a:off x="215" y="716"/>
              <a:ext cx="1500" cy="498"/>
            </a:xfrm>
            <a:prstGeom prst="rect">
              <a:avLst/>
            </a:prstGeom>
            <a:solidFill>
              <a:srgbClr val="CCFFFF"/>
            </a:solidFill>
            <a:ln w="9525">
              <a:solidFill>
                <a:schemeClr val="tx1"/>
              </a:solidFill>
              <a:miter lim="800000"/>
            </a:ln>
          </p:spPr>
          <p:txBody>
            <a:bodyPr wrap="none" lIns="65088" tIns="33338" rIns="65088" bIns="33338" anchor="ctr"/>
            <a:lstStyle/>
            <a:p>
              <a:pPr algn="ctr" eaLnBrk="0" hangingPunct="0">
                <a:defRPr/>
              </a:pPr>
              <a:r>
                <a:rPr lang="zh-CN" sz="900" dirty="0">
                  <a:solidFill>
                    <a:srgbClr val="FF6600"/>
                  </a:solidFill>
                  <a:latin typeface="微软雅黑" panose="020B0503020204020204" pitchFamily="34" charset="-122"/>
                  <a:ea typeface="微软雅黑" panose="020B0503020204020204" pitchFamily="34" charset="-122"/>
                </a:rPr>
                <a:t>销售分销</a:t>
              </a:r>
              <a:r>
                <a:rPr lang="zh-CN" sz="900" dirty="0">
                  <a:latin typeface="微软雅黑" panose="020B0503020204020204" pitchFamily="34" charset="-122"/>
                  <a:ea typeface="微软雅黑" panose="020B0503020204020204" pitchFamily="34" charset="-122"/>
                </a:rPr>
                <a:t>（价格管理、</a:t>
              </a:r>
              <a:r>
                <a:rPr lang="zh-CN" altLang="en-US" sz="900" dirty="0">
                  <a:latin typeface="微软雅黑" panose="020B0503020204020204" pitchFamily="34" charset="-122"/>
                  <a:ea typeface="微软雅黑" panose="020B0503020204020204" pitchFamily="34" charset="-122"/>
                </a:rPr>
                <a:t>供应商</a:t>
              </a:r>
              <a:r>
                <a:rPr lang="zh-CN" sz="900" dirty="0">
                  <a:latin typeface="微软雅黑" panose="020B0503020204020204" pitchFamily="34" charset="-122"/>
                  <a:ea typeface="微软雅黑" panose="020B0503020204020204" pitchFamily="34" charset="-122"/>
                </a:rPr>
                <a:t>管理</a:t>
              </a:r>
              <a:endParaRPr lang="zh-CN" sz="900" dirty="0">
                <a:latin typeface="微软雅黑" panose="020B0503020204020204" pitchFamily="34" charset="-122"/>
                <a:ea typeface="微软雅黑" panose="020B0503020204020204" pitchFamily="34" charset="-122"/>
              </a:endParaRPr>
            </a:p>
            <a:p>
              <a:pPr algn="ctr" eaLnBrk="0" hangingPunct="0">
                <a:defRPr/>
              </a:pPr>
              <a:r>
                <a:rPr lang="zh-CN" sz="900" dirty="0">
                  <a:latin typeface="微软雅黑" panose="020B0503020204020204" pitchFamily="34" charset="-122"/>
                  <a:ea typeface="微软雅黑" panose="020B0503020204020204" pitchFamily="34" charset="-122"/>
                </a:rPr>
                <a:t>客户关系管理、分销资源计划</a:t>
              </a:r>
              <a:endParaRPr lang="zh-CN" sz="900" dirty="0">
                <a:latin typeface="微软雅黑" panose="020B0503020204020204" pitchFamily="34" charset="-122"/>
                <a:ea typeface="微软雅黑" panose="020B0503020204020204" pitchFamily="34" charset="-122"/>
              </a:endParaRPr>
            </a:p>
            <a:p>
              <a:pPr algn="ctr" eaLnBrk="0" hangingPunct="0">
                <a:defRPr/>
              </a:pPr>
              <a:r>
                <a:rPr lang="zh-CN" sz="900" dirty="0">
                  <a:latin typeface="微软雅黑" panose="020B0503020204020204" pitchFamily="34" charset="-122"/>
                  <a:ea typeface="微软雅黑" panose="020B0503020204020204" pitchFamily="34" charset="-122"/>
                </a:rPr>
                <a:t>合同管理、销售订单、发运管理</a:t>
              </a:r>
              <a:endParaRPr lang="zh-CN" sz="900" dirty="0">
                <a:latin typeface="微软雅黑" panose="020B0503020204020204" pitchFamily="34" charset="-122"/>
                <a:ea typeface="微软雅黑" panose="020B0503020204020204" pitchFamily="34" charset="-122"/>
              </a:endParaRPr>
            </a:p>
            <a:p>
              <a:pPr algn="ctr" eaLnBrk="0" hangingPunct="0">
                <a:defRPr/>
              </a:pPr>
              <a:r>
                <a:rPr lang="zh-CN" sz="900" dirty="0">
                  <a:latin typeface="微软雅黑" panose="020B0503020204020204" pitchFamily="34" charset="-122"/>
                  <a:ea typeface="微软雅黑" panose="020B0503020204020204" pitchFamily="34" charset="-122"/>
                </a:rPr>
                <a:t>销售结算</a:t>
              </a:r>
              <a:r>
                <a:rPr lang="zh-CN" altLang="zh-CN" sz="900" dirty="0">
                  <a:latin typeface="微软雅黑" panose="020B0503020204020204" pitchFamily="34" charset="-122"/>
                  <a:ea typeface="微软雅黑" panose="020B0503020204020204" pitchFamily="34" charset="-122"/>
                </a:rPr>
                <a:t>…</a:t>
              </a:r>
              <a:r>
                <a:rPr lang="zh-CN" sz="900" dirty="0">
                  <a:latin typeface="微软雅黑" panose="020B0503020204020204" pitchFamily="34" charset="-122"/>
                  <a:ea typeface="微软雅黑" panose="020B0503020204020204" pitchFamily="34" charset="-122"/>
                </a:rPr>
                <a:t>）</a:t>
              </a:r>
              <a:endParaRPr lang="zh-CN" sz="900" dirty="0">
                <a:latin typeface="微软雅黑" panose="020B0503020204020204" pitchFamily="34" charset="-122"/>
                <a:ea typeface="微软雅黑" panose="020B0503020204020204" pitchFamily="34" charset="-122"/>
              </a:endParaRPr>
            </a:p>
          </p:txBody>
        </p:sp>
        <p:sp>
          <p:nvSpPr>
            <p:cNvPr id="132" name="Rectangle 8"/>
            <p:cNvSpPr>
              <a:spLocks noChangeArrowheads="1"/>
            </p:cNvSpPr>
            <p:nvPr/>
          </p:nvSpPr>
          <p:spPr bwMode="auto">
            <a:xfrm>
              <a:off x="1799" y="716"/>
              <a:ext cx="1459" cy="498"/>
            </a:xfrm>
            <a:prstGeom prst="rect">
              <a:avLst/>
            </a:prstGeom>
            <a:solidFill>
              <a:srgbClr val="CCFFFF"/>
            </a:solidFill>
            <a:ln w="9525">
              <a:solidFill>
                <a:schemeClr val="tx1"/>
              </a:solidFill>
              <a:miter lim="800000"/>
            </a:ln>
          </p:spPr>
          <p:txBody>
            <a:bodyPr wrap="none" lIns="65088" tIns="33338" rIns="65088" bIns="33338" anchor="ctr"/>
            <a:lstStyle/>
            <a:p>
              <a:pPr algn="ctr" eaLnBrk="0" hangingPunct="0">
                <a:defRPr/>
              </a:pPr>
              <a:r>
                <a:rPr lang="zh-CN" sz="900">
                  <a:solidFill>
                    <a:srgbClr val="FF6600"/>
                  </a:solidFill>
                  <a:latin typeface="微软雅黑" panose="020B0503020204020204" pitchFamily="34" charset="-122"/>
                  <a:ea typeface="微软雅黑" panose="020B0503020204020204" pitchFamily="34" charset="-122"/>
                </a:rPr>
                <a:t>生产制造</a:t>
              </a:r>
              <a:r>
                <a:rPr lang="zh-CN" sz="900">
                  <a:latin typeface="微软雅黑" panose="020B0503020204020204" pitchFamily="34" charset="-122"/>
                  <a:ea typeface="微软雅黑" panose="020B0503020204020204" pitchFamily="34" charset="-122"/>
                </a:rPr>
                <a:t>（工程基础数据、主生</a:t>
              </a:r>
              <a:endParaRPr lang="zh-CN" sz="900">
                <a:latin typeface="微软雅黑" panose="020B0503020204020204" pitchFamily="34" charset="-122"/>
                <a:ea typeface="微软雅黑" panose="020B0503020204020204" pitchFamily="34" charset="-122"/>
              </a:endParaRPr>
            </a:p>
            <a:p>
              <a:pPr algn="ctr" eaLnBrk="0" hangingPunct="0">
                <a:defRPr/>
              </a:pPr>
              <a:r>
                <a:rPr lang="zh-CN" sz="900">
                  <a:latin typeface="微软雅黑" panose="020B0503020204020204" pitchFamily="34" charset="-122"/>
                  <a:ea typeface="微软雅黑" panose="020B0503020204020204" pitchFamily="34" charset="-122"/>
                </a:rPr>
                <a:t>产计划、物料需求计划、车间作</a:t>
              </a:r>
              <a:endParaRPr lang="zh-CN" sz="900">
                <a:latin typeface="微软雅黑" panose="020B0503020204020204" pitchFamily="34" charset="-122"/>
                <a:ea typeface="微软雅黑" panose="020B0503020204020204" pitchFamily="34" charset="-122"/>
              </a:endParaRPr>
            </a:p>
            <a:p>
              <a:pPr algn="ctr" eaLnBrk="0" hangingPunct="0">
                <a:defRPr/>
              </a:pPr>
              <a:r>
                <a:rPr lang="zh-CN" sz="900">
                  <a:latin typeface="微软雅黑" panose="020B0503020204020204" pitchFamily="34" charset="-122"/>
                  <a:ea typeface="微软雅黑" panose="020B0503020204020204" pitchFamily="34" charset="-122"/>
                </a:rPr>
                <a:t>业管理、委外生产管理、生产统</a:t>
              </a:r>
              <a:endParaRPr lang="zh-CN" sz="900">
                <a:latin typeface="微软雅黑" panose="020B0503020204020204" pitchFamily="34" charset="-122"/>
                <a:ea typeface="微软雅黑" panose="020B0503020204020204" pitchFamily="34" charset="-122"/>
              </a:endParaRPr>
            </a:p>
            <a:p>
              <a:pPr algn="ctr" eaLnBrk="0" hangingPunct="0">
                <a:defRPr/>
              </a:pPr>
              <a:r>
                <a:rPr lang="zh-CN" sz="900">
                  <a:latin typeface="微软雅黑" panose="020B0503020204020204" pitchFamily="34" charset="-122"/>
                  <a:ea typeface="微软雅黑" panose="020B0503020204020204" pitchFamily="34" charset="-122"/>
                </a:rPr>
                <a:t>计</a:t>
              </a:r>
              <a:r>
                <a:rPr lang="zh-CN" altLang="zh-CN" sz="900">
                  <a:latin typeface="微软雅黑" panose="020B0503020204020204" pitchFamily="34" charset="-122"/>
                  <a:ea typeface="微软雅黑" panose="020B0503020204020204" pitchFamily="34" charset="-122"/>
                </a:rPr>
                <a:t>…</a:t>
              </a:r>
              <a:r>
                <a:rPr lang="zh-CN" sz="900">
                  <a:latin typeface="微软雅黑" panose="020B0503020204020204" pitchFamily="34" charset="-122"/>
                  <a:ea typeface="微软雅黑" panose="020B0503020204020204" pitchFamily="34" charset="-122"/>
                </a:rPr>
                <a:t>）</a:t>
              </a:r>
              <a:endParaRPr lang="zh-CN" sz="900">
                <a:latin typeface="微软雅黑" panose="020B0503020204020204" pitchFamily="34" charset="-122"/>
                <a:ea typeface="微软雅黑" panose="020B0503020204020204" pitchFamily="34" charset="-122"/>
              </a:endParaRPr>
            </a:p>
          </p:txBody>
        </p:sp>
        <p:sp>
          <p:nvSpPr>
            <p:cNvPr id="133" name="Rectangle 9"/>
            <p:cNvSpPr>
              <a:spLocks noChangeArrowheads="1"/>
            </p:cNvSpPr>
            <p:nvPr/>
          </p:nvSpPr>
          <p:spPr bwMode="auto">
            <a:xfrm>
              <a:off x="3341" y="716"/>
              <a:ext cx="1417" cy="498"/>
            </a:xfrm>
            <a:prstGeom prst="rect">
              <a:avLst/>
            </a:prstGeom>
            <a:solidFill>
              <a:srgbClr val="CCFFFF"/>
            </a:solidFill>
            <a:ln w="9525">
              <a:solidFill>
                <a:schemeClr val="tx1"/>
              </a:solidFill>
              <a:miter lim="800000"/>
            </a:ln>
          </p:spPr>
          <p:txBody>
            <a:bodyPr wrap="none" lIns="65088" tIns="33338" rIns="65088" bIns="33338" anchor="ctr"/>
            <a:lstStyle/>
            <a:p>
              <a:pPr algn="ctr" eaLnBrk="0" hangingPunct="0">
                <a:defRPr/>
              </a:pPr>
              <a:r>
                <a:rPr lang="zh-CN" sz="900">
                  <a:solidFill>
                    <a:srgbClr val="FF6600"/>
                  </a:solidFill>
                  <a:latin typeface="微软雅黑" panose="020B0503020204020204" pitchFamily="34" charset="-122"/>
                  <a:ea typeface="微软雅黑" panose="020B0503020204020204" pitchFamily="34" charset="-122"/>
                </a:rPr>
                <a:t>采购管理</a:t>
              </a:r>
              <a:r>
                <a:rPr lang="zh-CN" sz="900">
                  <a:latin typeface="微软雅黑" panose="020B0503020204020204" pitchFamily="34" charset="-122"/>
                  <a:ea typeface="微软雅黑" panose="020B0503020204020204" pitchFamily="34" charset="-122"/>
                </a:rPr>
                <a:t>（供应商管理、价格</a:t>
              </a:r>
              <a:endParaRPr lang="zh-CN" sz="900">
                <a:latin typeface="微软雅黑" panose="020B0503020204020204" pitchFamily="34" charset="-122"/>
                <a:ea typeface="微软雅黑" panose="020B0503020204020204" pitchFamily="34" charset="-122"/>
              </a:endParaRPr>
            </a:p>
            <a:p>
              <a:pPr algn="ctr" eaLnBrk="0" hangingPunct="0">
                <a:defRPr/>
              </a:pPr>
              <a:r>
                <a:rPr lang="zh-CN" sz="900">
                  <a:latin typeface="微软雅黑" panose="020B0503020204020204" pitchFamily="34" charset="-122"/>
                  <a:ea typeface="微软雅黑" panose="020B0503020204020204" pitchFamily="34" charset="-122"/>
                </a:rPr>
                <a:t>管理、合同管理、采购订单、</a:t>
              </a:r>
              <a:endParaRPr lang="zh-CN" sz="900">
                <a:latin typeface="微软雅黑" panose="020B0503020204020204" pitchFamily="34" charset="-122"/>
                <a:ea typeface="微软雅黑" panose="020B0503020204020204" pitchFamily="34" charset="-122"/>
              </a:endParaRPr>
            </a:p>
            <a:p>
              <a:pPr algn="ctr" eaLnBrk="0" hangingPunct="0">
                <a:defRPr/>
              </a:pPr>
              <a:r>
                <a:rPr lang="zh-CN" sz="900">
                  <a:latin typeface="微软雅黑" panose="020B0503020204020204" pitchFamily="34" charset="-122"/>
                  <a:ea typeface="微软雅黑" panose="020B0503020204020204" pitchFamily="34" charset="-122"/>
                </a:rPr>
                <a:t>收货管理、采购结算</a:t>
              </a:r>
              <a:r>
                <a:rPr lang="zh-CN" altLang="zh-CN" sz="900">
                  <a:latin typeface="微软雅黑" panose="020B0503020204020204" pitchFamily="34" charset="-122"/>
                  <a:ea typeface="微软雅黑" panose="020B0503020204020204" pitchFamily="34" charset="-122"/>
                </a:rPr>
                <a:t>…</a:t>
              </a:r>
              <a:r>
                <a:rPr lang="zh-CN" sz="900">
                  <a:latin typeface="微软雅黑" panose="020B0503020204020204" pitchFamily="34" charset="-122"/>
                  <a:ea typeface="微软雅黑" panose="020B0503020204020204" pitchFamily="34" charset="-122"/>
                </a:rPr>
                <a:t>）</a:t>
              </a:r>
              <a:endParaRPr lang="zh-CN" sz="900">
                <a:latin typeface="微软雅黑" panose="020B0503020204020204" pitchFamily="34" charset="-122"/>
                <a:ea typeface="微软雅黑" panose="020B0503020204020204" pitchFamily="34" charset="-122"/>
              </a:endParaRPr>
            </a:p>
          </p:txBody>
        </p:sp>
        <p:sp>
          <p:nvSpPr>
            <p:cNvPr id="134" name="Rectangle 10"/>
            <p:cNvSpPr>
              <a:spLocks noChangeArrowheads="1"/>
            </p:cNvSpPr>
            <p:nvPr/>
          </p:nvSpPr>
          <p:spPr bwMode="auto">
            <a:xfrm>
              <a:off x="590" y="1381"/>
              <a:ext cx="3835" cy="249"/>
            </a:xfrm>
            <a:prstGeom prst="rect">
              <a:avLst/>
            </a:prstGeom>
            <a:solidFill>
              <a:srgbClr val="CCFFFF"/>
            </a:solidFill>
            <a:ln w="9525">
              <a:solidFill>
                <a:schemeClr val="tx1"/>
              </a:solidFill>
              <a:miter lim="800000"/>
            </a:ln>
          </p:spPr>
          <p:txBody>
            <a:bodyPr wrap="none" lIns="65088" tIns="33338" rIns="65088" bIns="33338" anchor="ctr"/>
            <a:lstStyle/>
            <a:p>
              <a:pPr algn="ctr" eaLnBrk="0" hangingPunct="0">
                <a:defRPr/>
              </a:pPr>
              <a:r>
                <a:rPr lang="zh-CN" sz="900">
                  <a:solidFill>
                    <a:srgbClr val="FF6600"/>
                  </a:solidFill>
                  <a:latin typeface="微软雅黑" panose="020B0503020204020204" pitchFamily="34" charset="-122"/>
                  <a:ea typeface="微软雅黑" panose="020B0503020204020204" pitchFamily="34" charset="-122"/>
                </a:rPr>
                <a:t>库存管理</a:t>
              </a:r>
              <a:r>
                <a:rPr lang="zh-CN" sz="900">
                  <a:latin typeface="微软雅黑" panose="020B0503020204020204" pitchFamily="34" charset="-122"/>
                  <a:ea typeface="微软雅黑" panose="020B0503020204020204" pitchFamily="34" charset="-122"/>
                </a:rPr>
                <a:t>（多地点仓库设置、库存控制策略、库存业务管理、库存分析</a:t>
              </a:r>
              <a:r>
                <a:rPr lang="zh-CN" altLang="zh-CN" sz="900">
                  <a:latin typeface="微软雅黑" panose="020B0503020204020204" pitchFamily="34" charset="-122"/>
                  <a:ea typeface="微软雅黑" panose="020B0503020204020204" pitchFamily="34" charset="-122"/>
                </a:rPr>
                <a:t>…</a:t>
              </a:r>
              <a:r>
                <a:rPr lang="zh-CN" sz="900">
                  <a:latin typeface="微软雅黑" panose="020B0503020204020204" pitchFamily="34" charset="-122"/>
                  <a:ea typeface="微软雅黑" panose="020B0503020204020204" pitchFamily="34" charset="-122"/>
                </a:rPr>
                <a:t>）</a:t>
              </a:r>
              <a:endParaRPr lang="zh-CN" sz="900">
                <a:latin typeface="微软雅黑" panose="020B0503020204020204" pitchFamily="34" charset="-122"/>
                <a:ea typeface="微软雅黑" panose="020B0503020204020204" pitchFamily="34" charset="-122"/>
              </a:endParaRPr>
            </a:p>
          </p:txBody>
        </p:sp>
        <p:sp>
          <p:nvSpPr>
            <p:cNvPr id="135" name="Rectangle 11"/>
            <p:cNvSpPr>
              <a:spLocks noChangeArrowheads="1"/>
            </p:cNvSpPr>
            <p:nvPr/>
          </p:nvSpPr>
          <p:spPr bwMode="auto">
            <a:xfrm>
              <a:off x="215" y="1755"/>
              <a:ext cx="1500" cy="290"/>
            </a:xfrm>
            <a:prstGeom prst="rect">
              <a:avLst/>
            </a:prstGeom>
            <a:solidFill>
              <a:srgbClr val="00FFFF"/>
            </a:solidFill>
            <a:ln w="9525">
              <a:solidFill>
                <a:schemeClr val="tx1"/>
              </a:solidFill>
              <a:miter lim="800000"/>
            </a:ln>
          </p:spPr>
          <p:txBody>
            <a:bodyPr wrap="none" lIns="65088" tIns="33338" rIns="65088" bIns="33338" anchor="ctr"/>
            <a:lstStyle/>
            <a:p>
              <a:pPr algn="ctr" eaLnBrk="0" hangingPunct="0">
                <a:defRPr/>
              </a:pPr>
              <a:r>
                <a:rPr lang="zh-CN" sz="900">
                  <a:solidFill>
                    <a:srgbClr val="FF6600"/>
                  </a:solidFill>
                  <a:latin typeface="微软雅黑" panose="020B0503020204020204" pitchFamily="34" charset="-122"/>
                  <a:ea typeface="微软雅黑" panose="020B0503020204020204" pitchFamily="34" charset="-122"/>
                </a:rPr>
                <a:t>资金管理</a:t>
              </a:r>
              <a:r>
                <a:rPr lang="zh-CN" sz="900">
                  <a:latin typeface="微软雅黑" panose="020B0503020204020204" pitchFamily="34" charset="-122"/>
                  <a:ea typeface="微软雅黑" panose="020B0503020204020204" pitchFamily="34" charset="-122"/>
                </a:rPr>
                <a:t>（短期资金计划、资金流</a:t>
              </a:r>
              <a:endParaRPr lang="zh-CN" sz="900">
                <a:latin typeface="微软雅黑" panose="020B0503020204020204" pitchFamily="34" charset="-122"/>
                <a:ea typeface="微软雅黑" panose="020B0503020204020204" pitchFamily="34" charset="-122"/>
              </a:endParaRPr>
            </a:p>
            <a:p>
              <a:pPr algn="ctr" eaLnBrk="0" hangingPunct="0">
                <a:defRPr/>
              </a:pPr>
              <a:r>
                <a:rPr lang="zh-CN" sz="900">
                  <a:latin typeface="微软雅黑" panose="020B0503020204020204" pitchFamily="34" charset="-122"/>
                  <a:ea typeface="微软雅黑" panose="020B0503020204020204" pitchFamily="34" charset="-122"/>
                </a:rPr>
                <a:t>业务、现金流分析、资金预测</a:t>
              </a:r>
              <a:r>
                <a:rPr lang="zh-CN" altLang="zh-CN" sz="900">
                  <a:latin typeface="微软雅黑" panose="020B0503020204020204" pitchFamily="34" charset="-122"/>
                  <a:ea typeface="微软雅黑" panose="020B0503020204020204" pitchFamily="34" charset="-122"/>
                </a:rPr>
                <a:t>…</a:t>
              </a:r>
              <a:r>
                <a:rPr lang="zh-CN" sz="900">
                  <a:latin typeface="微软雅黑" panose="020B0503020204020204" pitchFamily="34" charset="-122"/>
                  <a:ea typeface="微软雅黑" panose="020B0503020204020204" pitchFamily="34" charset="-122"/>
                </a:rPr>
                <a:t>）</a:t>
              </a:r>
              <a:endParaRPr lang="zh-CN" sz="900">
                <a:latin typeface="微软雅黑" panose="020B0503020204020204" pitchFamily="34" charset="-122"/>
                <a:ea typeface="微软雅黑" panose="020B0503020204020204" pitchFamily="34" charset="-122"/>
              </a:endParaRPr>
            </a:p>
          </p:txBody>
        </p:sp>
        <p:sp>
          <p:nvSpPr>
            <p:cNvPr id="136" name="Rectangle 12"/>
            <p:cNvSpPr>
              <a:spLocks noChangeArrowheads="1"/>
            </p:cNvSpPr>
            <p:nvPr/>
          </p:nvSpPr>
          <p:spPr bwMode="auto">
            <a:xfrm>
              <a:off x="1757" y="1755"/>
              <a:ext cx="1501" cy="290"/>
            </a:xfrm>
            <a:prstGeom prst="rect">
              <a:avLst/>
            </a:prstGeom>
            <a:solidFill>
              <a:srgbClr val="00FFFF"/>
            </a:solidFill>
            <a:ln w="9525">
              <a:solidFill>
                <a:schemeClr val="tx1"/>
              </a:solidFill>
              <a:miter lim="800000"/>
            </a:ln>
          </p:spPr>
          <p:txBody>
            <a:bodyPr wrap="none" lIns="65088" tIns="33338" rIns="65088" bIns="33338" anchor="ctr"/>
            <a:lstStyle/>
            <a:p>
              <a:pPr algn="ctr" eaLnBrk="0" hangingPunct="0">
                <a:defRPr/>
              </a:pPr>
              <a:r>
                <a:rPr lang="zh-CN" sz="900">
                  <a:solidFill>
                    <a:srgbClr val="FF6600"/>
                  </a:solidFill>
                  <a:latin typeface="微软雅黑" panose="020B0503020204020204" pitchFamily="34" charset="-122"/>
                  <a:ea typeface="微软雅黑" panose="020B0503020204020204" pitchFamily="34" charset="-122"/>
                </a:rPr>
                <a:t>设备管理</a:t>
              </a:r>
              <a:r>
                <a:rPr lang="zh-CN" sz="900">
                  <a:latin typeface="微软雅黑" panose="020B0503020204020204" pitchFamily="34" charset="-122"/>
                  <a:ea typeface="微软雅黑" panose="020B0503020204020204" pitchFamily="34" charset="-122"/>
                </a:rPr>
                <a:t>（设备档案、设备保养维</a:t>
              </a:r>
              <a:endParaRPr lang="zh-CN" sz="900">
                <a:latin typeface="微软雅黑" panose="020B0503020204020204" pitchFamily="34" charset="-122"/>
                <a:ea typeface="微软雅黑" panose="020B0503020204020204" pitchFamily="34" charset="-122"/>
              </a:endParaRPr>
            </a:p>
            <a:p>
              <a:pPr algn="ctr" eaLnBrk="0" hangingPunct="0">
                <a:defRPr/>
              </a:pPr>
              <a:r>
                <a:rPr lang="zh-CN" sz="900">
                  <a:latin typeface="微软雅黑" panose="020B0503020204020204" pitchFamily="34" charset="-122"/>
                  <a:ea typeface="微软雅黑" panose="020B0503020204020204" pitchFamily="34" charset="-122"/>
                </a:rPr>
                <a:t>护计划、保养维护业务</a:t>
              </a:r>
              <a:r>
                <a:rPr lang="zh-CN" altLang="zh-CN" sz="900">
                  <a:latin typeface="微软雅黑" panose="020B0503020204020204" pitchFamily="34" charset="-122"/>
                  <a:ea typeface="微软雅黑" panose="020B0503020204020204" pitchFamily="34" charset="-122"/>
                </a:rPr>
                <a:t>…</a:t>
              </a:r>
              <a:r>
                <a:rPr lang="zh-CN" sz="900">
                  <a:latin typeface="微软雅黑" panose="020B0503020204020204" pitchFamily="34" charset="-122"/>
                  <a:ea typeface="微软雅黑" panose="020B0503020204020204" pitchFamily="34" charset="-122"/>
                </a:rPr>
                <a:t>）</a:t>
              </a:r>
              <a:endParaRPr lang="zh-CN" sz="900">
                <a:latin typeface="微软雅黑" panose="020B0503020204020204" pitchFamily="34" charset="-122"/>
                <a:ea typeface="微软雅黑" panose="020B0503020204020204" pitchFamily="34" charset="-122"/>
              </a:endParaRPr>
            </a:p>
          </p:txBody>
        </p:sp>
        <p:sp>
          <p:nvSpPr>
            <p:cNvPr id="137" name="Rectangle 13"/>
            <p:cNvSpPr>
              <a:spLocks noChangeArrowheads="1"/>
            </p:cNvSpPr>
            <p:nvPr/>
          </p:nvSpPr>
          <p:spPr bwMode="auto">
            <a:xfrm>
              <a:off x="3299" y="1755"/>
              <a:ext cx="1549" cy="290"/>
            </a:xfrm>
            <a:prstGeom prst="rect">
              <a:avLst/>
            </a:prstGeom>
            <a:solidFill>
              <a:srgbClr val="00FFFF"/>
            </a:solidFill>
            <a:ln w="9525">
              <a:solidFill>
                <a:schemeClr val="tx1"/>
              </a:solidFill>
              <a:miter lim="800000"/>
            </a:ln>
          </p:spPr>
          <p:txBody>
            <a:bodyPr wrap="none" lIns="65088" tIns="33338" rIns="65088" bIns="33338" anchor="ctr"/>
            <a:lstStyle/>
            <a:p>
              <a:pPr algn="ctr" eaLnBrk="0" hangingPunct="0">
                <a:defRPr/>
              </a:pPr>
              <a:r>
                <a:rPr lang="zh-CN" sz="900">
                  <a:solidFill>
                    <a:srgbClr val="FF6600"/>
                  </a:solidFill>
                  <a:latin typeface="微软雅黑" panose="020B0503020204020204" pitchFamily="34" charset="-122"/>
                  <a:ea typeface="微软雅黑" panose="020B0503020204020204" pitchFamily="34" charset="-122"/>
                </a:rPr>
                <a:t>人力资源管理</a:t>
              </a:r>
              <a:r>
                <a:rPr lang="zh-CN" sz="900">
                  <a:latin typeface="微软雅黑" panose="020B0503020204020204" pitchFamily="34" charset="-122"/>
                  <a:ea typeface="微软雅黑" panose="020B0503020204020204" pitchFamily="34" charset="-122"/>
                </a:rPr>
                <a:t>（组织管理、人员</a:t>
              </a:r>
              <a:endParaRPr lang="zh-CN" sz="900">
                <a:latin typeface="微软雅黑" panose="020B0503020204020204" pitchFamily="34" charset="-122"/>
                <a:ea typeface="微软雅黑" panose="020B0503020204020204" pitchFamily="34" charset="-122"/>
              </a:endParaRPr>
            </a:p>
            <a:p>
              <a:pPr algn="ctr" eaLnBrk="0" hangingPunct="0">
                <a:defRPr/>
              </a:pPr>
              <a:r>
                <a:rPr lang="zh-CN" sz="900">
                  <a:latin typeface="微软雅黑" panose="020B0503020204020204" pitchFamily="34" charset="-122"/>
                  <a:ea typeface="微软雅黑" panose="020B0503020204020204" pitchFamily="34" charset="-122"/>
                </a:rPr>
                <a:t>档案、薪资福利、绩效管理</a:t>
              </a:r>
              <a:r>
                <a:rPr lang="zh-CN" altLang="zh-CN" sz="900">
                  <a:latin typeface="微软雅黑" panose="020B0503020204020204" pitchFamily="34" charset="-122"/>
                  <a:ea typeface="微软雅黑" panose="020B0503020204020204" pitchFamily="34" charset="-122"/>
                </a:rPr>
                <a:t>…</a:t>
              </a:r>
              <a:r>
                <a:rPr lang="zh-CN" sz="900">
                  <a:latin typeface="微软雅黑" panose="020B0503020204020204" pitchFamily="34" charset="-122"/>
                  <a:ea typeface="微软雅黑" panose="020B0503020204020204" pitchFamily="34" charset="-122"/>
                </a:rPr>
                <a:t>）</a:t>
              </a:r>
              <a:endParaRPr lang="zh-CN" sz="900">
                <a:latin typeface="微软雅黑" panose="020B0503020204020204" pitchFamily="34" charset="-122"/>
                <a:ea typeface="微软雅黑" panose="020B0503020204020204" pitchFamily="34" charset="-122"/>
              </a:endParaRPr>
            </a:p>
          </p:txBody>
        </p:sp>
        <p:sp>
          <p:nvSpPr>
            <p:cNvPr id="138" name="Rectangle 14"/>
            <p:cNvSpPr>
              <a:spLocks noChangeArrowheads="1"/>
            </p:cNvSpPr>
            <p:nvPr/>
          </p:nvSpPr>
          <p:spPr bwMode="auto">
            <a:xfrm>
              <a:off x="632" y="2129"/>
              <a:ext cx="1750" cy="291"/>
            </a:xfrm>
            <a:prstGeom prst="rect">
              <a:avLst/>
            </a:prstGeom>
            <a:solidFill>
              <a:srgbClr val="C0C0C0"/>
            </a:solidFill>
            <a:ln w="9525">
              <a:solidFill>
                <a:schemeClr val="tx1"/>
              </a:solidFill>
              <a:miter lim="800000"/>
            </a:ln>
          </p:spPr>
          <p:txBody>
            <a:bodyPr wrap="none" lIns="65088" tIns="33338" rIns="65088" bIns="33338" anchor="ctr"/>
            <a:lstStyle/>
            <a:p>
              <a:pPr algn="ctr" eaLnBrk="0" hangingPunct="0">
                <a:defRPr/>
              </a:pPr>
              <a:r>
                <a:rPr lang="zh-CN" altLang="en-US" sz="900" dirty="0">
                  <a:latin typeface="微软雅黑" panose="020B0503020204020204" pitchFamily="34" charset="-122"/>
                  <a:ea typeface="微软雅黑" panose="020B0503020204020204" pitchFamily="34" charset="-122"/>
                </a:rPr>
                <a:t>食品安全管理</a:t>
              </a:r>
              <a:r>
                <a:rPr lang="zh-CN" sz="900" dirty="0">
                  <a:latin typeface="微软雅黑" panose="020B0503020204020204" pitchFamily="34" charset="-122"/>
                  <a:ea typeface="微软雅黑" panose="020B0503020204020204" pitchFamily="34" charset="-122"/>
                </a:rPr>
                <a:t>（质量规范标准、</a:t>
              </a:r>
              <a:endParaRPr lang="en-US" altLang="zh-CN" sz="900" dirty="0">
                <a:latin typeface="微软雅黑" panose="020B0503020204020204" pitchFamily="34" charset="-122"/>
                <a:ea typeface="微软雅黑" panose="020B0503020204020204" pitchFamily="34" charset="-122"/>
              </a:endParaRPr>
            </a:p>
            <a:p>
              <a:pPr algn="ctr" eaLnBrk="0" hangingPunct="0">
                <a:defRPr/>
              </a:pPr>
              <a:r>
                <a:rPr lang="zh-CN" altLang="en-US" sz="900" dirty="0">
                  <a:latin typeface="微软雅黑" panose="020B0503020204020204" pitchFamily="34" charset="-122"/>
                  <a:ea typeface="微软雅黑" panose="020B0503020204020204" pitchFamily="34" charset="-122"/>
                </a:rPr>
                <a:t>批次追溯、</a:t>
              </a:r>
              <a:r>
                <a:rPr lang="zh-CN" sz="900" dirty="0">
                  <a:latin typeface="微软雅黑" panose="020B0503020204020204" pitchFamily="34" charset="-122"/>
                  <a:ea typeface="微软雅黑" panose="020B0503020204020204" pitchFamily="34" charset="-122"/>
                </a:rPr>
                <a:t>质量分析</a:t>
              </a:r>
              <a:r>
                <a:rPr lang="zh-CN" altLang="zh-CN" sz="900" dirty="0">
                  <a:latin typeface="微软雅黑" panose="020B0503020204020204" pitchFamily="34" charset="-122"/>
                  <a:ea typeface="微软雅黑" panose="020B0503020204020204" pitchFamily="34" charset="-122"/>
                </a:rPr>
                <a:t>…</a:t>
              </a:r>
              <a:r>
                <a:rPr lang="zh-CN" sz="900" dirty="0">
                  <a:latin typeface="微软雅黑" panose="020B0503020204020204" pitchFamily="34" charset="-122"/>
                  <a:ea typeface="微软雅黑" panose="020B0503020204020204" pitchFamily="34" charset="-122"/>
                </a:rPr>
                <a:t>）</a:t>
              </a:r>
              <a:endParaRPr lang="zh-CN" sz="900" dirty="0">
                <a:latin typeface="微软雅黑" panose="020B0503020204020204" pitchFamily="34" charset="-122"/>
                <a:ea typeface="微软雅黑" panose="020B0503020204020204" pitchFamily="34" charset="-122"/>
              </a:endParaRPr>
            </a:p>
          </p:txBody>
        </p:sp>
        <p:sp>
          <p:nvSpPr>
            <p:cNvPr id="139" name="Rectangle 15"/>
            <p:cNvSpPr>
              <a:spLocks noChangeArrowheads="1"/>
            </p:cNvSpPr>
            <p:nvPr/>
          </p:nvSpPr>
          <p:spPr bwMode="auto">
            <a:xfrm>
              <a:off x="2507" y="2129"/>
              <a:ext cx="1918" cy="291"/>
            </a:xfrm>
            <a:prstGeom prst="rect">
              <a:avLst/>
            </a:prstGeom>
            <a:solidFill>
              <a:srgbClr val="C0C0C0"/>
            </a:solidFill>
            <a:ln w="9525">
              <a:solidFill>
                <a:schemeClr val="tx1"/>
              </a:solidFill>
              <a:miter lim="800000"/>
            </a:ln>
          </p:spPr>
          <p:txBody>
            <a:bodyPr wrap="none" lIns="65088" tIns="33338" rIns="65088" bIns="33338" anchor="ctr"/>
            <a:lstStyle/>
            <a:p>
              <a:pPr algn="ctr" eaLnBrk="0" hangingPunct="0">
                <a:defRPr/>
              </a:pPr>
              <a:r>
                <a:rPr lang="zh-CN" sz="900">
                  <a:solidFill>
                    <a:srgbClr val="FF6600"/>
                  </a:solidFill>
                  <a:latin typeface="微软雅黑" panose="020B0503020204020204" pitchFamily="34" charset="-122"/>
                  <a:ea typeface="微软雅黑" panose="020B0503020204020204" pitchFamily="34" charset="-122"/>
                </a:rPr>
                <a:t>成本管理</a:t>
              </a:r>
              <a:r>
                <a:rPr lang="zh-CN" sz="900">
                  <a:latin typeface="微软雅黑" panose="020B0503020204020204" pitchFamily="34" charset="-122"/>
                  <a:ea typeface="微软雅黑" panose="020B0503020204020204" pitchFamily="34" charset="-122"/>
                </a:rPr>
                <a:t>（标准成本、实际成本、责任成本</a:t>
              </a:r>
              <a:endParaRPr lang="zh-CN" sz="900">
                <a:latin typeface="微软雅黑" panose="020B0503020204020204" pitchFamily="34" charset="-122"/>
                <a:ea typeface="微软雅黑" panose="020B0503020204020204" pitchFamily="34" charset="-122"/>
              </a:endParaRPr>
            </a:p>
            <a:p>
              <a:pPr algn="ctr" eaLnBrk="0" hangingPunct="0">
                <a:defRPr/>
              </a:pPr>
              <a:r>
                <a:rPr lang="zh-CN" sz="900">
                  <a:latin typeface="微软雅黑" panose="020B0503020204020204" pitchFamily="34" charset="-122"/>
                  <a:ea typeface="微软雅黑" panose="020B0503020204020204" pitchFamily="34" charset="-122"/>
                </a:rPr>
                <a:t>成本分析</a:t>
              </a:r>
              <a:r>
                <a:rPr lang="zh-CN" altLang="zh-CN" sz="900">
                  <a:latin typeface="微软雅黑" panose="020B0503020204020204" pitchFamily="34" charset="-122"/>
                  <a:ea typeface="微软雅黑" panose="020B0503020204020204" pitchFamily="34" charset="-122"/>
                </a:rPr>
                <a:t>…</a:t>
              </a:r>
              <a:r>
                <a:rPr lang="zh-CN" sz="900">
                  <a:latin typeface="微软雅黑" panose="020B0503020204020204" pitchFamily="34" charset="-122"/>
                  <a:ea typeface="微软雅黑" panose="020B0503020204020204" pitchFamily="34" charset="-122"/>
                </a:rPr>
                <a:t>）</a:t>
              </a:r>
              <a:endParaRPr lang="zh-CN" sz="900">
                <a:latin typeface="微软雅黑" panose="020B0503020204020204" pitchFamily="34" charset="-122"/>
                <a:ea typeface="微软雅黑" panose="020B0503020204020204" pitchFamily="34" charset="-122"/>
              </a:endParaRPr>
            </a:p>
          </p:txBody>
        </p:sp>
        <p:sp>
          <p:nvSpPr>
            <p:cNvPr id="140" name="Rectangle 16"/>
            <p:cNvSpPr>
              <a:spLocks noChangeArrowheads="1"/>
            </p:cNvSpPr>
            <p:nvPr/>
          </p:nvSpPr>
          <p:spPr bwMode="auto">
            <a:xfrm>
              <a:off x="648" y="2586"/>
              <a:ext cx="1751" cy="291"/>
            </a:xfrm>
            <a:prstGeom prst="rect">
              <a:avLst/>
            </a:prstGeom>
            <a:solidFill>
              <a:srgbClr val="00FF99"/>
            </a:solidFill>
            <a:ln w="9525">
              <a:solidFill>
                <a:schemeClr val="tx1"/>
              </a:solidFill>
              <a:miter lim="800000"/>
            </a:ln>
          </p:spPr>
          <p:txBody>
            <a:bodyPr wrap="none" lIns="65088" tIns="33338" rIns="65088" bIns="33338" anchor="ctr"/>
            <a:lstStyle/>
            <a:p>
              <a:pPr algn="ctr" eaLnBrk="0" hangingPunct="0">
                <a:defRPr/>
              </a:pPr>
              <a:r>
                <a:rPr lang="zh-CN" sz="900">
                  <a:solidFill>
                    <a:srgbClr val="FF6600"/>
                  </a:solidFill>
                  <a:latin typeface="微软雅黑" panose="020B0503020204020204" pitchFamily="34" charset="-122"/>
                  <a:ea typeface="微软雅黑" panose="020B0503020204020204" pitchFamily="34" charset="-122"/>
                </a:rPr>
                <a:t>财务会计</a:t>
              </a:r>
              <a:r>
                <a:rPr lang="zh-CN" sz="900">
                  <a:latin typeface="微软雅黑" panose="020B0503020204020204" pitchFamily="34" charset="-122"/>
                  <a:ea typeface="微软雅黑" panose="020B0503020204020204" pitchFamily="34" charset="-122"/>
                </a:rPr>
                <a:t>（总账、应收应付、固定资产</a:t>
              </a:r>
              <a:endParaRPr lang="zh-CN" sz="900">
                <a:latin typeface="微软雅黑" panose="020B0503020204020204" pitchFamily="34" charset="-122"/>
                <a:ea typeface="微软雅黑" panose="020B0503020204020204" pitchFamily="34" charset="-122"/>
              </a:endParaRPr>
            </a:p>
            <a:p>
              <a:pPr algn="ctr" eaLnBrk="0" hangingPunct="0">
                <a:defRPr/>
              </a:pPr>
              <a:r>
                <a:rPr lang="zh-CN" sz="900">
                  <a:latin typeface="微软雅黑" panose="020B0503020204020204" pitchFamily="34" charset="-122"/>
                  <a:ea typeface="微软雅黑" panose="020B0503020204020204" pitchFamily="34" charset="-122"/>
                </a:rPr>
                <a:t>现金银行、票据管理、存货核算</a:t>
              </a:r>
              <a:r>
                <a:rPr lang="zh-CN" altLang="zh-CN" sz="900">
                  <a:latin typeface="微软雅黑" panose="020B0503020204020204" pitchFamily="34" charset="-122"/>
                  <a:ea typeface="微软雅黑" panose="020B0503020204020204" pitchFamily="34" charset="-122"/>
                </a:rPr>
                <a:t>…</a:t>
              </a:r>
              <a:r>
                <a:rPr lang="zh-CN" sz="900">
                  <a:latin typeface="微软雅黑" panose="020B0503020204020204" pitchFamily="34" charset="-122"/>
                  <a:ea typeface="微软雅黑" panose="020B0503020204020204" pitchFamily="34" charset="-122"/>
                </a:rPr>
                <a:t>）</a:t>
              </a:r>
              <a:endParaRPr lang="zh-CN" sz="900">
                <a:latin typeface="微软雅黑" panose="020B0503020204020204" pitchFamily="34" charset="-122"/>
                <a:ea typeface="微软雅黑" panose="020B0503020204020204" pitchFamily="34" charset="-122"/>
              </a:endParaRPr>
            </a:p>
          </p:txBody>
        </p:sp>
        <p:sp>
          <p:nvSpPr>
            <p:cNvPr id="141" name="Rectangle 17"/>
            <p:cNvSpPr>
              <a:spLocks noChangeArrowheads="1"/>
            </p:cNvSpPr>
            <p:nvPr/>
          </p:nvSpPr>
          <p:spPr bwMode="auto">
            <a:xfrm>
              <a:off x="2549" y="2586"/>
              <a:ext cx="1834" cy="291"/>
            </a:xfrm>
            <a:prstGeom prst="rect">
              <a:avLst/>
            </a:prstGeom>
            <a:solidFill>
              <a:srgbClr val="00FF99"/>
            </a:solidFill>
            <a:ln w="9525">
              <a:solidFill>
                <a:schemeClr val="tx1"/>
              </a:solidFill>
              <a:miter lim="800000"/>
            </a:ln>
          </p:spPr>
          <p:txBody>
            <a:bodyPr wrap="none" lIns="65088" tIns="33338" rIns="65088" bIns="33338" anchor="ctr"/>
            <a:lstStyle/>
            <a:p>
              <a:pPr algn="ctr" eaLnBrk="0" hangingPunct="0">
                <a:defRPr/>
              </a:pPr>
              <a:r>
                <a:rPr lang="zh-CN" sz="900">
                  <a:solidFill>
                    <a:srgbClr val="FF6600"/>
                  </a:solidFill>
                  <a:latin typeface="微软雅黑" panose="020B0503020204020204" pitchFamily="34" charset="-122"/>
                  <a:ea typeface="微软雅黑" panose="020B0503020204020204" pitchFamily="34" charset="-122"/>
                </a:rPr>
                <a:t>管理会计</a:t>
              </a:r>
              <a:r>
                <a:rPr lang="zh-CN" sz="900">
                  <a:latin typeface="微软雅黑" panose="020B0503020204020204" pitchFamily="34" charset="-122"/>
                  <a:ea typeface="微软雅黑" panose="020B0503020204020204" pitchFamily="34" charset="-122"/>
                </a:rPr>
                <a:t>（责任会计、项目会计</a:t>
              </a:r>
              <a:r>
                <a:rPr lang="zh-CN" altLang="zh-CN" sz="900">
                  <a:latin typeface="微软雅黑" panose="020B0503020204020204" pitchFamily="34" charset="-122"/>
                  <a:ea typeface="微软雅黑" panose="020B0503020204020204" pitchFamily="34" charset="-122"/>
                </a:rPr>
                <a:t>…</a:t>
              </a:r>
              <a:r>
                <a:rPr lang="zh-CN" sz="900">
                  <a:latin typeface="微软雅黑" panose="020B0503020204020204" pitchFamily="34" charset="-122"/>
                  <a:ea typeface="微软雅黑" panose="020B0503020204020204" pitchFamily="34" charset="-122"/>
                </a:rPr>
                <a:t>）</a:t>
              </a:r>
              <a:endParaRPr lang="zh-CN" sz="900">
                <a:latin typeface="微软雅黑" panose="020B0503020204020204" pitchFamily="34" charset="-122"/>
                <a:ea typeface="微软雅黑" panose="020B0503020204020204" pitchFamily="34" charset="-122"/>
              </a:endParaRPr>
            </a:p>
          </p:txBody>
        </p:sp>
        <p:sp>
          <p:nvSpPr>
            <p:cNvPr id="142" name="Rectangle 18"/>
            <p:cNvSpPr>
              <a:spLocks noChangeArrowheads="1"/>
            </p:cNvSpPr>
            <p:nvPr/>
          </p:nvSpPr>
          <p:spPr bwMode="auto">
            <a:xfrm>
              <a:off x="48" y="3001"/>
              <a:ext cx="4800" cy="416"/>
            </a:xfrm>
            <a:prstGeom prst="rect">
              <a:avLst/>
            </a:prstGeom>
            <a:solidFill>
              <a:srgbClr val="CCFFCC"/>
            </a:solidFill>
            <a:ln w="9525">
              <a:solidFill>
                <a:schemeClr val="tx1"/>
              </a:solidFill>
              <a:miter lim="800000"/>
            </a:ln>
          </p:spPr>
          <p:txBody>
            <a:bodyPr wrap="none" lIns="65088" tIns="33338" rIns="65088" bIns="33338" anchor="ctr"/>
            <a:lstStyle/>
            <a:p>
              <a:pPr algn="ctr" eaLnBrk="0" hangingPunct="0">
                <a:defRPr/>
              </a:pPr>
              <a:r>
                <a:rPr lang="zh-CN" sz="900">
                  <a:latin typeface="微软雅黑" panose="020B0503020204020204" pitchFamily="34" charset="-122"/>
                  <a:ea typeface="微软雅黑" panose="020B0503020204020204" pitchFamily="34" charset="-122"/>
                </a:rPr>
                <a:t>基础应用平台（工作流平台、审批流平台、预警平台、动态会计平台、二次开发平台、系统配置平台、</a:t>
              </a:r>
              <a:endParaRPr lang="zh-CN" sz="900">
                <a:latin typeface="微软雅黑" panose="020B0503020204020204" pitchFamily="34" charset="-122"/>
                <a:ea typeface="微软雅黑" panose="020B0503020204020204" pitchFamily="34" charset="-122"/>
              </a:endParaRPr>
            </a:p>
            <a:p>
              <a:pPr algn="ctr" eaLnBrk="0" hangingPunct="0">
                <a:defRPr/>
              </a:pPr>
              <a:r>
                <a:rPr lang="zh-CN" sz="900">
                  <a:latin typeface="微软雅黑" panose="020B0503020204020204" pitchFamily="34" charset="-122"/>
                  <a:ea typeface="微软雅黑" panose="020B0503020204020204" pitchFamily="34" charset="-122"/>
                </a:rPr>
                <a:t>动态建模工具、报表工具、二次开发工具、分析工具</a:t>
              </a:r>
              <a:r>
                <a:rPr lang="zh-CN" altLang="zh-CN" sz="900">
                  <a:latin typeface="微软雅黑" panose="020B0503020204020204" pitchFamily="34" charset="-122"/>
                  <a:ea typeface="微软雅黑" panose="020B0503020204020204" pitchFamily="34" charset="-122"/>
                </a:rPr>
                <a:t>…</a:t>
              </a:r>
              <a:r>
                <a:rPr lang="zh-CN" sz="900">
                  <a:latin typeface="微软雅黑" panose="020B0503020204020204" pitchFamily="34" charset="-122"/>
                  <a:ea typeface="微软雅黑" panose="020B0503020204020204" pitchFamily="34" charset="-122"/>
                </a:rPr>
                <a:t>）</a:t>
              </a:r>
              <a:endParaRPr lang="zh-CN" sz="900">
                <a:latin typeface="微软雅黑" panose="020B0503020204020204" pitchFamily="34" charset="-122"/>
                <a:ea typeface="微软雅黑" panose="020B0503020204020204" pitchFamily="34" charset="-122"/>
              </a:endParaRPr>
            </a:p>
          </p:txBody>
        </p:sp>
        <p:sp>
          <p:nvSpPr>
            <p:cNvPr id="143" name="Line 19"/>
            <p:cNvSpPr>
              <a:spLocks noChangeShapeType="1"/>
            </p:cNvSpPr>
            <p:nvPr/>
          </p:nvSpPr>
          <p:spPr bwMode="auto">
            <a:xfrm>
              <a:off x="131" y="632"/>
              <a:ext cx="3752" cy="0"/>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44" name="Line 20"/>
            <p:cNvSpPr>
              <a:spLocks noChangeShapeType="1"/>
            </p:cNvSpPr>
            <p:nvPr/>
          </p:nvSpPr>
          <p:spPr bwMode="auto">
            <a:xfrm>
              <a:off x="2507" y="549"/>
              <a:ext cx="0" cy="167"/>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45" name="Line 21"/>
            <p:cNvSpPr>
              <a:spLocks noChangeShapeType="1"/>
            </p:cNvSpPr>
            <p:nvPr/>
          </p:nvSpPr>
          <p:spPr bwMode="auto">
            <a:xfrm>
              <a:off x="840" y="632"/>
              <a:ext cx="0" cy="84"/>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46" name="Line 22"/>
            <p:cNvSpPr>
              <a:spLocks noChangeShapeType="1"/>
            </p:cNvSpPr>
            <p:nvPr/>
          </p:nvSpPr>
          <p:spPr bwMode="auto">
            <a:xfrm>
              <a:off x="3883" y="632"/>
              <a:ext cx="0" cy="84"/>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47" name="Line 23"/>
            <p:cNvSpPr>
              <a:spLocks noChangeShapeType="1"/>
            </p:cNvSpPr>
            <p:nvPr/>
          </p:nvSpPr>
          <p:spPr bwMode="auto">
            <a:xfrm>
              <a:off x="840" y="1297"/>
              <a:ext cx="3043" cy="0"/>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48" name="Line 24"/>
            <p:cNvSpPr>
              <a:spLocks noChangeShapeType="1"/>
            </p:cNvSpPr>
            <p:nvPr/>
          </p:nvSpPr>
          <p:spPr bwMode="auto">
            <a:xfrm>
              <a:off x="2507" y="1214"/>
              <a:ext cx="0" cy="167"/>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49" name="Line 25"/>
            <p:cNvSpPr>
              <a:spLocks noChangeShapeType="1"/>
            </p:cNvSpPr>
            <p:nvPr/>
          </p:nvSpPr>
          <p:spPr bwMode="auto">
            <a:xfrm>
              <a:off x="840" y="1214"/>
              <a:ext cx="0" cy="83"/>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50" name="Line 26"/>
            <p:cNvSpPr>
              <a:spLocks noChangeShapeType="1"/>
            </p:cNvSpPr>
            <p:nvPr/>
          </p:nvSpPr>
          <p:spPr bwMode="auto">
            <a:xfrm>
              <a:off x="3883" y="1214"/>
              <a:ext cx="0" cy="83"/>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51" name="Line 27"/>
            <p:cNvSpPr>
              <a:spLocks noChangeShapeType="1"/>
            </p:cNvSpPr>
            <p:nvPr/>
          </p:nvSpPr>
          <p:spPr bwMode="auto">
            <a:xfrm>
              <a:off x="131" y="1671"/>
              <a:ext cx="3752" cy="0"/>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52" name="Line 28"/>
            <p:cNvSpPr>
              <a:spLocks noChangeShapeType="1"/>
            </p:cNvSpPr>
            <p:nvPr/>
          </p:nvSpPr>
          <p:spPr bwMode="auto">
            <a:xfrm>
              <a:off x="840" y="1671"/>
              <a:ext cx="0" cy="84"/>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53" name="Line 29"/>
            <p:cNvSpPr>
              <a:spLocks noChangeShapeType="1"/>
            </p:cNvSpPr>
            <p:nvPr/>
          </p:nvSpPr>
          <p:spPr bwMode="auto">
            <a:xfrm>
              <a:off x="3883" y="1671"/>
              <a:ext cx="0" cy="84"/>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54" name="Line 30"/>
            <p:cNvSpPr>
              <a:spLocks noChangeShapeType="1"/>
            </p:cNvSpPr>
            <p:nvPr/>
          </p:nvSpPr>
          <p:spPr bwMode="auto">
            <a:xfrm>
              <a:off x="2507" y="1671"/>
              <a:ext cx="0" cy="84"/>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55" name="Line 31"/>
            <p:cNvSpPr>
              <a:spLocks noChangeShapeType="1"/>
            </p:cNvSpPr>
            <p:nvPr/>
          </p:nvSpPr>
          <p:spPr bwMode="auto">
            <a:xfrm>
              <a:off x="48" y="175"/>
              <a:ext cx="0" cy="2494"/>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56" name="Line 32"/>
            <p:cNvSpPr>
              <a:spLocks noChangeShapeType="1"/>
            </p:cNvSpPr>
            <p:nvPr/>
          </p:nvSpPr>
          <p:spPr bwMode="auto">
            <a:xfrm>
              <a:off x="48" y="2669"/>
              <a:ext cx="625" cy="0"/>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57" name="Line 33"/>
            <p:cNvSpPr>
              <a:spLocks noChangeShapeType="1"/>
            </p:cNvSpPr>
            <p:nvPr/>
          </p:nvSpPr>
          <p:spPr bwMode="auto">
            <a:xfrm>
              <a:off x="131" y="2503"/>
              <a:ext cx="3085" cy="0"/>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58" name="Line 34"/>
            <p:cNvSpPr>
              <a:spLocks noChangeShapeType="1"/>
            </p:cNvSpPr>
            <p:nvPr/>
          </p:nvSpPr>
          <p:spPr bwMode="auto">
            <a:xfrm>
              <a:off x="1549" y="2420"/>
              <a:ext cx="0" cy="166"/>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59" name="Line 35"/>
            <p:cNvSpPr>
              <a:spLocks noChangeShapeType="1"/>
            </p:cNvSpPr>
            <p:nvPr/>
          </p:nvSpPr>
          <p:spPr bwMode="auto">
            <a:xfrm>
              <a:off x="3216" y="2420"/>
              <a:ext cx="0" cy="166"/>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60" name="Line 36"/>
            <p:cNvSpPr>
              <a:spLocks noChangeShapeType="1"/>
            </p:cNvSpPr>
            <p:nvPr/>
          </p:nvSpPr>
          <p:spPr bwMode="auto">
            <a:xfrm flipV="1">
              <a:off x="131" y="632"/>
              <a:ext cx="0" cy="1871"/>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61" name="Line 37"/>
            <p:cNvSpPr>
              <a:spLocks noChangeShapeType="1"/>
            </p:cNvSpPr>
            <p:nvPr/>
          </p:nvSpPr>
          <p:spPr bwMode="auto">
            <a:xfrm>
              <a:off x="48" y="175"/>
              <a:ext cx="167" cy="0"/>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62" name="Line 38"/>
            <p:cNvSpPr>
              <a:spLocks noChangeShapeType="1"/>
            </p:cNvSpPr>
            <p:nvPr/>
          </p:nvSpPr>
          <p:spPr bwMode="auto">
            <a:xfrm>
              <a:off x="2409" y="2752"/>
              <a:ext cx="125" cy="0"/>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63" name="Line 39"/>
            <p:cNvSpPr>
              <a:spLocks noChangeShapeType="1"/>
            </p:cNvSpPr>
            <p:nvPr/>
          </p:nvSpPr>
          <p:spPr bwMode="auto">
            <a:xfrm>
              <a:off x="48" y="1464"/>
              <a:ext cx="83" cy="0"/>
            </a:xfrm>
            <a:prstGeom prst="line">
              <a:avLst/>
            </a:prstGeom>
            <a:noFill/>
            <a:ln w="9525">
              <a:solidFill>
                <a:schemeClr val="tx1"/>
              </a:solidFill>
              <a:round/>
            </a:ln>
          </p:spPr>
          <p:txBody>
            <a:bodyPr wrap="none" lIns="65088" tIns="33338" rIns="65088" bIns="33338" anchor="ctr"/>
            <a:lstStyle/>
            <a:p>
              <a:pPr>
                <a:defRPr/>
              </a:pPr>
              <a:endParaRPr lang="zh-CN" altLang="en-US" sz="900">
                <a:latin typeface="微软雅黑" panose="020B0503020204020204" pitchFamily="34" charset="-122"/>
                <a:ea typeface="微软雅黑" panose="020B0503020204020204" pitchFamily="34" charset="-122"/>
              </a:endParaRPr>
            </a:p>
          </p:txBody>
        </p:sp>
        <p:sp>
          <p:nvSpPr>
            <p:cNvPr id="164" name="Text Box 40"/>
            <p:cNvSpPr txBox="1">
              <a:spLocks noChangeArrowheads="1"/>
            </p:cNvSpPr>
            <p:nvPr/>
          </p:nvSpPr>
          <p:spPr bwMode="auto">
            <a:xfrm>
              <a:off x="4945" y="105"/>
              <a:ext cx="446" cy="173"/>
            </a:xfrm>
            <a:prstGeom prst="rect">
              <a:avLst/>
            </a:prstGeom>
            <a:noFill/>
            <a:ln w="9525">
              <a:noFill/>
              <a:miter lim="800000"/>
            </a:ln>
          </p:spPr>
          <p:txBody>
            <a:bodyPr wrap="none" lIns="65088" tIns="33338" rIns="65088" bIns="33338">
              <a:spAutoFit/>
            </a:bodyPr>
            <a:lstStyle/>
            <a:p>
              <a:pPr algn="ctr" eaLnBrk="0" hangingPunct="0">
                <a:defRPr/>
              </a:pPr>
              <a:r>
                <a:rPr lang="zh-CN" sz="900">
                  <a:solidFill>
                    <a:srgbClr val="CC0066"/>
                  </a:solidFill>
                  <a:latin typeface="微软雅黑" panose="020B0503020204020204" pitchFamily="34" charset="-122"/>
                  <a:ea typeface="微软雅黑" panose="020B0503020204020204" pitchFamily="34" charset="-122"/>
                </a:rPr>
                <a:t>目标管理层</a:t>
              </a:r>
              <a:endParaRPr lang="zh-CN" sz="900">
                <a:solidFill>
                  <a:srgbClr val="CC0066"/>
                </a:solidFill>
                <a:latin typeface="微软雅黑" panose="020B0503020204020204" pitchFamily="34" charset="-122"/>
                <a:ea typeface="微软雅黑" panose="020B0503020204020204" pitchFamily="34" charset="-122"/>
              </a:endParaRPr>
            </a:p>
          </p:txBody>
        </p:sp>
        <p:sp>
          <p:nvSpPr>
            <p:cNvPr id="165" name="Text Box 41"/>
            <p:cNvSpPr txBox="1">
              <a:spLocks noChangeArrowheads="1"/>
            </p:cNvSpPr>
            <p:nvPr/>
          </p:nvSpPr>
          <p:spPr bwMode="auto">
            <a:xfrm>
              <a:off x="4945" y="873"/>
              <a:ext cx="446" cy="173"/>
            </a:xfrm>
            <a:prstGeom prst="rect">
              <a:avLst/>
            </a:prstGeom>
            <a:noFill/>
            <a:ln w="9525">
              <a:noFill/>
              <a:miter lim="800000"/>
            </a:ln>
          </p:spPr>
          <p:txBody>
            <a:bodyPr wrap="none" lIns="65088" tIns="33338" rIns="65088" bIns="33338">
              <a:spAutoFit/>
            </a:bodyPr>
            <a:lstStyle/>
            <a:p>
              <a:pPr algn="ctr" eaLnBrk="0" hangingPunct="0">
                <a:defRPr/>
              </a:pPr>
              <a:r>
                <a:rPr lang="zh-CN" sz="900">
                  <a:solidFill>
                    <a:srgbClr val="CC0066"/>
                  </a:solidFill>
                  <a:latin typeface="微软雅黑" panose="020B0503020204020204" pitchFamily="34" charset="-122"/>
                  <a:ea typeface="微软雅黑" panose="020B0503020204020204" pitchFamily="34" charset="-122"/>
                </a:rPr>
                <a:t>业务运作层</a:t>
              </a:r>
              <a:endParaRPr lang="zh-CN" sz="900">
                <a:solidFill>
                  <a:srgbClr val="CC0066"/>
                </a:solidFill>
                <a:latin typeface="微软雅黑" panose="020B0503020204020204" pitchFamily="34" charset="-122"/>
                <a:ea typeface="微软雅黑" panose="020B0503020204020204" pitchFamily="34" charset="-122"/>
              </a:endParaRPr>
            </a:p>
          </p:txBody>
        </p:sp>
        <p:sp>
          <p:nvSpPr>
            <p:cNvPr id="166" name="Text Box 42"/>
            <p:cNvSpPr txBox="1">
              <a:spLocks noChangeArrowheads="1"/>
            </p:cNvSpPr>
            <p:nvPr/>
          </p:nvSpPr>
          <p:spPr bwMode="auto">
            <a:xfrm>
              <a:off x="4993" y="1737"/>
              <a:ext cx="446" cy="173"/>
            </a:xfrm>
            <a:prstGeom prst="rect">
              <a:avLst/>
            </a:prstGeom>
            <a:noFill/>
            <a:ln w="9525">
              <a:noFill/>
              <a:miter lim="800000"/>
            </a:ln>
          </p:spPr>
          <p:txBody>
            <a:bodyPr wrap="none" lIns="65088" tIns="33338" rIns="65088" bIns="33338">
              <a:spAutoFit/>
            </a:bodyPr>
            <a:lstStyle/>
            <a:p>
              <a:pPr algn="ctr" eaLnBrk="0" hangingPunct="0">
                <a:defRPr/>
              </a:pPr>
              <a:r>
                <a:rPr lang="zh-CN" sz="900" dirty="0">
                  <a:solidFill>
                    <a:srgbClr val="CC0066"/>
                  </a:solidFill>
                  <a:latin typeface="微软雅黑" panose="020B0503020204020204" pitchFamily="34" charset="-122"/>
                  <a:ea typeface="微软雅黑" panose="020B0503020204020204" pitchFamily="34" charset="-122"/>
                </a:rPr>
                <a:t>资源管理层</a:t>
              </a:r>
              <a:endParaRPr lang="zh-CN" sz="900" dirty="0">
                <a:solidFill>
                  <a:srgbClr val="CC0066"/>
                </a:solidFill>
                <a:latin typeface="微软雅黑" panose="020B0503020204020204" pitchFamily="34" charset="-122"/>
                <a:ea typeface="微软雅黑" panose="020B0503020204020204" pitchFamily="34" charset="-122"/>
              </a:endParaRPr>
            </a:p>
          </p:txBody>
        </p:sp>
        <p:sp>
          <p:nvSpPr>
            <p:cNvPr id="167" name="Text Box 43"/>
            <p:cNvSpPr txBox="1">
              <a:spLocks noChangeArrowheads="1"/>
            </p:cNvSpPr>
            <p:nvPr/>
          </p:nvSpPr>
          <p:spPr bwMode="auto">
            <a:xfrm>
              <a:off x="4993" y="2121"/>
              <a:ext cx="446" cy="173"/>
            </a:xfrm>
            <a:prstGeom prst="rect">
              <a:avLst/>
            </a:prstGeom>
            <a:noFill/>
            <a:ln w="9525">
              <a:noFill/>
              <a:miter lim="800000"/>
            </a:ln>
          </p:spPr>
          <p:txBody>
            <a:bodyPr wrap="none" lIns="65088" tIns="33338" rIns="65088" bIns="33338">
              <a:spAutoFit/>
            </a:bodyPr>
            <a:lstStyle/>
            <a:p>
              <a:pPr algn="ctr" eaLnBrk="0" hangingPunct="0">
                <a:defRPr/>
              </a:pPr>
              <a:r>
                <a:rPr lang="zh-CN" sz="900">
                  <a:solidFill>
                    <a:srgbClr val="CC0066"/>
                  </a:solidFill>
                  <a:latin typeface="微软雅黑" panose="020B0503020204020204" pitchFamily="34" charset="-122"/>
                  <a:ea typeface="微软雅黑" panose="020B0503020204020204" pitchFamily="34" charset="-122"/>
                </a:rPr>
                <a:t>反应控制层</a:t>
              </a:r>
              <a:endParaRPr lang="zh-CN" sz="900">
                <a:solidFill>
                  <a:srgbClr val="CC0066"/>
                </a:solidFill>
                <a:latin typeface="微软雅黑" panose="020B0503020204020204" pitchFamily="34" charset="-122"/>
                <a:ea typeface="微软雅黑" panose="020B0503020204020204" pitchFamily="34" charset="-122"/>
              </a:endParaRPr>
            </a:p>
          </p:txBody>
        </p:sp>
        <p:sp>
          <p:nvSpPr>
            <p:cNvPr id="168" name="Text Box 44"/>
            <p:cNvSpPr txBox="1">
              <a:spLocks noChangeArrowheads="1"/>
            </p:cNvSpPr>
            <p:nvPr/>
          </p:nvSpPr>
          <p:spPr bwMode="auto">
            <a:xfrm>
              <a:off x="4993" y="2601"/>
              <a:ext cx="446" cy="173"/>
            </a:xfrm>
            <a:prstGeom prst="rect">
              <a:avLst/>
            </a:prstGeom>
            <a:noFill/>
            <a:ln w="9525">
              <a:noFill/>
              <a:miter lim="800000"/>
            </a:ln>
          </p:spPr>
          <p:txBody>
            <a:bodyPr wrap="none" lIns="65088" tIns="33338" rIns="65088" bIns="33338">
              <a:spAutoFit/>
            </a:bodyPr>
            <a:lstStyle/>
            <a:p>
              <a:pPr algn="ctr" eaLnBrk="0" hangingPunct="0">
                <a:defRPr/>
              </a:pPr>
              <a:r>
                <a:rPr lang="zh-CN" sz="900">
                  <a:solidFill>
                    <a:srgbClr val="CC0066"/>
                  </a:solidFill>
                  <a:latin typeface="微软雅黑" panose="020B0503020204020204" pitchFamily="34" charset="-122"/>
                  <a:ea typeface="微软雅黑" panose="020B0503020204020204" pitchFamily="34" charset="-122"/>
                </a:rPr>
                <a:t>核算考核层</a:t>
              </a:r>
              <a:endParaRPr lang="zh-CN" sz="900">
                <a:solidFill>
                  <a:srgbClr val="CC0066"/>
                </a:solidFill>
                <a:latin typeface="微软雅黑" panose="020B0503020204020204" pitchFamily="34" charset="-122"/>
                <a:ea typeface="微软雅黑" panose="020B0503020204020204" pitchFamily="34" charset="-122"/>
              </a:endParaRPr>
            </a:p>
          </p:txBody>
        </p:sp>
        <p:sp>
          <p:nvSpPr>
            <p:cNvPr id="169" name="Text Box 45"/>
            <p:cNvSpPr txBox="1">
              <a:spLocks noChangeArrowheads="1"/>
            </p:cNvSpPr>
            <p:nvPr/>
          </p:nvSpPr>
          <p:spPr bwMode="auto">
            <a:xfrm>
              <a:off x="4993" y="3129"/>
              <a:ext cx="446" cy="173"/>
            </a:xfrm>
            <a:prstGeom prst="rect">
              <a:avLst/>
            </a:prstGeom>
            <a:noFill/>
            <a:ln w="9525">
              <a:noFill/>
              <a:miter lim="800000"/>
            </a:ln>
          </p:spPr>
          <p:txBody>
            <a:bodyPr wrap="none" lIns="65088" tIns="33338" rIns="65088" bIns="33338">
              <a:spAutoFit/>
            </a:bodyPr>
            <a:lstStyle/>
            <a:p>
              <a:pPr algn="ctr" eaLnBrk="0" hangingPunct="0">
                <a:defRPr/>
              </a:pPr>
              <a:r>
                <a:rPr lang="zh-CN" sz="900">
                  <a:solidFill>
                    <a:srgbClr val="CC0066"/>
                  </a:solidFill>
                  <a:latin typeface="微软雅黑" panose="020B0503020204020204" pitchFamily="34" charset="-122"/>
                  <a:ea typeface="微软雅黑" panose="020B0503020204020204" pitchFamily="34" charset="-122"/>
                </a:rPr>
                <a:t>应用基础层</a:t>
              </a:r>
              <a:endParaRPr lang="zh-CN" sz="900">
                <a:solidFill>
                  <a:srgbClr val="CC0066"/>
                </a:solidFill>
                <a:latin typeface="微软雅黑" panose="020B0503020204020204" pitchFamily="34" charset="-122"/>
                <a:ea typeface="微软雅黑" panose="020B0503020204020204" pitchFamily="34" charset="-122"/>
              </a:endParaRPr>
            </a:p>
          </p:txBody>
        </p:sp>
        <p:sp>
          <p:nvSpPr>
            <p:cNvPr id="170" name="Rectangle 46"/>
            <p:cNvSpPr>
              <a:spLocks noChangeArrowheads="1"/>
            </p:cNvSpPr>
            <p:nvPr/>
          </p:nvSpPr>
          <p:spPr bwMode="auto">
            <a:xfrm>
              <a:off x="240" y="0"/>
              <a:ext cx="1968" cy="249"/>
            </a:xfrm>
            <a:prstGeom prst="rect">
              <a:avLst/>
            </a:prstGeom>
            <a:solidFill>
              <a:srgbClr val="CCFFCC"/>
            </a:solidFill>
            <a:ln w="9525">
              <a:solidFill>
                <a:schemeClr val="tx1"/>
              </a:solidFill>
              <a:miter lim="800000"/>
            </a:ln>
          </p:spPr>
          <p:txBody>
            <a:bodyPr wrap="none" lIns="65088" tIns="33338" rIns="65088" bIns="33338" anchor="ctr"/>
            <a:lstStyle/>
            <a:p>
              <a:pPr algn="ctr" eaLnBrk="0" hangingPunct="0">
                <a:defRPr/>
              </a:pPr>
              <a:r>
                <a:rPr lang="zh-CN" altLang="en-US" sz="900" dirty="0">
                  <a:solidFill>
                    <a:srgbClr val="FF3300"/>
                  </a:solidFill>
                  <a:latin typeface="微软雅黑" panose="020B0503020204020204" pitchFamily="34" charset="-122"/>
                  <a:ea typeface="微软雅黑" panose="020B0503020204020204" pitchFamily="34" charset="-122"/>
                </a:rPr>
                <a:t>战略管理</a:t>
              </a:r>
              <a:endParaRPr lang="zh-CN" sz="900" dirty="0">
                <a:solidFill>
                  <a:srgbClr val="FF3300"/>
                </a:solidFill>
                <a:latin typeface="微软雅黑" panose="020B0503020204020204" pitchFamily="34" charset="-122"/>
                <a:ea typeface="微软雅黑" panose="020B0503020204020204" pitchFamily="34" charset="-122"/>
              </a:endParaRPr>
            </a:p>
          </p:txBody>
        </p:sp>
        <p:sp>
          <p:nvSpPr>
            <p:cNvPr id="171" name="Line 47"/>
            <p:cNvSpPr>
              <a:spLocks noChangeShapeType="1"/>
            </p:cNvSpPr>
            <p:nvPr/>
          </p:nvSpPr>
          <p:spPr bwMode="auto">
            <a:xfrm>
              <a:off x="2208" y="153"/>
              <a:ext cx="192" cy="0"/>
            </a:xfrm>
            <a:prstGeom prst="line">
              <a:avLst/>
            </a:prstGeom>
            <a:noFill/>
            <a:ln w="9525">
              <a:solidFill>
                <a:schemeClr val="tx1"/>
              </a:solidFill>
              <a:round/>
            </a:ln>
          </p:spPr>
          <p:txBody>
            <a:bodyPr/>
            <a:lstStyle/>
            <a:p>
              <a:pPr>
                <a:defRPr/>
              </a:pPr>
              <a:endParaRPr lang="zh-CN" altLang="en-US" sz="900">
                <a:latin typeface="微软雅黑" panose="020B0503020204020204" pitchFamily="34" charset="-122"/>
                <a:ea typeface="微软雅黑" panose="020B0503020204020204" pitchFamily="34" charset="-122"/>
              </a:endParaRPr>
            </a:p>
          </p:txBody>
        </p:sp>
      </p:gr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60194" y="1194641"/>
            <a:ext cx="1674421" cy="1478478"/>
            <a:chOff x="3354778" y="1187532"/>
            <a:chExt cx="1674421" cy="1478478"/>
          </a:xfrm>
        </p:grpSpPr>
        <p:grpSp>
          <p:nvGrpSpPr>
            <p:cNvPr id="7" name="组合 6"/>
            <p:cNvGrpSpPr/>
            <p:nvPr/>
          </p:nvGrpSpPr>
          <p:grpSpPr>
            <a:xfrm>
              <a:off x="3354778" y="1187532"/>
              <a:ext cx="1674421" cy="1478478"/>
              <a:chOff x="3354779" y="1187532"/>
              <a:chExt cx="1674421" cy="1478478"/>
            </a:xfrm>
          </p:grpSpPr>
          <p:sp>
            <p:nvSpPr>
              <p:cNvPr id="9" name="圆角矩形 8"/>
              <p:cNvSpPr/>
              <p:nvPr/>
            </p:nvSpPr>
            <p:spPr>
              <a:xfrm>
                <a:off x="3354779" y="1187532"/>
                <a:ext cx="1674421" cy="1478478"/>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0" name="Picture 2" descr="C:\Users\Thinkpad\Desktop\证书\集团版 (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758538" y="1386567"/>
                <a:ext cx="879206" cy="77463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矩形 7"/>
            <p:cNvSpPr/>
            <p:nvPr/>
          </p:nvSpPr>
          <p:spPr>
            <a:xfrm>
              <a:off x="3630480" y="2161198"/>
              <a:ext cx="1107996" cy="369332"/>
            </a:xfrm>
            <a:prstGeom prst="rect">
              <a:avLst/>
            </a:prstGeom>
          </p:spPr>
          <p:txBody>
            <a:bodyPr wrap="none">
              <a:spAutoFit/>
            </a:bodyPr>
            <a:lstStyle/>
            <a:p>
              <a:r>
                <a:rPr kumimoji="1" lang="zh-CN" altLang="en-US" dirty="0">
                  <a:solidFill>
                    <a:schemeClr val="bg1"/>
                  </a:solidFill>
                  <a:latin typeface="微软雅黑" panose="020B0503020204020204" pitchFamily="34" charset="-122"/>
                  <a:ea typeface="微软雅黑" panose="020B0503020204020204" pitchFamily="34" charset="-122"/>
                </a:rPr>
                <a:t>食品</a:t>
              </a:r>
              <a:r>
                <a:rPr kumimoji="1" lang="zh-CN" altLang="en-US" dirty="0" smtClean="0">
                  <a:solidFill>
                    <a:schemeClr val="bg1"/>
                  </a:solidFill>
                  <a:latin typeface="微软雅黑" panose="020B0503020204020204" pitchFamily="34" charset="-122"/>
                  <a:ea typeface="微软雅黑" panose="020B0503020204020204" pitchFamily="34" charset="-122"/>
                </a:rPr>
                <a:t>企业</a:t>
              </a:r>
              <a:endParaRPr kumimoji="1" lang="en-US" altLang="zh-CN" dirty="0" smtClean="0">
                <a:solidFill>
                  <a:schemeClr val="bg1"/>
                </a:solidFill>
                <a:latin typeface="微软雅黑" panose="020B0503020204020204" pitchFamily="34" charset="-122"/>
                <a:ea typeface="微软雅黑" panose="020B0503020204020204" pitchFamily="34" charset="-122"/>
              </a:endParaRPr>
            </a:p>
          </p:txBody>
        </p:sp>
      </p:grpSp>
      <p:sp>
        <p:nvSpPr>
          <p:cNvPr id="11" name="圆角矩形 10"/>
          <p:cNvSpPr/>
          <p:nvPr/>
        </p:nvSpPr>
        <p:spPr>
          <a:xfrm>
            <a:off x="5373582" y="1625332"/>
            <a:ext cx="1264722" cy="549024"/>
          </a:xfrm>
          <a:prstGeom prst="roundRect">
            <a:avLst/>
          </a:prstGeom>
          <a:solidFill>
            <a:srgbClr val="C00000">
              <a:alpha val="64000"/>
            </a:srgbClr>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r>
              <a:rPr lang="zh-CN" altLang="en-US" sz="1600" dirty="0">
                <a:latin typeface="微软雅黑" panose="020B0503020204020204" pitchFamily="34" charset="-122"/>
                <a:ea typeface="微软雅黑" panose="020B0503020204020204" pitchFamily="34" charset="-122"/>
              </a:rPr>
              <a:t>零售业务</a:t>
            </a:r>
            <a:endParaRPr lang="zh-CN" altLang="en-US" sz="1600" dirty="0">
              <a:latin typeface="微软雅黑" panose="020B0503020204020204" pitchFamily="34" charset="-122"/>
              <a:ea typeface="微软雅黑" panose="020B0503020204020204" pitchFamily="34" charset="-122"/>
            </a:endParaRPr>
          </a:p>
        </p:txBody>
      </p:sp>
      <p:sp>
        <p:nvSpPr>
          <p:cNvPr id="12" name="圆角矩形 11"/>
          <p:cNvSpPr/>
          <p:nvPr/>
        </p:nvSpPr>
        <p:spPr>
          <a:xfrm>
            <a:off x="1767451" y="1613456"/>
            <a:ext cx="1264722" cy="549024"/>
          </a:xfrm>
          <a:prstGeom prst="roundRect">
            <a:avLst/>
          </a:prstGeom>
          <a:solidFill>
            <a:srgbClr val="C00000">
              <a:alpha val="64000"/>
            </a:srgbClr>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r>
              <a:rPr lang="zh-CN" altLang="en-US" sz="1600" dirty="0">
                <a:latin typeface="微软雅黑" panose="020B0503020204020204" pitchFamily="34" charset="-122"/>
                <a:ea typeface="微软雅黑" panose="020B0503020204020204" pitchFamily="34" charset="-122"/>
              </a:rPr>
              <a:t>批发业务</a:t>
            </a:r>
            <a:endParaRPr lang="zh-CN" altLang="en-US" sz="1600" dirty="0">
              <a:latin typeface="微软雅黑" panose="020B0503020204020204" pitchFamily="34" charset="-122"/>
              <a:ea typeface="微软雅黑" panose="020B0503020204020204" pitchFamily="34" charset="-122"/>
            </a:endParaRPr>
          </a:p>
        </p:txBody>
      </p:sp>
      <p:sp>
        <p:nvSpPr>
          <p:cNvPr id="13" name="右箭头 12"/>
          <p:cNvSpPr/>
          <p:nvPr/>
        </p:nvSpPr>
        <p:spPr>
          <a:xfrm>
            <a:off x="4946074" y="1740907"/>
            <a:ext cx="546269" cy="380011"/>
          </a:xfrm>
          <a:prstGeom prst="right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zh-CN" altLang="en-US"/>
          </a:p>
        </p:txBody>
      </p:sp>
      <p:sp>
        <p:nvSpPr>
          <p:cNvPr id="14" name="右箭头 13"/>
          <p:cNvSpPr/>
          <p:nvPr/>
        </p:nvSpPr>
        <p:spPr>
          <a:xfrm rot="10800000">
            <a:off x="2889663" y="1707259"/>
            <a:ext cx="546269" cy="380011"/>
          </a:xfrm>
          <a:prstGeom prst="right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zh-CN" altLang="en-US"/>
          </a:p>
        </p:txBody>
      </p:sp>
      <p:sp>
        <p:nvSpPr>
          <p:cNvPr id="15" name="圆角矩形 14"/>
          <p:cNvSpPr/>
          <p:nvPr/>
        </p:nvSpPr>
        <p:spPr>
          <a:xfrm>
            <a:off x="3565042" y="2870262"/>
            <a:ext cx="1264722" cy="549024"/>
          </a:xfrm>
          <a:prstGeom prst="roundRect">
            <a:avLst/>
          </a:prstGeom>
          <a:solidFill>
            <a:srgbClr val="C00000">
              <a:alpha val="64000"/>
            </a:srgbClr>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r>
              <a:rPr lang="zh-CN" altLang="en-US" sz="1600" dirty="0">
                <a:latin typeface="微软雅黑" panose="020B0503020204020204" pitchFamily="34" charset="-122"/>
                <a:ea typeface="微软雅黑" panose="020B0503020204020204" pitchFamily="34" charset="-122"/>
              </a:rPr>
              <a:t>内部管理</a:t>
            </a:r>
            <a:endParaRPr lang="zh-CN" altLang="en-US" sz="1600" dirty="0">
              <a:latin typeface="微软雅黑" panose="020B0503020204020204" pitchFamily="34" charset="-122"/>
              <a:ea typeface="微软雅黑" panose="020B0503020204020204" pitchFamily="34" charset="-122"/>
            </a:endParaRPr>
          </a:p>
        </p:txBody>
      </p:sp>
      <p:sp>
        <p:nvSpPr>
          <p:cNvPr id="16" name="右箭头 15"/>
          <p:cNvSpPr/>
          <p:nvPr/>
        </p:nvSpPr>
        <p:spPr>
          <a:xfrm rot="5400000">
            <a:off x="3995296" y="2601861"/>
            <a:ext cx="393383" cy="380011"/>
          </a:xfrm>
          <a:prstGeom prst="right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zh-CN" altLang="en-US"/>
          </a:p>
        </p:txBody>
      </p:sp>
      <p:sp>
        <p:nvSpPr>
          <p:cNvPr id="17" name="圆角矩形 16"/>
          <p:cNvSpPr/>
          <p:nvPr/>
        </p:nvSpPr>
        <p:spPr>
          <a:xfrm>
            <a:off x="5377532" y="2211206"/>
            <a:ext cx="1264722" cy="274512"/>
          </a:xfrm>
          <a:prstGeom prst="roundRect">
            <a:avLst/>
          </a:prstGeom>
          <a:solidFill>
            <a:srgbClr val="C00000">
              <a:alpha val="64000"/>
            </a:srgbClr>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r>
              <a:rPr lang="zh-CN" altLang="en-US" sz="900" dirty="0">
                <a:latin typeface="微软雅黑" panose="020B0503020204020204" pitchFamily="34" charset="-122"/>
                <a:ea typeface="微软雅黑" panose="020B0503020204020204" pitchFamily="34" charset="-122"/>
              </a:rPr>
              <a:t>线下零售 </a:t>
            </a:r>
            <a:r>
              <a:rPr lang="en-US" altLang="zh-CN" sz="900" dirty="0">
                <a:latin typeface="微软雅黑" panose="020B0503020204020204" pitchFamily="34" charset="-122"/>
                <a:ea typeface="微软雅黑" panose="020B0503020204020204" pitchFamily="34" charset="-122"/>
              </a:rPr>
              <a:t>/ </a:t>
            </a:r>
            <a:r>
              <a:rPr lang="zh-CN" altLang="en-US" sz="900" dirty="0">
                <a:latin typeface="微软雅黑" panose="020B0503020204020204" pitchFamily="34" charset="-122"/>
                <a:ea typeface="微软雅黑" panose="020B0503020204020204" pitchFamily="34" charset="-122"/>
              </a:rPr>
              <a:t>线上零售</a:t>
            </a:r>
            <a:endParaRPr lang="zh-CN" altLang="en-US" sz="900" dirty="0">
              <a:latin typeface="微软雅黑" panose="020B0503020204020204" pitchFamily="34" charset="-122"/>
              <a:ea typeface="微软雅黑" panose="020B0503020204020204" pitchFamily="34" charset="-122"/>
            </a:endParaRPr>
          </a:p>
        </p:txBody>
      </p:sp>
      <p:sp>
        <p:nvSpPr>
          <p:cNvPr id="18" name="圆角矩形 17"/>
          <p:cNvSpPr/>
          <p:nvPr/>
        </p:nvSpPr>
        <p:spPr>
          <a:xfrm>
            <a:off x="1767451" y="2190092"/>
            <a:ext cx="1264722" cy="274512"/>
          </a:xfrm>
          <a:prstGeom prst="roundRect">
            <a:avLst/>
          </a:prstGeom>
          <a:solidFill>
            <a:srgbClr val="C00000">
              <a:alpha val="64000"/>
            </a:srgbClr>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r>
              <a:rPr lang="zh-CN" altLang="en-US" sz="900" dirty="0">
                <a:latin typeface="微软雅黑" panose="020B0503020204020204" pitchFamily="34" charset="-122"/>
                <a:ea typeface="微软雅黑" panose="020B0503020204020204" pitchFamily="34" charset="-122"/>
              </a:rPr>
              <a:t>经销商制 </a:t>
            </a:r>
            <a:r>
              <a:rPr lang="en-US" altLang="zh-CN" sz="900" dirty="0">
                <a:latin typeface="微软雅黑" panose="020B0503020204020204" pitchFamily="34" charset="-122"/>
                <a:ea typeface="微软雅黑" panose="020B0503020204020204" pitchFamily="34" charset="-122"/>
              </a:rPr>
              <a:t>/ </a:t>
            </a:r>
            <a:r>
              <a:rPr lang="zh-CN" altLang="en-US" sz="900" dirty="0">
                <a:latin typeface="微软雅黑" panose="020B0503020204020204" pitchFamily="34" charset="-122"/>
                <a:ea typeface="微软雅黑" panose="020B0503020204020204" pitchFamily="34" charset="-122"/>
              </a:rPr>
              <a:t>业务员制</a:t>
            </a:r>
            <a:endParaRPr lang="zh-CN" altLang="en-US" sz="900" dirty="0">
              <a:latin typeface="微软雅黑" panose="020B0503020204020204" pitchFamily="34" charset="-122"/>
              <a:ea typeface="微软雅黑" panose="020B0503020204020204" pitchFamily="34" charset="-122"/>
            </a:endParaRPr>
          </a:p>
        </p:txBody>
      </p:sp>
      <p:sp>
        <p:nvSpPr>
          <p:cNvPr id="19" name="矩形 18"/>
          <p:cNvSpPr/>
          <p:nvPr/>
        </p:nvSpPr>
        <p:spPr>
          <a:xfrm>
            <a:off x="6558357" y="1440666"/>
            <a:ext cx="559769" cy="477054"/>
          </a:xfrm>
          <a:prstGeom prst="rect">
            <a:avLst/>
          </a:prstGeom>
        </p:spPr>
        <p:txBody>
          <a:bodyPr wrap="none" lIns="91438" tIns="45719" rIns="91438" bIns="45719">
            <a:spAutoFit/>
          </a:bodyPr>
          <a:lstStyle/>
          <a:p>
            <a:pPr algn="ctr"/>
            <a:r>
              <a:rPr lang="zh-CN" altLang="en-US" sz="1400" dirty="0">
                <a:latin typeface="微软雅黑" panose="020B0503020204020204" pitchFamily="34" charset="-122"/>
                <a:ea typeface="微软雅黑" panose="020B0503020204020204" pitchFamily="34" charset="-122"/>
              </a:rPr>
              <a:t>售前</a:t>
            </a:r>
            <a:endParaRPr lang="en-US" altLang="zh-CN" sz="1400"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营销</a:t>
            </a:r>
            <a:r>
              <a:rPr lang="en-US" altLang="zh-CN" sz="1000" dirty="0">
                <a:latin typeface="微软雅黑" panose="020B0503020204020204" pitchFamily="34" charset="-122"/>
                <a:ea typeface="微软雅黑" panose="020B0503020204020204" pitchFamily="34" charset="-122"/>
              </a:rPr>
              <a:t>)</a:t>
            </a:r>
            <a:endParaRPr lang="zh-CN" altLang="en-US" sz="1000" dirty="0">
              <a:latin typeface="微软雅黑" panose="020B0503020204020204" pitchFamily="34" charset="-122"/>
              <a:ea typeface="微软雅黑" panose="020B0503020204020204" pitchFamily="34" charset="-122"/>
            </a:endParaRPr>
          </a:p>
        </p:txBody>
      </p:sp>
      <p:sp>
        <p:nvSpPr>
          <p:cNvPr id="20" name="矩形 19"/>
          <p:cNvSpPr/>
          <p:nvPr/>
        </p:nvSpPr>
        <p:spPr>
          <a:xfrm>
            <a:off x="6567119" y="2002788"/>
            <a:ext cx="550146" cy="611703"/>
          </a:xfrm>
          <a:prstGeom prst="rect">
            <a:avLst/>
          </a:prstGeom>
        </p:spPr>
        <p:txBody>
          <a:bodyPr wrap="none" lIns="91438" tIns="45719" rIns="91438" bIns="45719">
            <a:spAutoFit/>
          </a:bodyPr>
          <a:lstStyle/>
          <a:p>
            <a:pPr algn="ctr"/>
            <a:r>
              <a:rPr lang="zh-CN" altLang="en-US" sz="1400" dirty="0">
                <a:latin typeface="微软雅黑" panose="020B0503020204020204" pitchFamily="34" charset="-122"/>
                <a:ea typeface="微软雅黑" panose="020B0503020204020204" pitchFamily="34" charset="-122"/>
              </a:rPr>
              <a:t>售后</a:t>
            </a:r>
            <a:endParaRPr lang="en-US" altLang="zh-CN" sz="1400"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销售</a:t>
            </a:r>
            <a:r>
              <a:rPr lang="en-US" altLang="zh-CN" sz="1000" dirty="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服务</a:t>
            </a:r>
            <a:r>
              <a:rPr lang="en-US" altLang="zh-CN" sz="1000" dirty="0">
                <a:latin typeface="微软雅黑" panose="020B0503020204020204" pitchFamily="34" charset="-122"/>
                <a:ea typeface="微软雅黑" panose="020B0503020204020204" pitchFamily="34" charset="-122"/>
              </a:rPr>
              <a:t>)</a:t>
            </a:r>
            <a:endParaRPr lang="zh-CN" altLang="en-US" sz="1000" dirty="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6745184" y="1933880"/>
            <a:ext cx="1341912" cy="0"/>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2" name="矩形 21"/>
          <p:cNvSpPr/>
          <p:nvPr/>
        </p:nvSpPr>
        <p:spPr>
          <a:xfrm>
            <a:off x="1200293" y="1444616"/>
            <a:ext cx="559769" cy="477054"/>
          </a:xfrm>
          <a:prstGeom prst="rect">
            <a:avLst/>
          </a:prstGeom>
        </p:spPr>
        <p:txBody>
          <a:bodyPr wrap="none" lIns="91438" tIns="45719" rIns="91438" bIns="45719">
            <a:spAutoFit/>
          </a:bodyPr>
          <a:lstStyle/>
          <a:p>
            <a:pPr algn="ctr"/>
            <a:r>
              <a:rPr lang="zh-CN" altLang="en-US" sz="1400" dirty="0">
                <a:latin typeface="微软雅黑" panose="020B0503020204020204" pitchFamily="34" charset="-122"/>
                <a:ea typeface="微软雅黑" panose="020B0503020204020204" pitchFamily="34" charset="-122"/>
              </a:rPr>
              <a:t>售前</a:t>
            </a:r>
            <a:endParaRPr lang="en-US" altLang="zh-CN" sz="1400"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营销</a:t>
            </a:r>
            <a:r>
              <a:rPr lang="en-US" altLang="zh-CN" sz="1000" dirty="0">
                <a:latin typeface="微软雅黑" panose="020B0503020204020204" pitchFamily="34" charset="-122"/>
                <a:ea typeface="微软雅黑" panose="020B0503020204020204" pitchFamily="34" charset="-122"/>
              </a:rPr>
              <a:t>)</a:t>
            </a:r>
            <a:endParaRPr lang="zh-CN" altLang="en-US" sz="1000" dirty="0">
              <a:latin typeface="微软雅黑" panose="020B0503020204020204" pitchFamily="34" charset="-122"/>
              <a:ea typeface="微软雅黑" panose="020B0503020204020204" pitchFamily="34" charset="-122"/>
            </a:endParaRPr>
          </a:p>
        </p:txBody>
      </p:sp>
      <p:sp>
        <p:nvSpPr>
          <p:cNvPr id="23" name="矩形 22"/>
          <p:cNvSpPr/>
          <p:nvPr/>
        </p:nvSpPr>
        <p:spPr>
          <a:xfrm>
            <a:off x="1203118" y="2006739"/>
            <a:ext cx="550146" cy="611703"/>
          </a:xfrm>
          <a:prstGeom prst="rect">
            <a:avLst/>
          </a:prstGeom>
        </p:spPr>
        <p:txBody>
          <a:bodyPr wrap="none" lIns="91438" tIns="45719" rIns="91438" bIns="45719">
            <a:spAutoFit/>
          </a:bodyPr>
          <a:lstStyle/>
          <a:p>
            <a:pPr algn="ctr"/>
            <a:r>
              <a:rPr lang="zh-CN" altLang="en-US" sz="1400" dirty="0">
                <a:latin typeface="微软雅黑" panose="020B0503020204020204" pitchFamily="34" charset="-122"/>
                <a:ea typeface="微软雅黑" panose="020B0503020204020204" pitchFamily="34" charset="-122"/>
              </a:rPr>
              <a:t>售后</a:t>
            </a:r>
            <a:endParaRPr lang="en-US" altLang="zh-CN" sz="1400"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销售</a:t>
            </a:r>
            <a:r>
              <a:rPr lang="en-US" altLang="zh-CN" sz="1000" dirty="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服务</a:t>
            </a:r>
            <a:r>
              <a:rPr lang="en-US" altLang="zh-CN" sz="1000" dirty="0">
                <a:latin typeface="微软雅黑" panose="020B0503020204020204" pitchFamily="34" charset="-122"/>
                <a:ea typeface="微软雅黑" panose="020B0503020204020204" pitchFamily="34" charset="-122"/>
              </a:rPr>
              <a:t>)</a:t>
            </a:r>
            <a:endParaRPr lang="zh-CN" altLang="en-US" sz="1000" dirty="0">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472668" y="1937830"/>
            <a:ext cx="1341912" cy="0"/>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5" name="圆角矩形 24"/>
          <p:cNvSpPr/>
          <p:nvPr/>
        </p:nvSpPr>
        <p:spPr>
          <a:xfrm>
            <a:off x="7768443" y="1515289"/>
            <a:ext cx="1264722" cy="302821"/>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r"/>
            <a:r>
              <a:rPr lang="zh-CN" altLang="en-US" sz="900" dirty="0">
                <a:solidFill>
                  <a:srgbClr val="C00000"/>
                </a:solidFill>
                <a:latin typeface="微软雅黑" panose="020B0503020204020204" pitchFamily="34" charset="-122"/>
                <a:ea typeface="微软雅黑" panose="020B0503020204020204" pitchFamily="34" charset="-122"/>
              </a:rPr>
              <a:t>品牌植入</a:t>
            </a:r>
            <a:r>
              <a:rPr lang="en-US" altLang="zh-CN" sz="900" dirty="0">
                <a:solidFill>
                  <a:srgbClr val="C00000"/>
                </a:solidFill>
                <a:latin typeface="微软雅黑" panose="020B0503020204020204" pitchFamily="34" charset="-122"/>
                <a:ea typeface="微软雅黑" panose="020B0503020204020204" pitchFamily="34" charset="-122"/>
              </a:rPr>
              <a:t>/</a:t>
            </a:r>
            <a:r>
              <a:rPr lang="zh-CN" altLang="en-US" sz="900" dirty="0">
                <a:solidFill>
                  <a:srgbClr val="C00000"/>
                </a:solidFill>
                <a:latin typeface="微软雅黑" panose="020B0503020204020204" pitchFamily="34" charset="-122"/>
                <a:ea typeface="微软雅黑" panose="020B0503020204020204" pitchFamily="34" charset="-122"/>
              </a:rPr>
              <a:t>商品宣传</a:t>
            </a:r>
            <a:endParaRPr lang="zh-CN" altLang="en-US" sz="900" dirty="0">
              <a:solidFill>
                <a:srgbClr val="C00000"/>
              </a:solidFill>
              <a:latin typeface="微软雅黑" panose="020B0503020204020204" pitchFamily="34" charset="-122"/>
              <a:ea typeface="微软雅黑" panose="020B0503020204020204" pitchFamily="34" charset="-122"/>
            </a:endParaRPr>
          </a:p>
        </p:txBody>
      </p:sp>
      <p:sp>
        <p:nvSpPr>
          <p:cNvPr id="26" name="圆角矩形 25"/>
          <p:cNvSpPr/>
          <p:nvPr/>
        </p:nvSpPr>
        <p:spPr>
          <a:xfrm>
            <a:off x="7028915" y="1515290"/>
            <a:ext cx="945367"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r>
              <a:rPr lang="zh-CN" altLang="en-US" sz="1100" dirty="0">
                <a:latin typeface="微软雅黑" panose="020B0503020204020204" pitchFamily="34" charset="-122"/>
                <a:ea typeface="微软雅黑" panose="020B0503020204020204" pitchFamily="34" charset="-122"/>
              </a:rPr>
              <a:t>品宣 </a:t>
            </a:r>
            <a:r>
              <a:rPr lang="en-US" altLang="zh-CN" sz="1100" dirty="0">
                <a:latin typeface="微软雅黑" panose="020B0503020204020204" pitchFamily="34" charset="-122"/>
                <a:ea typeface="微软雅黑" panose="020B0503020204020204" pitchFamily="34" charset="-122"/>
              </a:rPr>
              <a:t>/ </a:t>
            </a:r>
            <a:r>
              <a:rPr lang="zh-CN" altLang="en-US" sz="1100" dirty="0">
                <a:latin typeface="微软雅黑" panose="020B0503020204020204" pitchFamily="34" charset="-122"/>
                <a:ea typeface="微软雅黑" panose="020B0503020204020204" pitchFamily="34" charset="-122"/>
              </a:rPr>
              <a:t>会员</a:t>
            </a:r>
            <a:endParaRPr lang="zh-CN" altLang="en-US" sz="1100" dirty="0">
              <a:latin typeface="微软雅黑" panose="020B0503020204020204" pitchFamily="34" charset="-122"/>
              <a:ea typeface="微软雅黑" panose="020B0503020204020204" pitchFamily="34" charset="-122"/>
            </a:endParaRPr>
          </a:p>
        </p:txBody>
      </p:sp>
      <p:sp>
        <p:nvSpPr>
          <p:cNvPr id="27" name="圆角矩形 26"/>
          <p:cNvSpPr/>
          <p:nvPr/>
        </p:nvSpPr>
        <p:spPr>
          <a:xfrm>
            <a:off x="7766455" y="2083350"/>
            <a:ext cx="1264722" cy="296884"/>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r"/>
            <a:r>
              <a:rPr lang="zh-CN" altLang="en-US" sz="900" dirty="0">
                <a:solidFill>
                  <a:srgbClr val="C00000"/>
                </a:solidFill>
                <a:latin typeface="微软雅黑" panose="020B0503020204020204" pitchFamily="34" charset="-122"/>
                <a:ea typeface="微软雅黑" panose="020B0503020204020204" pitchFamily="34" charset="-122"/>
              </a:rPr>
              <a:t>门店零售业务管理</a:t>
            </a:r>
            <a:endParaRPr lang="zh-CN" altLang="en-US" sz="900" dirty="0">
              <a:solidFill>
                <a:srgbClr val="C00000"/>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7028915" y="2077412"/>
            <a:ext cx="949317" cy="308504"/>
            <a:chOff x="7028914" y="1832782"/>
            <a:chExt cx="949317" cy="308503"/>
          </a:xfrm>
        </p:grpSpPr>
        <p:sp>
          <p:nvSpPr>
            <p:cNvPr id="29" name="圆角矩形 28"/>
            <p:cNvSpPr/>
            <p:nvPr/>
          </p:nvSpPr>
          <p:spPr>
            <a:xfrm>
              <a:off x="7028914" y="1832782"/>
              <a:ext cx="949317"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30" name="矩形 29"/>
            <p:cNvSpPr/>
            <p:nvPr/>
          </p:nvSpPr>
          <p:spPr>
            <a:xfrm>
              <a:off x="7071411" y="1833509"/>
              <a:ext cx="902811" cy="307776"/>
            </a:xfrm>
            <a:prstGeom prst="rect">
              <a:avLst/>
            </a:prstGeom>
          </p:spPr>
          <p:txBody>
            <a:bodyPr wrap="non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连锁零售</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31" name="圆角矩形 30"/>
          <p:cNvSpPr/>
          <p:nvPr/>
        </p:nvSpPr>
        <p:spPr>
          <a:xfrm>
            <a:off x="7764467" y="2449518"/>
            <a:ext cx="1264722" cy="296884"/>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r"/>
            <a:r>
              <a:rPr lang="zh-CN" altLang="en-US" sz="900" dirty="0">
                <a:solidFill>
                  <a:srgbClr val="C00000"/>
                </a:solidFill>
                <a:latin typeface="微软雅黑" panose="020B0503020204020204" pitchFamily="34" charset="-122"/>
                <a:ea typeface="微软雅黑" panose="020B0503020204020204" pitchFamily="34" charset="-122"/>
              </a:rPr>
              <a:t>线上零售业务管理</a:t>
            </a:r>
            <a:endParaRPr lang="zh-CN" altLang="en-US" sz="900" dirty="0">
              <a:solidFill>
                <a:srgbClr val="C00000"/>
              </a:solidFill>
              <a:latin typeface="微软雅黑" panose="020B0503020204020204" pitchFamily="34" charset="-122"/>
              <a:ea typeface="微软雅黑" panose="020B0503020204020204" pitchFamily="34" charset="-122"/>
            </a:endParaRPr>
          </a:p>
        </p:txBody>
      </p:sp>
      <p:grpSp>
        <p:nvGrpSpPr>
          <p:cNvPr id="32" name="组合 31"/>
          <p:cNvGrpSpPr/>
          <p:nvPr/>
        </p:nvGrpSpPr>
        <p:grpSpPr>
          <a:xfrm>
            <a:off x="7028914" y="2439630"/>
            <a:ext cx="960743" cy="324486"/>
            <a:chOff x="7135083" y="2195000"/>
            <a:chExt cx="855024" cy="324486"/>
          </a:xfrm>
        </p:grpSpPr>
        <p:sp>
          <p:nvSpPr>
            <p:cNvPr id="33" name="圆角矩形 32"/>
            <p:cNvSpPr/>
            <p:nvPr/>
          </p:nvSpPr>
          <p:spPr>
            <a:xfrm>
              <a:off x="7135083" y="2195000"/>
              <a:ext cx="855024"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34" name="矩形 33"/>
            <p:cNvSpPr/>
            <p:nvPr/>
          </p:nvSpPr>
          <p:spPr>
            <a:xfrm>
              <a:off x="7172539" y="2211709"/>
              <a:ext cx="803467" cy="307777"/>
            </a:xfrm>
            <a:prstGeom prst="rect">
              <a:avLst/>
            </a:prstGeom>
          </p:spPr>
          <p:txBody>
            <a:bodyPr wrap="non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电</a:t>
              </a:r>
              <a:r>
                <a:rPr lang="zh-CN" altLang="en-US" sz="1400" dirty="0" smtClean="0">
                  <a:solidFill>
                    <a:schemeClr val="bg1"/>
                  </a:solidFill>
                  <a:latin typeface="微软雅黑" panose="020B0503020204020204" pitchFamily="34" charset="-122"/>
                  <a:ea typeface="微软雅黑" panose="020B0503020204020204" pitchFamily="34" charset="-122"/>
                </a:rPr>
                <a:t>商业务</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35" name="圆角矩形 34"/>
          <p:cNvSpPr/>
          <p:nvPr/>
        </p:nvSpPr>
        <p:spPr>
          <a:xfrm>
            <a:off x="7768417" y="2809748"/>
            <a:ext cx="1264722" cy="296884"/>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r"/>
            <a:r>
              <a:rPr lang="zh-CN" altLang="en-US" sz="900" dirty="0">
                <a:solidFill>
                  <a:srgbClr val="C00000"/>
                </a:solidFill>
                <a:latin typeface="微软雅黑" panose="020B0503020204020204" pitchFamily="34" charset="-122"/>
                <a:ea typeface="微软雅黑" panose="020B0503020204020204" pitchFamily="34" charset="-122"/>
              </a:rPr>
              <a:t>零售业电子发票</a:t>
            </a:r>
            <a:endParaRPr lang="zh-CN" altLang="en-US" sz="900" dirty="0">
              <a:solidFill>
                <a:srgbClr val="C00000"/>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7032863" y="2799860"/>
            <a:ext cx="960743" cy="312454"/>
            <a:chOff x="7135083" y="2195000"/>
            <a:chExt cx="855024" cy="312454"/>
          </a:xfrm>
        </p:grpSpPr>
        <p:sp>
          <p:nvSpPr>
            <p:cNvPr id="37" name="圆角矩形 36"/>
            <p:cNvSpPr/>
            <p:nvPr/>
          </p:nvSpPr>
          <p:spPr>
            <a:xfrm>
              <a:off x="7135083" y="2195000"/>
              <a:ext cx="855024"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38" name="矩形 37"/>
            <p:cNvSpPr/>
            <p:nvPr/>
          </p:nvSpPr>
          <p:spPr>
            <a:xfrm>
              <a:off x="7172539" y="2199677"/>
              <a:ext cx="803467" cy="307777"/>
            </a:xfrm>
            <a:prstGeom prst="rect">
              <a:avLst/>
            </a:prstGeom>
          </p:spPr>
          <p:txBody>
            <a:bodyPr wrap="non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电子发票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39" name="圆角矩形 38"/>
          <p:cNvSpPr/>
          <p:nvPr/>
        </p:nvSpPr>
        <p:spPr>
          <a:xfrm>
            <a:off x="7766429" y="3164039"/>
            <a:ext cx="1264722" cy="296884"/>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r"/>
            <a:r>
              <a:rPr lang="zh-CN" altLang="en-US" sz="900" dirty="0">
                <a:solidFill>
                  <a:srgbClr val="C00000"/>
                </a:solidFill>
                <a:latin typeface="微软雅黑" panose="020B0503020204020204" pitchFamily="34" charset="-122"/>
                <a:ea typeface="微软雅黑" panose="020B0503020204020204" pitchFamily="34" charset="-122"/>
              </a:rPr>
              <a:t>微商城 </a:t>
            </a:r>
            <a:r>
              <a:rPr lang="en-US" altLang="zh-CN" sz="900" dirty="0">
                <a:solidFill>
                  <a:srgbClr val="C00000"/>
                </a:solidFill>
                <a:latin typeface="微软雅黑" panose="020B0503020204020204" pitchFamily="34" charset="-122"/>
                <a:ea typeface="微软雅黑" panose="020B0503020204020204" pitchFamily="34" charset="-122"/>
              </a:rPr>
              <a:t>/ </a:t>
            </a:r>
            <a:r>
              <a:rPr lang="zh-CN" altLang="en-US" sz="900" dirty="0">
                <a:solidFill>
                  <a:srgbClr val="C00000"/>
                </a:solidFill>
                <a:latin typeface="微软雅黑" panose="020B0503020204020204" pitchFamily="34" charset="-122"/>
                <a:ea typeface="微软雅黑" panose="020B0503020204020204" pitchFamily="34" charset="-122"/>
              </a:rPr>
              <a:t>配送</a:t>
            </a:r>
            <a:endParaRPr lang="en-US" altLang="zh-CN" sz="900" dirty="0">
              <a:solidFill>
                <a:srgbClr val="C00000"/>
              </a:solidFill>
              <a:latin typeface="微软雅黑" panose="020B0503020204020204" pitchFamily="34" charset="-122"/>
              <a:ea typeface="微软雅黑" panose="020B0503020204020204" pitchFamily="34" charset="-122"/>
            </a:endParaRPr>
          </a:p>
          <a:p>
            <a:pPr algn="r"/>
            <a:r>
              <a:rPr lang="zh-CN" altLang="en-US" sz="900" dirty="0">
                <a:solidFill>
                  <a:srgbClr val="C00000"/>
                </a:solidFill>
                <a:latin typeface="微软雅黑" panose="020B0503020204020204" pitchFamily="34" charset="-122"/>
                <a:ea typeface="微软雅黑" panose="020B0503020204020204" pitchFamily="34" charset="-122"/>
              </a:rPr>
              <a:t>会员自助</a:t>
            </a:r>
            <a:r>
              <a:rPr lang="en-US" altLang="zh-CN" sz="900" dirty="0">
                <a:solidFill>
                  <a:srgbClr val="C00000"/>
                </a:solidFill>
                <a:latin typeface="微软雅黑" panose="020B0503020204020204" pitchFamily="34" charset="-122"/>
                <a:ea typeface="微软雅黑" panose="020B0503020204020204" pitchFamily="34" charset="-122"/>
              </a:rPr>
              <a:t> / </a:t>
            </a:r>
            <a:r>
              <a:rPr lang="zh-CN" altLang="en-US" sz="900" dirty="0">
                <a:solidFill>
                  <a:srgbClr val="C00000"/>
                </a:solidFill>
                <a:latin typeface="微软雅黑" panose="020B0503020204020204" pitchFamily="34" charset="-122"/>
                <a:ea typeface="微软雅黑" panose="020B0503020204020204" pitchFamily="34" charset="-122"/>
              </a:rPr>
              <a:t>加工</a:t>
            </a:r>
            <a:endParaRPr lang="zh-CN" altLang="en-US" sz="900" dirty="0">
              <a:solidFill>
                <a:srgbClr val="C00000"/>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7030875" y="3146952"/>
            <a:ext cx="960743" cy="310020"/>
            <a:chOff x="7135083" y="2187801"/>
            <a:chExt cx="855024" cy="310020"/>
          </a:xfrm>
        </p:grpSpPr>
        <p:sp>
          <p:nvSpPr>
            <p:cNvPr id="41" name="圆角矩形 40"/>
            <p:cNvSpPr/>
            <p:nvPr/>
          </p:nvSpPr>
          <p:spPr>
            <a:xfrm>
              <a:off x="7135083" y="2195000"/>
              <a:ext cx="855024"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42" name="矩形 41"/>
            <p:cNvSpPr/>
            <p:nvPr/>
          </p:nvSpPr>
          <p:spPr>
            <a:xfrm>
              <a:off x="7161969" y="2187801"/>
              <a:ext cx="803467" cy="307777"/>
            </a:xfrm>
            <a:prstGeom prst="rect">
              <a:avLst/>
            </a:prstGeom>
          </p:spPr>
          <p:txBody>
            <a:bodyPr wrap="non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组合服务</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43" name="圆角矩形 42"/>
          <p:cNvSpPr/>
          <p:nvPr/>
        </p:nvSpPr>
        <p:spPr>
          <a:xfrm>
            <a:off x="177327" y="1245728"/>
            <a:ext cx="966298" cy="296884"/>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r>
              <a:rPr lang="zh-CN" altLang="en-US" sz="900" dirty="0">
                <a:solidFill>
                  <a:srgbClr val="C00000"/>
                </a:solidFill>
                <a:latin typeface="微软雅黑" panose="020B0503020204020204" pitchFamily="34" charset="-122"/>
                <a:ea typeface="微软雅黑" panose="020B0503020204020204" pitchFamily="34" charset="-122"/>
              </a:rPr>
              <a:t>品宣 </a:t>
            </a:r>
            <a:r>
              <a:rPr lang="en-US" altLang="zh-CN" sz="900" dirty="0">
                <a:solidFill>
                  <a:srgbClr val="C00000"/>
                </a:solidFill>
                <a:latin typeface="微软雅黑" panose="020B0503020204020204" pitchFamily="34" charset="-122"/>
                <a:ea typeface="微软雅黑" panose="020B0503020204020204" pitchFamily="34" charset="-122"/>
              </a:rPr>
              <a:t>/ </a:t>
            </a:r>
            <a:r>
              <a:rPr lang="zh-CN" altLang="en-US" sz="900" dirty="0">
                <a:solidFill>
                  <a:srgbClr val="C00000"/>
                </a:solidFill>
                <a:latin typeface="微软雅黑" panose="020B0503020204020204" pitchFamily="34" charset="-122"/>
                <a:ea typeface="微软雅黑" panose="020B0503020204020204" pitchFamily="34" charset="-122"/>
              </a:rPr>
              <a:t>营销</a:t>
            </a:r>
            <a:endParaRPr lang="zh-CN" altLang="en-US" sz="900" dirty="0">
              <a:solidFill>
                <a:srgbClr val="C00000"/>
              </a:soli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161989" y="1520864"/>
            <a:ext cx="1031053" cy="302821"/>
            <a:chOff x="7115475" y="2195000"/>
            <a:chExt cx="917597" cy="302821"/>
          </a:xfrm>
        </p:grpSpPr>
        <p:sp>
          <p:nvSpPr>
            <p:cNvPr id="45" name="圆角矩形 44"/>
            <p:cNvSpPr/>
            <p:nvPr/>
          </p:nvSpPr>
          <p:spPr>
            <a:xfrm>
              <a:off x="7135083" y="2195000"/>
              <a:ext cx="855024"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46" name="矩形 45"/>
            <p:cNvSpPr/>
            <p:nvPr/>
          </p:nvSpPr>
          <p:spPr>
            <a:xfrm>
              <a:off x="7115475" y="2210503"/>
              <a:ext cx="917597" cy="261610"/>
            </a:xfrm>
            <a:prstGeom prst="rect">
              <a:avLst/>
            </a:prstGeom>
          </p:spPr>
          <p:txBody>
            <a:bodyPr wrap="none">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品牌宣传推广</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sp>
        <p:nvSpPr>
          <p:cNvPr id="47" name="圆角矩形 46"/>
          <p:cNvSpPr/>
          <p:nvPr/>
        </p:nvSpPr>
        <p:spPr>
          <a:xfrm>
            <a:off x="175338" y="2324456"/>
            <a:ext cx="966298" cy="296884"/>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r>
              <a:rPr lang="zh-CN" altLang="en-US" sz="900" dirty="0">
                <a:solidFill>
                  <a:srgbClr val="C00000"/>
                </a:solidFill>
                <a:latin typeface="微软雅黑" panose="020B0503020204020204" pitchFamily="34" charset="-122"/>
                <a:ea typeface="微软雅黑" panose="020B0503020204020204" pitchFamily="34" charset="-122"/>
              </a:rPr>
              <a:t>销项 </a:t>
            </a:r>
            <a:r>
              <a:rPr lang="en-US" altLang="zh-CN" sz="900" dirty="0">
                <a:solidFill>
                  <a:srgbClr val="C00000"/>
                </a:solidFill>
                <a:latin typeface="微软雅黑" panose="020B0503020204020204" pitchFamily="34" charset="-122"/>
                <a:ea typeface="微软雅黑" panose="020B0503020204020204" pitchFamily="34" charset="-122"/>
              </a:rPr>
              <a:t>/ </a:t>
            </a:r>
            <a:r>
              <a:rPr lang="zh-CN" altLang="en-US" sz="900" dirty="0">
                <a:solidFill>
                  <a:srgbClr val="C00000"/>
                </a:solidFill>
                <a:latin typeface="微软雅黑" panose="020B0503020204020204" pitchFamily="34" charset="-122"/>
                <a:ea typeface="微软雅黑" panose="020B0503020204020204" pitchFamily="34" charset="-122"/>
              </a:rPr>
              <a:t>进项</a:t>
            </a:r>
            <a:endParaRPr lang="zh-CN" altLang="en-US" sz="900" dirty="0">
              <a:solidFill>
                <a:srgbClr val="C00000"/>
              </a:solidFill>
              <a:latin typeface="微软雅黑" panose="020B0503020204020204" pitchFamily="34" charset="-122"/>
              <a:ea typeface="微软雅黑" panose="020B0503020204020204" pitchFamily="34" charset="-122"/>
            </a:endParaRPr>
          </a:p>
        </p:txBody>
      </p:sp>
      <p:grpSp>
        <p:nvGrpSpPr>
          <p:cNvPr id="48" name="组合 47"/>
          <p:cNvGrpSpPr/>
          <p:nvPr/>
        </p:nvGrpSpPr>
        <p:grpSpPr>
          <a:xfrm>
            <a:off x="159998" y="2065172"/>
            <a:ext cx="1031053" cy="302821"/>
            <a:chOff x="7115472" y="2195000"/>
            <a:chExt cx="917597" cy="302821"/>
          </a:xfrm>
        </p:grpSpPr>
        <p:sp>
          <p:nvSpPr>
            <p:cNvPr id="49" name="圆角矩形 48"/>
            <p:cNvSpPr/>
            <p:nvPr/>
          </p:nvSpPr>
          <p:spPr>
            <a:xfrm>
              <a:off x="7135083" y="2195000"/>
              <a:ext cx="855024"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50" name="矩形 49"/>
            <p:cNvSpPr/>
            <p:nvPr/>
          </p:nvSpPr>
          <p:spPr>
            <a:xfrm>
              <a:off x="7115472" y="2222860"/>
              <a:ext cx="917597" cy="261610"/>
            </a:xfrm>
            <a:prstGeom prst="rect">
              <a:avLst/>
            </a:prstGeom>
          </p:spPr>
          <p:txBody>
            <a:bodyPr wrap="none">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纸电发票管理</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sp>
        <p:nvSpPr>
          <p:cNvPr id="51" name="圆角矩形 50"/>
          <p:cNvSpPr/>
          <p:nvPr/>
        </p:nvSpPr>
        <p:spPr>
          <a:xfrm>
            <a:off x="185226" y="2975647"/>
            <a:ext cx="966298" cy="443639"/>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lIns="91438" tIns="45719" rIns="91438" bIns="45719" rtlCol="0" anchor="b"/>
          <a:lstStyle/>
          <a:p>
            <a:pPr algn="ctr"/>
            <a:r>
              <a:rPr lang="zh-CN" altLang="en-US" sz="900" dirty="0">
                <a:solidFill>
                  <a:srgbClr val="C00000"/>
                </a:solidFill>
                <a:latin typeface="微软雅黑" panose="020B0503020204020204" pitchFamily="34" charset="-122"/>
                <a:ea typeface="微软雅黑" panose="020B0503020204020204" pitchFamily="34" charset="-122"/>
              </a:rPr>
              <a:t>经销商订货制</a:t>
            </a:r>
            <a:endParaRPr lang="en-US" altLang="zh-CN" sz="900" dirty="0">
              <a:solidFill>
                <a:srgbClr val="C00000"/>
              </a:solidFill>
              <a:latin typeface="微软雅黑" panose="020B0503020204020204" pitchFamily="34" charset="-122"/>
              <a:ea typeface="微软雅黑" panose="020B0503020204020204" pitchFamily="34" charset="-122"/>
            </a:endParaRPr>
          </a:p>
          <a:p>
            <a:pPr algn="ctr"/>
            <a:r>
              <a:rPr lang="zh-CN" altLang="en-US" sz="900" dirty="0">
                <a:solidFill>
                  <a:srgbClr val="C00000"/>
                </a:solidFill>
                <a:latin typeface="微软雅黑" panose="020B0503020204020204" pitchFamily="34" charset="-122"/>
                <a:ea typeface="微软雅黑" panose="020B0503020204020204" pitchFamily="34" charset="-122"/>
              </a:rPr>
              <a:t>业务员跟单制</a:t>
            </a:r>
            <a:endParaRPr lang="zh-CN" altLang="en-US" sz="900" dirty="0">
              <a:solidFill>
                <a:srgbClr val="C00000"/>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191922" y="2709164"/>
            <a:ext cx="960743" cy="310020"/>
            <a:chOff x="7135083" y="2187801"/>
            <a:chExt cx="855024" cy="310020"/>
          </a:xfrm>
        </p:grpSpPr>
        <p:sp>
          <p:nvSpPr>
            <p:cNvPr id="53" name="圆角矩形 52"/>
            <p:cNvSpPr/>
            <p:nvPr/>
          </p:nvSpPr>
          <p:spPr>
            <a:xfrm>
              <a:off x="7135083" y="2195000"/>
              <a:ext cx="855024"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54" name="矩形 53"/>
            <p:cNvSpPr/>
            <p:nvPr/>
          </p:nvSpPr>
          <p:spPr>
            <a:xfrm>
              <a:off x="7241013" y="2187801"/>
              <a:ext cx="666512" cy="261610"/>
            </a:xfrm>
            <a:prstGeom prst="rect">
              <a:avLst/>
            </a:prstGeom>
          </p:spPr>
          <p:txBody>
            <a:bodyPr wrap="none">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批发订货</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755576" y="3669053"/>
            <a:ext cx="1978347" cy="573256"/>
            <a:chOff x="1141660" y="3553097"/>
            <a:chExt cx="1978347" cy="573256"/>
          </a:xfrm>
        </p:grpSpPr>
        <p:sp>
          <p:nvSpPr>
            <p:cNvPr id="56" name="圆角矩形 55"/>
            <p:cNvSpPr/>
            <p:nvPr/>
          </p:nvSpPr>
          <p:spPr>
            <a:xfrm>
              <a:off x="1152664" y="3829469"/>
              <a:ext cx="1965092" cy="296884"/>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dirty="0">
                  <a:solidFill>
                    <a:srgbClr val="C00000"/>
                  </a:solidFill>
                  <a:latin typeface="微软雅黑" panose="020B0503020204020204" pitchFamily="34" charset="-122"/>
                  <a:ea typeface="微软雅黑" panose="020B0503020204020204" pitchFamily="34" charset="-122"/>
                </a:rPr>
                <a:t>财务管理</a:t>
              </a:r>
              <a:endParaRPr lang="zh-CN" altLang="en-US" sz="900" dirty="0">
                <a:solidFill>
                  <a:srgbClr val="C00000"/>
                </a:solidFill>
                <a:latin typeface="微软雅黑" panose="020B0503020204020204" pitchFamily="34" charset="-122"/>
                <a:ea typeface="微软雅黑" panose="020B0503020204020204" pitchFamily="34" charset="-122"/>
              </a:endParaRPr>
            </a:p>
          </p:txBody>
        </p:sp>
        <p:grpSp>
          <p:nvGrpSpPr>
            <p:cNvPr id="57" name="组合 56"/>
            <p:cNvGrpSpPr/>
            <p:nvPr/>
          </p:nvGrpSpPr>
          <p:grpSpPr>
            <a:xfrm>
              <a:off x="1141660" y="3562284"/>
              <a:ext cx="661051" cy="310013"/>
              <a:chOff x="7135083" y="2195000"/>
              <a:chExt cx="588308" cy="310013"/>
            </a:xfrm>
          </p:grpSpPr>
          <p:sp>
            <p:nvSpPr>
              <p:cNvPr id="61" name="圆角矩形 60"/>
              <p:cNvSpPr/>
              <p:nvPr/>
            </p:nvSpPr>
            <p:spPr>
              <a:xfrm>
                <a:off x="7135083" y="2195000"/>
                <a:ext cx="588308"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62" name="矩形 61"/>
              <p:cNvSpPr/>
              <p:nvPr/>
            </p:nvSpPr>
            <p:spPr>
              <a:xfrm>
                <a:off x="7162979" y="2197236"/>
                <a:ext cx="530983" cy="307777"/>
              </a:xfrm>
              <a:prstGeom prst="rect">
                <a:avLst/>
              </a:prstGeom>
            </p:spPr>
            <p:txBody>
              <a:bodyPr wrap="non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财 务</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2513496" y="3553097"/>
              <a:ext cx="606511" cy="310020"/>
              <a:chOff x="7438192" y="2187801"/>
              <a:chExt cx="539768" cy="310020"/>
            </a:xfrm>
          </p:grpSpPr>
          <p:sp>
            <p:nvSpPr>
              <p:cNvPr id="59" name="圆角矩形 58"/>
              <p:cNvSpPr/>
              <p:nvPr/>
            </p:nvSpPr>
            <p:spPr>
              <a:xfrm>
                <a:off x="7444624" y="2195000"/>
                <a:ext cx="533336"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60" name="矩形 59"/>
              <p:cNvSpPr/>
              <p:nvPr/>
            </p:nvSpPr>
            <p:spPr>
              <a:xfrm>
                <a:off x="7438192" y="2187801"/>
                <a:ext cx="530981" cy="307777"/>
              </a:xfrm>
              <a:prstGeom prst="rect">
                <a:avLst/>
              </a:prstGeom>
            </p:spPr>
            <p:txBody>
              <a:bodyPr wrap="non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报 税</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grpSp>
        <p:nvGrpSpPr>
          <p:cNvPr id="63" name="组合 62"/>
          <p:cNvGrpSpPr/>
          <p:nvPr/>
        </p:nvGrpSpPr>
        <p:grpSpPr>
          <a:xfrm>
            <a:off x="2790298" y="3669052"/>
            <a:ext cx="2573789" cy="575244"/>
            <a:chOff x="3235763" y="3549121"/>
            <a:chExt cx="2573789" cy="575244"/>
          </a:xfrm>
        </p:grpSpPr>
        <p:sp>
          <p:nvSpPr>
            <p:cNvPr id="64" name="圆角矩形 63"/>
            <p:cNvSpPr/>
            <p:nvPr/>
          </p:nvSpPr>
          <p:spPr>
            <a:xfrm>
              <a:off x="3246789" y="3827481"/>
              <a:ext cx="2562763" cy="296884"/>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dirty="0">
                  <a:solidFill>
                    <a:srgbClr val="C00000"/>
                  </a:solidFill>
                  <a:latin typeface="微软雅黑" panose="020B0503020204020204" pitchFamily="34" charset="-122"/>
                  <a:ea typeface="微软雅黑" panose="020B0503020204020204" pitchFamily="34" charset="-122"/>
                </a:rPr>
                <a:t>供应链管理</a:t>
              </a:r>
              <a:endParaRPr lang="zh-CN" altLang="en-US" sz="900" dirty="0">
                <a:solidFill>
                  <a:srgbClr val="C00000"/>
                </a:solidFill>
                <a:latin typeface="微软雅黑" panose="020B0503020204020204" pitchFamily="34" charset="-122"/>
                <a:ea typeface="微软雅黑" panose="020B0503020204020204" pitchFamily="34" charset="-122"/>
              </a:endParaRPr>
            </a:p>
          </p:txBody>
        </p:sp>
        <p:grpSp>
          <p:nvGrpSpPr>
            <p:cNvPr id="65" name="组合 64"/>
            <p:cNvGrpSpPr/>
            <p:nvPr/>
          </p:nvGrpSpPr>
          <p:grpSpPr>
            <a:xfrm>
              <a:off x="3235763" y="3553097"/>
              <a:ext cx="635592" cy="310020"/>
              <a:chOff x="7135083" y="2187801"/>
              <a:chExt cx="855024" cy="310020"/>
            </a:xfrm>
          </p:grpSpPr>
          <p:sp>
            <p:nvSpPr>
              <p:cNvPr id="72" name="圆角矩形 71"/>
              <p:cNvSpPr/>
              <p:nvPr/>
            </p:nvSpPr>
            <p:spPr>
              <a:xfrm>
                <a:off x="7135083" y="2195000"/>
                <a:ext cx="855024"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73" name="矩形 72"/>
              <p:cNvSpPr/>
              <p:nvPr/>
            </p:nvSpPr>
            <p:spPr>
              <a:xfrm>
                <a:off x="7172964" y="2187801"/>
                <a:ext cx="802622" cy="307777"/>
              </a:xfrm>
              <a:prstGeom prst="rect">
                <a:avLst/>
              </a:prstGeom>
            </p:spPr>
            <p:txBody>
              <a:bodyPr wrap="non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库 存</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66" name="组合 65"/>
            <p:cNvGrpSpPr/>
            <p:nvPr/>
          </p:nvGrpSpPr>
          <p:grpSpPr>
            <a:xfrm>
              <a:off x="3892892" y="3551109"/>
              <a:ext cx="643459" cy="310020"/>
              <a:chOff x="7135083" y="2187801"/>
              <a:chExt cx="855024" cy="310020"/>
            </a:xfrm>
          </p:grpSpPr>
          <p:sp>
            <p:nvSpPr>
              <p:cNvPr id="70" name="圆角矩形 69"/>
              <p:cNvSpPr/>
              <p:nvPr/>
            </p:nvSpPr>
            <p:spPr>
              <a:xfrm>
                <a:off x="7135083" y="2195000"/>
                <a:ext cx="855024"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71" name="矩形 70"/>
              <p:cNvSpPr/>
              <p:nvPr/>
            </p:nvSpPr>
            <p:spPr>
              <a:xfrm>
                <a:off x="7177866" y="2187801"/>
                <a:ext cx="792809" cy="307777"/>
              </a:xfrm>
              <a:prstGeom prst="rect">
                <a:avLst/>
              </a:prstGeom>
            </p:spPr>
            <p:txBody>
              <a:bodyPr wrap="non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销 售</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4561898" y="3549121"/>
              <a:ext cx="643459" cy="310020"/>
              <a:chOff x="7135083" y="2187801"/>
              <a:chExt cx="855024" cy="310020"/>
            </a:xfrm>
          </p:grpSpPr>
          <p:sp>
            <p:nvSpPr>
              <p:cNvPr id="68" name="圆角矩形 67"/>
              <p:cNvSpPr/>
              <p:nvPr/>
            </p:nvSpPr>
            <p:spPr>
              <a:xfrm>
                <a:off x="7135083" y="2195000"/>
                <a:ext cx="855024"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69" name="矩形 68"/>
              <p:cNvSpPr/>
              <p:nvPr/>
            </p:nvSpPr>
            <p:spPr>
              <a:xfrm>
                <a:off x="7213012" y="2187801"/>
                <a:ext cx="722517" cy="307777"/>
              </a:xfrm>
              <a:prstGeom prst="rect">
                <a:avLst/>
              </a:prstGeom>
            </p:spPr>
            <p:txBody>
              <a:bodyPr wrap="none">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条码</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grpSp>
        <p:nvGrpSpPr>
          <p:cNvPr id="74" name="组合 73"/>
          <p:cNvGrpSpPr/>
          <p:nvPr/>
        </p:nvGrpSpPr>
        <p:grpSpPr>
          <a:xfrm>
            <a:off x="5401176" y="3669053"/>
            <a:ext cx="2092723" cy="566057"/>
            <a:chOff x="5185151" y="3552370"/>
            <a:chExt cx="2092723" cy="566057"/>
          </a:xfrm>
        </p:grpSpPr>
        <p:sp>
          <p:nvSpPr>
            <p:cNvPr id="75" name="圆角矩形 74"/>
            <p:cNvSpPr/>
            <p:nvPr/>
          </p:nvSpPr>
          <p:spPr>
            <a:xfrm>
              <a:off x="5230082" y="3821543"/>
              <a:ext cx="1965092" cy="296884"/>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dirty="0">
                  <a:solidFill>
                    <a:srgbClr val="C00000"/>
                  </a:solidFill>
                  <a:latin typeface="微软雅黑" panose="020B0503020204020204" pitchFamily="34" charset="-122"/>
                  <a:ea typeface="微软雅黑" panose="020B0503020204020204" pitchFamily="34" charset="-122"/>
                </a:rPr>
                <a:t>数据分析</a:t>
              </a:r>
              <a:endParaRPr lang="zh-CN" altLang="en-US" sz="900" dirty="0">
                <a:solidFill>
                  <a:srgbClr val="C00000"/>
                </a:solidFill>
                <a:latin typeface="微软雅黑" panose="020B0503020204020204" pitchFamily="34" charset="-122"/>
                <a:ea typeface="微软雅黑" panose="020B0503020204020204" pitchFamily="34" charset="-122"/>
              </a:endParaRPr>
            </a:p>
          </p:txBody>
        </p:sp>
        <p:grpSp>
          <p:nvGrpSpPr>
            <p:cNvPr id="76" name="组合 75"/>
            <p:cNvGrpSpPr/>
            <p:nvPr/>
          </p:nvGrpSpPr>
          <p:grpSpPr>
            <a:xfrm>
              <a:off x="5185151" y="3554358"/>
              <a:ext cx="1031053" cy="302821"/>
              <a:chOff x="7104908" y="2195000"/>
              <a:chExt cx="917597" cy="302821"/>
            </a:xfrm>
          </p:grpSpPr>
          <p:sp>
            <p:nvSpPr>
              <p:cNvPr id="80" name="圆角矩形 79"/>
              <p:cNvSpPr/>
              <p:nvPr/>
            </p:nvSpPr>
            <p:spPr>
              <a:xfrm>
                <a:off x="7135083" y="2195000"/>
                <a:ext cx="855024"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81" name="矩形 80"/>
              <p:cNvSpPr/>
              <p:nvPr/>
            </p:nvSpPr>
            <p:spPr>
              <a:xfrm>
                <a:off x="7104908" y="2211553"/>
                <a:ext cx="917597" cy="261610"/>
              </a:xfrm>
              <a:prstGeom prst="rect">
                <a:avLst/>
              </a:prstGeom>
            </p:spPr>
            <p:txBody>
              <a:bodyPr wrap="none">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营销公关分析</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6185907" y="3552370"/>
              <a:ext cx="1091967" cy="302821"/>
              <a:chOff x="7077800" y="2195000"/>
              <a:chExt cx="971809" cy="302821"/>
            </a:xfrm>
          </p:grpSpPr>
          <p:sp>
            <p:nvSpPr>
              <p:cNvPr id="78" name="圆角矩形 77"/>
              <p:cNvSpPr/>
              <p:nvPr/>
            </p:nvSpPr>
            <p:spPr>
              <a:xfrm>
                <a:off x="7135083" y="2195000"/>
                <a:ext cx="855024"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79" name="矩形 78"/>
              <p:cNvSpPr/>
              <p:nvPr/>
            </p:nvSpPr>
            <p:spPr>
              <a:xfrm>
                <a:off x="7077800" y="2205615"/>
                <a:ext cx="971809" cy="261610"/>
              </a:xfrm>
              <a:prstGeom prst="rect">
                <a:avLst/>
              </a:prstGeom>
            </p:spPr>
            <p:txBody>
              <a:bodyPr wrap="none">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财务</a:t>
                </a:r>
                <a:r>
                  <a:rPr lang="en-US" altLang="zh-CN" sz="1100" dirty="0">
                    <a:solidFill>
                      <a:schemeClr val="bg1"/>
                    </a:solidFill>
                    <a:latin typeface="微软雅黑" panose="020B0503020204020204" pitchFamily="34" charset="-122"/>
                    <a:ea typeface="微软雅黑" panose="020B0503020204020204" pitchFamily="34" charset="-122"/>
                  </a:rPr>
                  <a:t>/</a:t>
                </a:r>
                <a:r>
                  <a:rPr lang="zh-CN" altLang="en-US" sz="1100" dirty="0">
                    <a:solidFill>
                      <a:schemeClr val="bg1"/>
                    </a:solidFill>
                    <a:latin typeface="微软雅黑" panose="020B0503020204020204" pitchFamily="34" charset="-122"/>
                    <a:ea typeface="微软雅黑" panose="020B0503020204020204" pitchFamily="34" charset="-122"/>
                  </a:rPr>
                  <a:t>零售分析</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sp>
        <p:nvSpPr>
          <p:cNvPr id="82" name="圆角矩形 81"/>
          <p:cNvSpPr/>
          <p:nvPr/>
        </p:nvSpPr>
        <p:spPr>
          <a:xfrm>
            <a:off x="7491293" y="3690533"/>
            <a:ext cx="1264722" cy="1185473"/>
          </a:xfrm>
          <a:prstGeom prst="roundRect">
            <a:avLst>
              <a:gd name="adj" fmla="val 6650"/>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lIns="91438" tIns="45719" rIns="91438" bIns="45719" rtlCol="0" anchor="b"/>
          <a:lstStyle/>
          <a:p>
            <a:pPr algn="ctr"/>
            <a:r>
              <a:rPr lang="zh-CN" altLang="en-US" sz="900" dirty="0">
                <a:solidFill>
                  <a:srgbClr val="C00000"/>
                </a:solidFill>
                <a:latin typeface="微软雅黑" panose="020B0503020204020204" pitchFamily="34" charset="-122"/>
                <a:ea typeface="微软雅黑" panose="020B0503020204020204" pitchFamily="34" charset="-122"/>
              </a:rPr>
              <a:t>零售数据分析模型</a:t>
            </a:r>
            <a:endParaRPr lang="en-US" altLang="zh-CN" sz="900" dirty="0">
              <a:solidFill>
                <a:srgbClr val="C00000"/>
              </a:solidFill>
              <a:latin typeface="微软雅黑" panose="020B0503020204020204" pitchFamily="34" charset="-122"/>
              <a:ea typeface="微软雅黑" panose="020B0503020204020204" pitchFamily="34" charset="-122"/>
            </a:endParaRPr>
          </a:p>
          <a:p>
            <a:pPr algn="ctr"/>
            <a:r>
              <a:rPr lang="zh-CN" altLang="en-US" sz="900" dirty="0">
                <a:solidFill>
                  <a:srgbClr val="C00000"/>
                </a:solidFill>
                <a:latin typeface="微软雅黑" panose="020B0503020204020204" pitchFamily="34" charset="-122"/>
                <a:ea typeface="微软雅黑" panose="020B0503020204020204" pitchFamily="34" charset="-122"/>
              </a:rPr>
              <a:t>门店要货模型</a:t>
            </a:r>
            <a:endParaRPr lang="en-US" altLang="zh-CN" sz="900" dirty="0">
              <a:solidFill>
                <a:srgbClr val="C00000"/>
              </a:solidFill>
              <a:latin typeface="微软雅黑" panose="020B0503020204020204" pitchFamily="34" charset="-122"/>
              <a:ea typeface="微软雅黑" panose="020B0503020204020204" pitchFamily="34" charset="-122"/>
            </a:endParaRPr>
          </a:p>
          <a:p>
            <a:pPr algn="ctr"/>
            <a:r>
              <a:rPr lang="zh-CN" altLang="en-US" sz="900" dirty="0">
                <a:solidFill>
                  <a:srgbClr val="C00000"/>
                </a:solidFill>
                <a:latin typeface="微软雅黑" panose="020B0503020204020204" pitchFamily="34" charset="-122"/>
                <a:ea typeface="微软雅黑" panose="020B0503020204020204" pitchFamily="34" charset="-122"/>
              </a:rPr>
              <a:t>多组织业务处理</a:t>
            </a:r>
            <a:endParaRPr lang="en-US" altLang="zh-CN" sz="900" dirty="0">
              <a:solidFill>
                <a:srgbClr val="C00000"/>
              </a:solidFill>
              <a:latin typeface="微软雅黑" panose="020B0503020204020204" pitchFamily="34" charset="-122"/>
              <a:ea typeface="微软雅黑" panose="020B0503020204020204" pitchFamily="34" charset="-122"/>
            </a:endParaRPr>
          </a:p>
          <a:p>
            <a:pPr algn="ctr"/>
            <a:r>
              <a:rPr lang="zh-CN" altLang="en-US" sz="900" dirty="0">
                <a:solidFill>
                  <a:srgbClr val="C00000"/>
                </a:solidFill>
                <a:latin typeface="微软雅黑" panose="020B0503020204020204" pitchFamily="34" charset="-122"/>
                <a:ea typeface="微软雅黑" panose="020B0503020204020204" pitchFamily="34" charset="-122"/>
              </a:rPr>
              <a:t>零售行业业务操作</a:t>
            </a:r>
            <a:endParaRPr lang="en-US" altLang="zh-CN" sz="900" dirty="0">
              <a:solidFill>
                <a:srgbClr val="C00000"/>
              </a:solidFill>
              <a:latin typeface="微软雅黑" panose="020B0503020204020204" pitchFamily="34" charset="-122"/>
              <a:ea typeface="微软雅黑" panose="020B0503020204020204" pitchFamily="34" charset="-122"/>
            </a:endParaRPr>
          </a:p>
          <a:p>
            <a:pPr algn="ctr"/>
            <a:r>
              <a:rPr lang="zh-CN" altLang="en-US" sz="900" dirty="0">
                <a:solidFill>
                  <a:srgbClr val="C00000"/>
                </a:solidFill>
                <a:latin typeface="微软雅黑" panose="020B0503020204020204" pitchFamily="34" charset="-122"/>
                <a:ea typeface="微软雅黑" panose="020B0503020204020204" pitchFamily="34" charset="-122"/>
              </a:rPr>
              <a:t>第三方产品对接</a:t>
            </a:r>
            <a:endParaRPr lang="zh-CN" altLang="en-US" sz="900" dirty="0">
              <a:solidFill>
                <a:srgbClr val="C00000"/>
              </a:solidFill>
              <a:latin typeface="微软雅黑" panose="020B0503020204020204" pitchFamily="34" charset="-122"/>
              <a:ea typeface="微软雅黑" panose="020B0503020204020204" pitchFamily="34" charset="-122"/>
            </a:endParaRPr>
          </a:p>
        </p:txBody>
      </p:sp>
      <p:grpSp>
        <p:nvGrpSpPr>
          <p:cNvPr id="83" name="组合 82"/>
          <p:cNvGrpSpPr/>
          <p:nvPr/>
        </p:nvGrpSpPr>
        <p:grpSpPr>
          <a:xfrm>
            <a:off x="7486112" y="3673446"/>
            <a:ext cx="1269903" cy="310020"/>
            <a:chOff x="7135083" y="2187801"/>
            <a:chExt cx="855024" cy="310020"/>
          </a:xfrm>
        </p:grpSpPr>
        <p:sp>
          <p:nvSpPr>
            <p:cNvPr id="84" name="圆角矩形 83"/>
            <p:cNvSpPr/>
            <p:nvPr/>
          </p:nvSpPr>
          <p:spPr>
            <a:xfrm>
              <a:off x="7135083" y="2195000"/>
              <a:ext cx="855024"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85" name="矩形 84"/>
            <p:cNvSpPr/>
            <p:nvPr/>
          </p:nvSpPr>
          <p:spPr>
            <a:xfrm>
              <a:off x="7259767" y="2187801"/>
              <a:ext cx="607861" cy="307777"/>
            </a:xfrm>
            <a:prstGeom prst="rect">
              <a:avLst/>
            </a:prstGeom>
          </p:spPr>
          <p:txBody>
            <a:bodyPr wrap="non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定制开发</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87" name="圆角矩形 86"/>
          <p:cNvSpPr/>
          <p:nvPr/>
        </p:nvSpPr>
        <p:spPr>
          <a:xfrm>
            <a:off x="1447957" y="3678240"/>
            <a:ext cx="661050"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88" name="矩形 87"/>
          <p:cNvSpPr/>
          <p:nvPr/>
        </p:nvSpPr>
        <p:spPr>
          <a:xfrm>
            <a:off x="1485365" y="3680476"/>
            <a:ext cx="604248" cy="311621"/>
          </a:xfrm>
          <a:prstGeom prst="rect">
            <a:avLst/>
          </a:prstGeom>
        </p:spPr>
        <p:txBody>
          <a:bodyPr wrap="none" lIns="91438" tIns="45719" rIns="91438" bIns="45719">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发 票</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86" name="圆角矩形 85"/>
          <p:cNvSpPr/>
          <p:nvPr/>
        </p:nvSpPr>
        <p:spPr>
          <a:xfrm>
            <a:off x="4792638" y="3680475"/>
            <a:ext cx="571450" cy="302821"/>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生产</a:t>
            </a:r>
            <a:endParaRPr lang="zh-CN" altLang="en-US" sz="1400" dirty="0">
              <a:latin typeface="微软雅黑" panose="020B0503020204020204" pitchFamily="34" charset="-122"/>
              <a:ea typeface="微软雅黑" panose="020B0503020204020204" pitchFamily="34" charset="-122"/>
            </a:endParaRPr>
          </a:p>
        </p:txBody>
      </p:sp>
      <p:sp>
        <p:nvSpPr>
          <p:cNvPr id="3" name="文本占位符 2"/>
          <p:cNvSpPr>
            <a:spLocks noGrp="1"/>
          </p:cNvSpPr>
          <p:nvPr>
            <p:ph type="body" sz="quarter" idx="10"/>
          </p:nvPr>
        </p:nvSpPr>
        <p:spPr/>
        <p:txBody>
          <a:bodyPr>
            <a:normAutofit lnSpcReduction="10000"/>
          </a:bodyPr>
          <a:lstStyle/>
          <a:p>
            <a:r>
              <a:rPr lang="zh-CN" altLang="en-US" dirty="0" smtClean="0"/>
              <a:t>食品行业整体解决方案</a:t>
            </a:r>
            <a:endParaRPr lang="zh-CN"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4077891" y="573881"/>
            <a:ext cx="3865960" cy="1026160"/>
          </a:xfrm>
          <a:prstGeom prst="rect">
            <a:avLst/>
          </a:prstGeom>
          <a:noFill/>
        </p:spPr>
        <p:txBody>
          <a:bodyPr wrap="square">
            <a:spAutoFit/>
          </a:bodyPr>
          <a:lstStyle/>
          <a:p>
            <a:pPr marR="0" defTabSz="914400" eaLnBrk="1" fontAlgn="auto" hangingPunct="1">
              <a:lnSpc>
                <a:spcPct val="150000"/>
              </a:lnSpc>
              <a:spcBef>
                <a:spcPts val="0"/>
              </a:spcBef>
              <a:spcAft>
                <a:spcPts val="0"/>
              </a:spcAft>
              <a:buClrTx/>
              <a:buSzTx/>
              <a:buFontTx/>
              <a:buNone/>
              <a:defRPr/>
            </a:pPr>
            <a:r>
              <a:rPr kumimoji="0" lang="zh-CN" altLang="en-US" sz="4050" b="1" kern="1200" cap="none" spc="0" normalizeH="0" baseline="0" noProof="0" dirty="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白峰 </a:t>
            </a:r>
            <a:r>
              <a:rPr kumimoji="0" lang="en-US" altLang="zh-CN" sz="4050" b="1" kern="1200" cap="none" spc="0" normalizeH="0" baseline="0" noProof="0" dirty="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  </a:t>
            </a:r>
            <a:r>
              <a:rPr kumimoji="0" lang="zh-CN" altLang="en-US" sz="1500" b="1" kern="1200" cap="none" spc="0" normalizeH="0" baseline="0" noProof="0" dirty="0" smtClean="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rPr>
              <a:t>企业数字化管理咨询师</a:t>
            </a:r>
            <a:endParaRPr kumimoji="0" lang="en-US" altLang="zh-CN" sz="2400" b="1" kern="1200" cap="none" spc="0" normalizeH="0" baseline="0" noProof="0" dirty="0">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sp>
        <p:nvSpPr>
          <p:cNvPr id="5" name="矩形 4"/>
          <p:cNvSpPr/>
          <p:nvPr/>
        </p:nvSpPr>
        <p:spPr>
          <a:xfrm>
            <a:off x="1763316" y="1004888"/>
            <a:ext cx="1728788" cy="287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dirty="0">
                <a:ln>
                  <a:noFill/>
                </a:ln>
                <a:solidFill>
                  <a:schemeClr val="lt1"/>
                </a:solidFill>
                <a:effectLst/>
                <a:uLnTx/>
                <a:uFillTx/>
                <a:latin typeface="+mn-lt"/>
                <a:ea typeface="+mn-ea"/>
                <a:cs typeface="+mn-cs"/>
              </a:rPr>
              <a:t>照片</a:t>
            </a:r>
            <a:endParaRPr kumimoji="0" lang="zh-CN" altLang="en-US" sz="1350" b="0" i="0" u="none" strike="noStrike" kern="1200" cap="none" spc="0" normalizeH="0" baseline="0" noProof="0" dirty="0">
              <a:ln>
                <a:noFill/>
              </a:ln>
              <a:solidFill>
                <a:schemeClr val="lt1"/>
              </a:solidFill>
              <a:effectLst/>
              <a:uLnTx/>
              <a:uFillTx/>
              <a:latin typeface="+mn-lt"/>
              <a:ea typeface="+mn-ea"/>
              <a:cs typeface="+mn-cs"/>
            </a:endParaRPr>
          </a:p>
        </p:txBody>
      </p:sp>
      <p:sp>
        <p:nvSpPr>
          <p:cNvPr id="4102" name="文本框 5"/>
          <p:cNvSpPr txBox="1"/>
          <p:nvPr/>
        </p:nvSpPr>
        <p:spPr>
          <a:xfrm>
            <a:off x="4078129" y="1720691"/>
            <a:ext cx="5066348" cy="2306955"/>
          </a:xfrm>
          <a:prstGeom prst="rect">
            <a:avLst/>
          </a:prstGeom>
          <a:noFill/>
          <a:ln w="9525">
            <a:noFill/>
          </a:ln>
        </p:spPr>
        <p:txBody>
          <a:bodyPr wrap="square">
            <a:spAutoFit/>
          </a:bodyPr>
          <a:p>
            <a:pPr eaLnBrk="1" hangingPunct="1"/>
            <a:r>
              <a:rPr lang="zh-CN" altLang="en-US" dirty="0">
                <a:latin typeface="Calibri" panose="020F0502020204030204" charset="0"/>
              </a:rPr>
              <a:t>聊城财富云达企业管理咨询有限公司   （总经理）</a:t>
            </a:r>
            <a:endParaRPr lang="en-US" altLang="zh-CN" dirty="0">
              <a:latin typeface="Calibri" panose="020F0502020204030204" charset="0"/>
            </a:endParaRPr>
          </a:p>
          <a:p>
            <a:pPr eaLnBrk="1" hangingPunct="1"/>
            <a:r>
              <a:rPr lang="zh-CN" altLang="en-US" dirty="0">
                <a:latin typeface="Calibri" panose="020F0502020204030204" charset="0"/>
              </a:rPr>
              <a:t>山东竣捷数字科技有限公司     </a:t>
            </a:r>
            <a:r>
              <a:rPr lang="en-US" altLang="zh-CN" dirty="0">
                <a:latin typeface="Calibri" panose="020F0502020204030204" charset="0"/>
              </a:rPr>
              <a:t>(</a:t>
            </a:r>
            <a:r>
              <a:rPr lang="zh-CN" altLang="en-US" dirty="0">
                <a:latin typeface="Calibri" panose="020F0502020204030204" charset="0"/>
              </a:rPr>
              <a:t>总经理</a:t>
            </a:r>
            <a:r>
              <a:rPr lang="en-US" altLang="zh-CN" dirty="0">
                <a:latin typeface="Calibri" panose="020F0502020204030204" charset="0"/>
              </a:rPr>
              <a:t>)</a:t>
            </a:r>
            <a:endParaRPr lang="en-US" altLang="zh-CN" dirty="0">
              <a:latin typeface="Calibri" panose="020F0502020204030204" charset="0"/>
            </a:endParaRPr>
          </a:p>
          <a:p>
            <a:pPr eaLnBrk="1" hangingPunct="1"/>
            <a:r>
              <a:rPr lang="zh-CN" altLang="en-US" dirty="0">
                <a:latin typeface="Calibri" panose="020F0502020204030204" charset="0"/>
                <a:sym typeface="+mn-ea"/>
              </a:rPr>
              <a:t>聊城市数字经济协会</a:t>
            </a:r>
            <a:r>
              <a:rPr lang="en-US" altLang="zh-CN" dirty="0">
                <a:latin typeface="Calibri" panose="020F0502020204030204" charset="0"/>
                <a:sym typeface="+mn-ea"/>
              </a:rPr>
              <a:t>    </a:t>
            </a:r>
            <a:endParaRPr lang="zh-CN" altLang="en-US" dirty="0">
              <a:latin typeface="Calibri" panose="020F0502020204030204" charset="0"/>
              <a:sym typeface="+mn-ea"/>
            </a:endParaRPr>
          </a:p>
          <a:p>
            <a:pPr eaLnBrk="1" hangingPunct="1"/>
            <a:r>
              <a:rPr lang="zh-CN" altLang="en-US" dirty="0">
                <a:latin typeface="Calibri" panose="020F0502020204030204" charset="0"/>
                <a:sym typeface="+mn-ea"/>
              </a:rPr>
              <a:t>聊城市会计行业协会 （副会长）</a:t>
            </a:r>
            <a:endParaRPr lang="zh-CN" altLang="en-US" dirty="0">
              <a:latin typeface="Calibri" panose="020F0502020204030204" charset="0"/>
            </a:endParaRPr>
          </a:p>
          <a:p>
            <a:pPr eaLnBrk="1" hangingPunct="1"/>
            <a:endParaRPr lang="en-US" altLang="zh-CN" dirty="0">
              <a:latin typeface="Calibri" panose="020F0502020204030204" charset="0"/>
            </a:endParaRPr>
          </a:p>
          <a:p>
            <a:pPr eaLnBrk="1" hangingPunct="1"/>
            <a:endParaRPr lang="zh-CN" altLang="en-US" dirty="0">
              <a:latin typeface="Calibri" panose="020F0502020204030204" charset="0"/>
            </a:endParaRPr>
          </a:p>
          <a:p>
            <a:pPr eaLnBrk="1" hangingPunct="1"/>
            <a:r>
              <a:rPr lang="zh-CN" altLang="en-US" dirty="0">
                <a:latin typeface="Calibri" panose="020F0502020204030204" charset="0"/>
              </a:rPr>
              <a:t> 在企业管理软件领域从业</a:t>
            </a:r>
            <a:r>
              <a:rPr lang="en-US" altLang="zh-CN" dirty="0">
                <a:latin typeface="Calibri" panose="020F0502020204030204" charset="0"/>
              </a:rPr>
              <a:t>20</a:t>
            </a:r>
            <a:r>
              <a:rPr lang="zh-CN" altLang="en-US" dirty="0">
                <a:latin typeface="Calibri" panose="020F0502020204030204" charset="0"/>
              </a:rPr>
              <a:t>余年。咨询实施企业</a:t>
            </a:r>
            <a:r>
              <a:rPr lang="en-US" altLang="zh-CN" dirty="0">
                <a:latin typeface="Calibri" panose="020F0502020204030204" charset="0"/>
              </a:rPr>
              <a:t>300</a:t>
            </a:r>
            <a:r>
              <a:rPr lang="zh-CN" altLang="en-US" dirty="0">
                <a:latin typeface="Calibri" panose="020F0502020204030204" charset="0"/>
              </a:rPr>
              <a:t>余家</a:t>
            </a:r>
            <a:endParaRPr lang="zh-CN" altLang="en-US" dirty="0">
              <a:latin typeface="Calibri" panose="020F0502020204030204" charset="0"/>
            </a:endParaRPr>
          </a:p>
        </p:txBody>
      </p:sp>
      <p:pic>
        <p:nvPicPr>
          <p:cNvPr id="2" name="图片 1"/>
          <p:cNvPicPr>
            <a:picLocks noChangeAspect="1"/>
          </p:cNvPicPr>
          <p:nvPr/>
        </p:nvPicPr>
        <p:blipFill>
          <a:blip r:embed="rId1"/>
          <a:stretch>
            <a:fillRect/>
          </a:stretch>
        </p:blipFill>
        <p:spPr>
          <a:xfrm>
            <a:off x="850106" y="444341"/>
            <a:ext cx="2795111" cy="3992880"/>
          </a:xfrm>
          <a:prstGeom prst="rect">
            <a:avLst/>
          </a:prstGeom>
        </p:spPr>
      </p:pic>
    </p:spTree>
  </p:cSld>
  <p:clrMapOvr>
    <a:masterClrMapping/>
  </p:clrMapOvr>
  <p:transition advTm="1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zh-CN" altLang="zh-CN" dirty="0"/>
              <a:t>行业解决方案</a:t>
            </a:r>
            <a:r>
              <a:rPr lang="zh-CN" altLang="en-US" dirty="0"/>
              <a:t>整体概括</a:t>
            </a:r>
            <a:endParaRPr lang="zh-CN" altLang="en-US" dirty="0"/>
          </a:p>
        </p:txBody>
      </p:sp>
      <p:sp>
        <p:nvSpPr>
          <p:cNvPr id="181" name="圆角矩形 180"/>
          <p:cNvSpPr/>
          <p:nvPr/>
        </p:nvSpPr>
        <p:spPr>
          <a:xfrm>
            <a:off x="4841876" y="2787774"/>
            <a:ext cx="4054475" cy="2083594"/>
          </a:xfrm>
          <a:prstGeom prst="roundRect">
            <a:avLst>
              <a:gd name="adj" fmla="val 7209"/>
            </a:avLst>
          </a:prstGeom>
          <a:solidFill>
            <a:schemeClr val="bg1">
              <a:lumMod val="95000"/>
            </a:schemeClr>
          </a:solidFill>
          <a:ln w="9525" cap="flat" cmpd="sng" algn="ctr">
            <a:solidFill>
              <a:sysClr val="window" lastClr="FFFFFF">
                <a:lumMod val="75000"/>
              </a:sys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2" name="圆角矩形 181"/>
          <p:cNvSpPr/>
          <p:nvPr/>
        </p:nvSpPr>
        <p:spPr>
          <a:xfrm>
            <a:off x="4841876" y="805780"/>
            <a:ext cx="4054475" cy="1871092"/>
          </a:xfrm>
          <a:prstGeom prst="roundRect">
            <a:avLst>
              <a:gd name="adj" fmla="val 7209"/>
            </a:avLst>
          </a:prstGeom>
          <a:solidFill>
            <a:schemeClr val="bg1">
              <a:lumMod val="95000"/>
            </a:schemeClr>
          </a:solidFill>
          <a:ln w="9525" cap="flat" cmpd="sng" algn="ctr">
            <a:solidFill>
              <a:sysClr val="window" lastClr="FFFFFF">
                <a:lumMod val="75000"/>
              </a:sys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zh-CN" altLang="en-US" sz="14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4821" name="矩形 183"/>
          <p:cNvSpPr>
            <a:spLocks noChangeArrowheads="1"/>
          </p:cNvSpPr>
          <p:nvPr/>
        </p:nvSpPr>
        <p:spPr bwMode="auto">
          <a:xfrm>
            <a:off x="549275" y="4806280"/>
            <a:ext cx="3962400" cy="276999"/>
          </a:xfrm>
          <a:prstGeom prst="rect">
            <a:avLst/>
          </a:prstGeom>
          <a:noFill/>
          <a:ln w="9525">
            <a:noFill/>
            <a:miter lim="800000"/>
          </a:ln>
        </p:spPr>
        <p:txBody>
          <a:bodyPr>
            <a:spAutoFit/>
          </a:bodyPr>
          <a:lstStyle/>
          <a:p>
            <a:pPr indent="466725" eaLnBrk="0" hangingPunct="0"/>
            <a:r>
              <a:rPr lang="zh-CN" altLang="en-US" sz="12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图：用友食品行业解决方案</a:t>
            </a:r>
            <a:r>
              <a:rPr lang="en-US" altLang="zh-CN" sz="12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应用场景</a:t>
            </a:r>
            <a:endParaRPr lang="zh-CN" altLang="en-US" sz="12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5" name="Rectangle 13"/>
          <p:cNvSpPr>
            <a:spLocks noChangeArrowheads="1"/>
          </p:cNvSpPr>
          <p:nvPr/>
        </p:nvSpPr>
        <p:spPr bwMode="blackWhite">
          <a:xfrm>
            <a:off x="5029200" y="805780"/>
            <a:ext cx="3773488" cy="1943100"/>
          </a:xfrm>
          <a:prstGeom prst="rect">
            <a:avLst/>
          </a:prstGeom>
          <a:noFill/>
          <a:ln w="12700">
            <a:noFill/>
            <a:miter lim="800000"/>
          </a:ln>
        </p:spPr>
        <p:txBody>
          <a:bodyPr/>
          <a:lstStyle/>
          <a:p>
            <a:pPr algn="just">
              <a:spcAft>
                <a:spcPts val="600"/>
              </a:spcAft>
              <a:defRPr/>
            </a:pPr>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用友</a:t>
            </a:r>
            <a:r>
              <a:rPr lang="en-US" altLang="zh-CN" sz="1100" b="1" dirty="0" smtClean="0">
                <a:solidFill>
                  <a:schemeClr val="tx1">
                    <a:lumMod val="65000"/>
                    <a:lumOff val="35000"/>
                  </a:schemeClr>
                </a:solidFill>
                <a:latin typeface="微软雅黑" panose="020B0503020204020204" pitchFamily="34" charset="-122"/>
                <a:ea typeface="微软雅黑" panose="020B0503020204020204" pitchFamily="34" charset="-122"/>
              </a:rPr>
              <a:t>U8+</a:t>
            </a:r>
            <a:r>
              <a:rPr lang="zh-CN" altLang="en-US" sz="1100" b="1" dirty="0" smtClean="0">
                <a:solidFill>
                  <a:schemeClr val="tx1">
                    <a:lumMod val="65000"/>
                    <a:lumOff val="35000"/>
                  </a:schemeClr>
                </a:solidFill>
                <a:latin typeface="微软雅黑" panose="020B0503020204020204" pitchFamily="34" charset="-122"/>
                <a:ea typeface="微软雅黑" panose="020B0503020204020204" pitchFamily="34" charset="-122"/>
              </a:rPr>
              <a:t>食品</a:t>
            </a:r>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行业解决方案可以帮助企业实现：</a:t>
            </a:r>
            <a:endPar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endParaRPr>
          </a:p>
          <a:p>
            <a:pPr marL="179705" indent="-179705" algn="just">
              <a:spcAft>
                <a:spcPts val="600"/>
              </a:spcAft>
              <a:buFont typeface="Arial" panose="020B0604020202020204" pitchFamily="34" charset="0"/>
              <a:buChar char="•"/>
              <a:defRPr/>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建立协同的计划管理体系，组织均衡生产，降低在制品，降低库存，提高资金周转率；</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9705" indent="-179705" algn="just">
              <a:spcAft>
                <a:spcPts val="600"/>
              </a:spcAft>
              <a:buFont typeface="Arial" panose="020B0604020202020204" pitchFamily="34" charset="0"/>
              <a:buChar char="•"/>
              <a:defRPr/>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加强制造过程控制和供应链协作，降低物料消耗和不良品率，持续降低生产成本，提高制造现场管控水平，实现“日清日结”；</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9705" indent="-179705" algn="just">
              <a:spcAft>
                <a:spcPts val="600"/>
              </a:spcAft>
              <a:buFont typeface="Arial" panose="020B0604020202020204" pitchFamily="34" charset="0"/>
              <a:buChar char="•"/>
              <a:defRPr/>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 加强人力资源、全员设备管理和供应商管理，提高制造过程可靠性，质量、生产率表现提高；</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6" name="Rectangle 13"/>
          <p:cNvSpPr>
            <a:spLocks noChangeArrowheads="1"/>
          </p:cNvSpPr>
          <p:nvPr/>
        </p:nvSpPr>
        <p:spPr bwMode="blackWhite">
          <a:xfrm>
            <a:off x="4926013" y="2852068"/>
            <a:ext cx="3886200" cy="1980406"/>
          </a:xfrm>
          <a:prstGeom prst="rect">
            <a:avLst/>
          </a:prstGeom>
          <a:noFill/>
          <a:ln w="12700">
            <a:noFill/>
            <a:miter lim="800000"/>
          </a:ln>
        </p:spPr>
        <p:txBody>
          <a:bodyPr/>
          <a:lstStyle/>
          <a:p>
            <a:pPr algn="just">
              <a:defRPr/>
            </a:pPr>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用友</a:t>
            </a:r>
            <a:r>
              <a:rPr lang="en-US" altLang="zh-CN" sz="1100" b="1" dirty="0" smtClean="0">
                <a:solidFill>
                  <a:schemeClr val="tx1">
                    <a:lumMod val="65000"/>
                    <a:lumOff val="35000"/>
                  </a:schemeClr>
                </a:solidFill>
                <a:latin typeface="微软雅黑" panose="020B0503020204020204" pitchFamily="34" charset="-122"/>
                <a:ea typeface="微软雅黑" panose="020B0503020204020204" pitchFamily="34" charset="-122"/>
              </a:rPr>
              <a:t>U8+</a:t>
            </a:r>
            <a:r>
              <a:rPr lang="zh-CN" altLang="en-US" sz="1100" b="1" dirty="0" smtClean="0">
                <a:solidFill>
                  <a:schemeClr val="tx1">
                    <a:lumMod val="65000"/>
                    <a:lumOff val="35000"/>
                  </a:schemeClr>
                </a:solidFill>
                <a:latin typeface="微软雅黑" panose="020B0503020204020204" pitchFamily="34" charset="-122"/>
                <a:ea typeface="微软雅黑" panose="020B0503020204020204" pitchFamily="34" charset="-122"/>
              </a:rPr>
              <a:t>食品</a:t>
            </a:r>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行业解决方案特点：</a:t>
            </a:r>
            <a:endPar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endParaRPr>
          </a:p>
          <a:p>
            <a:pPr marL="179705" indent="-179705" algn="just">
              <a:spcAft>
                <a:spcPts val="600"/>
              </a:spcAft>
              <a:buFont typeface="Arial" panose="020B0604020202020204" pitchFamily="34" charset="0"/>
              <a:buChar char="•"/>
              <a:defRPr/>
            </a:pPr>
            <a:r>
              <a:rPr lang="zh-TW" altLang="en-US" sz="1100" dirty="0">
                <a:solidFill>
                  <a:schemeClr val="tx1">
                    <a:lumMod val="65000"/>
                    <a:lumOff val="35000"/>
                  </a:schemeClr>
                </a:solidFill>
                <a:latin typeface="微软雅黑" panose="020B0503020204020204" pitchFamily="34" charset="-122"/>
                <a:ea typeface="微软雅黑" panose="020B0503020204020204" pitchFamily="34" charset="-122"/>
              </a:rPr>
              <a:t>集成化及以流程为主导</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TW" altLang="en-US" sz="1100" dirty="0">
                <a:solidFill>
                  <a:schemeClr val="tx1">
                    <a:lumMod val="65000"/>
                    <a:lumOff val="35000"/>
                  </a:schemeClr>
                </a:solidFill>
                <a:latin typeface="微软雅黑" panose="020B0503020204020204" pitchFamily="34" charset="-122"/>
                <a:ea typeface="微软雅黑" panose="020B0503020204020204" pitchFamily="34" charset="-122"/>
              </a:rPr>
              <a:t>以职能为主导转变为以流程为主导 </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TW" altLang="en-US" sz="1100" dirty="0">
                <a:solidFill>
                  <a:schemeClr val="tx1">
                    <a:lumMod val="65000"/>
                    <a:lumOff val="35000"/>
                  </a:schemeClr>
                </a:solidFill>
                <a:latin typeface="微软雅黑" panose="020B0503020204020204" pitchFamily="34" charset="-122"/>
                <a:ea typeface="微软雅黑" panose="020B0503020204020204" pitchFamily="34" charset="-122"/>
              </a:rPr>
              <a:t>集成企业的职能部门</a:t>
            </a:r>
            <a:endParaRPr lang="en-US" altLang="zh-TW" sz="11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9705" indent="-179705" algn="just">
              <a:spcAft>
                <a:spcPts val="600"/>
              </a:spcAft>
              <a:buFont typeface="Arial" panose="020B0604020202020204" pitchFamily="34" charset="0"/>
              <a:buChar char="•"/>
              <a:defRPr/>
            </a:pPr>
            <a:r>
              <a:rPr lang="zh-TW" altLang="en-US" sz="1100" dirty="0">
                <a:solidFill>
                  <a:schemeClr val="tx1">
                    <a:lumMod val="65000"/>
                    <a:lumOff val="35000"/>
                  </a:schemeClr>
                </a:solidFill>
                <a:latin typeface="微软雅黑" panose="020B0503020204020204" pitchFamily="34" charset="-122"/>
                <a:ea typeface="微软雅黑" panose="020B0503020204020204" pitchFamily="34" charset="-122"/>
              </a:rPr>
              <a:t>客户响应速度/灵活性</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TW" altLang="en-US" sz="1100" dirty="0">
                <a:solidFill>
                  <a:schemeClr val="tx1">
                    <a:lumMod val="65000"/>
                    <a:lumOff val="35000"/>
                  </a:schemeClr>
                </a:solidFill>
                <a:latin typeface="微软雅黑" panose="020B0503020204020204" pitchFamily="34" charset="-122"/>
                <a:ea typeface="微软雅黑" panose="020B0503020204020204" pitchFamily="34" charset="-122"/>
              </a:rPr>
              <a:t>对于客户的要求能够更快更好地响应</a:t>
            </a:r>
            <a:r>
              <a:rPr lang="en-US" altLang="zh-TW" sz="11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TW" altLang="en-US" sz="1100" dirty="0">
                <a:solidFill>
                  <a:schemeClr val="tx1">
                    <a:lumMod val="65000"/>
                    <a:lumOff val="35000"/>
                  </a:schemeClr>
                </a:solidFill>
                <a:latin typeface="微软雅黑" panose="020B0503020204020204" pitchFamily="34" charset="-122"/>
                <a:ea typeface="微软雅黑" panose="020B0503020204020204" pitchFamily="34" charset="-122"/>
              </a:rPr>
              <a:t>更加容易抓住新的业务机会</a:t>
            </a:r>
            <a:endParaRPr lang="en-US" altLang="zh-TW" sz="11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9705" indent="-179705" algn="just">
              <a:spcAft>
                <a:spcPts val="600"/>
              </a:spcAft>
              <a:buFont typeface="Arial" panose="020B0604020202020204" pitchFamily="34" charset="0"/>
              <a:buChar char="•"/>
              <a:defRPr/>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增加对渠道的管控力，渠道全局信息穿透掌控，建立与经销商同管理、共运作的运作模式</a:t>
            </a:r>
            <a:endParaRPr lang="zh-TW"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9705" indent="-179705" algn="just">
              <a:spcAft>
                <a:spcPts val="600"/>
              </a:spcAft>
              <a:buFont typeface="Arial" panose="020B0604020202020204" pitchFamily="34" charset="0"/>
              <a:buChar char="•"/>
              <a:defRPr/>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最佳业务实践，精益生产，建立全面食品安全保障平台 ，快速反映的产、销协调机制    </a:t>
            </a:r>
            <a:endParaRPr lang="zh-TW"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1" name="矩形 170"/>
          <p:cNvSpPr/>
          <p:nvPr/>
        </p:nvSpPr>
        <p:spPr>
          <a:xfrm>
            <a:off x="465139" y="971278"/>
            <a:ext cx="4021137" cy="1561578"/>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88900" indent="355600">
              <a:lnSpc>
                <a:spcPct val="150000"/>
              </a:lnSpc>
              <a:defRPr/>
            </a:pPr>
            <a:r>
              <a:rPr lang="zh-CN" altLang="en-US" sz="1200" dirty="0">
                <a:solidFill>
                  <a:schemeClr val="bg1"/>
                </a:solidFill>
                <a:latin typeface="微软雅黑" panose="020B0503020204020204" pitchFamily="34" charset="-122"/>
                <a:ea typeface="微软雅黑" panose="020B0503020204020204" pitchFamily="34" charset="-122"/>
              </a:rPr>
              <a:t>用友针对食品行业业务特性和发展趋势提供先进的</a:t>
            </a:r>
            <a:r>
              <a:rPr lang="en-US" altLang="zh-CN" sz="1200" dirty="0">
                <a:solidFill>
                  <a:schemeClr val="bg1"/>
                </a:solidFill>
                <a:latin typeface="微软雅黑" panose="020B0503020204020204" pitchFamily="34" charset="-122"/>
                <a:ea typeface="微软雅黑" panose="020B0503020204020204" pitchFamily="34" charset="-122"/>
              </a:rPr>
              <a:t>ERP</a:t>
            </a:r>
            <a:r>
              <a:rPr lang="zh-CN" altLang="en-US" sz="1200" dirty="0">
                <a:solidFill>
                  <a:schemeClr val="bg1"/>
                </a:solidFill>
                <a:latin typeface="微软雅黑" panose="020B0503020204020204" pitchFamily="34" charset="-122"/>
                <a:ea typeface="微软雅黑" panose="020B0503020204020204" pitchFamily="34" charset="-122"/>
              </a:rPr>
              <a:t>行业解决方案</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帮助企业进行业务创新。</a:t>
            </a:r>
            <a:endParaRPr lang="zh-CN" altLang="en-US" sz="1200" dirty="0">
              <a:solidFill>
                <a:schemeClr val="bg1"/>
              </a:solidFill>
              <a:latin typeface="微软雅黑" panose="020B0503020204020204" pitchFamily="34" charset="-122"/>
              <a:ea typeface="微软雅黑" panose="020B0503020204020204" pitchFamily="34" charset="-122"/>
            </a:endParaRPr>
          </a:p>
          <a:p>
            <a:pPr marL="88900" indent="355600">
              <a:lnSpc>
                <a:spcPct val="150000"/>
              </a:lnSpc>
              <a:defRPr/>
            </a:pPr>
            <a:r>
              <a:rPr lang="zh-CN" altLang="en-US" sz="1200" dirty="0">
                <a:solidFill>
                  <a:schemeClr val="bg1"/>
                </a:solidFill>
                <a:latin typeface="微软雅黑" panose="020B0503020204020204" pitchFamily="34" charset="-122"/>
                <a:ea typeface="微软雅黑" panose="020B0503020204020204" pitchFamily="34" charset="-122"/>
              </a:rPr>
              <a:t>现在，已经有超过几万家食品企业采用用友食品行业解决方案，包括外资企业、合资企业和民营企业。</a:t>
            </a:r>
            <a:endParaRPr lang="zh-CN" altLang="en-US" sz="1200" dirty="0">
              <a:solidFill>
                <a:schemeClr val="bg1"/>
              </a:solidFill>
              <a:latin typeface="微软雅黑" panose="020B0503020204020204" pitchFamily="34" charset="-122"/>
              <a:ea typeface="微软雅黑" panose="020B0503020204020204" pitchFamily="34" charset="-122"/>
            </a:endParaRPr>
          </a:p>
        </p:txBody>
      </p:sp>
      <p:pic>
        <p:nvPicPr>
          <p:cNvPr id="34825" name="Picture 10"/>
          <p:cNvPicPr>
            <a:picLocks noChangeAspect="1" noChangeArrowheads="1"/>
          </p:cNvPicPr>
          <p:nvPr/>
        </p:nvPicPr>
        <p:blipFill>
          <a:blip r:embed="rId1" cstate="print"/>
          <a:srcRect/>
          <a:stretch>
            <a:fillRect/>
          </a:stretch>
        </p:blipFill>
        <p:spPr bwMode="auto">
          <a:xfrm>
            <a:off x="457200" y="2634580"/>
            <a:ext cx="4038600" cy="211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6"/>
          <p:cNvGrpSpPr/>
          <p:nvPr/>
        </p:nvGrpSpPr>
        <p:grpSpPr bwMode="auto">
          <a:xfrm>
            <a:off x="495301" y="1007923"/>
            <a:ext cx="7991475" cy="656616"/>
            <a:chOff x="2790" y="244"/>
            <a:chExt cx="2471" cy="918"/>
          </a:xfrm>
        </p:grpSpPr>
        <p:sp>
          <p:nvSpPr>
            <p:cNvPr id="4" name="Freeform 107"/>
            <p:cNvSpPr/>
            <p:nvPr/>
          </p:nvSpPr>
          <p:spPr bwMode="auto">
            <a:xfrm>
              <a:off x="2790" y="244"/>
              <a:ext cx="2471" cy="366"/>
            </a:xfrm>
            <a:custGeom>
              <a:avLst/>
              <a:gdLst>
                <a:gd name="T0" fmla="*/ 45 w 2471"/>
                <a:gd name="T1" fmla="*/ 193 h 202"/>
                <a:gd name="T2" fmla="*/ 2445 w 2471"/>
                <a:gd name="T3" fmla="*/ 202 h 202"/>
                <a:gd name="T4" fmla="*/ 2322 w 2471"/>
                <a:gd name="T5" fmla="*/ 0 h 202"/>
                <a:gd name="T6" fmla="*/ 135 w 2471"/>
                <a:gd name="T7" fmla="*/ 1 h 202"/>
                <a:gd name="T8" fmla="*/ 45 w 2471"/>
                <a:gd name="T9" fmla="*/ 193 h 202"/>
                <a:gd name="T10" fmla="*/ 0 60000 65536"/>
                <a:gd name="T11" fmla="*/ 0 60000 65536"/>
                <a:gd name="T12" fmla="*/ 0 60000 65536"/>
                <a:gd name="T13" fmla="*/ 0 60000 65536"/>
                <a:gd name="T14" fmla="*/ 0 60000 65536"/>
                <a:gd name="T15" fmla="*/ 0 w 2471"/>
                <a:gd name="T16" fmla="*/ 0 h 202"/>
                <a:gd name="T17" fmla="*/ 2471 w 2471"/>
                <a:gd name="T18" fmla="*/ 202 h 202"/>
              </a:gdLst>
              <a:ahLst/>
              <a:cxnLst>
                <a:cxn ang="T10">
                  <a:pos x="T0" y="T1"/>
                </a:cxn>
                <a:cxn ang="T11">
                  <a:pos x="T2" y="T3"/>
                </a:cxn>
                <a:cxn ang="T12">
                  <a:pos x="T4" y="T5"/>
                </a:cxn>
                <a:cxn ang="T13">
                  <a:pos x="T6" y="T7"/>
                </a:cxn>
                <a:cxn ang="T14">
                  <a:pos x="T8" y="T9"/>
                </a:cxn>
              </a:cxnLst>
              <a:rect l="T15" t="T16" r="T17" b="T18"/>
              <a:pathLst>
                <a:path w="2471" h="202">
                  <a:moveTo>
                    <a:pt x="45" y="193"/>
                  </a:moveTo>
                  <a:lnTo>
                    <a:pt x="2445" y="202"/>
                  </a:lnTo>
                  <a:cubicBezTo>
                    <a:pt x="2441" y="193"/>
                    <a:pt x="2471" y="3"/>
                    <a:pt x="2322" y="0"/>
                  </a:cubicBezTo>
                  <a:lnTo>
                    <a:pt x="135" y="1"/>
                  </a:lnTo>
                  <a:cubicBezTo>
                    <a:pt x="0" y="34"/>
                    <a:pt x="51" y="199"/>
                    <a:pt x="45" y="193"/>
                  </a:cubicBezTo>
                  <a:close/>
                </a:path>
              </a:pathLst>
            </a:custGeom>
            <a:gradFill rotWithShape="1">
              <a:gsLst>
                <a:gs pos="0">
                  <a:srgbClr val="6A6A59"/>
                </a:gs>
                <a:gs pos="50000">
                  <a:srgbClr val="E5E4C0"/>
                </a:gs>
                <a:gs pos="100000">
                  <a:srgbClr val="6A6A59"/>
                </a:gs>
              </a:gsLst>
              <a:lin ang="2700000" scaled="1"/>
            </a:gradFill>
            <a:ln w="9525">
              <a:noFill/>
              <a:miter lim="800000"/>
            </a:ln>
          </p:spPr>
          <p:txBody>
            <a:bodyPr/>
            <a:lstStyle/>
            <a:p>
              <a:pPr>
                <a:defRPr/>
              </a:pPr>
              <a:endParaRPr lang="zh-CN" altLang="en-US" sz="800" b="1">
                <a:latin typeface="+mn-ea"/>
                <a:ea typeface="+mn-ea"/>
              </a:endParaRPr>
            </a:p>
          </p:txBody>
        </p:sp>
        <p:grpSp>
          <p:nvGrpSpPr>
            <p:cNvPr id="3" name="Group 108"/>
            <p:cNvGrpSpPr/>
            <p:nvPr/>
          </p:nvGrpSpPr>
          <p:grpSpPr bwMode="auto">
            <a:xfrm>
              <a:off x="2834" y="283"/>
              <a:ext cx="2404" cy="879"/>
              <a:chOff x="2948" y="283"/>
              <a:chExt cx="2404" cy="879"/>
            </a:xfrm>
          </p:grpSpPr>
          <p:sp>
            <p:nvSpPr>
              <p:cNvPr id="6" name="Rectangle 109"/>
              <p:cNvSpPr>
                <a:spLocks noChangeArrowheads="1"/>
              </p:cNvSpPr>
              <p:nvPr/>
            </p:nvSpPr>
            <p:spPr bwMode="auto">
              <a:xfrm>
                <a:off x="2948" y="549"/>
                <a:ext cx="2404" cy="499"/>
              </a:xfrm>
              <a:prstGeom prst="rect">
                <a:avLst/>
              </a:prstGeom>
              <a:gradFill rotWithShape="1">
                <a:gsLst>
                  <a:gs pos="0">
                    <a:srgbClr val="E5E4C0"/>
                  </a:gs>
                  <a:gs pos="100000">
                    <a:schemeClr val="bg1"/>
                  </a:gs>
                </a:gsLst>
                <a:lin ang="5400000" scaled="1"/>
              </a:gradFill>
              <a:ln w="9525">
                <a:noFill/>
                <a:miter lim="800000"/>
              </a:ln>
            </p:spPr>
            <p:txBody>
              <a:bodyPr wrap="none" anchor="ctr"/>
              <a:lstStyle/>
              <a:p>
                <a:pPr>
                  <a:defRPr/>
                </a:pPr>
                <a:endParaRPr lang="zh-CN" altLang="en-US" sz="800" b="1">
                  <a:latin typeface="+mn-ea"/>
                  <a:ea typeface="+mn-ea"/>
                </a:endParaRPr>
              </a:p>
            </p:txBody>
          </p:sp>
          <p:sp>
            <p:nvSpPr>
              <p:cNvPr id="7" name="AutoShape 110"/>
              <p:cNvSpPr>
                <a:spLocks noChangeArrowheads="1"/>
              </p:cNvSpPr>
              <p:nvPr/>
            </p:nvSpPr>
            <p:spPr bwMode="auto">
              <a:xfrm>
                <a:off x="2948" y="283"/>
                <a:ext cx="2404" cy="879"/>
              </a:xfrm>
              <a:prstGeom prst="roundRect">
                <a:avLst>
                  <a:gd name="adj" fmla="val 16667"/>
                </a:avLst>
              </a:prstGeom>
              <a:noFill/>
              <a:ln w="19050">
                <a:solidFill>
                  <a:schemeClr val="bg2"/>
                </a:solidFill>
                <a:round/>
              </a:ln>
            </p:spPr>
            <p:txBody>
              <a:bodyPr wrap="none" anchor="ctr"/>
              <a:lstStyle/>
              <a:p>
                <a:pPr>
                  <a:defRPr/>
                </a:pPr>
                <a:endParaRPr lang="zh-CN" altLang="en-US" sz="800" b="1">
                  <a:latin typeface="+mn-ea"/>
                  <a:ea typeface="+mn-ea"/>
                </a:endParaRPr>
              </a:p>
            </p:txBody>
          </p:sp>
          <p:sp>
            <p:nvSpPr>
              <p:cNvPr id="8" name="Text Box 111"/>
              <p:cNvSpPr txBox="1">
                <a:spLocks noChangeArrowheads="1"/>
              </p:cNvSpPr>
              <p:nvPr/>
            </p:nvSpPr>
            <p:spPr bwMode="auto">
              <a:xfrm>
                <a:off x="3976" y="319"/>
                <a:ext cx="305" cy="237"/>
              </a:xfrm>
              <a:prstGeom prst="rect">
                <a:avLst/>
              </a:prstGeom>
              <a:noFill/>
              <a:ln w="9525">
                <a:noFill/>
                <a:miter lim="800000"/>
              </a:ln>
            </p:spPr>
            <p:txBody>
              <a:bodyPr wrap="none" lIns="0" tIns="0" rIns="0" bIns="0">
                <a:spAutoFit/>
              </a:bodyPr>
              <a:lstStyle/>
              <a:p>
                <a:pPr>
                  <a:defRPr/>
                </a:pPr>
                <a:r>
                  <a:rPr lang="zh-CN" altLang="en-US" sz="1100" b="1" dirty="0">
                    <a:latin typeface="+mn-ea"/>
                    <a:ea typeface="+mn-ea"/>
                  </a:rPr>
                  <a:t>综合查询子系统</a:t>
                </a:r>
                <a:endParaRPr lang="zh-CN" altLang="en-US" sz="1100" b="1" dirty="0">
                  <a:latin typeface="+mn-ea"/>
                  <a:ea typeface="+mn-ea"/>
                </a:endParaRPr>
              </a:p>
            </p:txBody>
          </p:sp>
          <p:grpSp>
            <p:nvGrpSpPr>
              <p:cNvPr id="5" name="Group 112"/>
              <p:cNvGrpSpPr/>
              <p:nvPr/>
            </p:nvGrpSpPr>
            <p:grpSpPr bwMode="auto">
              <a:xfrm>
                <a:off x="3061" y="639"/>
                <a:ext cx="2242" cy="228"/>
                <a:chOff x="3061" y="1093"/>
                <a:chExt cx="2242" cy="228"/>
              </a:xfrm>
            </p:grpSpPr>
            <p:grpSp>
              <p:nvGrpSpPr>
                <p:cNvPr id="9" name="Group 113"/>
                <p:cNvGrpSpPr/>
                <p:nvPr/>
              </p:nvGrpSpPr>
              <p:grpSpPr bwMode="auto">
                <a:xfrm>
                  <a:off x="3061" y="1093"/>
                  <a:ext cx="699" cy="228"/>
                  <a:chOff x="589" y="677"/>
                  <a:chExt cx="1202" cy="1122"/>
                </a:xfrm>
              </p:grpSpPr>
              <p:sp>
                <p:nvSpPr>
                  <p:cNvPr id="53" name="Freeform 114"/>
                  <p:cNvSpPr/>
                  <p:nvPr/>
                </p:nvSpPr>
                <p:spPr bwMode="auto">
                  <a:xfrm>
                    <a:off x="929" y="686"/>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54" name="Freeform 115"/>
                  <p:cNvSpPr/>
                  <p:nvPr/>
                </p:nvSpPr>
                <p:spPr bwMode="auto">
                  <a:xfrm>
                    <a:off x="589" y="1455"/>
                    <a:ext cx="1202" cy="344"/>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55" name="Freeform 116"/>
                  <p:cNvSpPr/>
                  <p:nvPr/>
                </p:nvSpPr>
                <p:spPr bwMode="auto">
                  <a:xfrm>
                    <a:off x="1451" y="686"/>
                    <a:ext cx="340" cy="1113"/>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9F9B51"/>
                  </a:solidFill>
                  <a:ln w="9525">
                    <a:noFill/>
                    <a:miter lim="800000"/>
                  </a:ln>
                </p:spPr>
                <p:txBody>
                  <a:bodyPr/>
                  <a:lstStyle/>
                  <a:p>
                    <a:pPr>
                      <a:defRPr/>
                    </a:pPr>
                    <a:endParaRPr lang="zh-CN" altLang="en-US" sz="800" b="1">
                      <a:latin typeface="+mn-ea"/>
                      <a:ea typeface="+mn-ea"/>
                    </a:endParaRPr>
                  </a:p>
                </p:txBody>
              </p:sp>
              <p:sp>
                <p:nvSpPr>
                  <p:cNvPr id="56" name="Freeform 117"/>
                  <p:cNvSpPr/>
                  <p:nvPr/>
                </p:nvSpPr>
                <p:spPr bwMode="auto">
                  <a:xfrm>
                    <a:off x="589" y="686"/>
                    <a:ext cx="340" cy="1113"/>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57" name="Freeform 118"/>
                  <p:cNvSpPr/>
                  <p:nvPr/>
                </p:nvSpPr>
                <p:spPr bwMode="auto">
                  <a:xfrm>
                    <a:off x="589" y="677"/>
                    <a:ext cx="862" cy="1122"/>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B7B475"/>
                  </a:solidFill>
                  <a:ln w="9525">
                    <a:noFill/>
                    <a:miter lim="800000"/>
                  </a:ln>
                </p:spPr>
                <p:txBody>
                  <a:bodyPr/>
                  <a:lstStyle/>
                  <a:p>
                    <a:pPr>
                      <a:defRPr/>
                    </a:pPr>
                    <a:endParaRPr lang="zh-CN" altLang="en-US" sz="800" b="1">
                      <a:latin typeface="+mn-ea"/>
                      <a:ea typeface="+mn-ea"/>
                    </a:endParaRPr>
                  </a:p>
                </p:txBody>
              </p:sp>
              <p:sp>
                <p:nvSpPr>
                  <p:cNvPr id="58" name="Freeform 119"/>
                  <p:cNvSpPr/>
                  <p:nvPr/>
                </p:nvSpPr>
                <p:spPr bwMode="auto">
                  <a:xfrm>
                    <a:off x="589" y="686"/>
                    <a:ext cx="1202" cy="344"/>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CCCA9C"/>
                  </a:solidFill>
                  <a:ln w="9525">
                    <a:noFill/>
                    <a:miter lim="800000"/>
                  </a:ln>
                </p:spPr>
                <p:txBody>
                  <a:bodyPr/>
                  <a:lstStyle/>
                  <a:p>
                    <a:pPr>
                      <a:defRPr/>
                    </a:pPr>
                    <a:endParaRPr lang="zh-CN" altLang="en-US" sz="800" b="1">
                      <a:latin typeface="+mn-ea"/>
                      <a:ea typeface="+mn-ea"/>
                    </a:endParaRPr>
                  </a:p>
                </p:txBody>
              </p:sp>
            </p:grpSp>
            <p:grpSp>
              <p:nvGrpSpPr>
                <p:cNvPr id="10" name="Group 120"/>
                <p:cNvGrpSpPr/>
                <p:nvPr/>
              </p:nvGrpSpPr>
              <p:grpSpPr bwMode="auto">
                <a:xfrm>
                  <a:off x="3833" y="1093"/>
                  <a:ext cx="698" cy="228"/>
                  <a:chOff x="589" y="677"/>
                  <a:chExt cx="1200" cy="1126"/>
                </a:xfrm>
              </p:grpSpPr>
              <p:sp>
                <p:nvSpPr>
                  <p:cNvPr id="47" name="Freeform 121"/>
                  <p:cNvSpPr/>
                  <p:nvPr/>
                </p:nvSpPr>
                <p:spPr bwMode="auto">
                  <a:xfrm>
                    <a:off x="930" y="686"/>
                    <a:ext cx="853"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48" name="Freeform 122"/>
                  <p:cNvSpPr/>
                  <p:nvPr/>
                </p:nvSpPr>
                <p:spPr bwMode="auto">
                  <a:xfrm>
                    <a:off x="589" y="1455"/>
                    <a:ext cx="1194" cy="344"/>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49" name="Freeform 123"/>
                  <p:cNvSpPr/>
                  <p:nvPr/>
                </p:nvSpPr>
                <p:spPr bwMode="auto">
                  <a:xfrm>
                    <a:off x="1449" y="686"/>
                    <a:ext cx="340" cy="1113"/>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9F9B51"/>
                  </a:solidFill>
                  <a:ln w="9525">
                    <a:noFill/>
                    <a:miter lim="800000"/>
                  </a:ln>
                </p:spPr>
                <p:txBody>
                  <a:bodyPr/>
                  <a:lstStyle/>
                  <a:p>
                    <a:pPr>
                      <a:defRPr/>
                    </a:pPr>
                    <a:endParaRPr lang="zh-CN" altLang="en-US" sz="800" b="1">
                      <a:latin typeface="+mn-ea"/>
                      <a:ea typeface="+mn-ea"/>
                    </a:endParaRPr>
                  </a:p>
                </p:txBody>
              </p:sp>
              <p:sp>
                <p:nvSpPr>
                  <p:cNvPr id="50" name="Freeform 124"/>
                  <p:cNvSpPr/>
                  <p:nvPr/>
                </p:nvSpPr>
                <p:spPr bwMode="auto">
                  <a:xfrm>
                    <a:off x="589" y="686"/>
                    <a:ext cx="340" cy="1113"/>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51" name="Freeform 125"/>
                  <p:cNvSpPr/>
                  <p:nvPr/>
                </p:nvSpPr>
                <p:spPr bwMode="auto">
                  <a:xfrm>
                    <a:off x="589" y="677"/>
                    <a:ext cx="858" cy="1126"/>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B7B475"/>
                  </a:solidFill>
                  <a:ln w="9525">
                    <a:noFill/>
                    <a:miter lim="800000"/>
                  </a:ln>
                </p:spPr>
                <p:txBody>
                  <a:bodyPr/>
                  <a:lstStyle/>
                  <a:p>
                    <a:pPr>
                      <a:defRPr/>
                    </a:pPr>
                    <a:endParaRPr lang="zh-CN" altLang="en-US" sz="800" b="1">
                      <a:latin typeface="+mn-ea"/>
                      <a:ea typeface="+mn-ea"/>
                    </a:endParaRPr>
                  </a:p>
                </p:txBody>
              </p:sp>
              <p:sp>
                <p:nvSpPr>
                  <p:cNvPr id="52" name="Freeform 126"/>
                  <p:cNvSpPr/>
                  <p:nvPr/>
                </p:nvSpPr>
                <p:spPr bwMode="auto">
                  <a:xfrm>
                    <a:off x="589" y="686"/>
                    <a:ext cx="1194" cy="344"/>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CCCA9C"/>
                  </a:solidFill>
                  <a:ln w="9525">
                    <a:noFill/>
                    <a:miter lim="800000"/>
                  </a:ln>
                </p:spPr>
                <p:txBody>
                  <a:bodyPr/>
                  <a:lstStyle/>
                  <a:p>
                    <a:pPr>
                      <a:defRPr/>
                    </a:pPr>
                    <a:endParaRPr lang="zh-CN" altLang="en-US" sz="800" b="1">
                      <a:latin typeface="+mn-ea"/>
                      <a:ea typeface="+mn-ea"/>
                    </a:endParaRPr>
                  </a:p>
                </p:txBody>
              </p:sp>
            </p:grpSp>
            <p:grpSp>
              <p:nvGrpSpPr>
                <p:cNvPr id="17" name="Group 127"/>
                <p:cNvGrpSpPr/>
                <p:nvPr/>
              </p:nvGrpSpPr>
              <p:grpSpPr bwMode="auto">
                <a:xfrm>
                  <a:off x="4604" y="1093"/>
                  <a:ext cx="699" cy="228"/>
                  <a:chOff x="589" y="677"/>
                  <a:chExt cx="1202" cy="1122"/>
                </a:xfrm>
              </p:grpSpPr>
              <p:sp>
                <p:nvSpPr>
                  <p:cNvPr id="41" name="Freeform 128"/>
                  <p:cNvSpPr/>
                  <p:nvPr/>
                </p:nvSpPr>
                <p:spPr bwMode="auto">
                  <a:xfrm>
                    <a:off x="929" y="686"/>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42" name="Freeform 129"/>
                  <p:cNvSpPr/>
                  <p:nvPr/>
                </p:nvSpPr>
                <p:spPr bwMode="auto">
                  <a:xfrm>
                    <a:off x="589" y="1455"/>
                    <a:ext cx="1202" cy="344"/>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43" name="Freeform 130"/>
                  <p:cNvSpPr/>
                  <p:nvPr/>
                </p:nvSpPr>
                <p:spPr bwMode="auto">
                  <a:xfrm>
                    <a:off x="1451" y="686"/>
                    <a:ext cx="340" cy="1113"/>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9F9B51"/>
                  </a:solidFill>
                  <a:ln w="9525">
                    <a:noFill/>
                    <a:miter lim="800000"/>
                  </a:ln>
                </p:spPr>
                <p:txBody>
                  <a:bodyPr/>
                  <a:lstStyle/>
                  <a:p>
                    <a:pPr>
                      <a:defRPr/>
                    </a:pPr>
                    <a:endParaRPr lang="zh-CN" altLang="en-US" sz="800" b="1">
                      <a:latin typeface="+mn-ea"/>
                      <a:ea typeface="+mn-ea"/>
                    </a:endParaRPr>
                  </a:p>
                </p:txBody>
              </p:sp>
              <p:sp>
                <p:nvSpPr>
                  <p:cNvPr id="44" name="Freeform 131"/>
                  <p:cNvSpPr/>
                  <p:nvPr/>
                </p:nvSpPr>
                <p:spPr bwMode="auto">
                  <a:xfrm>
                    <a:off x="589" y="686"/>
                    <a:ext cx="340" cy="1113"/>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45" name="Freeform 132"/>
                  <p:cNvSpPr/>
                  <p:nvPr/>
                </p:nvSpPr>
                <p:spPr bwMode="auto">
                  <a:xfrm>
                    <a:off x="589" y="677"/>
                    <a:ext cx="862" cy="1122"/>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B7B475"/>
                  </a:solidFill>
                  <a:ln w="9525">
                    <a:noFill/>
                    <a:miter lim="800000"/>
                  </a:ln>
                </p:spPr>
                <p:txBody>
                  <a:bodyPr/>
                  <a:lstStyle/>
                  <a:p>
                    <a:pPr>
                      <a:defRPr/>
                    </a:pPr>
                    <a:endParaRPr lang="zh-CN" altLang="en-US" sz="800" b="1">
                      <a:latin typeface="+mn-ea"/>
                      <a:ea typeface="+mn-ea"/>
                    </a:endParaRPr>
                  </a:p>
                </p:txBody>
              </p:sp>
              <p:sp>
                <p:nvSpPr>
                  <p:cNvPr id="46" name="Freeform 133"/>
                  <p:cNvSpPr/>
                  <p:nvPr/>
                </p:nvSpPr>
                <p:spPr bwMode="auto">
                  <a:xfrm>
                    <a:off x="589" y="686"/>
                    <a:ext cx="1202" cy="344"/>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CCCA9C"/>
                  </a:solidFill>
                  <a:ln w="9525">
                    <a:noFill/>
                    <a:miter lim="800000"/>
                  </a:ln>
                </p:spPr>
                <p:txBody>
                  <a:bodyPr/>
                  <a:lstStyle/>
                  <a:p>
                    <a:pPr>
                      <a:defRPr/>
                    </a:pPr>
                    <a:endParaRPr lang="zh-CN" altLang="en-US" sz="800" b="1">
                      <a:latin typeface="+mn-ea"/>
                      <a:ea typeface="+mn-ea"/>
                    </a:endParaRPr>
                  </a:p>
                </p:txBody>
              </p:sp>
            </p:grpSp>
          </p:grpSp>
          <p:grpSp>
            <p:nvGrpSpPr>
              <p:cNvPr id="18" name="Group 134"/>
              <p:cNvGrpSpPr/>
              <p:nvPr/>
            </p:nvGrpSpPr>
            <p:grpSpPr bwMode="auto">
              <a:xfrm>
                <a:off x="3061" y="879"/>
                <a:ext cx="2242" cy="237"/>
                <a:chOff x="3061" y="1084"/>
                <a:chExt cx="2242" cy="237"/>
              </a:xfrm>
            </p:grpSpPr>
            <p:grpSp>
              <p:nvGrpSpPr>
                <p:cNvPr id="19" name="Group 135"/>
                <p:cNvGrpSpPr/>
                <p:nvPr/>
              </p:nvGrpSpPr>
              <p:grpSpPr bwMode="auto">
                <a:xfrm>
                  <a:off x="3061" y="1084"/>
                  <a:ext cx="699" cy="237"/>
                  <a:chOff x="589" y="631"/>
                  <a:chExt cx="1202" cy="1164"/>
                </a:xfrm>
              </p:grpSpPr>
              <p:sp>
                <p:nvSpPr>
                  <p:cNvPr id="32" name="Freeform 136"/>
                  <p:cNvSpPr/>
                  <p:nvPr/>
                </p:nvSpPr>
                <p:spPr bwMode="auto">
                  <a:xfrm>
                    <a:off x="929" y="689"/>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33" name="Freeform 137"/>
                  <p:cNvSpPr/>
                  <p:nvPr/>
                </p:nvSpPr>
                <p:spPr bwMode="auto">
                  <a:xfrm>
                    <a:off x="589" y="1459"/>
                    <a:ext cx="1202"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34" name="Freeform 138"/>
                  <p:cNvSpPr/>
                  <p:nvPr/>
                </p:nvSpPr>
                <p:spPr bwMode="auto">
                  <a:xfrm>
                    <a:off x="1451" y="689"/>
                    <a:ext cx="340" cy="1105"/>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9F9B51"/>
                  </a:solidFill>
                  <a:ln w="9525">
                    <a:noFill/>
                    <a:miter lim="800000"/>
                  </a:ln>
                </p:spPr>
                <p:txBody>
                  <a:bodyPr/>
                  <a:lstStyle/>
                  <a:p>
                    <a:pPr>
                      <a:defRPr/>
                    </a:pPr>
                    <a:endParaRPr lang="zh-CN" altLang="en-US" sz="800" b="1">
                      <a:latin typeface="+mn-ea"/>
                      <a:ea typeface="+mn-ea"/>
                    </a:endParaRPr>
                  </a:p>
                </p:txBody>
              </p:sp>
              <p:sp>
                <p:nvSpPr>
                  <p:cNvPr id="35" name="Freeform 139"/>
                  <p:cNvSpPr/>
                  <p:nvPr/>
                </p:nvSpPr>
                <p:spPr bwMode="auto">
                  <a:xfrm>
                    <a:off x="589" y="689"/>
                    <a:ext cx="340" cy="1105"/>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36" name="Freeform 140"/>
                  <p:cNvSpPr/>
                  <p:nvPr/>
                </p:nvSpPr>
                <p:spPr bwMode="auto">
                  <a:xfrm>
                    <a:off x="589" y="631"/>
                    <a:ext cx="862" cy="1163"/>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B7B475"/>
                  </a:solidFill>
                  <a:ln w="9525">
                    <a:noFill/>
                    <a:miter lim="800000"/>
                  </a:ln>
                </p:spPr>
                <p:txBody>
                  <a:bodyPr/>
                  <a:lstStyle/>
                  <a:p>
                    <a:pPr>
                      <a:defRPr/>
                    </a:pPr>
                    <a:endParaRPr lang="zh-CN" altLang="en-US" sz="800" b="1">
                      <a:latin typeface="+mn-ea"/>
                      <a:ea typeface="+mn-ea"/>
                    </a:endParaRPr>
                  </a:p>
                </p:txBody>
              </p:sp>
              <p:sp>
                <p:nvSpPr>
                  <p:cNvPr id="37" name="Freeform 141"/>
                  <p:cNvSpPr/>
                  <p:nvPr/>
                </p:nvSpPr>
                <p:spPr bwMode="auto">
                  <a:xfrm>
                    <a:off x="589" y="689"/>
                    <a:ext cx="1202"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CCCA9C"/>
                  </a:solidFill>
                  <a:ln w="9525">
                    <a:noFill/>
                    <a:miter lim="800000"/>
                  </a:ln>
                </p:spPr>
                <p:txBody>
                  <a:bodyPr/>
                  <a:lstStyle/>
                  <a:p>
                    <a:pPr>
                      <a:defRPr/>
                    </a:pPr>
                    <a:endParaRPr lang="zh-CN" altLang="en-US" sz="800" b="1">
                      <a:latin typeface="+mn-ea"/>
                      <a:ea typeface="+mn-ea"/>
                    </a:endParaRPr>
                  </a:p>
                </p:txBody>
              </p:sp>
            </p:grpSp>
            <p:grpSp>
              <p:nvGrpSpPr>
                <p:cNvPr id="38" name="Group 142"/>
                <p:cNvGrpSpPr/>
                <p:nvPr/>
              </p:nvGrpSpPr>
              <p:grpSpPr bwMode="auto">
                <a:xfrm>
                  <a:off x="3833" y="1084"/>
                  <a:ext cx="698" cy="237"/>
                  <a:chOff x="589" y="631"/>
                  <a:chExt cx="1200" cy="1164"/>
                </a:xfrm>
              </p:grpSpPr>
              <p:sp>
                <p:nvSpPr>
                  <p:cNvPr id="26" name="Freeform 143"/>
                  <p:cNvSpPr/>
                  <p:nvPr/>
                </p:nvSpPr>
                <p:spPr bwMode="auto">
                  <a:xfrm>
                    <a:off x="930" y="689"/>
                    <a:ext cx="853"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27" name="Freeform 144"/>
                  <p:cNvSpPr/>
                  <p:nvPr/>
                </p:nvSpPr>
                <p:spPr bwMode="auto">
                  <a:xfrm>
                    <a:off x="589" y="1459"/>
                    <a:ext cx="1194"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28" name="Freeform 145"/>
                  <p:cNvSpPr/>
                  <p:nvPr/>
                </p:nvSpPr>
                <p:spPr bwMode="auto">
                  <a:xfrm>
                    <a:off x="1449" y="689"/>
                    <a:ext cx="340" cy="1105"/>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9F9B51"/>
                  </a:solidFill>
                  <a:ln w="9525">
                    <a:noFill/>
                    <a:miter lim="800000"/>
                  </a:ln>
                </p:spPr>
                <p:txBody>
                  <a:bodyPr/>
                  <a:lstStyle/>
                  <a:p>
                    <a:pPr>
                      <a:defRPr/>
                    </a:pPr>
                    <a:endParaRPr lang="zh-CN" altLang="en-US" sz="800" b="1">
                      <a:latin typeface="+mn-ea"/>
                      <a:ea typeface="+mn-ea"/>
                    </a:endParaRPr>
                  </a:p>
                </p:txBody>
              </p:sp>
              <p:sp>
                <p:nvSpPr>
                  <p:cNvPr id="29" name="Freeform 146"/>
                  <p:cNvSpPr/>
                  <p:nvPr/>
                </p:nvSpPr>
                <p:spPr bwMode="auto">
                  <a:xfrm>
                    <a:off x="589" y="689"/>
                    <a:ext cx="340" cy="1105"/>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30" name="Freeform 147"/>
                  <p:cNvSpPr/>
                  <p:nvPr/>
                </p:nvSpPr>
                <p:spPr bwMode="auto">
                  <a:xfrm>
                    <a:off x="589" y="631"/>
                    <a:ext cx="858" cy="1163"/>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B7B475"/>
                  </a:solidFill>
                  <a:ln w="9525">
                    <a:noFill/>
                    <a:miter lim="800000"/>
                  </a:ln>
                </p:spPr>
                <p:txBody>
                  <a:bodyPr/>
                  <a:lstStyle/>
                  <a:p>
                    <a:pPr>
                      <a:defRPr/>
                    </a:pPr>
                    <a:endParaRPr lang="zh-CN" altLang="en-US" sz="800" b="1">
                      <a:latin typeface="+mn-ea"/>
                      <a:ea typeface="+mn-ea"/>
                    </a:endParaRPr>
                  </a:p>
                </p:txBody>
              </p:sp>
              <p:sp>
                <p:nvSpPr>
                  <p:cNvPr id="31" name="Freeform 148"/>
                  <p:cNvSpPr/>
                  <p:nvPr/>
                </p:nvSpPr>
                <p:spPr bwMode="auto">
                  <a:xfrm>
                    <a:off x="589" y="689"/>
                    <a:ext cx="1194"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CCCA9C"/>
                  </a:solidFill>
                  <a:ln w="9525">
                    <a:noFill/>
                    <a:miter lim="800000"/>
                  </a:ln>
                </p:spPr>
                <p:txBody>
                  <a:bodyPr/>
                  <a:lstStyle/>
                  <a:p>
                    <a:pPr>
                      <a:defRPr/>
                    </a:pPr>
                    <a:endParaRPr lang="zh-CN" altLang="en-US" sz="800" b="1">
                      <a:latin typeface="+mn-ea"/>
                      <a:ea typeface="+mn-ea"/>
                    </a:endParaRPr>
                  </a:p>
                </p:txBody>
              </p:sp>
            </p:grpSp>
            <p:grpSp>
              <p:nvGrpSpPr>
                <p:cNvPr id="39" name="Group 149"/>
                <p:cNvGrpSpPr/>
                <p:nvPr/>
              </p:nvGrpSpPr>
              <p:grpSpPr bwMode="auto">
                <a:xfrm>
                  <a:off x="4604" y="1084"/>
                  <a:ext cx="699" cy="237"/>
                  <a:chOff x="589" y="631"/>
                  <a:chExt cx="1202" cy="1164"/>
                </a:xfrm>
              </p:grpSpPr>
              <p:sp>
                <p:nvSpPr>
                  <p:cNvPr id="20" name="Freeform 150"/>
                  <p:cNvSpPr/>
                  <p:nvPr/>
                </p:nvSpPr>
                <p:spPr bwMode="auto">
                  <a:xfrm>
                    <a:off x="929" y="689"/>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21" name="Freeform 151"/>
                  <p:cNvSpPr/>
                  <p:nvPr/>
                </p:nvSpPr>
                <p:spPr bwMode="auto">
                  <a:xfrm>
                    <a:off x="589" y="1459"/>
                    <a:ext cx="1202"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22" name="Freeform 152"/>
                  <p:cNvSpPr/>
                  <p:nvPr/>
                </p:nvSpPr>
                <p:spPr bwMode="auto">
                  <a:xfrm>
                    <a:off x="1451" y="689"/>
                    <a:ext cx="340" cy="1105"/>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9F9B51"/>
                  </a:solidFill>
                  <a:ln w="9525">
                    <a:noFill/>
                    <a:miter lim="800000"/>
                  </a:ln>
                </p:spPr>
                <p:txBody>
                  <a:bodyPr/>
                  <a:lstStyle/>
                  <a:p>
                    <a:pPr>
                      <a:defRPr/>
                    </a:pPr>
                    <a:endParaRPr lang="zh-CN" altLang="en-US" sz="800" b="1">
                      <a:latin typeface="+mn-ea"/>
                      <a:ea typeface="+mn-ea"/>
                    </a:endParaRPr>
                  </a:p>
                </p:txBody>
              </p:sp>
              <p:sp>
                <p:nvSpPr>
                  <p:cNvPr id="23" name="Freeform 153"/>
                  <p:cNvSpPr/>
                  <p:nvPr/>
                </p:nvSpPr>
                <p:spPr bwMode="auto">
                  <a:xfrm>
                    <a:off x="589" y="689"/>
                    <a:ext cx="340" cy="1105"/>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24" name="Freeform 154"/>
                  <p:cNvSpPr/>
                  <p:nvPr/>
                </p:nvSpPr>
                <p:spPr bwMode="auto">
                  <a:xfrm>
                    <a:off x="589" y="631"/>
                    <a:ext cx="862" cy="1163"/>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B7B475"/>
                  </a:solidFill>
                  <a:ln w="9525">
                    <a:noFill/>
                    <a:miter lim="800000"/>
                  </a:ln>
                </p:spPr>
                <p:txBody>
                  <a:bodyPr/>
                  <a:lstStyle/>
                  <a:p>
                    <a:pPr>
                      <a:defRPr/>
                    </a:pPr>
                    <a:endParaRPr lang="zh-CN" altLang="en-US" sz="800" b="1">
                      <a:latin typeface="+mn-ea"/>
                      <a:ea typeface="+mn-ea"/>
                    </a:endParaRPr>
                  </a:p>
                </p:txBody>
              </p:sp>
              <p:sp>
                <p:nvSpPr>
                  <p:cNvPr id="25" name="Freeform 155"/>
                  <p:cNvSpPr/>
                  <p:nvPr/>
                </p:nvSpPr>
                <p:spPr bwMode="auto">
                  <a:xfrm>
                    <a:off x="589" y="689"/>
                    <a:ext cx="1202"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CCCA9C"/>
                  </a:solidFill>
                  <a:ln w="9525">
                    <a:noFill/>
                    <a:miter lim="800000"/>
                  </a:ln>
                </p:spPr>
                <p:txBody>
                  <a:bodyPr/>
                  <a:lstStyle/>
                  <a:p>
                    <a:pPr>
                      <a:defRPr/>
                    </a:pPr>
                    <a:endParaRPr lang="zh-CN" altLang="en-US" sz="800" b="1">
                      <a:latin typeface="+mn-ea"/>
                      <a:ea typeface="+mn-ea"/>
                    </a:endParaRPr>
                  </a:p>
                </p:txBody>
              </p:sp>
            </p:grpSp>
          </p:grpSp>
          <p:sp>
            <p:nvSpPr>
              <p:cNvPr id="11" name="Rectangle 156"/>
              <p:cNvSpPr>
                <a:spLocks noChangeArrowheads="1"/>
              </p:cNvSpPr>
              <p:nvPr/>
            </p:nvSpPr>
            <p:spPr bwMode="auto">
              <a:xfrm>
                <a:off x="3084" y="683"/>
                <a:ext cx="127" cy="155"/>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a:solidFill>
                      <a:schemeClr val="bg1"/>
                    </a:solidFill>
                    <a:latin typeface="+mn-ea"/>
                    <a:ea typeface="+mn-ea"/>
                  </a:rPr>
                  <a:t>销售分析</a:t>
                </a:r>
                <a:endParaRPr kumimoji="1" lang="zh-CN" altLang="en-US" sz="800" b="1" dirty="0">
                  <a:solidFill>
                    <a:schemeClr val="bg1"/>
                  </a:solidFill>
                  <a:latin typeface="+mn-ea"/>
                  <a:ea typeface="+mn-ea"/>
                </a:endParaRPr>
              </a:p>
            </p:txBody>
          </p:sp>
          <p:sp>
            <p:nvSpPr>
              <p:cNvPr id="12" name="Rectangle 157"/>
              <p:cNvSpPr>
                <a:spLocks noChangeArrowheads="1"/>
              </p:cNvSpPr>
              <p:nvPr/>
            </p:nvSpPr>
            <p:spPr bwMode="auto">
              <a:xfrm>
                <a:off x="3878" y="704"/>
                <a:ext cx="127" cy="155"/>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a:solidFill>
                      <a:schemeClr val="bg1"/>
                    </a:solidFill>
                    <a:latin typeface="+mn-ea"/>
                    <a:ea typeface="+mn-ea"/>
                  </a:rPr>
                  <a:t>库存分析</a:t>
                </a:r>
                <a:endParaRPr kumimoji="1" lang="zh-CN" altLang="en-US" sz="800" b="1" dirty="0">
                  <a:solidFill>
                    <a:schemeClr val="bg1"/>
                  </a:solidFill>
                  <a:latin typeface="+mn-ea"/>
                  <a:ea typeface="+mn-ea"/>
                </a:endParaRPr>
              </a:p>
            </p:txBody>
          </p:sp>
          <p:sp>
            <p:nvSpPr>
              <p:cNvPr id="13" name="Rectangle 158"/>
              <p:cNvSpPr>
                <a:spLocks noChangeArrowheads="1"/>
              </p:cNvSpPr>
              <p:nvPr/>
            </p:nvSpPr>
            <p:spPr bwMode="auto">
              <a:xfrm>
                <a:off x="4649" y="689"/>
                <a:ext cx="127" cy="155"/>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a:solidFill>
                      <a:schemeClr val="bg1"/>
                    </a:solidFill>
                    <a:latin typeface="+mn-ea"/>
                    <a:ea typeface="+mn-ea"/>
                  </a:rPr>
                  <a:t>应收分析</a:t>
                </a:r>
                <a:endParaRPr kumimoji="1" lang="zh-CN" altLang="en-US" sz="800" b="1" dirty="0">
                  <a:solidFill>
                    <a:schemeClr val="bg1"/>
                  </a:solidFill>
                  <a:latin typeface="+mn-ea"/>
                  <a:ea typeface="+mn-ea"/>
                </a:endParaRPr>
              </a:p>
            </p:txBody>
          </p:sp>
          <p:sp>
            <p:nvSpPr>
              <p:cNvPr id="14" name="Rectangle 159"/>
              <p:cNvSpPr>
                <a:spLocks noChangeArrowheads="1"/>
              </p:cNvSpPr>
              <p:nvPr/>
            </p:nvSpPr>
            <p:spPr bwMode="auto">
              <a:xfrm>
                <a:off x="3084" y="937"/>
                <a:ext cx="127" cy="155"/>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a:solidFill>
                      <a:schemeClr val="bg1"/>
                    </a:solidFill>
                    <a:latin typeface="+mn-ea"/>
                    <a:ea typeface="+mn-ea"/>
                  </a:rPr>
                  <a:t>客户分析</a:t>
                </a:r>
                <a:endParaRPr kumimoji="1" lang="zh-CN" altLang="en-US" sz="800" b="1" dirty="0">
                  <a:solidFill>
                    <a:schemeClr val="bg1"/>
                  </a:solidFill>
                  <a:latin typeface="+mn-ea"/>
                  <a:ea typeface="+mn-ea"/>
                </a:endParaRPr>
              </a:p>
            </p:txBody>
          </p:sp>
          <p:sp>
            <p:nvSpPr>
              <p:cNvPr id="15" name="Rectangle 160"/>
              <p:cNvSpPr>
                <a:spLocks noChangeArrowheads="1"/>
              </p:cNvSpPr>
              <p:nvPr/>
            </p:nvSpPr>
            <p:spPr bwMode="auto">
              <a:xfrm>
                <a:off x="3878" y="937"/>
                <a:ext cx="127" cy="155"/>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a:solidFill>
                      <a:schemeClr val="bg1"/>
                    </a:solidFill>
                    <a:latin typeface="+mn-ea"/>
                    <a:ea typeface="+mn-ea"/>
                  </a:rPr>
                  <a:t>销售排名</a:t>
                </a:r>
                <a:endParaRPr kumimoji="1" lang="zh-CN" altLang="en-US" sz="800" b="1" dirty="0">
                  <a:solidFill>
                    <a:schemeClr val="bg1"/>
                  </a:solidFill>
                  <a:latin typeface="+mn-ea"/>
                  <a:ea typeface="+mn-ea"/>
                </a:endParaRPr>
              </a:p>
            </p:txBody>
          </p:sp>
          <p:sp>
            <p:nvSpPr>
              <p:cNvPr id="16" name="Rectangle 161"/>
              <p:cNvSpPr>
                <a:spLocks noChangeArrowheads="1"/>
              </p:cNvSpPr>
              <p:nvPr/>
            </p:nvSpPr>
            <p:spPr bwMode="auto">
              <a:xfrm>
                <a:off x="4649" y="952"/>
                <a:ext cx="127" cy="155"/>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a:solidFill>
                      <a:schemeClr val="bg1"/>
                    </a:solidFill>
                    <a:latin typeface="+mn-ea"/>
                    <a:ea typeface="+mn-ea"/>
                  </a:rPr>
                  <a:t>趋势分析</a:t>
                </a:r>
                <a:endParaRPr kumimoji="1" lang="zh-CN" altLang="en-US" sz="800" b="1" dirty="0">
                  <a:solidFill>
                    <a:schemeClr val="bg1"/>
                  </a:solidFill>
                  <a:latin typeface="+mn-ea"/>
                  <a:ea typeface="+mn-ea"/>
                </a:endParaRPr>
              </a:p>
            </p:txBody>
          </p:sp>
        </p:grpSp>
      </p:grpSp>
      <p:sp>
        <p:nvSpPr>
          <p:cNvPr id="59" name="Rectangle 223"/>
          <p:cNvSpPr>
            <a:spLocks noChangeArrowheads="1"/>
          </p:cNvSpPr>
          <p:nvPr/>
        </p:nvSpPr>
        <p:spPr bwMode="auto">
          <a:xfrm>
            <a:off x="619125" y="2031034"/>
            <a:ext cx="7793038" cy="1693069"/>
          </a:xfrm>
          <a:prstGeom prst="rect">
            <a:avLst/>
          </a:prstGeom>
          <a:gradFill rotWithShape="1">
            <a:gsLst>
              <a:gs pos="0">
                <a:srgbClr val="D1D1E7"/>
              </a:gs>
              <a:gs pos="100000">
                <a:schemeClr val="bg1"/>
              </a:gs>
            </a:gsLst>
            <a:lin ang="5400000" scaled="1"/>
          </a:gradFill>
          <a:ln w="9525">
            <a:noFill/>
            <a:miter lim="800000"/>
          </a:ln>
        </p:spPr>
        <p:txBody>
          <a:bodyPr wrap="none" anchor="ctr"/>
          <a:lstStyle/>
          <a:p>
            <a:pPr>
              <a:defRPr/>
            </a:pPr>
            <a:endParaRPr lang="zh-CN" altLang="en-US" sz="800" b="1">
              <a:latin typeface="+mn-ea"/>
              <a:ea typeface="+mn-ea"/>
            </a:endParaRPr>
          </a:p>
        </p:txBody>
      </p:sp>
      <p:grpSp>
        <p:nvGrpSpPr>
          <p:cNvPr id="40" name="Group 224"/>
          <p:cNvGrpSpPr/>
          <p:nvPr/>
        </p:nvGrpSpPr>
        <p:grpSpPr bwMode="auto">
          <a:xfrm>
            <a:off x="712788" y="3466928"/>
            <a:ext cx="1447800" cy="230981"/>
            <a:chOff x="589" y="686"/>
            <a:chExt cx="1202" cy="1111"/>
          </a:xfrm>
        </p:grpSpPr>
        <p:sp>
          <p:nvSpPr>
            <p:cNvPr id="61" name="Freeform 225"/>
            <p:cNvSpPr/>
            <p:nvPr/>
          </p:nvSpPr>
          <p:spPr bwMode="auto">
            <a:xfrm>
              <a:off x="929" y="686"/>
              <a:ext cx="862" cy="773"/>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62" name="Freeform 226"/>
            <p:cNvSpPr/>
            <p:nvPr/>
          </p:nvSpPr>
          <p:spPr bwMode="auto">
            <a:xfrm>
              <a:off x="589" y="1459"/>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63" name="Freeform 227"/>
            <p:cNvSpPr/>
            <p:nvPr/>
          </p:nvSpPr>
          <p:spPr bwMode="auto">
            <a:xfrm>
              <a:off x="1451"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525B9E"/>
            </a:solidFill>
            <a:ln w="9525">
              <a:noFill/>
              <a:miter lim="800000"/>
            </a:ln>
          </p:spPr>
          <p:txBody>
            <a:bodyPr/>
            <a:lstStyle/>
            <a:p>
              <a:pPr>
                <a:defRPr/>
              </a:pPr>
              <a:endParaRPr lang="zh-CN" altLang="en-US" sz="800" b="1">
                <a:latin typeface="+mn-ea"/>
                <a:ea typeface="+mn-ea"/>
              </a:endParaRPr>
            </a:p>
          </p:txBody>
        </p:sp>
        <p:sp>
          <p:nvSpPr>
            <p:cNvPr id="64" name="Freeform 228"/>
            <p:cNvSpPr/>
            <p:nvPr/>
          </p:nvSpPr>
          <p:spPr bwMode="auto">
            <a:xfrm>
              <a:off x="589"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65" name="Freeform 229"/>
            <p:cNvSpPr/>
            <p:nvPr/>
          </p:nvSpPr>
          <p:spPr bwMode="auto">
            <a:xfrm>
              <a:off x="589" y="1024"/>
              <a:ext cx="862" cy="773"/>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757DB7"/>
            </a:solidFill>
            <a:ln w="9525">
              <a:noFill/>
              <a:miter lim="800000"/>
            </a:ln>
          </p:spPr>
          <p:txBody>
            <a:bodyPr/>
            <a:lstStyle/>
            <a:p>
              <a:pPr>
                <a:defRPr/>
              </a:pPr>
              <a:endParaRPr lang="zh-CN" altLang="en-US" sz="800" b="1">
                <a:latin typeface="+mn-ea"/>
                <a:ea typeface="+mn-ea"/>
              </a:endParaRPr>
            </a:p>
          </p:txBody>
        </p:sp>
        <p:sp>
          <p:nvSpPr>
            <p:cNvPr id="66" name="Freeform 230"/>
            <p:cNvSpPr/>
            <p:nvPr/>
          </p:nvSpPr>
          <p:spPr bwMode="auto">
            <a:xfrm>
              <a:off x="589" y="686"/>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9CA2CC"/>
            </a:solidFill>
            <a:ln w="9525">
              <a:noFill/>
              <a:miter lim="800000"/>
            </a:ln>
          </p:spPr>
          <p:txBody>
            <a:bodyPr/>
            <a:lstStyle/>
            <a:p>
              <a:pPr>
                <a:defRPr/>
              </a:pPr>
              <a:endParaRPr lang="zh-CN" altLang="en-US" sz="800" b="1">
                <a:latin typeface="+mn-ea"/>
                <a:ea typeface="+mn-ea"/>
              </a:endParaRPr>
            </a:p>
          </p:txBody>
        </p:sp>
      </p:grpSp>
      <p:grpSp>
        <p:nvGrpSpPr>
          <p:cNvPr id="60" name="Group 231"/>
          <p:cNvGrpSpPr/>
          <p:nvPr/>
        </p:nvGrpSpPr>
        <p:grpSpPr bwMode="auto">
          <a:xfrm>
            <a:off x="712788" y="3258568"/>
            <a:ext cx="1447800" cy="232172"/>
            <a:chOff x="589" y="686"/>
            <a:chExt cx="1202" cy="1111"/>
          </a:xfrm>
        </p:grpSpPr>
        <p:sp>
          <p:nvSpPr>
            <p:cNvPr id="68" name="Freeform 232"/>
            <p:cNvSpPr/>
            <p:nvPr/>
          </p:nvSpPr>
          <p:spPr bwMode="auto">
            <a:xfrm>
              <a:off x="929" y="686"/>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69" name="Freeform 233"/>
            <p:cNvSpPr/>
            <p:nvPr/>
          </p:nvSpPr>
          <p:spPr bwMode="auto">
            <a:xfrm>
              <a:off x="589" y="1455"/>
              <a:ext cx="1202" cy="342"/>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70" name="Freeform 234"/>
            <p:cNvSpPr/>
            <p:nvPr/>
          </p:nvSpPr>
          <p:spPr bwMode="auto">
            <a:xfrm>
              <a:off x="1451"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525B9E"/>
            </a:solidFill>
            <a:ln w="9525">
              <a:noFill/>
              <a:miter lim="800000"/>
            </a:ln>
          </p:spPr>
          <p:txBody>
            <a:bodyPr/>
            <a:lstStyle/>
            <a:p>
              <a:pPr>
                <a:defRPr/>
              </a:pPr>
              <a:endParaRPr lang="zh-CN" altLang="en-US" sz="800" b="1">
                <a:latin typeface="+mn-ea"/>
                <a:ea typeface="+mn-ea"/>
              </a:endParaRPr>
            </a:p>
          </p:txBody>
        </p:sp>
        <p:sp>
          <p:nvSpPr>
            <p:cNvPr id="71" name="Freeform 235"/>
            <p:cNvSpPr/>
            <p:nvPr/>
          </p:nvSpPr>
          <p:spPr bwMode="auto">
            <a:xfrm>
              <a:off x="589"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72" name="Freeform 236"/>
            <p:cNvSpPr/>
            <p:nvPr/>
          </p:nvSpPr>
          <p:spPr bwMode="auto">
            <a:xfrm>
              <a:off x="589" y="1028"/>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757DB7"/>
            </a:solidFill>
            <a:ln w="9525">
              <a:noFill/>
              <a:miter lim="800000"/>
            </a:ln>
          </p:spPr>
          <p:txBody>
            <a:bodyPr/>
            <a:lstStyle/>
            <a:p>
              <a:pPr>
                <a:defRPr/>
              </a:pPr>
              <a:endParaRPr lang="zh-CN" altLang="en-US" sz="800" b="1">
                <a:latin typeface="+mn-ea"/>
                <a:ea typeface="+mn-ea"/>
              </a:endParaRPr>
            </a:p>
          </p:txBody>
        </p:sp>
        <p:sp>
          <p:nvSpPr>
            <p:cNvPr id="73" name="Freeform 237"/>
            <p:cNvSpPr/>
            <p:nvPr/>
          </p:nvSpPr>
          <p:spPr bwMode="auto">
            <a:xfrm>
              <a:off x="589" y="686"/>
              <a:ext cx="1202" cy="342"/>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9CA2CC"/>
            </a:solidFill>
            <a:ln w="9525">
              <a:noFill/>
              <a:miter lim="800000"/>
            </a:ln>
          </p:spPr>
          <p:txBody>
            <a:bodyPr/>
            <a:lstStyle/>
            <a:p>
              <a:pPr>
                <a:defRPr/>
              </a:pPr>
              <a:endParaRPr lang="zh-CN" altLang="en-US" sz="800" b="1">
                <a:latin typeface="+mn-ea"/>
                <a:ea typeface="+mn-ea"/>
              </a:endParaRPr>
            </a:p>
          </p:txBody>
        </p:sp>
      </p:grpSp>
      <p:grpSp>
        <p:nvGrpSpPr>
          <p:cNvPr id="67" name="Group 238"/>
          <p:cNvGrpSpPr/>
          <p:nvPr/>
        </p:nvGrpSpPr>
        <p:grpSpPr bwMode="auto">
          <a:xfrm>
            <a:off x="712788" y="3050209"/>
            <a:ext cx="1447800" cy="230981"/>
            <a:chOff x="589" y="686"/>
            <a:chExt cx="1202" cy="1111"/>
          </a:xfrm>
        </p:grpSpPr>
        <p:sp>
          <p:nvSpPr>
            <p:cNvPr id="75" name="Freeform 239"/>
            <p:cNvSpPr/>
            <p:nvPr/>
          </p:nvSpPr>
          <p:spPr bwMode="auto">
            <a:xfrm>
              <a:off x="929" y="686"/>
              <a:ext cx="862" cy="773"/>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76" name="Freeform 240"/>
            <p:cNvSpPr/>
            <p:nvPr/>
          </p:nvSpPr>
          <p:spPr bwMode="auto">
            <a:xfrm>
              <a:off x="589" y="1459"/>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77" name="Freeform 241"/>
            <p:cNvSpPr/>
            <p:nvPr/>
          </p:nvSpPr>
          <p:spPr bwMode="auto">
            <a:xfrm>
              <a:off x="1451"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525B9E"/>
            </a:solidFill>
            <a:ln w="9525">
              <a:noFill/>
              <a:miter lim="800000"/>
            </a:ln>
          </p:spPr>
          <p:txBody>
            <a:bodyPr/>
            <a:lstStyle/>
            <a:p>
              <a:pPr>
                <a:defRPr/>
              </a:pPr>
              <a:endParaRPr lang="zh-CN" altLang="en-US" sz="800" b="1">
                <a:latin typeface="+mn-ea"/>
                <a:ea typeface="+mn-ea"/>
              </a:endParaRPr>
            </a:p>
          </p:txBody>
        </p:sp>
        <p:sp>
          <p:nvSpPr>
            <p:cNvPr id="78" name="Freeform 242"/>
            <p:cNvSpPr/>
            <p:nvPr/>
          </p:nvSpPr>
          <p:spPr bwMode="auto">
            <a:xfrm>
              <a:off x="589"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79" name="Freeform 243"/>
            <p:cNvSpPr/>
            <p:nvPr/>
          </p:nvSpPr>
          <p:spPr bwMode="auto">
            <a:xfrm>
              <a:off x="589" y="1024"/>
              <a:ext cx="862" cy="773"/>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757DB7"/>
            </a:solidFill>
            <a:ln w="9525">
              <a:noFill/>
              <a:miter lim="800000"/>
            </a:ln>
          </p:spPr>
          <p:txBody>
            <a:bodyPr/>
            <a:lstStyle/>
            <a:p>
              <a:pPr>
                <a:defRPr/>
              </a:pPr>
              <a:endParaRPr lang="zh-CN" altLang="en-US" sz="800" b="1">
                <a:latin typeface="+mn-ea"/>
                <a:ea typeface="+mn-ea"/>
              </a:endParaRPr>
            </a:p>
          </p:txBody>
        </p:sp>
        <p:sp>
          <p:nvSpPr>
            <p:cNvPr id="80" name="Freeform 244"/>
            <p:cNvSpPr/>
            <p:nvPr/>
          </p:nvSpPr>
          <p:spPr bwMode="auto">
            <a:xfrm>
              <a:off x="589" y="686"/>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9CA2CC"/>
            </a:solidFill>
            <a:ln w="9525">
              <a:noFill/>
              <a:miter lim="800000"/>
            </a:ln>
          </p:spPr>
          <p:txBody>
            <a:bodyPr/>
            <a:lstStyle/>
            <a:p>
              <a:pPr>
                <a:defRPr/>
              </a:pPr>
              <a:endParaRPr lang="zh-CN" altLang="en-US" sz="800" b="1">
                <a:latin typeface="+mn-ea"/>
                <a:ea typeface="+mn-ea"/>
              </a:endParaRPr>
            </a:p>
          </p:txBody>
        </p:sp>
      </p:grpSp>
      <p:grpSp>
        <p:nvGrpSpPr>
          <p:cNvPr id="74" name="Group 245"/>
          <p:cNvGrpSpPr/>
          <p:nvPr/>
        </p:nvGrpSpPr>
        <p:grpSpPr bwMode="auto">
          <a:xfrm>
            <a:off x="712788" y="2840659"/>
            <a:ext cx="1447800" cy="232172"/>
            <a:chOff x="589" y="686"/>
            <a:chExt cx="1202" cy="1111"/>
          </a:xfrm>
        </p:grpSpPr>
        <p:sp>
          <p:nvSpPr>
            <p:cNvPr id="82" name="Freeform 246"/>
            <p:cNvSpPr/>
            <p:nvPr/>
          </p:nvSpPr>
          <p:spPr bwMode="auto">
            <a:xfrm>
              <a:off x="929" y="686"/>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83" name="Freeform 247"/>
            <p:cNvSpPr/>
            <p:nvPr/>
          </p:nvSpPr>
          <p:spPr bwMode="auto">
            <a:xfrm>
              <a:off x="589" y="1455"/>
              <a:ext cx="1202" cy="342"/>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84" name="Freeform 248"/>
            <p:cNvSpPr/>
            <p:nvPr/>
          </p:nvSpPr>
          <p:spPr bwMode="auto">
            <a:xfrm>
              <a:off x="1451"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525B9E"/>
            </a:solidFill>
            <a:ln w="9525">
              <a:noFill/>
              <a:miter lim="800000"/>
            </a:ln>
          </p:spPr>
          <p:txBody>
            <a:bodyPr/>
            <a:lstStyle/>
            <a:p>
              <a:pPr>
                <a:defRPr/>
              </a:pPr>
              <a:endParaRPr lang="zh-CN" altLang="en-US" sz="800" b="1">
                <a:latin typeface="+mn-ea"/>
                <a:ea typeface="+mn-ea"/>
              </a:endParaRPr>
            </a:p>
          </p:txBody>
        </p:sp>
        <p:sp>
          <p:nvSpPr>
            <p:cNvPr id="85" name="Freeform 249"/>
            <p:cNvSpPr/>
            <p:nvPr/>
          </p:nvSpPr>
          <p:spPr bwMode="auto">
            <a:xfrm>
              <a:off x="589"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86" name="Freeform 250"/>
            <p:cNvSpPr/>
            <p:nvPr/>
          </p:nvSpPr>
          <p:spPr bwMode="auto">
            <a:xfrm>
              <a:off x="589" y="1028"/>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757DB7"/>
            </a:solidFill>
            <a:ln w="9525">
              <a:noFill/>
              <a:miter lim="800000"/>
            </a:ln>
          </p:spPr>
          <p:txBody>
            <a:bodyPr/>
            <a:lstStyle/>
            <a:p>
              <a:pPr>
                <a:defRPr/>
              </a:pPr>
              <a:endParaRPr lang="zh-CN" altLang="en-US" sz="800" b="1">
                <a:latin typeface="+mn-ea"/>
                <a:ea typeface="+mn-ea"/>
              </a:endParaRPr>
            </a:p>
          </p:txBody>
        </p:sp>
        <p:sp>
          <p:nvSpPr>
            <p:cNvPr id="87" name="Freeform 251"/>
            <p:cNvSpPr/>
            <p:nvPr/>
          </p:nvSpPr>
          <p:spPr bwMode="auto">
            <a:xfrm>
              <a:off x="589" y="686"/>
              <a:ext cx="1202" cy="342"/>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9CA2CC"/>
            </a:solidFill>
            <a:ln w="9525">
              <a:noFill/>
              <a:miter lim="800000"/>
            </a:ln>
          </p:spPr>
          <p:txBody>
            <a:bodyPr/>
            <a:lstStyle/>
            <a:p>
              <a:pPr>
                <a:defRPr/>
              </a:pPr>
              <a:endParaRPr lang="zh-CN" altLang="en-US" sz="800" b="1">
                <a:latin typeface="+mn-ea"/>
                <a:ea typeface="+mn-ea"/>
              </a:endParaRPr>
            </a:p>
          </p:txBody>
        </p:sp>
      </p:grpSp>
      <p:grpSp>
        <p:nvGrpSpPr>
          <p:cNvPr id="81" name="Group 252"/>
          <p:cNvGrpSpPr/>
          <p:nvPr/>
        </p:nvGrpSpPr>
        <p:grpSpPr bwMode="auto">
          <a:xfrm>
            <a:off x="712788" y="2633491"/>
            <a:ext cx="1447800" cy="230981"/>
            <a:chOff x="589" y="686"/>
            <a:chExt cx="1202" cy="1111"/>
          </a:xfrm>
        </p:grpSpPr>
        <p:sp>
          <p:nvSpPr>
            <p:cNvPr id="89" name="Freeform 253"/>
            <p:cNvSpPr/>
            <p:nvPr/>
          </p:nvSpPr>
          <p:spPr bwMode="auto">
            <a:xfrm>
              <a:off x="929" y="686"/>
              <a:ext cx="862" cy="773"/>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90" name="Freeform 254"/>
            <p:cNvSpPr/>
            <p:nvPr/>
          </p:nvSpPr>
          <p:spPr bwMode="auto">
            <a:xfrm>
              <a:off x="589" y="1459"/>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91" name="Freeform 255"/>
            <p:cNvSpPr/>
            <p:nvPr/>
          </p:nvSpPr>
          <p:spPr bwMode="auto">
            <a:xfrm>
              <a:off x="1451"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525B9E"/>
            </a:solidFill>
            <a:ln w="9525">
              <a:noFill/>
              <a:miter lim="800000"/>
            </a:ln>
          </p:spPr>
          <p:txBody>
            <a:bodyPr/>
            <a:lstStyle/>
            <a:p>
              <a:pPr>
                <a:defRPr/>
              </a:pPr>
              <a:endParaRPr lang="zh-CN" altLang="en-US" sz="800" b="1">
                <a:latin typeface="+mn-ea"/>
                <a:ea typeface="+mn-ea"/>
              </a:endParaRPr>
            </a:p>
          </p:txBody>
        </p:sp>
        <p:sp>
          <p:nvSpPr>
            <p:cNvPr id="92" name="Freeform 256"/>
            <p:cNvSpPr/>
            <p:nvPr/>
          </p:nvSpPr>
          <p:spPr bwMode="auto">
            <a:xfrm>
              <a:off x="589"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93" name="Freeform 257"/>
            <p:cNvSpPr/>
            <p:nvPr/>
          </p:nvSpPr>
          <p:spPr bwMode="auto">
            <a:xfrm>
              <a:off x="589" y="1024"/>
              <a:ext cx="862" cy="773"/>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757DB7"/>
            </a:solidFill>
            <a:ln w="9525">
              <a:noFill/>
              <a:miter lim="800000"/>
            </a:ln>
          </p:spPr>
          <p:txBody>
            <a:bodyPr/>
            <a:lstStyle/>
            <a:p>
              <a:pPr>
                <a:defRPr/>
              </a:pPr>
              <a:endParaRPr lang="zh-CN" altLang="en-US" sz="800" b="1">
                <a:latin typeface="+mn-ea"/>
                <a:ea typeface="+mn-ea"/>
              </a:endParaRPr>
            </a:p>
          </p:txBody>
        </p:sp>
        <p:sp>
          <p:nvSpPr>
            <p:cNvPr id="94" name="Freeform 258"/>
            <p:cNvSpPr/>
            <p:nvPr/>
          </p:nvSpPr>
          <p:spPr bwMode="auto">
            <a:xfrm>
              <a:off x="589" y="686"/>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9CA2CC"/>
            </a:solidFill>
            <a:ln w="9525">
              <a:noFill/>
              <a:miter lim="800000"/>
            </a:ln>
          </p:spPr>
          <p:txBody>
            <a:bodyPr/>
            <a:lstStyle/>
            <a:p>
              <a:pPr>
                <a:defRPr/>
              </a:pPr>
              <a:endParaRPr lang="zh-CN" altLang="en-US" sz="800" b="1">
                <a:latin typeface="+mn-ea"/>
                <a:ea typeface="+mn-ea"/>
              </a:endParaRPr>
            </a:p>
          </p:txBody>
        </p:sp>
      </p:grpSp>
      <p:grpSp>
        <p:nvGrpSpPr>
          <p:cNvPr id="88" name="Group 259"/>
          <p:cNvGrpSpPr/>
          <p:nvPr/>
        </p:nvGrpSpPr>
        <p:grpSpPr bwMode="auto">
          <a:xfrm>
            <a:off x="712788" y="2425132"/>
            <a:ext cx="1447800" cy="230981"/>
            <a:chOff x="589" y="686"/>
            <a:chExt cx="1202" cy="1111"/>
          </a:xfrm>
        </p:grpSpPr>
        <p:sp>
          <p:nvSpPr>
            <p:cNvPr id="96" name="Freeform 260"/>
            <p:cNvSpPr/>
            <p:nvPr/>
          </p:nvSpPr>
          <p:spPr bwMode="auto">
            <a:xfrm>
              <a:off x="929" y="686"/>
              <a:ext cx="862" cy="773"/>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97" name="Freeform 261"/>
            <p:cNvSpPr/>
            <p:nvPr/>
          </p:nvSpPr>
          <p:spPr bwMode="auto">
            <a:xfrm>
              <a:off x="589" y="1459"/>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98" name="Freeform 262"/>
            <p:cNvSpPr/>
            <p:nvPr/>
          </p:nvSpPr>
          <p:spPr bwMode="auto">
            <a:xfrm>
              <a:off x="1451"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525B9E"/>
            </a:solidFill>
            <a:ln w="9525">
              <a:noFill/>
              <a:miter lim="800000"/>
            </a:ln>
          </p:spPr>
          <p:txBody>
            <a:bodyPr/>
            <a:lstStyle/>
            <a:p>
              <a:pPr>
                <a:defRPr/>
              </a:pPr>
              <a:endParaRPr lang="zh-CN" altLang="en-US" sz="800" b="1">
                <a:latin typeface="+mn-ea"/>
                <a:ea typeface="+mn-ea"/>
              </a:endParaRPr>
            </a:p>
          </p:txBody>
        </p:sp>
        <p:sp>
          <p:nvSpPr>
            <p:cNvPr id="99" name="Freeform 263"/>
            <p:cNvSpPr/>
            <p:nvPr/>
          </p:nvSpPr>
          <p:spPr bwMode="auto">
            <a:xfrm>
              <a:off x="589"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100" name="Freeform 264"/>
            <p:cNvSpPr/>
            <p:nvPr/>
          </p:nvSpPr>
          <p:spPr bwMode="auto">
            <a:xfrm>
              <a:off x="589" y="1024"/>
              <a:ext cx="862" cy="773"/>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757DB7"/>
            </a:solidFill>
            <a:ln w="9525">
              <a:noFill/>
              <a:miter lim="800000"/>
            </a:ln>
          </p:spPr>
          <p:txBody>
            <a:bodyPr/>
            <a:lstStyle/>
            <a:p>
              <a:pPr>
                <a:defRPr/>
              </a:pPr>
              <a:endParaRPr lang="zh-CN" altLang="en-US" sz="800" b="1">
                <a:latin typeface="+mn-ea"/>
                <a:ea typeface="+mn-ea"/>
              </a:endParaRPr>
            </a:p>
          </p:txBody>
        </p:sp>
        <p:sp>
          <p:nvSpPr>
            <p:cNvPr id="101" name="Freeform 265"/>
            <p:cNvSpPr/>
            <p:nvPr/>
          </p:nvSpPr>
          <p:spPr bwMode="auto">
            <a:xfrm>
              <a:off x="589" y="686"/>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9CA2CC"/>
            </a:solidFill>
            <a:ln w="9525">
              <a:noFill/>
              <a:miter lim="800000"/>
            </a:ln>
          </p:spPr>
          <p:txBody>
            <a:bodyPr/>
            <a:lstStyle/>
            <a:p>
              <a:pPr>
                <a:defRPr/>
              </a:pPr>
              <a:endParaRPr lang="zh-CN" altLang="en-US" sz="800" b="1">
                <a:latin typeface="+mn-ea"/>
                <a:ea typeface="+mn-ea"/>
              </a:endParaRPr>
            </a:p>
          </p:txBody>
        </p:sp>
      </p:grpSp>
      <p:grpSp>
        <p:nvGrpSpPr>
          <p:cNvPr id="95" name="Group 266"/>
          <p:cNvGrpSpPr/>
          <p:nvPr/>
        </p:nvGrpSpPr>
        <p:grpSpPr bwMode="auto">
          <a:xfrm>
            <a:off x="6864223" y="3466628"/>
            <a:ext cx="1447210" cy="231434"/>
            <a:chOff x="589" y="686"/>
            <a:chExt cx="1202" cy="1111"/>
          </a:xfrm>
          <a:solidFill>
            <a:srgbClr val="00B0F0"/>
          </a:solidFill>
        </p:grpSpPr>
        <p:sp>
          <p:nvSpPr>
            <p:cNvPr id="103" name="Freeform 267"/>
            <p:cNvSpPr/>
            <p:nvPr/>
          </p:nvSpPr>
          <p:spPr bwMode="auto">
            <a:xfrm>
              <a:off x="929" y="686"/>
              <a:ext cx="862"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2" h="771">
                  <a:moveTo>
                    <a:pt x="862" y="0"/>
                  </a:moveTo>
                  <a:lnTo>
                    <a:pt x="0" y="0"/>
                  </a:lnTo>
                  <a:lnTo>
                    <a:pt x="0" y="771"/>
                  </a:lnTo>
                  <a:lnTo>
                    <a:pt x="862" y="770"/>
                  </a:lnTo>
                  <a:lnTo>
                    <a:pt x="862" y="0"/>
                  </a:lnTo>
                  <a:close/>
                </a:path>
              </a:pathLst>
            </a:custGeom>
            <a:grpFill/>
            <a:ln>
              <a:noFill/>
            </a:ln>
            <a:effectLst/>
          </p:spPr>
          <p:txBody>
            <a:bodyPr/>
            <a:lstStyle/>
            <a:p>
              <a:pPr>
                <a:defRPr/>
              </a:pPr>
              <a:endParaRPr lang="zh-CN" altLang="en-US" sz="800" b="1">
                <a:latin typeface="+mn-ea"/>
                <a:ea typeface="+mn-ea"/>
              </a:endParaRPr>
            </a:p>
          </p:txBody>
        </p:sp>
        <p:sp>
          <p:nvSpPr>
            <p:cNvPr id="104" name="Freeform 268"/>
            <p:cNvSpPr/>
            <p:nvPr/>
          </p:nvSpPr>
          <p:spPr bwMode="auto">
            <a:xfrm>
              <a:off x="589" y="1457"/>
              <a:ext cx="1202" cy="340"/>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2" h="340">
                  <a:moveTo>
                    <a:pt x="0" y="340"/>
                  </a:moveTo>
                  <a:lnTo>
                    <a:pt x="340" y="0"/>
                  </a:lnTo>
                  <a:lnTo>
                    <a:pt x="1202" y="0"/>
                  </a:lnTo>
                  <a:lnTo>
                    <a:pt x="862" y="340"/>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05" name="Freeform 269"/>
            <p:cNvSpPr/>
            <p:nvPr/>
          </p:nvSpPr>
          <p:spPr bwMode="auto">
            <a:xfrm>
              <a:off x="1451"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111">
                  <a:moveTo>
                    <a:pt x="0" y="340"/>
                  </a:moveTo>
                  <a:lnTo>
                    <a:pt x="340" y="0"/>
                  </a:lnTo>
                  <a:lnTo>
                    <a:pt x="339" y="774"/>
                  </a:lnTo>
                  <a:lnTo>
                    <a:pt x="0" y="1111"/>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06" name="Freeform 270"/>
            <p:cNvSpPr/>
            <p:nvPr/>
          </p:nvSpPr>
          <p:spPr bwMode="auto">
            <a:xfrm>
              <a:off x="589"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111">
                  <a:moveTo>
                    <a:pt x="0" y="340"/>
                  </a:moveTo>
                  <a:lnTo>
                    <a:pt x="340" y="0"/>
                  </a:lnTo>
                  <a:lnTo>
                    <a:pt x="339" y="774"/>
                  </a:lnTo>
                  <a:lnTo>
                    <a:pt x="0" y="1111"/>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07" name="Freeform 271"/>
            <p:cNvSpPr/>
            <p:nvPr/>
          </p:nvSpPr>
          <p:spPr bwMode="auto">
            <a:xfrm>
              <a:off x="589" y="1026"/>
              <a:ext cx="862"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2" h="771">
                  <a:moveTo>
                    <a:pt x="862" y="0"/>
                  </a:moveTo>
                  <a:lnTo>
                    <a:pt x="0" y="0"/>
                  </a:lnTo>
                  <a:lnTo>
                    <a:pt x="0" y="771"/>
                  </a:lnTo>
                  <a:lnTo>
                    <a:pt x="862" y="770"/>
                  </a:lnTo>
                  <a:lnTo>
                    <a:pt x="862" y="0"/>
                  </a:lnTo>
                  <a:close/>
                </a:path>
              </a:pathLst>
            </a:custGeom>
            <a:grpFill/>
            <a:ln>
              <a:noFill/>
            </a:ln>
            <a:effectLst/>
          </p:spPr>
          <p:txBody>
            <a:bodyPr/>
            <a:lstStyle/>
            <a:p>
              <a:pPr>
                <a:defRPr/>
              </a:pPr>
              <a:endParaRPr lang="zh-CN" altLang="en-US" sz="800" b="1">
                <a:latin typeface="+mn-ea"/>
                <a:ea typeface="+mn-ea"/>
              </a:endParaRPr>
            </a:p>
          </p:txBody>
        </p:sp>
        <p:sp>
          <p:nvSpPr>
            <p:cNvPr id="108" name="Freeform 272"/>
            <p:cNvSpPr/>
            <p:nvPr/>
          </p:nvSpPr>
          <p:spPr bwMode="auto">
            <a:xfrm>
              <a:off x="589" y="686"/>
              <a:ext cx="1202" cy="340"/>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2" h="340">
                  <a:moveTo>
                    <a:pt x="0" y="340"/>
                  </a:moveTo>
                  <a:lnTo>
                    <a:pt x="340" y="0"/>
                  </a:lnTo>
                  <a:lnTo>
                    <a:pt x="1202" y="0"/>
                  </a:lnTo>
                  <a:lnTo>
                    <a:pt x="862" y="340"/>
                  </a:lnTo>
                  <a:lnTo>
                    <a:pt x="0" y="340"/>
                  </a:lnTo>
                  <a:close/>
                </a:path>
              </a:pathLst>
            </a:custGeom>
            <a:grpFill/>
            <a:ln>
              <a:noFill/>
            </a:ln>
            <a:effectLst/>
          </p:spPr>
          <p:txBody>
            <a:bodyPr/>
            <a:lstStyle/>
            <a:p>
              <a:pPr>
                <a:defRPr/>
              </a:pPr>
              <a:endParaRPr lang="zh-CN" altLang="en-US" sz="800" b="1">
                <a:latin typeface="+mn-ea"/>
                <a:ea typeface="+mn-ea"/>
              </a:endParaRPr>
            </a:p>
          </p:txBody>
        </p:sp>
      </p:grpSp>
      <p:grpSp>
        <p:nvGrpSpPr>
          <p:cNvPr id="102" name="Group 273"/>
          <p:cNvGrpSpPr/>
          <p:nvPr/>
        </p:nvGrpSpPr>
        <p:grpSpPr bwMode="auto">
          <a:xfrm>
            <a:off x="6864223" y="3257799"/>
            <a:ext cx="1447210" cy="231434"/>
            <a:chOff x="589" y="686"/>
            <a:chExt cx="1202" cy="1111"/>
          </a:xfrm>
          <a:solidFill>
            <a:srgbClr val="00B0F0"/>
          </a:solidFill>
        </p:grpSpPr>
        <p:sp>
          <p:nvSpPr>
            <p:cNvPr id="110" name="Freeform 274"/>
            <p:cNvSpPr/>
            <p:nvPr/>
          </p:nvSpPr>
          <p:spPr bwMode="auto">
            <a:xfrm>
              <a:off x="929" y="686"/>
              <a:ext cx="862"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2" h="771">
                  <a:moveTo>
                    <a:pt x="862" y="0"/>
                  </a:moveTo>
                  <a:lnTo>
                    <a:pt x="0" y="0"/>
                  </a:lnTo>
                  <a:lnTo>
                    <a:pt x="0" y="771"/>
                  </a:lnTo>
                  <a:lnTo>
                    <a:pt x="862" y="770"/>
                  </a:lnTo>
                  <a:lnTo>
                    <a:pt x="862" y="0"/>
                  </a:lnTo>
                  <a:close/>
                </a:path>
              </a:pathLst>
            </a:custGeom>
            <a:grpFill/>
            <a:ln>
              <a:noFill/>
            </a:ln>
            <a:effectLst/>
          </p:spPr>
          <p:txBody>
            <a:bodyPr/>
            <a:lstStyle/>
            <a:p>
              <a:pPr>
                <a:defRPr/>
              </a:pPr>
              <a:endParaRPr lang="zh-CN" altLang="en-US" sz="800" b="1">
                <a:latin typeface="+mn-ea"/>
                <a:ea typeface="+mn-ea"/>
              </a:endParaRPr>
            </a:p>
          </p:txBody>
        </p:sp>
        <p:sp>
          <p:nvSpPr>
            <p:cNvPr id="111" name="Freeform 275"/>
            <p:cNvSpPr/>
            <p:nvPr/>
          </p:nvSpPr>
          <p:spPr bwMode="auto">
            <a:xfrm>
              <a:off x="589" y="1457"/>
              <a:ext cx="1202" cy="340"/>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2" h="340">
                  <a:moveTo>
                    <a:pt x="0" y="340"/>
                  </a:moveTo>
                  <a:lnTo>
                    <a:pt x="340" y="0"/>
                  </a:lnTo>
                  <a:lnTo>
                    <a:pt x="1202" y="0"/>
                  </a:lnTo>
                  <a:lnTo>
                    <a:pt x="862" y="340"/>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12" name="Freeform 276"/>
            <p:cNvSpPr/>
            <p:nvPr/>
          </p:nvSpPr>
          <p:spPr bwMode="auto">
            <a:xfrm>
              <a:off x="1451"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111">
                  <a:moveTo>
                    <a:pt x="0" y="340"/>
                  </a:moveTo>
                  <a:lnTo>
                    <a:pt x="340" y="0"/>
                  </a:lnTo>
                  <a:lnTo>
                    <a:pt x="339" y="774"/>
                  </a:lnTo>
                  <a:lnTo>
                    <a:pt x="0" y="1111"/>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13" name="Freeform 277"/>
            <p:cNvSpPr/>
            <p:nvPr/>
          </p:nvSpPr>
          <p:spPr bwMode="auto">
            <a:xfrm>
              <a:off x="589"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111">
                  <a:moveTo>
                    <a:pt x="0" y="340"/>
                  </a:moveTo>
                  <a:lnTo>
                    <a:pt x="340" y="0"/>
                  </a:lnTo>
                  <a:lnTo>
                    <a:pt x="339" y="774"/>
                  </a:lnTo>
                  <a:lnTo>
                    <a:pt x="0" y="1111"/>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14" name="Freeform 278"/>
            <p:cNvSpPr/>
            <p:nvPr/>
          </p:nvSpPr>
          <p:spPr bwMode="auto">
            <a:xfrm>
              <a:off x="589" y="1026"/>
              <a:ext cx="862"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2" h="771">
                  <a:moveTo>
                    <a:pt x="862" y="0"/>
                  </a:moveTo>
                  <a:lnTo>
                    <a:pt x="0" y="0"/>
                  </a:lnTo>
                  <a:lnTo>
                    <a:pt x="0" y="771"/>
                  </a:lnTo>
                  <a:lnTo>
                    <a:pt x="862" y="770"/>
                  </a:lnTo>
                  <a:lnTo>
                    <a:pt x="862" y="0"/>
                  </a:lnTo>
                  <a:close/>
                </a:path>
              </a:pathLst>
            </a:custGeom>
            <a:grpFill/>
            <a:ln>
              <a:noFill/>
            </a:ln>
            <a:effectLst/>
          </p:spPr>
          <p:txBody>
            <a:bodyPr/>
            <a:lstStyle/>
            <a:p>
              <a:pPr>
                <a:defRPr/>
              </a:pPr>
              <a:endParaRPr lang="zh-CN" altLang="en-US" sz="800" b="1">
                <a:latin typeface="+mn-ea"/>
                <a:ea typeface="+mn-ea"/>
              </a:endParaRPr>
            </a:p>
          </p:txBody>
        </p:sp>
        <p:sp>
          <p:nvSpPr>
            <p:cNvPr id="115" name="Freeform 279"/>
            <p:cNvSpPr/>
            <p:nvPr/>
          </p:nvSpPr>
          <p:spPr bwMode="auto">
            <a:xfrm>
              <a:off x="589" y="686"/>
              <a:ext cx="1202" cy="340"/>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2" h="340">
                  <a:moveTo>
                    <a:pt x="0" y="340"/>
                  </a:moveTo>
                  <a:lnTo>
                    <a:pt x="340" y="0"/>
                  </a:lnTo>
                  <a:lnTo>
                    <a:pt x="1202" y="0"/>
                  </a:lnTo>
                  <a:lnTo>
                    <a:pt x="862" y="340"/>
                  </a:lnTo>
                  <a:lnTo>
                    <a:pt x="0" y="340"/>
                  </a:lnTo>
                  <a:close/>
                </a:path>
              </a:pathLst>
            </a:custGeom>
            <a:grpFill/>
            <a:ln>
              <a:noFill/>
            </a:ln>
            <a:effectLst/>
          </p:spPr>
          <p:txBody>
            <a:bodyPr/>
            <a:lstStyle/>
            <a:p>
              <a:pPr>
                <a:defRPr/>
              </a:pPr>
              <a:endParaRPr lang="zh-CN" altLang="en-US" sz="800" b="1">
                <a:latin typeface="+mn-ea"/>
                <a:ea typeface="+mn-ea"/>
              </a:endParaRPr>
            </a:p>
          </p:txBody>
        </p:sp>
      </p:grpSp>
      <p:grpSp>
        <p:nvGrpSpPr>
          <p:cNvPr id="109" name="Group 280"/>
          <p:cNvGrpSpPr/>
          <p:nvPr/>
        </p:nvGrpSpPr>
        <p:grpSpPr bwMode="auto">
          <a:xfrm>
            <a:off x="6864223" y="3050047"/>
            <a:ext cx="1447210" cy="231434"/>
            <a:chOff x="589" y="686"/>
            <a:chExt cx="1202" cy="1111"/>
          </a:xfrm>
          <a:solidFill>
            <a:srgbClr val="00B0F0"/>
          </a:solidFill>
        </p:grpSpPr>
        <p:sp>
          <p:nvSpPr>
            <p:cNvPr id="117" name="Freeform 281"/>
            <p:cNvSpPr/>
            <p:nvPr/>
          </p:nvSpPr>
          <p:spPr bwMode="auto">
            <a:xfrm>
              <a:off x="929" y="686"/>
              <a:ext cx="862"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2" h="771">
                  <a:moveTo>
                    <a:pt x="862" y="0"/>
                  </a:moveTo>
                  <a:lnTo>
                    <a:pt x="0" y="0"/>
                  </a:lnTo>
                  <a:lnTo>
                    <a:pt x="0" y="771"/>
                  </a:lnTo>
                  <a:lnTo>
                    <a:pt x="862" y="770"/>
                  </a:lnTo>
                  <a:lnTo>
                    <a:pt x="862" y="0"/>
                  </a:lnTo>
                  <a:close/>
                </a:path>
              </a:pathLst>
            </a:custGeom>
            <a:grpFill/>
            <a:ln>
              <a:noFill/>
            </a:ln>
            <a:effectLst/>
          </p:spPr>
          <p:txBody>
            <a:bodyPr/>
            <a:lstStyle/>
            <a:p>
              <a:pPr>
                <a:defRPr/>
              </a:pPr>
              <a:endParaRPr lang="zh-CN" altLang="en-US" sz="800" b="1">
                <a:latin typeface="+mn-ea"/>
                <a:ea typeface="+mn-ea"/>
              </a:endParaRPr>
            </a:p>
          </p:txBody>
        </p:sp>
        <p:sp>
          <p:nvSpPr>
            <p:cNvPr id="118" name="Freeform 282"/>
            <p:cNvSpPr/>
            <p:nvPr/>
          </p:nvSpPr>
          <p:spPr bwMode="auto">
            <a:xfrm>
              <a:off x="589" y="1457"/>
              <a:ext cx="1202" cy="340"/>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2" h="340">
                  <a:moveTo>
                    <a:pt x="0" y="340"/>
                  </a:moveTo>
                  <a:lnTo>
                    <a:pt x="340" y="0"/>
                  </a:lnTo>
                  <a:lnTo>
                    <a:pt x="1202" y="0"/>
                  </a:lnTo>
                  <a:lnTo>
                    <a:pt x="862" y="340"/>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19" name="Freeform 283"/>
            <p:cNvSpPr/>
            <p:nvPr/>
          </p:nvSpPr>
          <p:spPr bwMode="auto">
            <a:xfrm>
              <a:off x="1451"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111">
                  <a:moveTo>
                    <a:pt x="0" y="340"/>
                  </a:moveTo>
                  <a:lnTo>
                    <a:pt x="340" y="0"/>
                  </a:lnTo>
                  <a:lnTo>
                    <a:pt x="339" y="774"/>
                  </a:lnTo>
                  <a:lnTo>
                    <a:pt x="0" y="1111"/>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20" name="Freeform 284"/>
            <p:cNvSpPr/>
            <p:nvPr/>
          </p:nvSpPr>
          <p:spPr bwMode="auto">
            <a:xfrm>
              <a:off x="589"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111">
                  <a:moveTo>
                    <a:pt x="0" y="340"/>
                  </a:moveTo>
                  <a:lnTo>
                    <a:pt x="340" y="0"/>
                  </a:lnTo>
                  <a:lnTo>
                    <a:pt x="339" y="774"/>
                  </a:lnTo>
                  <a:lnTo>
                    <a:pt x="0" y="1111"/>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21" name="Freeform 285"/>
            <p:cNvSpPr/>
            <p:nvPr/>
          </p:nvSpPr>
          <p:spPr bwMode="auto">
            <a:xfrm>
              <a:off x="589" y="1026"/>
              <a:ext cx="862"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2" h="771">
                  <a:moveTo>
                    <a:pt x="862" y="0"/>
                  </a:moveTo>
                  <a:lnTo>
                    <a:pt x="0" y="0"/>
                  </a:lnTo>
                  <a:lnTo>
                    <a:pt x="0" y="771"/>
                  </a:lnTo>
                  <a:lnTo>
                    <a:pt x="862" y="770"/>
                  </a:lnTo>
                  <a:lnTo>
                    <a:pt x="862" y="0"/>
                  </a:lnTo>
                  <a:close/>
                </a:path>
              </a:pathLst>
            </a:custGeom>
            <a:grpFill/>
            <a:ln>
              <a:noFill/>
            </a:ln>
            <a:effectLst/>
          </p:spPr>
          <p:txBody>
            <a:bodyPr/>
            <a:lstStyle/>
            <a:p>
              <a:pPr>
                <a:defRPr/>
              </a:pPr>
              <a:endParaRPr lang="zh-CN" altLang="en-US" sz="800" b="1">
                <a:latin typeface="+mn-ea"/>
                <a:ea typeface="+mn-ea"/>
              </a:endParaRPr>
            </a:p>
          </p:txBody>
        </p:sp>
        <p:sp>
          <p:nvSpPr>
            <p:cNvPr id="122" name="Freeform 286"/>
            <p:cNvSpPr/>
            <p:nvPr/>
          </p:nvSpPr>
          <p:spPr bwMode="auto">
            <a:xfrm>
              <a:off x="589" y="686"/>
              <a:ext cx="1202" cy="340"/>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2" h="340">
                  <a:moveTo>
                    <a:pt x="0" y="340"/>
                  </a:moveTo>
                  <a:lnTo>
                    <a:pt x="340" y="0"/>
                  </a:lnTo>
                  <a:lnTo>
                    <a:pt x="1202" y="0"/>
                  </a:lnTo>
                  <a:lnTo>
                    <a:pt x="862" y="340"/>
                  </a:lnTo>
                  <a:lnTo>
                    <a:pt x="0" y="340"/>
                  </a:lnTo>
                  <a:close/>
                </a:path>
              </a:pathLst>
            </a:custGeom>
            <a:grpFill/>
            <a:ln>
              <a:noFill/>
            </a:ln>
            <a:effectLst/>
          </p:spPr>
          <p:txBody>
            <a:bodyPr/>
            <a:lstStyle/>
            <a:p>
              <a:pPr>
                <a:defRPr/>
              </a:pPr>
              <a:endParaRPr lang="zh-CN" altLang="en-US" sz="800" b="1">
                <a:latin typeface="+mn-ea"/>
                <a:ea typeface="+mn-ea"/>
              </a:endParaRPr>
            </a:p>
          </p:txBody>
        </p:sp>
      </p:grpSp>
      <p:grpSp>
        <p:nvGrpSpPr>
          <p:cNvPr id="116" name="Group 287"/>
          <p:cNvGrpSpPr/>
          <p:nvPr/>
        </p:nvGrpSpPr>
        <p:grpSpPr bwMode="auto">
          <a:xfrm>
            <a:off x="6864223" y="2841219"/>
            <a:ext cx="1447210" cy="231434"/>
            <a:chOff x="589" y="686"/>
            <a:chExt cx="1202" cy="1111"/>
          </a:xfrm>
          <a:solidFill>
            <a:srgbClr val="00B0F0"/>
          </a:solidFill>
        </p:grpSpPr>
        <p:sp>
          <p:nvSpPr>
            <p:cNvPr id="124" name="Freeform 288"/>
            <p:cNvSpPr/>
            <p:nvPr/>
          </p:nvSpPr>
          <p:spPr bwMode="auto">
            <a:xfrm>
              <a:off x="929" y="686"/>
              <a:ext cx="862"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2" h="771">
                  <a:moveTo>
                    <a:pt x="862" y="0"/>
                  </a:moveTo>
                  <a:lnTo>
                    <a:pt x="0" y="0"/>
                  </a:lnTo>
                  <a:lnTo>
                    <a:pt x="0" y="771"/>
                  </a:lnTo>
                  <a:lnTo>
                    <a:pt x="862" y="770"/>
                  </a:lnTo>
                  <a:lnTo>
                    <a:pt x="862" y="0"/>
                  </a:lnTo>
                  <a:close/>
                </a:path>
              </a:pathLst>
            </a:custGeom>
            <a:grpFill/>
            <a:ln>
              <a:noFill/>
            </a:ln>
            <a:effectLst/>
          </p:spPr>
          <p:txBody>
            <a:bodyPr/>
            <a:lstStyle/>
            <a:p>
              <a:pPr>
                <a:defRPr/>
              </a:pPr>
              <a:endParaRPr lang="zh-CN" altLang="en-US" sz="800" b="1">
                <a:latin typeface="+mn-ea"/>
                <a:ea typeface="+mn-ea"/>
              </a:endParaRPr>
            </a:p>
          </p:txBody>
        </p:sp>
        <p:sp>
          <p:nvSpPr>
            <p:cNvPr id="125" name="Freeform 289"/>
            <p:cNvSpPr/>
            <p:nvPr/>
          </p:nvSpPr>
          <p:spPr bwMode="auto">
            <a:xfrm>
              <a:off x="589" y="1457"/>
              <a:ext cx="1202" cy="340"/>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2" h="340">
                  <a:moveTo>
                    <a:pt x="0" y="340"/>
                  </a:moveTo>
                  <a:lnTo>
                    <a:pt x="340" y="0"/>
                  </a:lnTo>
                  <a:lnTo>
                    <a:pt x="1202" y="0"/>
                  </a:lnTo>
                  <a:lnTo>
                    <a:pt x="862" y="340"/>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26" name="Freeform 290"/>
            <p:cNvSpPr/>
            <p:nvPr/>
          </p:nvSpPr>
          <p:spPr bwMode="auto">
            <a:xfrm>
              <a:off x="1451"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111">
                  <a:moveTo>
                    <a:pt x="0" y="340"/>
                  </a:moveTo>
                  <a:lnTo>
                    <a:pt x="340" y="0"/>
                  </a:lnTo>
                  <a:lnTo>
                    <a:pt x="339" y="774"/>
                  </a:lnTo>
                  <a:lnTo>
                    <a:pt x="0" y="1111"/>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27" name="Freeform 291"/>
            <p:cNvSpPr/>
            <p:nvPr/>
          </p:nvSpPr>
          <p:spPr bwMode="auto">
            <a:xfrm>
              <a:off x="589"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111">
                  <a:moveTo>
                    <a:pt x="0" y="340"/>
                  </a:moveTo>
                  <a:lnTo>
                    <a:pt x="340" y="0"/>
                  </a:lnTo>
                  <a:lnTo>
                    <a:pt x="339" y="774"/>
                  </a:lnTo>
                  <a:lnTo>
                    <a:pt x="0" y="1111"/>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28" name="Freeform 292"/>
            <p:cNvSpPr/>
            <p:nvPr/>
          </p:nvSpPr>
          <p:spPr bwMode="auto">
            <a:xfrm>
              <a:off x="589" y="1026"/>
              <a:ext cx="862"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2" h="771">
                  <a:moveTo>
                    <a:pt x="862" y="0"/>
                  </a:moveTo>
                  <a:lnTo>
                    <a:pt x="0" y="0"/>
                  </a:lnTo>
                  <a:lnTo>
                    <a:pt x="0" y="771"/>
                  </a:lnTo>
                  <a:lnTo>
                    <a:pt x="862" y="770"/>
                  </a:lnTo>
                  <a:lnTo>
                    <a:pt x="862" y="0"/>
                  </a:lnTo>
                  <a:close/>
                </a:path>
              </a:pathLst>
            </a:custGeom>
            <a:grpFill/>
            <a:ln>
              <a:noFill/>
            </a:ln>
            <a:effectLst/>
          </p:spPr>
          <p:txBody>
            <a:bodyPr/>
            <a:lstStyle/>
            <a:p>
              <a:pPr>
                <a:defRPr/>
              </a:pPr>
              <a:endParaRPr lang="zh-CN" altLang="en-US" sz="800" b="1">
                <a:latin typeface="+mn-ea"/>
                <a:ea typeface="+mn-ea"/>
              </a:endParaRPr>
            </a:p>
          </p:txBody>
        </p:sp>
        <p:sp>
          <p:nvSpPr>
            <p:cNvPr id="129" name="Freeform 293"/>
            <p:cNvSpPr/>
            <p:nvPr/>
          </p:nvSpPr>
          <p:spPr bwMode="auto">
            <a:xfrm>
              <a:off x="589" y="686"/>
              <a:ext cx="1202" cy="340"/>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2" h="340">
                  <a:moveTo>
                    <a:pt x="0" y="340"/>
                  </a:moveTo>
                  <a:lnTo>
                    <a:pt x="340" y="0"/>
                  </a:lnTo>
                  <a:lnTo>
                    <a:pt x="1202" y="0"/>
                  </a:lnTo>
                  <a:lnTo>
                    <a:pt x="862" y="340"/>
                  </a:lnTo>
                  <a:lnTo>
                    <a:pt x="0" y="340"/>
                  </a:lnTo>
                  <a:close/>
                </a:path>
              </a:pathLst>
            </a:custGeom>
            <a:grpFill/>
            <a:ln>
              <a:noFill/>
            </a:ln>
            <a:effectLst/>
          </p:spPr>
          <p:txBody>
            <a:bodyPr/>
            <a:lstStyle/>
            <a:p>
              <a:pPr>
                <a:defRPr/>
              </a:pPr>
              <a:endParaRPr lang="zh-CN" altLang="en-US" sz="800" b="1">
                <a:latin typeface="+mn-ea"/>
                <a:ea typeface="+mn-ea"/>
              </a:endParaRPr>
            </a:p>
          </p:txBody>
        </p:sp>
      </p:grpSp>
      <p:grpSp>
        <p:nvGrpSpPr>
          <p:cNvPr id="123" name="Group 294"/>
          <p:cNvGrpSpPr/>
          <p:nvPr/>
        </p:nvGrpSpPr>
        <p:grpSpPr bwMode="auto">
          <a:xfrm>
            <a:off x="6864223" y="2633467"/>
            <a:ext cx="1447210" cy="231434"/>
            <a:chOff x="589" y="686"/>
            <a:chExt cx="1202" cy="1111"/>
          </a:xfrm>
          <a:solidFill>
            <a:srgbClr val="00B0F0"/>
          </a:solidFill>
        </p:grpSpPr>
        <p:sp>
          <p:nvSpPr>
            <p:cNvPr id="131" name="Freeform 295"/>
            <p:cNvSpPr/>
            <p:nvPr/>
          </p:nvSpPr>
          <p:spPr bwMode="auto">
            <a:xfrm>
              <a:off x="929" y="686"/>
              <a:ext cx="862"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2" h="771">
                  <a:moveTo>
                    <a:pt x="862" y="0"/>
                  </a:moveTo>
                  <a:lnTo>
                    <a:pt x="0" y="0"/>
                  </a:lnTo>
                  <a:lnTo>
                    <a:pt x="0" y="771"/>
                  </a:lnTo>
                  <a:lnTo>
                    <a:pt x="862" y="770"/>
                  </a:lnTo>
                  <a:lnTo>
                    <a:pt x="862" y="0"/>
                  </a:lnTo>
                  <a:close/>
                </a:path>
              </a:pathLst>
            </a:custGeom>
            <a:grpFill/>
            <a:ln>
              <a:noFill/>
            </a:ln>
            <a:effectLst/>
          </p:spPr>
          <p:txBody>
            <a:bodyPr/>
            <a:lstStyle/>
            <a:p>
              <a:pPr>
                <a:defRPr/>
              </a:pPr>
              <a:endParaRPr lang="zh-CN" altLang="en-US" sz="800" b="1">
                <a:latin typeface="+mn-ea"/>
                <a:ea typeface="+mn-ea"/>
              </a:endParaRPr>
            </a:p>
          </p:txBody>
        </p:sp>
        <p:sp>
          <p:nvSpPr>
            <p:cNvPr id="132" name="Freeform 296"/>
            <p:cNvSpPr/>
            <p:nvPr/>
          </p:nvSpPr>
          <p:spPr bwMode="auto">
            <a:xfrm>
              <a:off x="589" y="1457"/>
              <a:ext cx="1202" cy="340"/>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2" h="340">
                  <a:moveTo>
                    <a:pt x="0" y="340"/>
                  </a:moveTo>
                  <a:lnTo>
                    <a:pt x="340" y="0"/>
                  </a:lnTo>
                  <a:lnTo>
                    <a:pt x="1202" y="0"/>
                  </a:lnTo>
                  <a:lnTo>
                    <a:pt x="862" y="340"/>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33" name="Freeform 297"/>
            <p:cNvSpPr/>
            <p:nvPr/>
          </p:nvSpPr>
          <p:spPr bwMode="auto">
            <a:xfrm>
              <a:off x="1451"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111">
                  <a:moveTo>
                    <a:pt x="0" y="340"/>
                  </a:moveTo>
                  <a:lnTo>
                    <a:pt x="340" y="0"/>
                  </a:lnTo>
                  <a:lnTo>
                    <a:pt x="339" y="774"/>
                  </a:lnTo>
                  <a:lnTo>
                    <a:pt x="0" y="1111"/>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34" name="Freeform 298"/>
            <p:cNvSpPr/>
            <p:nvPr/>
          </p:nvSpPr>
          <p:spPr bwMode="auto">
            <a:xfrm>
              <a:off x="589"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111">
                  <a:moveTo>
                    <a:pt x="0" y="340"/>
                  </a:moveTo>
                  <a:lnTo>
                    <a:pt x="340" y="0"/>
                  </a:lnTo>
                  <a:lnTo>
                    <a:pt x="339" y="774"/>
                  </a:lnTo>
                  <a:lnTo>
                    <a:pt x="0" y="1111"/>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35" name="Freeform 299"/>
            <p:cNvSpPr/>
            <p:nvPr/>
          </p:nvSpPr>
          <p:spPr bwMode="auto">
            <a:xfrm>
              <a:off x="589" y="1026"/>
              <a:ext cx="862"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2" h="771">
                  <a:moveTo>
                    <a:pt x="862" y="0"/>
                  </a:moveTo>
                  <a:lnTo>
                    <a:pt x="0" y="0"/>
                  </a:lnTo>
                  <a:lnTo>
                    <a:pt x="0" y="771"/>
                  </a:lnTo>
                  <a:lnTo>
                    <a:pt x="862" y="770"/>
                  </a:lnTo>
                  <a:lnTo>
                    <a:pt x="862" y="0"/>
                  </a:lnTo>
                  <a:close/>
                </a:path>
              </a:pathLst>
            </a:custGeom>
            <a:grpFill/>
            <a:ln>
              <a:noFill/>
            </a:ln>
            <a:effectLst/>
          </p:spPr>
          <p:txBody>
            <a:bodyPr/>
            <a:lstStyle/>
            <a:p>
              <a:pPr>
                <a:defRPr/>
              </a:pPr>
              <a:endParaRPr lang="zh-CN" altLang="en-US" sz="800" b="1">
                <a:latin typeface="+mn-ea"/>
                <a:ea typeface="+mn-ea"/>
              </a:endParaRPr>
            </a:p>
          </p:txBody>
        </p:sp>
        <p:sp>
          <p:nvSpPr>
            <p:cNvPr id="136" name="Freeform 300"/>
            <p:cNvSpPr/>
            <p:nvPr/>
          </p:nvSpPr>
          <p:spPr bwMode="auto">
            <a:xfrm>
              <a:off x="589" y="686"/>
              <a:ext cx="1202" cy="340"/>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2" h="340">
                  <a:moveTo>
                    <a:pt x="0" y="340"/>
                  </a:moveTo>
                  <a:lnTo>
                    <a:pt x="340" y="0"/>
                  </a:lnTo>
                  <a:lnTo>
                    <a:pt x="1202" y="0"/>
                  </a:lnTo>
                  <a:lnTo>
                    <a:pt x="862" y="340"/>
                  </a:lnTo>
                  <a:lnTo>
                    <a:pt x="0" y="340"/>
                  </a:lnTo>
                  <a:close/>
                </a:path>
              </a:pathLst>
            </a:custGeom>
            <a:grpFill/>
            <a:ln>
              <a:noFill/>
            </a:ln>
            <a:effectLst/>
          </p:spPr>
          <p:txBody>
            <a:bodyPr/>
            <a:lstStyle/>
            <a:p>
              <a:pPr>
                <a:defRPr/>
              </a:pPr>
              <a:endParaRPr lang="zh-CN" altLang="en-US" sz="800" b="1">
                <a:latin typeface="+mn-ea"/>
                <a:ea typeface="+mn-ea"/>
              </a:endParaRPr>
            </a:p>
          </p:txBody>
        </p:sp>
      </p:grpSp>
      <p:grpSp>
        <p:nvGrpSpPr>
          <p:cNvPr id="130" name="Group 301"/>
          <p:cNvGrpSpPr/>
          <p:nvPr/>
        </p:nvGrpSpPr>
        <p:grpSpPr bwMode="auto">
          <a:xfrm>
            <a:off x="6864223" y="2425716"/>
            <a:ext cx="1447210" cy="230357"/>
            <a:chOff x="589" y="686"/>
            <a:chExt cx="1202" cy="1111"/>
          </a:xfrm>
          <a:solidFill>
            <a:srgbClr val="00B0F0"/>
          </a:solidFill>
        </p:grpSpPr>
        <p:sp>
          <p:nvSpPr>
            <p:cNvPr id="138" name="Freeform 302"/>
            <p:cNvSpPr/>
            <p:nvPr/>
          </p:nvSpPr>
          <p:spPr bwMode="auto">
            <a:xfrm>
              <a:off x="929" y="686"/>
              <a:ext cx="862"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2" h="771">
                  <a:moveTo>
                    <a:pt x="862" y="0"/>
                  </a:moveTo>
                  <a:lnTo>
                    <a:pt x="0" y="0"/>
                  </a:lnTo>
                  <a:lnTo>
                    <a:pt x="0" y="771"/>
                  </a:lnTo>
                  <a:lnTo>
                    <a:pt x="862" y="770"/>
                  </a:lnTo>
                  <a:lnTo>
                    <a:pt x="862" y="0"/>
                  </a:lnTo>
                  <a:close/>
                </a:path>
              </a:pathLst>
            </a:custGeom>
            <a:grpFill/>
            <a:ln>
              <a:noFill/>
            </a:ln>
            <a:effectLst/>
          </p:spPr>
          <p:txBody>
            <a:bodyPr/>
            <a:lstStyle/>
            <a:p>
              <a:pPr>
                <a:defRPr/>
              </a:pPr>
              <a:endParaRPr lang="zh-CN" altLang="en-US" sz="800" b="1">
                <a:latin typeface="+mn-ea"/>
                <a:ea typeface="+mn-ea"/>
              </a:endParaRPr>
            </a:p>
          </p:txBody>
        </p:sp>
        <p:sp>
          <p:nvSpPr>
            <p:cNvPr id="139" name="Freeform 303"/>
            <p:cNvSpPr/>
            <p:nvPr/>
          </p:nvSpPr>
          <p:spPr bwMode="auto">
            <a:xfrm>
              <a:off x="589" y="1457"/>
              <a:ext cx="1202" cy="340"/>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2" h="340">
                  <a:moveTo>
                    <a:pt x="0" y="340"/>
                  </a:moveTo>
                  <a:lnTo>
                    <a:pt x="340" y="0"/>
                  </a:lnTo>
                  <a:lnTo>
                    <a:pt x="1202" y="0"/>
                  </a:lnTo>
                  <a:lnTo>
                    <a:pt x="862" y="340"/>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40" name="Freeform 304"/>
            <p:cNvSpPr/>
            <p:nvPr/>
          </p:nvSpPr>
          <p:spPr bwMode="auto">
            <a:xfrm>
              <a:off x="1451"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111">
                  <a:moveTo>
                    <a:pt x="0" y="340"/>
                  </a:moveTo>
                  <a:lnTo>
                    <a:pt x="340" y="0"/>
                  </a:lnTo>
                  <a:lnTo>
                    <a:pt x="339" y="774"/>
                  </a:lnTo>
                  <a:lnTo>
                    <a:pt x="0" y="1111"/>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41" name="Freeform 305"/>
            <p:cNvSpPr/>
            <p:nvPr/>
          </p:nvSpPr>
          <p:spPr bwMode="auto">
            <a:xfrm>
              <a:off x="589" y="686"/>
              <a:ext cx="340" cy="1111"/>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111">
                  <a:moveTo>
                    <a:pt x="0" y="340"/>
                  </a:moveTo>
                  <a:lnTo>
                    <a:pt x="340" y="0"/>
                  </a:lnTo>
                  <a:lnTo>
                    <a:pt x="339" y="774"/>
                  </a:lnTo>
                  <a:lnTo>
                    <a:pt x="0" y="1111"/>
                  </a:lnTo>
                  <a:lnTo>
                    <a:pt x="0" y="340"/>
                  </a:lnTo>
                  <a:close/>
                </a:path>
              </a:pathLst>
            </a:custGeom>
            <a:grpFill/>
            <a:ln>
              <a:noFill/>
            </a:ln>
            <a:effectLst/>
          </p:spPr>
          <p:txBody>
            <a:bodyPr/>
            <a:lstStyle/>
            <a:p>
              <a:pPr>
                <a:defRPr/>
              </a:pPr>
              <a:endParaRPr lang="zh-CN" altLang="en-US" sz="800" b="1">
                <a:latin typeface="+mn-ea"/>
                <a:ea typeface="+mn-ea"/>
              </a:endParaRPr>
            </a:p>
          </p:txBody>
        </p:sp>
        <p:sp>
          <p:nvSpPr>
            <p:cNvPr id="142" name="Freeform 306"/>
            <p:cNvSpPr/>
            <p:nvPr/>
          </p:nvSpPr>
          <p:spPr bwMode="auto">
            <a:xfrm>
              <a:off x="589" y="1026"/>
              <a:ext cx="862"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2" h="771">
                  <a:moveTo>
                    <a:pt x="862" y="0"/>
                  </a:moveTo>
                  <a:lnTo>
                    <a:pt x="0" y="0"/>
                  </a:lnTo>
                  <a:lnTo>
                    <a:pt x="0" y="771"/>
                  </a:lnTo>
                  <a:lnTo>
                    <a:pt x="862" y="770"/>
                  </a:lnTo>
                  <a:lnTo>
                    <a:pt x="862" y="0"/>
                  </a:lnTo>
                  <a:close/>
                </a:path>
              </a:pathLst>
            </a:custGeom>
            <a:grpFill/>
            <a:ln>
              <a:noFill/>
            </a:ln>
            <a:effectLst/>
          </p:spPr>
          <p:txBody>
            <a:bodyPr/>
            <a:lstStyle/>
            <a:p>
              <a:pPr>
                <a:defRPr/>
              </a:pPr>
              <a:endParaRPr lang="zh-CN" altLang="en-US" sz="800" b="1">
                <a:latin typeface="+mn-ea"/>
                <a:ea typeface="+mn-ea"/>
              </a:endParaRPr>
            </a:p>
          </p:txBody>
        </p:sp>
        <p:sp>
          <p:nvSpPr>
            <p:cNvPr id="143" name="Freeform 307"/>
            <p:cNvSpPr/>
            <p:nvPr/>
          </p:nvSpPr>
          <p:spPr bwMode="auto">
            <a:xfrm>
              <a:off x="589" y="686"/>
              <a:ext cx="1202" cy="340"/>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2" h="340">
                  <a:moveTo>
                    <a:pt x="0" y="340"/>
                  </a:moveTo>
                  <a:lnTo>
                    <a:pt x="340" y="0"/>
                  </a:lnTo>
                  <a:lnTo>
                    <a:pt x="1202" y="0"/>
                  </a:lnTo>
                  <a:lnTo>
                    <a:pt x="862" y="340"/>
                  </a:lnTo>
                  <a:lnTo>
                    <a:pt x="0" y="340"/>
                  </a:lnTo>
                  <a:close/>
                </a:path>
              </a:pathLst>
            </a:custGeom>
            <a:grpFill/>
            <a:ln>
              <a:noFill/>
            </a:ln>
            <a:effectLst/>
          </p:spPr>
          <p:txBody>
            <a:bodyPr/>
            <a:lstStyle/>
            <a:p>
              <a:pPr>
                <a:defRPr/>
              </a:pPr>
              <a:endParaRPr lang="zh-CN" altLang="en-US" sz="800" b="1">
                <a:latin typeface="+mn-ea"/>
                <a:ea typeface="+mn-ea"/>
              </a:endParaRPr>
            </a:p>
          </p:txBody>
        </p:sp>
      </p:grpSp>
      <p:grpSp>
        <p:nvGrpSpPr>
          <p:cNvPr id="137" name="Group 308"/>
          <p:cNvGrpSpPr/>
          <p:nvPr/>
        </p:nvGrpSpPr>
        <p:grpSpPr bwMode="auto">
          <a:xfrm>
            <a:off x="712789" y="2120331"/>
            <a:ext cx="1925637" cy="232172"/>
            <a:chOff x="340" y="1613"/>
            <a:chExt cx="930" cy="227"/>
          </a:xfrm>
        </p:grpSpPr>
        <p:sp>
          <p:nvSpPr>
            <p:cNvPr id="145" name="AutoShape 309"/>
            <p:cNvSpPr>
              <a:spLocks noChangeArrowheads="1"/>
            </p:cNvSpPr>
            <p:nvPr/>
          </p:nvSpPr>
          <p:spPr bwMode="auto">
            <a:xfrm>
              <a:off x="340" y="1613"/>
              <a:ext cx="930" cy="227"/>
            </a:xfrm>
            <a:prstGeom prst="roundRect">
              <a:avLst>
                <a:gd name="adj" fmla="val 16667"/>
              </a:avLst>
            </a:prstGeom>
            <a:solidFill>
              <a:srgbClr val="B7BBD9"/>
            </a:solidFill>
            <a:ln>
              <a:noFill/>
            </a:ln>
            <a:effectLst>
              <a:outerShdw dist="35921" dir="2700000" algn="ctr" rotWithShape="0">
                <a:srgbClr val="969696"/>
              </a:outerShdw>
            </a:effectLst>
          </p:spPr>
          <p:txBody>
            <a:bodyPr wrap="none" anchor="ctr"/>
            <a:lstStyle/>
            <a:p>
              <a:pPr>
                <a:defRPr/>
              </a:pPr>
              <a:endParaRPr lang="zh-CN" altLang="en-US" sz="800" b="1">
                <a:latin typeface="+mn-ea"/>
                <a:ea typeface="+mn-ea"/>
              </a:endParaRPr>
            </a:p>
          </p:txBody>
        </p:sp>
        <p:sp>
          <p:nvSpPr>
            <p:cNvPr id="146" name="Rectangle 310"/>
            <p:cNvSpPr>
              <a:spLocks noChangeArrowheads="1"/>
            </p:cNvSpPr>
            <p:nvPr/>
          </p:nvSpPr>
          <p:spPr bwMode="auto">
            <a:xfrm>
              <a:off x="385" y="1672"/>
              <a:ext cx="198" cy="108"/>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a:latin typeface="+mn-ea"/>
                  <a:ea typeface="+mn-ea"/>
                </a:rPr>
                <a:t>业务协同</a:t>
              </a:r>
              <a:endParaRPr kumimoji="1" lang="zh-CN" altLang="en-US" sz="800" b="1" dirty="0">
                <a:latin typeface="+mn-ea"/>
                <a:ea typeface="+mn-ea"/>
              </a:endParaRPr>
            </a:p>
          </p:txBody>
        </p:sp>
      </p:grpSp>
      <p:grpSp>
        <p:nvGrpSpPr>
          <p:cNvPr id="144" name="Group 311"/>
          <p:cNvGrpSpPr/>
          <p:nvPr/>
        </p:nvGrpSpPr>
        <p:grpSpPr bwMode="auto">
          <a:xfrm>
            <a:off x="2830514" y="2120331"/>
            <a:ext cx="1925637" cy="232172"/>
            <a:chOff x="1610" y="3386"/>
            <a:chExt cx="930" cy="227"/>
          </a:xfrm>
        </p:grpSpPr>
        <p:sp>
          <p:nvSpPr>
            <p:cNvPr id="148" name="AutoShape 312"/>
            <p:cNvSpPr>
              <a:spLocks noChangeArrowheads="1"/>
            </p:cNvSpPr>
            <p:nvPr/>
          </p:nvSpPr>
          <p:spPr bwMode="auto">
            <a:xfrm>
              <a:off x="1610" y="3386"/>
              <a:ext cx="930" cy="227"/>
            </a:xfrm>
            <a:prstGeom prst="roundRect">
              <a:avLst>
                <a:gd name="adj" fmla="val 16667"/>
              </a:avLst>
            </a:prstGeom>
            <a:solidFill>
              <a:srgbClr val="B7BBD9"/>
            </a:solidFill>
            <a:ln>
              <a:noFill/>
            </a:ln>
            <a:effectLst>
              <a:outerShdw dist="35921" dir="2700000" algn="ctr" rotWithShape="0">
                <a:srgbClr val="969696"/>
              </a:outerShdw>
            </a:effectLst>
          </p:spPr>
          <p:txBody>
            <a:bodyPr wrap="none" anchor="ctr"/>
            <a:lstStyle/>
            <a:p>
              <a:pPr>
                <a:defRPr/>
              </a:pPr>
              <a:endParaRPr lang="zh-CN" altLang="en-US" sz="800" b="1">
                <a:latin typeface="+mn-ea"/>
                <a:ea typeface="+mn-ea"/>
              </a:endParaRPr>
            </a:p>
          </p:txBody>
        </p:sp>
        <p:sp>
          <p:nvSpPr>
            <p:cNvPr id="149" name="Rectangle 313"/>
            <p:cNvSpPr>
              <a:spLocks noChangeArrowheads="1"/>
            </p:cNvSpPr>
            <p:nvPr/>
          </p:nvSpPr>
          <p:spPr bwMode="auto">
            <a:xfrm>
              <a:off x="1664" y="3445"/>
              <a:ext cx="347" cy="108"/>
            </a:xfrm>
            <a:prstGeom prst="rect">
              <a:avLst/>
            </a:prstGeom>
            <a:solidFill>
              <a:srgbClr val="B7BBD9"/>
            </a:solidFill>
            <a:ln w="9525">
              <a:noFill/>
              <a:miter lim="800000"/>
            </a:ln>
          </p:spPr>
          <p:txBody>
            <a:bodyPr wrap="none" lIns="0" tIns="0" rIns="0" bIns="0">
              <a:spAutoFit/>
            </a:bodyPr>
            <a:lstStyle/>
            <a:p>
              <a:pPr defTabSz="673100" eaLnBrk="0" hangingPunct="0">
                <a:lnSpc>
                  <a:spcPct val="90000"/>
                </a:lnSpc>
                <a:defRPr/>
              </a:pPr>
              <a:r>
                <a:rPr kumimoji="1" lang="zh-CN" altLang="en-US" sz="800" b="1" dirty="0">
                  <a:latin typeface="+mn-ea"/>
                  <a:ea typeface="+mn-ea"/>
                </a:rPr>
                <a:t>人员与权限管理</a:t>
              </a:r>
              <a:endParaRPr kumimoji="1" lang="zh-CN" altLang="en-US" sz="800" b="1" dirty="0">
                <a:latin typeface="+mn-ea"/>
                <a:ea typeface="+mn-ea"/>
              </a:endParaRPr>
            </a:p>
          </p:txBody>
        </p:sp>
      </p:grpSp>
      <p:grpSp>
        <p:nvGrpSpPr>
          <p:cNvPr id="147" name="Group 314"/>
          <p:cNvGrpSpPr/>
          <p:nvPr/>
        </p:nvGrpSpPr>
        <p:grpSpPr bwMode="auto">
          <a:xfrm>
            <a:off x="4949825" y="2120331"/>
            <a:ext cx="1924050" cy="232172"/>
            <a:chOff x="1610" y="3386"/>
            <a:chExt cx="930" cy="227"/>
          </a:xfrm>
        </p:grpSpPr>
        <p:sp>
          <p:nvSpPr>
            <p:cNvPr id="151" name="AutoShape 315"/>
            <p:cNvSpPr>
              <a:spLocks noChangeArrowheads="1"/>
            </p:cNvSpPr>
            <p:nvPr/>
          </p:nvSpPr>
          <p:spPr bwMode="auto">
            <a:xfrm>
              <a:off x="1610" y="3386"/>
              <a:ext cx="930" cy="227"/>
            </a:xfrm>
            <a:prstGeom prst="roundRect">
              <a:avLst>
                <a:gd name="adj" fmla="val 16667"/>
              </a:avLst>
            </a:prstGeom>
            <a:solidFill>
              <a:srgbClr val="B7BBD9"/>
            </a:solidFill>
            <a:ln>
              <a:noFill/>
            </a:ln>
            <a:effectLst>
              <a:outerShdw dist="35921" dir="2700000" algn="ctr" rotWithShape="0">
                <a:srgbClr val="969696"/>
              </a:outerShdw>
            </a:effectLst>
          </p:spPr>
          <p:txBody>
            <a:bodyPr wrap="none" anchor="ctr"/>
            <a:lstStyle/>
            <a:p>
              <a:pPr>
                <a:defRPr/>
              </a:pPr>
              <a:endParaRPr lang="zh-CN" altLang="en-US" sz="800" b="1">
                <a:latin typeface="+mn-ea"/>
                <a:ea typeface="+mn-ea"/>
              </a:endParaRPr>
            </a:p>
          </p:txBody>
        </p:sp>
        <p:sp>
          <p:nvSpPr>
            <p:cNvPr id="152" name="Rectangle 316"/>
            <p:cNvSpPr>
              <a:spLocks noChangeArrowheads="1"/>
            </p:cNvSpPr>
            <p:nvPr/>
          </p:nvSpPr>
          <p:spPr bwMode="auto">
            <a:xfrm>
              <a:off x="1664" y="3445"/>
              <a:ext cx="347" cy="108"/>
            </a:xfrm>
            <a:prstGeom prst="rect">
              <a:avLst/>
            </a:prstGeom>
            <a:solidFill>
              <a:srgbClr val="B7BBD9"/>
            </a:solidFill>
            <a:ln w="9525">
              <a:noFill/>
              <a:miter lim="800000"/>
            </a:ln>
          </p:spPr>
          <p:txBody>
            <a:bodyPr wrap="none" lIns="0" tIns="0" rIns="0" bIns="0">
              <a:spAutoFit/>
            </a:bodyPr>
            <a:lstStyle/>
            <a:p>
              <a:pPr defTabSz="673100" eaLnBrk="0" hangingPunct="0">
                <a:lnSpc>
                  <a:spcPct val="90000"/>
                </a:lnSpc>
                <a:defRPr/>
              </a:pPr>
              <a:r>
                <a:rPr kumimoji="1" lang="zh-CN" altLang="en-US" sz="800" b="1" dirty="0">
                  <a:latin typeface="+mn-ea"/>
                  <a:ea typeface="+mn-ea"/>
                </a:rPr>
                <a:t>系统与参数设置</a:t>
              </a:r>
              <a:endParaRPr kumimoji="1" lang="zh-CN" altLang="en-US" sz="800" b="1" dirty="0">
                <a:latin typeface="+mn-ea"/>
                <a:ea typeface="+mn-ea"/>
              </a:endParaRPr>
            </a:p>
          </p:txBody>
        </p:sp>
      </p:grpSp>
      <p:grpSp>
        <p:nvGrpSpPr>
          <p:cNvPr id="150" name="Group 317"/>
          <p:cNvGrpSpPr/>
          <p:nvPr/>
        </p:nvGrpSpPr>
        <p:grpSpPr bwMode="auto">
          <a:xfrm>
            <a:off x="7069139" y="2120331"/>
            <a:ext cx="1222375" cy="232172"/>
            <a:chOff x="1610" y="3386"/>
            <a:chExt cx="930" cy="227"/>
          </a:xfrm>
        </p:grpSpPr>
        <p:sp>
          <p:nvSpPr>
            <p:cNvPr id="154" name="AutoShape 318"/>
            <p:cNvSpPr>
              <a:spLocks noChangeArrowheads="1"/>
            </p:cNvSpPr>
            <p:nvPr/>
          </p:nvSpPr>
          <p:spPr bwMode="auto">
            <a:xfrm>
              <a:off x="1610" y="3386"/>
              <a:ext cx="930" cy="227"/>
            </a:xfrm>
            <a:prstGeom prst="roundRect">
              <a:avLst>
                <a:gd name="adj" fmla="val 16667"/>
              </a:avLst>
            </a:prstGeom>
            <a:solidFill>
              <a:srgbClr val="B7BBD9"/>
            </a:solidFill>
            <a:ln>
              <a:noFill/>
            </a:ln>
            <a:effectLst>
              <a:outerShdw dist="35921" dir="2700000" algn="ctr" rotWithShape="0">
                <a:srgbClr val="969696"/>
              </a:outerShdw>
            </a:effectLst>
          </p:spPr>
          <p:txBody>
            <a:bodyPr wrap="none" anchor="ctr"/>
            <a:lstStyle/>
            <a:p>
              <a:pPr>
                <a:defRPr/>
              </a:pPr>
              <a:endParaRPr lang="zh-CN" altLang="en-US" sz="800" b="1">
                <a:latin typeface="+mn-ea"/>
                <a:ea typeface="+mn-ea"/>
              </a:endParaRPr>
            </a:p>
          </p:txBody>
        </p:sp>
        <p:sp>
          <p:nvSpPr>
            <p:cNvPr id="155" name="Rectangle 319"/>
            <p:cNvSpPr>
              <a:spLocks noChangeArrowheads="1"/>
            </p:cNvSpPr>
            <p:nvPr/>
          </p:nvSpPr>
          <p:spPr bwMode="auto">
            <a:xfrm>
              <a:off x="1782" y="3445"/>
              <a:ext cx="312" cy="108"/>
            </a:xfrm>
            <a:prstGeom prst="rect">
              <a:avLst/>
            </a:prstGeom>
            <a:solidFill>
              <a:srgbClr val="B7BBD9"/>
            </a:solidFill>
            <a:ln w="9525">
              <a:noFill/>
              <a:miter lim="800000"/>
            </a:ln>
          </p:spPr>
          <p:txBody>
            <a:bodyPr wrap="none" lIns="0" tIns="0" rIns="0" bIns="0">
              <a:spAutoFit/>
            </a:bodyPr>
            <a:lstStyle/>
            <a:p>
              <a:pPr defTabSz="673100" eaLnBrk="0" hangingPunct="0">
                <a:lnSpc>
                  <a:spcPct val="90000"/>
                </a:lnSpc>
                <a:defRPr/>
              </a:pPr>
              <a:r>
                <a:rPr kumimoji="1" lang="zh-CN" altLang="en-US" sz="800" b="1" dirty="0">
                  <a:latin typeface="+mn-ea"/>
                  <a:ea typeface="+mn-ea"/>
                </a:rPr>
                <a:t>渠道管理</a:t>
              </a:r>
              <a:endParaRPr kumimoji="1" lang="zh-CN" altLang="en-US" sz="800" b="1" dirty="0">
                <a:latin typeface="+mn-ea"/>
                <a:ea typeface="+mn-ea"/>
              </a:endParaRPr>
            </a:p>
          </p:txBody>
        </p:sp>
      </p:grpSp>
      <p:sp>
        <p:nvSpPr>
          <p:cNvPr id="156" name="Freeform 320"/>
          <p:cNvSpPr/>
          <p:nvPr/>
        </p:nvSpPr>
        <p:spPr bwMode="auto">
          <a:xfrm>
            <a:off x="549275" y="1841725"/>
            <a:ext cx="7900988" cy="258365"/>
          </a:xfrm>
          <a:custGeom>
            <a:avLst/>
            <a:gdLst>
              <a:gd name="T0" fmla="*/ 62112 w 3816"/>
              <a:gd name="T1" fmla="*/ 317229 h 253"/>
              <a:gd name="T2" fmla="*/ 7863381 w 3816"/>
              <a:gd name="T3" fmla="*/ 303614 h 253"/>
              <a:gd name="T4" fmla="*/ 7428597 w 3816"/>
              <a:gd name="T5" fmla="*/ 6807 h 253"/>
              <a:gd name="T6" fmla="*/ 376813 w 3816"/>
              <a:gd name="T7" fmla="*/ 0 h 253"/>
              <a:gd name="T8" fmla="*/ 62112 w 3816"/>
              <a:gd name="T9" fmla="*/ 317229 h 253"/>
              <a:gd name="T10" fmla="*/ 0 60000 65536"/>
              <a:gd name="T11" fmla="*/ 0 60000 65536"/>
              <a:gd name="T12" fmla="*/ 0 60000 65536"/>
              <a:gd name="T13" fmla="*/ 0 60000 65536"/>
              <a:gd name="T14" fmla="*/ 0 60000 65536"/>
              <a:gd name="T15" fmla="*/ 0 w 3816"/>
              <a:gd name="T16" fmla="*/ 0 h 253"/>
              <a:gd name="T17" fmla="*/ 3816 w 3816"/>
              <a:gd name="T18" fmla="*/ 253 h 253"/>
            </a:gdLst>
            <a:ahLst/>
            <a:cxnLst>
              <a:cxn ang="T10">
                <a:pos x="T0" y="T1"/>
              </a:cxn>
              <a:cxn ang="T11">
                <a:pos x="T2" y="T3"/>
              </a:cxn>
              <a:cxn ang="T12">
                <a:pos x="T4" y="T5"/>
              </a:cxn>
              <a:cxn ang="T13">
                <a:pos x="T6" y="T7"/>
              </a:cxn>
              <a:cxn ang="T14">
                <a:pos x="T8" y="T9"/>
              </a:cxn>
            </a:cxnLst>
            <a:rect l="T15" t="T16" r="T17" b="T18"/>
            <a:pathLst>
              <a:path w="3816" h="253">
                <a:moveTo>
                  <a:pt x="30" y="246"/>
                </a:moveTo>
                <a:lnTo>
                  <a:pt x="3798" y="235"/>
                </a:lnTo>
                <a:cubicBezTo>
                  <a:pt x="3798" y="199"/>
                  <a:pt x="3816" y="9"/>
                  <a:pt x="3588" y="5"/>
                </a:cubicBezTo>
                <a:lnTo>
                  <a:pt x="182" y="0"/>
                </a:lnTo>
                <a:cubicBezTo>
                  <a:pt x="0" y="43"/>
                  <a:pt x="39" y="253"/>
                  <a:pt x="30" y="246"/>
                </a:cubicBezTo>
                <a:close/>
              </a:path>
            </a:pathLst>
          </a:custGeom>
          <a:gradFill rotWithShape="1">
            <a:gsLst>
              <a:gs pos="0">
                <a:srgbClr val="61616B"/>
              </a:gs>
              <a:gs pos="50000">
                <a:srgbClr val="D1D1E7"/>
              </a:gs>
              <a:gs pos="100000">
                <a:srgbClr val="61616B"/>
              </a:gs>
            </a:gsLst>
            <a:lin ang="2700000" scaled="1"/>
          </a:gradFill>
          <a:ln w="9525">
            <a:noFill/>
            <a:miter lim="800000"/>
          </a:ln>
        </p:spPr>
        <p:txBody>
          <a:bodyPr/>
          <a:lstStyle/>
          <a:p>
            <a:pPr>
              <a:defRPr/>
            </a:pPr>
            <a:endParaRPr lang="zh-CN" altLang="en-US" sz="800" b="1">
              <a:latin typeface="+mn-ea"/>
              <a:ea typeface="+mn-ea"/>
            </a:endParaRPr>
          </a:p>
        </p:txBody>
      </p:sp>
      <p:sp>
        <p:nvSpPr>
          <p:cNvPr id="157" name="Rectangle 321"/>
          <p:cNvSpPr>
            <a:spLocks noChangeArrowheads="1"/>
          </p:cNvSpPr>
          <p:nvPr/>
        </p:nvSpPr>
        <p:spPr bwMode="auto">
          <a:xfrm>
            <a:off x="2216151" y="2425131"/>
            <a:ext cx="4600575" cy="1275159"/>
          </a:xfrm>
          <a:prstGeom prst="rect">
            <a:avLst/>
          </a:prstGeom>
          <a:gradFill rotWithShape="1">
            <a:gsLst>
              <a:gs pos="0">
                <a:schemeClr val="bg1"/>
              </a:gs>
              <a:gs pos="100000">
                <a:srgbClr val="FBEDD1"/>
              </a:gs>
            </a:gsLst>
            <a:lin ang="5400000" scaled="1"/>
          </a:gradFill>
          <a:ln w="9525">
            <a:noFill/>
            <a:miter lim="800000"/>
          </a:ln>
        </p:spPr>
        <p:txBody>
          <a:bodyPr wrap="none" anchor="ctr"/>
          <a:lstStyle/>
          <a:p>
            <a:pPr>
              <a:defRPr/>
            </a:pPr>
            <a:endParaRPr lang="zh-CN" altLang="en-US" sz="800" b="1">
              <a:latin typeface="+mn-ea"/>
              <a:ea typeface="+mn-ea"/>
            </a:endParaRPr>
          </a:p>
        </p:txBody>
      </p:sp>
      <p:sp>
        <p:nvSpPr>
          <p:cNvPr id="158" name="AutoShape 322"/>
          <p:cNvSpPr>
            <a:spLocks noChangeArrowheads="1"/>
          </p:cNvSpPr>
          <p:nvPr/>
        </p:nvSpPr>
        <p:spPr bwMode="auto">
          <a:xfrm>
            <a:off x="619126" y="1841725"/>
            <a:ext cx="7796213" cy="1949053"/>
          </a:xfrm>
          <a:prstGeom prst="roundRect">
            <a:avLst>
              <a:gd name="adj" fmla="val 9764"/>
            </a:avLst>
          </a:prstGeom>
          <a:noFill/>
          <a:ln w="19050">
            <a:solidFill>
              <a:schemeClr val="bg2"/>
            </a:solidFill>
            <a:round/>
          </a:ln>
        </p:spPr>
        <p:txBody>
          <a:bodyPr wrap="none" anchor="ctr"/>
          <a:lstStyle/>
          <a:p>
            <a:pPr>
              <a:defRPr/>
            </a:pPr>
            <a:endParaRPr lang="zh-CN" altLang="en-US" sz="800" b="1">
              <a:latin typeface="+mn-ea"/>
              <a:ea typeface="+mn-ea"/>
            </a:endParaRPr>
          </a:p>
        </p:txBody>
      </p:sp>
      <p:sp>
        <p:nvSpPr>
          <p:cNvPr id="159" name="Text Box 323"/>
          <p:cNvSpPr txBox="1">
            <a:spLocks noChangeArrowheads="1"/>
          </p:cNvSpPr>
          <p:nvPr/>
        </p:nvSpPr>
        <p:spPr bwMode="auto">
          <a:xfrm>
            <a:off x="3962401" y="1864346"/>
            <a:ext cx="1128514" cy="169277"/>
          </a:xfrm>
          <a:prstGeom prst="rect">
            <a:avLst/>
          </a:prstGeom>
          <a:noFill/>
          <a:ln w="9525">
            <a:noFill/>
            <a:miter lim="800000"/>
          </a:ln>
        </p:spPr>
        <p:txBody>
          <a:bodyPr wrap="none" lIns="0" tIns="0" rIns="0" bIns="0">
            <a:spAutoFit/>
          </a:bodyPr>
          <a:lstStyle/>
          <a:p>
            <a:pPr>
              <a:defRPr/>
            </a:pPr>
            <a:r>
              <a:rPr lang="zh-CN" altLang="en-US" sz="1100" b="1" dirty="0" smtClean="0">
                <a:latin typeface="+mn-ea"/>
                <a:ea typeface="+mn-ea"/>
              </a:rPr>
              <a:t>内部营销业务处理</a:t>
            </a:r>
            <a:endParaRPr lang="zh-CN" altLang="en-US" sz="1100" b="1" dirty="0">
              <a:latin typeface="+mn-ea"/>
              <a:ea typeface="+mn-ea"/>
            </a:endParaRPr>
          </a:p>
        </p:txBody>
      </p:sp>
      <p:sp>
        <p:nvSpPr>
          <p:cNvPr id="160" name="Rectangle 324"/>
          <p:cNvSpPr>
            <a:spLocks noChangeArrowheads="1"/>
          </p:cNvSpPr>
          <p:nvPr/>
        </p:nvSpPr>
        <p:spPr bwMode="auto">
          <a:xfrm>
            <a:off x="858724" y="2518000"/>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客户管理</a:t>
            </a:r>
            <a:endParaRPr kumimoji="1" lang="zh-CN" altLang="en-US" sz="800" b="1" dirty="0">
              <a:solidFill>
                <a:schemeClr val="bg1"/>
              </a:solidFill>
              <a:latin typeface="+mn-ea"/>
              <a:ea typeface="+mn-ea"/>
            </a:endParaRPr>
          </a:p>
        </p:txBody>
      </p:sp>
      <p:sp>
        <p:nvSpPr>
          <p:cNvPr id="161" name="Rectangle 325"/>
          <p:cNvSpPr>
            <a:spLocks noChangeArrowheads="1"/>
          </p:cNvSpPr>
          <p:nvPr/>
        </p:nvSpPr>
        <p:spPr bwMode="auto">
          <a:xfrm>
            <a:off x="858724" y="2727550"/>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报价管理</a:t>
            </a:r>
            <a:endParaRPr kumimoji="1" lang="zh-CN" altLang="en-US" sz="800" b="1" dirty="0">
              <a:solidFill>
                <a:schemeClr val="bg1"/>
              </a:solidFill>
              <a:latin typeface="+mn-ea"/>
              <a:ea typeface="+mn-ea"/>
            </a:endParaRPr>
          </a:p>
        </p:txBody>
      </p:sp>
      <p:sp>
        <p:nvSpPr>
          <p:cNvPr id="162" name="Rectangle 326"/>
          <p:cNvSpPr>
            <a:spLocks noChangeArrowheads="1"/>
          </p:cNvSpPr>
          <p:nvPr/>
        </p:nvSpPr>
        <p:spPr bwMode="auto">
          <a:xfrm>
            <a:off x="858724" y="2935909"/>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审批流程</a:t>
            </a:r>
            <a:endParaRPr kumimoji="1" lang="zh-CN" altLang="en-US" sz="800" b="1" dirty="0">
              <a:solidFill>
                <a:schemeClr val="bg1"/>
              </a:solidFill>
              <a:latin typeface="+mn-ea"/>
              <a:ea typeface="+mn-ea"/>
            </a:endParaRPr>
          </a:p>
        </p:txBody>
      </p:sp>
      <p:sp>
        <p:nvSpPr>
          <p:cNvPr id="163" name="Rectangle 327"/>
          <p:cNvSpPr>
            <a:spLocks noChangeArrowheads="1"/>
          </p:cNvSpPr>
          <p:nvPr/>
        </p:nvSpPr>
        <p:spPr bwMode="auto">
          <a:xfrm>
            <a:off x="858724" y="3121647"/>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价格管理</a:t>
            </a:r>
            <a:endParaRPr kumimoji="1" lang="zh-CN" altLang="en-US" sz="800" b="1" dirty="0">
              <a:solidFill>
                <a:schemeClr val="bg1"/>
              </a:solidFill>
              <a:latin typeface="+mn-ea"/>
              <a:ea typeface="+mn-ea"/>
            </a:endParaRPr>
          </a:p>
        </p:txBody>
      </p:sp>
      <p:sp>
        <p:nvSpPr>
          <p:cNvPr id="164" name="Rectangle 328"/>
          <p:cNvSpPr>
            <a:spLocks noChangeArrowheads="1"/>
          </p:cNvSpPr>
          <p:nvPr/>
        </p:nvSpPr>
        <p:spPr bwMode="auto">
          <a:xfrm>
            <a:off x="858724" y="3352628"/>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信用控制</a:t>
            </a:r>
            <a:endParaRPr kumimoji="1" lang="zh-CN" altLang="en-US" sz="800" b="1" dirty="0">
              <a:solidFill>
                <a:schemeClr val="bg1"/>
              </a:solidFill>
              <a:latin typeface="+mn-ea"/>
              <a:ea typeface="+mn-ea"/>
            </a:endParaRPr>
          </a:p>
        </p:txBody>
      </p:sp>
      <p:sp>
        <p:nvSpPr>
          <p:cNvPr id="165" name="Rectangle 329"/>
          <p:cNvSpPr>
            <a:spLocks noChangeArrowheads="1"/>
          </p:cNvSpPr>
          <p:nvPr/>
        </p:nvSpPr>
        <p:spPr bwMode="auto">
          <a:xfrm>
            <a:off x="858724" y="3548757"/>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出口流程</a:t>
            </a:r>
            <a:endParaRPr kumimoji="1" lang="zh-CN" altLang="en-US" sz="800" b="1" dirty="0">
              <a:solidFill>
                <a:schemeClr val="bg1"/>
              </a:solidFill>
              <a:latin typeface="+mn-ea"/>
              <a:ea typeface="+mn-ea"/>
            </a:endParaRPr>
          </a:p>
        </p:txBody>
      </p:sp>
      <p:sp>
        <p:nvSpPr>
          <p:cNvPr id="166" name="Rectangle 330"/>
          <p:cNvSpPr>
            <a:spLocks noChangeArrowheads="1"/>
          </p:cNvSpPr>
          <p:nvPr/>
        </p:nvSpPr>
        <p:spPr bwMode="auto">
          <a:xfrm>
            <a:off x="7018490" y="2509665"/>
            <a:ext cx="410369" cy="110800"/>
          </a:xfrm>
          <a:prstGeom prst="rect">
            <a:avLst/>
          </a:prstGeom>
          <a:noFill/>
          <a:ln>
            <a:noFill/>
          </a:ln>
          <a:effectLst/>
        </p:spPr>
        <p:txBody>
          <a:bodyPr wrap="none" lIns="0" tIns="0" rIns="0" bIns="0">
            <a:spAutoFit/>
          </a:bodyPr>
          <a:lstStyle/>
          <a:p>
            <a:pPr defTabSz="673100" eaLnBrk="0" hangingPunct="0">
              <a:lnSpc>
                <a:spcPct val="90000"/>
              </a:lnSpc>
              <a:defRPr/>
            </a:pPr>
            <a:r>
              <a:rPr kumimoji="1" lang="zh-CN" altLang="en-US" sz="800" b="1" dirty="0">
                <a:solidFill>
                  <a:schemeClr val="bg1"/>
                </a:solidFill>
                <a:latin typeface="+mn-ea"/>
                <a:ea typeface="+mn-ea"/>
              </a:rPr>
              <a:t>渠道价格</a:t>
            </a:r>
            <a:endParaRPr kumimoji="1" lang="zh-CN" altLang="en-US" sz="800" b="1" dirty="0">
              <a:solidFill>
                <a:schemeClr val="bg1"/>
              </a:solidFill>
              <a:latin typeface="+mn-ea"/>
              <a:ea typeface="+mn-ea"/>
            </a:endParaRPr>
          </a:p>
        </p:txBody>
      </p:sp>
      <p:sp>
        <p:nvSpPr>
          <p:cNvPr id="167" name="Rectangle 331"/>
          <p:cNvSpPr>
            <a:spLocks noChangeArrowheads="1"/>
          </p:cNvSpPr>
          <p:nvPr/>
        </p:nvSpPr>
        <p:spPr bwMode="auto">
          <a:xfrm>
            <a:off x="7023037" y="2727550"/>
            <a:ext cx="410369" cy="110800"/>
          </a:xfrm>
          <a:prstGeom prst="rect">
            <a:avLst/>
          </a:prstGeom>
          <a:noFill/>
          <a:ln>
            <a:noFill/>
          </a:ln>
          <a:effectLst/>
        </p:spPr>
        <p:txBody>
          <a:bodyPr wrap="none" lIns="0" tIns="0" rIns="0" bIns="0">
            <a:spAutoFit/>
          </a:bodyPr>
          <a:lstStyle/>
          <a:p>
            <a:pPr defTabSz="673100" eaLnBrk="0" hangingPunct="0">
              <a:lnSpc>
                <a:spcPct val="90000"/>
              </a:lnSpc>
              <a:defRPr/>
            </a:pPr>
            <a:r>
              <a:rPr kumimoji="1" lang="zh-CN" altLang="en-US" sz="800" b="1" dirty="0">
                <a:solidFill>
                  <a:schemeClr val="bg1"/>
                </a:solidFill>
                <a:latin typeface="+mn-ea"/>
                <a:ea typeface="+mn-ea"/>
              </a:rPr>
              <a:t>渠道计划</a:t>
            </a:r>
            <a:endParaRPr kumimoji="1" lang="zh-CN" altLang="en-US" sz="800" b="1" dirty="0">
              <a:solidFill>
                <a:schemeClr val="bg1"/>
              </a:solidFill>
              <a:latin typeface="+mn-ea"/>
              <a:ea typeface="+mn-ea"/>
            </a:endParaRPr>
          </a:p>
        </p:txBody>
      </p:sp>
      <p:sp>
        <p:nvSpPr>
          <p:cNvPr id="168" name="Rectangle 332"/>
          <p:cNvSpPr>
            <a:spLocks noChangeArrowheads="1"/>
          </p:cNvSpPr>
          <p:nvPr/>
        </p:nvSpPr>
        <p:spPr bwMode="auto">
          <a:xfrm>
            <a:off x="7010337" y="2935909"/>
            <a:ext cx="410369" cy="110800"/>
          </a:xfrm>
          <a:prstGeom prst="rect">
            <a:avLst/>
          </a:prstGeom>
          <a:noFill/>
          <a:ln>
            <a:noFill/>
          </a:ln>
          <a:effectLst/>
        </p:spPr>
        <p:txBody>
          <a:bodyPr wrap="none" lIns="0" tIns="0" rIns="0" bIns="0">
            <a:spAutoFit/>
          </a:bodyPr>
          <a:lstStyle/>
          <a:p>
            <a:pPr defTabSz="673100" eaLnBrk="0" hangingPunct="0">
              <a:lnSpc>
                <a:spcPct val="90000"/>
              </a:lnSpc>
              <a:defRPr/>
            </a:pPr>
            <a:r>
              <a:rPr kumimoji="1" lang="zh-CN" altLang="en-US" sz="800" b="1" dirty="0">
                <a:solidFill>
                  <a:schemeClr val="bg1"/>
                </a:solidFill>
                <a:latin typeface="+mn-ea"/>
                <a:ea typeface="+mn-ea"/>
              </a:rPr>
              <a:t>渠道库存</a:t>
            </a:r>
            <a:endParaRPr kumimoji="1" lang="zh-CN" altLang="en-US" sz="800" b="1" dirty="0">
              <a:solidFill>
                <a:schemeClr val="bg1"/>
              </a:solidFill>
              <a:latin typeface="+mn-ea"/>
              <a:ea typeface="+mn-ea"/>
            </a:endParaRPr>
          </a:p>
        </p:txBody>
      </p:sp>
      <p:sp>
        <p:nvSpPr>
          <p:cNvPr id="169" name="Rectangle 333"/>
          <p:cNvSpPr>
            <a:spLocks noChangeArrowheads="1"/>
          </p:cNvSpPr>
          <p:nvPr/>
        </p:nvSpPr>
        <p:spPr bwMode="auto">
          <a:xfrm>
            <a:off x="7023037" y="3132038"/>
            <a:ext cx="410369" cy="110800"/>
          </a:xfrm>
          <a:prstGeom prst="rect">
            <a:avLst/>
          </a:prstGeom>
          <a:noFill/>
          <a:ln>
            <a:noFill/>
          </a:ln>
          <a:effectLst/>
        </p:spPr>
        <p:txBody>
          <a:bodyPr wrap="none" lIns="0" tIns="0" rIns="0" bIns="0">
            <a:spAutoFit/>
          </a:bodyPr>
          <a:lstStyle/>
          <a:p>
            <a:pPr defTabSz="673100" eaLnBrk="0" hangingPunct="0">
              <a:lnSpc>
                <a:spcPct val="90000"/>
              </a:lnSpc>
              <a:defRPr/>
            </a:pPr>
            <a:r>
              <a:rPr kumimoji="1" lang="zh-CN" altLang="en-US" sz="800" b="1" dirty="0">
                <a:solidFill>
                  <a:schemeClr val="bg1"/>
                </a:solidFill>
                <a:latin typeface="+mn-ea"/>
                <a:ea typeface="+mn-ea"/>
              </a:rPr>
              <a:t>营销费用</a:t>
            </a:r>
            <a:endParaRPr kumimoji="1" lang="zh-CN" altLang="en-US" sz="800" b="1" dirty="0">
              <a:solidFill>
                <a:schemeClr val="bg1"/>
              </a:solidFill>
              <a:latin typeface="+mn-ea"/>
              <a:ea typeface="+mn-ea"/>
            </a:endParaRPr>
          </a:p>
        </p:txBody>
      </p:sp>
      <p:sp>
        <p:nvSpPr>
          <p:cNvPr id="170" name="Rectangle 334"/>
          <p:cNvSpPr>
            <a:spLocks noChangeArrowheads="1"/>
          </p:cNvSpPr>
          <p:nvPr/>
        </p:nvSpPr>
        <p:spPr bwMode="auto">
          <a:xfrm>
            <a:off x="7020285" y="3342237"/>
            <a:ext cx="512961" cy="110800"/>
          </a:xfrm>
          <a:prstGeom prst="rect">
            <a:avLst/>
          </a:prstGeom>
          <a:noFill/>
          <a:ln>
            <a:noFill/>
          </a:ln>
          <a:effectLst/>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业务员管理</a:t>
            </a:r>
            <a:endParaRPr kumimoji="1" lang="zh-CN" altLang="en-US" sz="800" b="1" dirty="0">
              <a:solidFill>
                <a:schemeClr val="bg1"/>
              </a:solidFill>
              <a:latin typeface="+mn-ea"/>
              <a:ea typeface="+mn-ea"/>
            </a:endParaRPr>
          </a:p>
        </p:txBody>
      </p:sp>
      <p:sp>
        <p:nvSpPr>
          <p:cNvPr id="171" name="Rectangle 335"/>
          <p:cNvSpPr>
            <a:spLocks noChangeArrowheads="1"/>
          </p:cNvSpPr>
          <p:nvPr/>
        </p:nvSpPr>
        <p:spPr bwMode="auto">
          <a:xfrm>
            <a:off x="7020284" y="3538365"/>
            <a:ext cx="410369" cy="110800"/>
          </a:xfrm>
          <a:prstGeom prst="rect">
            <a:avLst/>
          </a:prstGeom>
          <a:noFill/>
          <a:ln>
            <a:noFill/>
          </a:ln>
          <a:effectLst/>
        </p:spPr>
        <p:txBody>
          <a:bodyPr wrap="none" lIns="0" tIns="0" rIns="0" bIns="0">
            <a:spAutoFit/>
          </a:bodyPr>
          <a:lstStyle/>
          <a:p>
            <a:pPr defTabSz="673100" eaLnBrk="0" hangingPunct="0">
              <a:lnSpc>
                <a:spcPct val="90000"/>
              </a:lnSpc>
              <a:defRPr/>
            </a:pPr>
            <a:r>
              <a:rPr kumimoji="1" lang="zh-CN" altLang="en-US" sz="800" b="1" dirty="0">
                <a:solidFill>
                  <a:schemeClr val="bg1"/>
                </a:solidFill>
                <a:latin typeface="+mn-ea"/>
                <a:ea typeface="+mn-ea"/>
              </a:rPr>
              <a:t>全面绩效</a:t>
            </a:r>
            <a:endParaRPr kumimoji="1" lang="zh-CN" altLang="en-US" sz="800" b="1" dirty="0">
              <a:solidFill>
                <a:schemeClr val="bg1"/>
              </a:solidFill>
              <a:latin typeface="+mn-ea"/>
              <a:ea typeface="+mn-ea"/>
            </a:endParaRPr>
          </a:p>
        </p:txBody>
      </p:sp>
      <p:sp>
        <p:nvSpPr>
          <p:cNvPr id="172" name="Text Box 336"/>
          <p:cNvSpPr txBox="1">
            <a:spLocks noChangeArrowheads="1"/>
          </p:cNvSpPr>
          <p:nvPr/>
        </p:nvSpPr>
        <p:spPr bwMode="auto">
          <a:xfrm>
            <a:off x="2357439" y="2494188"/>
            <a:ext cx="307777" cy="123111"/>
          </a:xfrm>
          <a:prstGeom prst="rect">
            <a:avLst/>
          </a:prstGeom>
          <a:noFill/>
          <a:ln w="9525">
            <a:noFill/>
            <a:miter lim="800000"/>
          </a:ln>
        </p:spPr>
        <p:txBody>
          <a:bodyPr wrap="none" lIns="0" tIns="0" rIns="0" bIns="0">
            <a:spAutoFit/>
          </a:bodyPr>
          <a:lstStyle/>
          <a:p>
            <a:pPr>
              <a:defRPr/>
            </a:pPr>
            <a:r>
              <a:rPr lang="zh-CN" altLang="en-US" sz="800" b="1" dirty="0">
                <a:latin typeface="+mn-ea"/>
                <a:ea typeface="+mn-ea"/>
              </a:rPr>
              <a:t>业务流</a:t>
            </a:r>
            <a:endParaRPr lang="zh-CN" altLang="en-US" sz="800" b="1" dirty="0">
              <a:latin typeface="+mn-ea"/>
              <a:ea typeface="+mn-ea"/>
            </a:endParaRPr>
          </a:p>
        </p:txBody>
      </p:sp>
      <p:sp>
        <p:nvSpPr>
          <p:cNvPr id="180" name="AutoShape 344"/>
          <p:cNvSpPr>
            <a:spLocks noChangeArrowheads="1"/>
          </p:cNvSpPr>
          <p:nvPr/>
        </p:nvSpPr>
        <p:spPr bwMode="auto">
          <a:xfrm>
            <a:off x="3844654" y="2464654"/>
            <a:ext cx="1222375" cy="230981"/>
          </a:xfrm>
          <a:prstGeom prst="roundRect">
            <a:avLst>
              <a:gd name="adj" fmla="val 16667"/>
            </a:avLst>
          </a:prstGeom>
          <a:solidFill>
            <a:srgbClr val="B7BBD9"/>
          </a:solidFill>
          <a:ln>
            <a:noFill/>
          </a:ln>
          <a:effectLst>
            <a:outerShdw dist="35921" dir="2700000" algn="ctr" rotWithShape="0">
              <a:srgbClr val="969696"/>
            </a:outerShdw>
          </a:effectLst>
        </p:spPr>
        <p:txBody>
          <a:bodyPr wrap="none" anchor="ctr"/>
          <a:lstStyle/>
          <a:p>
            <a:pPr algn="ctr">
              <a:defRPr/>
            </a:pPr>
            <a:r>
              <a:rPr lang="zh-CN" altLang="en-US" sz="900" b="1" dirty="0" smtClean="0">
                <a:latin typeface="+mn-ea"/>
                <a:ea typeface="+mn-ea"/>
              </a:rPr>
              <a:t>销售管理</a:t>
            </a:r>
            <a:endParaRPr lang="zh-CN" altLang="en-US" sz="900" b="1" dirty="0">
              <a:latin typeface="+mn-ea"/>
              <a:ea typeface="+mn-ea"/>
            </a:endParaRPr>
          </a:p>
        </p:txBody>
      </p:sp>
      <p:grpSp>
        <p:nvGrpSpPr>
          <p:cNvPr id="153" name="Group 364"/>
          <p:cNvGrpSpPr/>
          <p:nvPr/>
        </p:nvGrpSpPr>
        <p:grpSpPr bwMode="auto">
          <a:xfrm rot="10800000">
            <a:off x="2392363" y="1697876"/>
            <a:ext cx="419100" cy="171450"/>
            <a:chOff x="1406" y="1502"/>
            <a:chExt cx="264" cy="166"/>
          </a:xfrm>
        </p:grpSpPr>
        <p:sp>
          <p:nvSpPr>
            <p:cNvPr id="201" name="AutoShape 365"/>
            <p:cNvSpPr>
              <a:spLocks noChangeArrowheads="1"/>
            </p:cNvSpPr>
            <p:nvPr/>
          </p:nvSpPr>
          <p:spPr bwMode="auto">
            <a:xfrm rot="10800000" flipH="1" flipV="1">
              <a:off x="1418" y="1502"/>
              <a:ext cx="264" cy="143"/>
            </a:xfrm>
            <a:prstGeom prst="triangle">
              <a:avLst>
                <a:gd name="adj" fmla="val 49995"/>
              </a:avLst>
            </a:prstGeom>
            <a:solidFill>
              <a:schemeClr val="bg1"/>
            </a:solidFill>
            <a:ln w="9525">
              <a:noFill/>
              <a:miter lim="800000"/>
            </a:ln>
          </p:spPr>
          <p:txBody>
            <a:bodyPr wrap="none" anchor="ctr"/>
            <a:lstStyle/>
            <a:p>
              <a:pPr>
                <a:defRPr/>
              </a:pPr>
              <a:endParaRPr lang="zh-CN" altLang="en-US" sz="800" b="1">
                <a:latin typeface="+mn-ea"/>
                <a:ea typeface="+mn-ea"/>
              </a:endParaRPr>
            </a:p>
          </p:txBody>
        </p:sp>
        <p:sp>
          <p:nvSpPr>
            <p:cNvPr id="202" name="AutoShape 366"/>
            <p:cNvSpPr>
              <a:spLocks noChangeArrowheads="1"/>
            </p:cNvSpPr>
            <p:nvPr/>
          </p:nvSpPr>
          <p:spPr bwMode="auto">
            <a:xfrm rot="10800000" flipH="1" flipV="1">
              <a:off x="1418" y="1525"/>
              <a:ext cx="264" cy="143"/>
            </a:xfrm>
            <a:prstGeom prst="triangle">
              <a:avLst>
                <a:gd name="adj" fmla="val 49995"/>
              </a:avLst>
            </a:prstGeom>
            <a:gradFill rotWithShape="0">
              <a:gsLst>
                <a:gs pos="0">
                  <a:srgbClr val="66CCFF"/>
                </a:gs>
                <a:gs pos="100000">
                  <a:srgbClr val="666699"/>
                </a:gs>
              </a:gsLst>
              <a:lin ang="5400000" scaled="1"/>
            </a:gradFill>
            <a:ln w="9525">
              <a:noFill/>
              <a:miter lim="800000"/>
            </a:ln>
          </p:spPr>
          <p:txBody>
            <a:bodyPr wrap="none" anchor="ctr"/>
            <a:lstStyle/>
            <a:p>
              <a:pPr>
                <a:defRPr/>
              </a:pPr>
              <a:endParaRPr lang="zh-CN" altLang="en-US" sz="800" b="1">
                <a:latin typeface="+mn-ea"/>
                <a:ea typeface="+mn-ea"/>
              </a:endParaRPr>
            </a:p>
          </p:txBody>
        </p:sp>
      </p:grpSp>
      <p:grpSp>
        <p:nvGrpSpPr>
          <p:cNvPr id="173" name="Group 367"/>
          <p:cNvGrpSpPr/>
          <p:nvPr/>
        </p:nvGrpSpPr>
        <p:grpSpPr bwMode="auto">
          <a:xfrm>
            <a:off x="6380163" y="1663131"/>
            <a:ext cx="419100" cy="171450"/>
            <a:chOff x="1406" y="1502"/>
            <a:chExt cx="264" cy="166"/>
          </a:xfrm>
        </p:grpSpPr>
        <p:sp>
          <p:nvSpPr>
            <p:cNvPr id="211" name="AutoShape 368"/>
            <p:cNvSpPr>
              <a:spLocks noChangeArrowheads="1"/>
            </p:cNvSpPr>
            <p:nvPr/>
          </p:nvSpPr>
          <p:spPr bwMode="auto">
            <a:xfrm rot="10800000" flipH="1" flipV="1">
              <a:off x="1406" y="1502"/>
              <a:ext cx="264" cy="143"/>
            </a:xfrm>
            <a:prstGeom prst="triangle">
              <a:avLst>
                <a:gd name="adj" fmla="val 49995"/>
              </a:avLst>
            </a:prstGeom>
            <a:solidFill>
              <a:schemeClr val="bg1"/>
            </a:solidFill>
            <a:ln w="9525">
              <a:noFill/>
              <a:miter lim="800000"/>
            </a:ln>
          </p:spPr>
          <p:txBody>
            <a:bodyPr wrap="none" anchor="ctr"/>
            <a:lstStyle/>
            <a:p>
              <a:pPr>
                <a:defRPr/>
              </a:pPr>
              <a:endParaRPr lang="zh-CN" altLang="en-US" sz="800" b="1">
                <a:latin typeface="+mn-ea"/>
                <a:ea typeface="+mn-ea"/>
              </a:endParaRPr>
            </a:p>
          </p:txBody>
        </p:sp>
        <p:sp>
          <p:nvSpPr>
            <p:cNvPr id="212" name="AutoShape 369"/>
            <p:cNvSpPr>
              <a:spLocks noChangeArrowheads="1"/>
            </p:cNvSpPr>
            <p:nvPr/>
          </p:nvSpPr>
          <p:spPr bwMode="auto">
            <a:xfrm rot="10800000" flipH="1" flipV="1">
              <a:off x="1406" y="1525"/>
              <a:ext cx="264" cy="143"/>
            </a:xfrm>
            <a:prstGeom prst="triangle">
              <a:avLst>
                <a:gd name="adj" fmla="val 49995"/>
              </a:avLst>
            </a:prstGeom>
            <a:gradFill rotWithShape="0">
              <a:gsLst>
                <a:gs pos="0">
                  <a:srgbClr val="666699"/>
                </a:gs>
                <a:gs pos="100000">
                  <a:srgbClr val="66CCFF"/>
                </a:gs>
              </a:gsLst>
              <a:lin ang="5400000" scaled="1"/>
            </a:gradFill>
            <a:ln w="9525">
              <a:noFill/>
              <a:miter lim="800000"/>
            </a:ln>
          </p:spPr>
          <p:txBody>
            <a:bodyPr wrap="none" anchor="ctr"/>
            <a:lstStyle/>
            <a:p>
              <a:pPr>
                <a:defRPr/>
              </a:pPr>
              <a:endParaRPr lang="zh-CN" altLang="en-US" sz="800" b="1">
                <a:latin typeface="+mn-ea"/>
                <a:ea typeface="+mn-ea"/>
              </a:endParaRPr>
            </a:p>
          </p:txBody>
        </p:sp>
      </p:grpSp>
      <p:sp>
        <p:nvSpPr>
          <p:cNvPr id="214" name="Rectangle 163"/>
          <p:cNvSpPr>
            <a:spLocks noChangeArrowheads="1"/>
          </p:cNvSpPr>
          <p:nvPr/>
        </p:nvSpPr>
        <p:spPr bwMode="auto">
          <a:xfrm>
            <a:off x="565692" y="4060415"/>
            <a:ext cx="3684807" cy="385781"/>
          </a:xfrm>
          <a:prstGeom prst="rect">
            <a:avLst/>
          </a:prstGeom>
          <a:gradFill rotWithShape="1">
            <a:gsLst>
              <a:gs pos="0">
                <a:srgbClr val="B7D3D9"/>
              </a:gs>
              <a:gs pos="100000">
                <a:schemeClr val="bg1"/>
              </a:gs>
            </a:gsLst>
            <a:lin ang="5400000" scaled="1"/>
          </a:gradFill>
          <a:ln w="9525">
            <a:noFill/>
            <a:miter lim="800000"/>
          </a:ln>
        </p:spPr>
        <p:txBody>
          <a:bodyPr wrap="none" anchor="ctr"/>
          <a:lstStyle/>
          <a:p>
            <a:pPr>
              <a:defRPr/>
            </a:pPr>
            <a:endParaRPr lang="zh-CN" altLang="en-US" sz="800" b="1">
              <a:latin typeface="+mn-ea"/>
              <a:ea typeface="+mn-ea"/>
            </a:endParaRPr>
          </a:p>
        </p:txBody>
      </p:sp>
      <p:sp>
        <p:nvSpPr>
          <p:cNvPr id="215" name="Freeform 164"/>
          <p:cNvSpPr/>
          <p:nvPr/>
        </p:nvSpPr>
        <p:spPr bwMode="auto">
          <a:xfrm>
            <a:off x="495300" y="3957465"/>
            <a:ext cx="3817938" cy="231921"/>
          </a:xfrm>
          <a:custGeom>
            <a:avLst/>
            <a:gdLst>
              <a:gd name="T0" fmla="*/ 46 w 2495"/>
              <a:gd name="T1" fmla="*/ 199 h 205"/>
              <a:gd name="T2" fmla="*/ 2445 w 2495"/>
              <a:gd name="T3" fmla="*/ 197 h 205"/>
              <a:gd name="T4" fmla="*/ 2346 w 2495"/>
              <a:gd name="T5" fmla="*/ 2 h 205"/>
              <a:gd name="T6" fmla="*/ 137 w 2495"/>
              <a:gd name="T7" fmla="*/ 0 h 205"/>
              <a:gd name="T8" fmla="*/ 46 w 2495"/>
              <a:gd name="T9" fmla="*/ 199 h 205"/>
              <a:gd name="T10" fmla="*/ 0 60000 65536"/>
              <a:gd name="T11" fmla="*/ 0 60000 65536"/>
              <a:gd name="T12" fmla="*/ 0 60000 65536"/>
              <a:gd name="T13" fmla="*/ 0 60000 65536"/>
              <a:gd name="T14" fmla="*/ 0 60000 65536"/>
              <a:gd name="T15" fmla="*/ 0 w 2495"/>
              <a:gd name="T16" fmla="*/ 0 h 205"/>
              <a:gd name="T17" fmla="*/ 2495 w 2495"/>
              <a:gd name="T18" fmla="*/ 205 h 205"/>
            </a:gdLst>
            <a:ahLst/>
            <a:cxnLst>
              <a:cxn ang="T10">
                <a:pos x="T0" y="T1"/>
              </a:cxn>
              <a:cxn ang="T11">
                <a:pos x="T2" y="T3"/>
              </a:cxn>
              <a:cxn ang="T12">
                <a:pos x="T4" y="T5"/>
              </a:cxn>
              <a:cxn ang="T13">
                <a:pos x="T6" y="T7"/>
              </a:cxn>
              <a:cxn ang="T14">
                <a:pos x="T8" y="T9"/>
              </a:cxn>
            </a:cxnLst>
            <a:rect l="T15" t="T16" r="T17" b="T18"/>
            <a:pathLst>
              <a:path w="2495" h="205">
                <a:moveTo>
                  <a:pt x="46" y="199"/>
                </a:moveTo>
                <a:lnTo>
                  <a:pt x="2445" y="197"/>
                </a:lnTo>
                <a:cubicBezTo>
                  <a:pt x="2441" y="188"/>
                  <a:pt x="2495" y="5"/>
                  <a:pt x="2346" y="2"/>
                </a:cubicBezTo>
                <a:lnTo>
                  <a:pt x="137" y="0"/>
                </a:lnTo>
                <a:cubicBezTo>
                  <a:pt x="0" y="5"/>
                  <a:pt x="52" y="205"/>
                  <a:pt x="46" y="199"/>
                </a:cubicBezTo>
                <a:close/>
              </a:path>
            </a:pathLst>
          </a:custGeom>
          <a:gradFill rotWithShape="1">
            <a:gsLst>
              <a:gs pos="0">
                <a:srgbClr val="556264"/>
              </a:gs>
              <a:gs pos="50000">
                <a:srgbClr val="B7D3D9"/>
              </a:gs>
              <a:gs pos="100000">
                <a:srgbClr val="556264"/>
              </a:gs>
            </a:gsLst>
            <a:lin ang="2700000" scaled="1"/>
          </a:gradFill>
          <a:ln w="9525">
            <a:noFill/>
            <a:miter lim="800000"/>
          </a:ln>
        </p:spPr>
        <p:txBody>
          <a:bodyPr/>
          <a:lstStyle/>
          <a:p>
            <a:pPr>
              <a:defRPr/>
            </a:pPr>
            <a:endParaRPr lang="zh-CN" altLang="en-US" sz="800" b="1">
              <a:latin typeface="+mn-ea"/>
              <a:ea typeface="+mn-ea"/>
            </a:endParaRPr>
          </a:p>
        </p:txBody>
      </p:sp>
      <p:sp>
        <p:nvSpPr>
          <p:cNvPr id="216" name="AutoShape 165"/>
          <p:cNvSpPr>
            <a:spLocks noChangeArrowheads="1"/>
          </p:cNvSpPr>
          <p:nvPr/>
        </p:nvSpPr>
        <p:spPr bwMode="auto">
          <a:xfrm>
            <a:off x="565692" y="3957465"/>
            <a:ext cx="3684807" cy="990549"/>
          </a:xfrm>
          <a:prstGeom prst="roundRect">
            <a:avLst>
              <a:gd name="adj" fmla="val 16667"/>
            </a:avLst>
          </a:prstGeom>
          <a:noFill/>
          <a:ln w="19050">
            <a:solidFill>
              <a:schemeClr val="bg2"/>
            </a:solidFill>
            <a:round/>
          </a:ln>
        </p:spPr>
        <p:txBody>
          <a:bodyPr wrap="none" anchor="ctr"/>
          <a:lstStyle/>
          <a:p>
            <a:pPr>
              <a:defRPr/>
            </a:pPr>
            <a:endParaRPr lang="zh-CN" altLang="en-US" sz="800" b="1">
              <a:latin typeface="+mn-ea"/>
              <a:ea typeface="+mn-ea"/>
            </a:endParaRPr>
          </a:p>
        </p:txBody>
      </p:sp>
      <p:sp>
        <p:nvSpPr>
          <p:cNvPr id="217" name="Text Box 166"/>
          <p:cNvSpPr txBox="1">
            <a:spLocks noChangeArrowheads="1"/>
          </p:cNvSpPr>
          <p:nvPr/>
        </p:nvSpPr>
        <p:spPr bwMode="auto">
          <a:xfrm>
            <a:off x="2057467" y="3986881"/>
            <a:ext cx="564257" cy="169277"/>
          </a:xfrm>
          <a:prstGeom prst="rect">
            <a:avLst/>
          </a:prstGeom>
          <a:noFill/>
          <a:ln w="9525">
            <a:noFill/>
            <a:miter lim="800000"/>
          </a:ln>
        </p:spPr>
        <p:txBody>
          <a:bodyPr wrap="none" lIns="0" tIns="0" rIns="0" bIns="0">
            <a:spAutoFit/>
          </a:bodyPr>
          <a:lstStyle/>
          <a:p>
            <a:pPr>
              <a:defRPr/>
            </a:pPr>
            <a:r>
              <a:rPr lang="zh-CN" altLang="en-US" sz="1100" b="1" dirty="0" smtClean="0">
                <a:latin typeface="+mn-ea"/>
                <a:ea typeface="+mn-ea"/>
              </a:rPr>
              <a:t>零售系统</a:t>
            </a:r>
            <a:endParaRPr lang="zh-CN" altLang="en-US" sz="1100" b="1" dirty="0">
              <a:latin typeface="+mn-ea"/>
              <a:ea typeface="+mn-ea"/>
            </a:endParaRPr>
          </a:p>
        </p:txBody>
      </p:sp>
      <p:grpSp>
        <p:nvGrpSpPr>
          <p:cNvPr id="174" name="Group 167"/>
          <p:cNvGrpSpPr/>
          <p:nvPr/>
        </p:nvGrpSpPr>
        <p:grpSpPr bwMode="auto">
          <a:xfrm>
            <a:off x="669748" y="4240296"/>
            <a:ext cx="3462923" cy="254548"/>
            <a:chOff x="363" y="3748"/>
            <a:chExt cx="2263" cy="225"/>
          </a:xfrm>
        </p:grpSpPr>
        <p:grpSp>
          <p:nvGrpSpPr>
            <p:cNvPr id="175" name="Group 168"/>
            <p:cNvGrpSpPr/>
            <p:nvPr/>
          </p:nvGrpSpPr>
          <p:grpSpPr bwMode="auto">
            <a:xfrm>
              <a:off x="363" y="3748"/>
              <a:ext cx="699" cy="225"/>
              <a:chOff x="589" y="686"/>
              <a:chExt cx="1202" cy="1111"/>
            </a:xfrm>
          </p:grpSpPr>
          <p:sp>
            <p:nvSpPr>
              <p:cNvPr id="237" name="Freeform 169"/>
              <p:cNvSpPr/>
              <p:nvPr/>
            </p:nvSpPr>
            <p:spPr bwMode="auto">
              <a:xfrm>
                <a:off x="930" y="688"/>
                <a:ext cx="863"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238" name="Freeform 170"/>
              <p:cNvSpPr/>
              <p:nvPr/>
            </p:nvSpPr>
            <p:spPr bwMode="auto">
              <a:xfrm>
                <a:off x="589" y="1457"/>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239" name="Freeform 171"/>
              <p:cNvSpPr/>
              <p:nvPr/>
            </p:nvSpPr>
            <p:spPr bwMode="auto">
              <a:xfrm>
                <a:off x="1451" y="688"/>
                <a:ext cx="344"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52909E"/>
              </a:solidFill>
              <a:ln w="9525">
                <a:noFill/>
                <a:miter lim="800000"/>
              </a:ln>
            </p:spPr>
            <p:txBody>
              <a:bodyPr/>
              <a:lstStyle/>
              <a:p>
                <a:pPr>
                  <a:defRPr/>
                </a:pPr>
                <a:endParaRPr lang="zh-CN" altLang="en-US" sz="800" b="1">
                  <a:latin typeface="+mn-ea"/>
                  <a:ea typeface="+mn-ea"/>
                </a:endParaRPr>
              </a:p>
            </p:txBody>
          </p:sp>
          <p:sp>
            <p:nvSpPr>
              <p:cNvPr id="240" name="Freeform 172"/>
              <p:cNvSpPr/>
              <p:nvPr/>
            </p:nvSpPr>
            <p:spPr bwMode="auto">
              <a:xfrm>
                <a:off x="589" y="688"/>
                <a:ext cx="341"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241" name="Freeform 173"/>
              <p:cNvSpPr/>
              <p:nvPr/>
            </p:nvSpPr>
            <p:spPr bwMode="auto">
              <a:xfrm>
                <a:off x="589" y="1026"/>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75AAB7"/>
              </a:solidFill>
              <a:ln w="9525">
                <a:noFill/>
                <a:miter lim="800000"/>
              </a:ln>
            </p:spPr>
            <p:txBody>
              <a:bodyPr/>
              <a:lstStyle/>
              <a:p>
                <a:pPr>
                  <a:defRPr/>
                </a:pPr>
                <a:endParaRPr lang="zh-CN" altLang="en-US" sz="800" b="1">
                  <a:latin typeface="+mn-ea"/>
                  <a:ea typeface="+mn-ea"/>
                </a:endParaRPr>
              </a:p>
            </p:txBody>
          </p:sp>
          <p:sp>
            <p:nvSpPr>
              <p:cNvPr id="242" name="Freeform 174"/>
              <p:cNvSpPr/>
              <p:nvPr/>
            </p:nvSpPr>
            <p:spPr bwMode="auto">
              <a:xfrm>
                <a:off x="589" y="688"/>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9CC3CC"/>
              </a:solidFill>
              <a:ln w="9525">
                <a:noFill/>
                <a:miter lim="800000"/>
              </a:ln>
            </p:spPr>
            <p:txBody>
              <a:bodyPr/>
              <a:lstStyle/>
              <a:p>
                <a:pPr>
                  <a:defRPr/>
                </a:pPr>
                <a:endParaRPr lang="zh-CN" altLang="en-US" sz="800" b="1">
                  <a:latin typeface="+mn-ea"/>
                  <a:ea typeface="+mn-ea"/>
                </a:endParaRPr>
              </a:p>
            </p:txBody>
          </p:sp>
        </p:grpSp>
        <p:grpSp>
          <p:nvGrpSpPr>
            <p:cNvPr id="176" name="Group 175"/>
            <p:cNvGrpSpPr/>
            <p:nvPr/>
          </p:nvGrpSpPr>
          <p:grpSpPr bwMode="auto">
            <a:xfrm>
              <a:off x="1156" y="3748"/>
              <a:ext cx="699" cy="225"/>
              <a:chOff x="589" y="686"/>
              <a:chExt cx="1202" cy="1111"/>
            </a:xfrm>
          </p:grpSpPr>
          <p:sp>
            <p:nvSpPr>
              <p:cNvPr id="231" name="Freeform 176"/>
              <p:cNvSpPr/>
              <p:nvPr/>
            </p:nvSpPr>
            <p:spPr bwMode="auto">
              <a:xfrm>
                <a:off x="929" y="688"/>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232" name="Freeform 177"/>
              <p:cNvSpPr/>
              <p:nvPr/>
            </p:nvSpPr>
            <p:spPr bwMode="auto">
              <a:xfrm>
                <a:off x="587" y="1457"/>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233" name="Freeform 178"/>
              <p:cNvSpPr/>
              <p:nvPr/>
            </p:nvSpPr>
            <p:spPr bwMode="auto">
              <a:xfrm>
                <a:off x="1450" y="688"/>
                <a:ext cx="341"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52909E"/>
              </a:solidFill>
              <a:ln w="9525">
                <a:noFill/>
                <a:miter lim="800000"/>
              </a:ln>
            </p:spPr>
            <p:txBody>
              <a:bodyPr/>
              <a:lstStyle/>
              <a:p>
                <a:pPr>
                  <a:defRPr/>
                </a:pPr>
                <a:endParaRPr lang="zh-CN" altLang="en-US" sz="800" b="1">
                  <a:latin typeface="+mn-ea"/>
                  <a:ea typeface="+mn-ea"/>
                </a:endParaRPr>
              </a:p>
            </p:txBody>
          </p:sp>
          <p:sp>
            <p:nvSpPr>
              <p:cNvPr id="234" name="Freeform 179"/>
              <p:cNvSpPr/>
              <p:nvPr/>
            </p:nvSpPr>
            <p:spPr bwMode="auto">
              <a:xfrm>
                <a:off x="587" y="688"/>
                <a:ext cx="343"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235" name="Freeform 180"/>
              <p:cNvSpPr/>
              <p:nvPr/>
            </p:nvSpPr>
            <p:spPr bwMode="auto">
              <a:xfrm>
                <a:off x="587" y="1026"/>
                <a:ext cx="863"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75AAB7"/>
              </a:solidFill>
              <a:ln w="9525">
                <a:noFill/>
                <a:miter lim="800000"/>
              </a:ln>
            </p:spPr>
            <p:txBody>
              <a:bodyPr/>
              <a:lstStyle/>
              <a:p>
                <a:pPr>
                  <a:defRPr/>
                </a:pPr>
                <a:endParaRPr lang="zh-CN" altLang="en-US" sz="800" b="1">
                  <a:latin typeface="+mn-ea"/>
                  <a:ea typeface="+mn-ea"/>
                </a:endParaRPr>
              </a:p>
            </p:txBody>
          </p:sp>
          <p:sp>
            <p:nvSpPr>
              <p:cNvPr id="236" name="Freeform 181"/>
              <p:cNvSpPr/>
              <p:nvPr/>
            </p:nvSpPr>
            <p:spPr bwMode="auto">
              <a:xfrm>
                <a:off x="587" y="688"/>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9CC3CC"/>
              </a:solidFill>
              <a:ln w="9525">
                <a:noFill/>
                <a:miter lim="800000"/>
              </a:ln>
            </p:spPr>
            <p:txBody>
              <a:bodyPr/>
              <a:lstStyle/>
              <a:p>
                <a:pPr>
                  <a:defRPr/>
                </a:pPr>
                <a:endParaRPr lang="zh-CN" altLang="en-US" sz="800" b="1">
                  <a:latin typeface="+mn-ea"/>
                  <a:ea typeface="+mn-ea"/>
                </a:endParaRPr>
              </a:p>
            </p:txBody>
          </p:sp>
        </p:grpSp>
        <p:grpSp>
          <p:nvGrpSpPr>
            <p:cNvPr id="177" name="Group 182"/>
            <p:cNvGrpSpPr/>
            <p:nvPr/>
          </p:nvGrpSpPr>
          <p:grpSpPr bwMode="auto">
            <a:xfrm>
              <a:off x="1927" y="3748"/>
              <a:ext cx="699" cy="225"/>
              <a:chOff x="589" y="686"/>
              <a:chExt cx="1202" cy="1111"/>
            </a:xfrm>
          </p:grpSpPr>
          <p:sp>
            <p:nvSpPr>
              <p:cNvPr id="225" name="Freeform 183"/>
              <p:cNvSpPr/>
              <p:nvPr/>
            </p:nvSpPr>
            <p:spPr bwMode="auto">
              <a:xfrm>
                <a:off x="929" y="688"/>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226" name="Freeform 184"/>
              <p:cNvSpPr/>
              <p:nvPr/>
            </p:nvSpPr>
            <p:spPr bwMode="auto">
              <a:xfrm>
                <a:off x="585" y="1457"/>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227" name="Freeform 185"/>
              <p:cNvSpPr/>
              <p:nvPr/>
            </p:nvSpPr>
            <p:spPr bwMode="auto">
              <a:xfrm>
                <a:off x="1450" y="688"/>
                <a:ext cx="341"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52909E"/>
              </a:solidFill>
              <a:ln w="9525">
                <a:noFill/>
                <a:miter lim="800000"/>
              </a:ln>
            </p:spPr>
            <p:txBody>
              <a:bodyPr/>
              <a:lstStyle/>
              <a:p>
                <a:pPr>
                  <a:defRPr/>
                </a:pPr>
                <a:endParaRPr lang="zh-CN" altLang="en-US" sz="800" b="1">
                  <a:latin typeface="+mn-ea"/>
                  <a:ea typeface="+mn-ea"/>
                </a:endParaRPr>
              </a:p>
            </p:txBody>
          </p:sp>
          <p:sp>
            <p:nvSpPr>
              <p:cNvPr id="228" name="Freeform 186"/>
              <p:cNvSpPr/>
              <p:nvPr/>
            </p:nvSpPr>
            <p:spPr bwMode="auto">
              <a:xfrm>
                <a:off x="585" y="688"/>
                <a:ext cx="344"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229" name="Freeform 187"/>
              <p:cNvSpPr/>
              <p:nvPr/>
            </p:nvSpPr>
            <p:spPr bwMode="auto">
              <a:xfrm>
                <a:off x="585" y="1026"/>
                <a:ext cx="863"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75AAB7"/>
              </a:solidFill>
              <a:ln w="9525">
                <a:noFill/>
                <a:miter lim="800000"/>
              </a:ln>
            </p:spPr>
            <p:txBody>
              <a:bodyPr/>
              <a:lstStyle/>
              <a:p>
                <a:pPr>
                  <a:defRPr/>
                </a:pPr>
                <a:endParaRPr lang="zh-CN" altLang="en-US" sz="800" b="1">
                  <a:latin typeface="+mn-ea"/>
                  <a:ea typeface="+mn-ea"/>
                </a:endParaRPr>
              </a:p>
            </p:txBody>
          </p:sp>
          <p:sp>
            <p:nvSpPr>
              <p:cNvPr id="230" name="Freeform 188"/>
              <p:cNvSpPr/>
              <p:nvPr/>
            </p:nvSpPr>
            <p:spPr bwMode="auto">
              <a:xfrm>
                <a:off x="585" y="688"/>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9CC3CC"/>
              </a:solidFill>
              <a:ln w="9525">
                <a:noFill/>
                <a:miter lim="800000"/>
              </a:ln>
            </p:spPr>
            <p:txBody>
              <a:bodyPr/>
              <a:lstStyle/>
              <a:p>
                <a:pPr>
                  <a:defRPr/>
                </a:pPr>
                <a:endParaRPr lang="zh-CN" altLang="en-US" sz="800" b="1">
                  <a:latin typeface="+mn-ea"/>
                  <a:ea typeface="+mn-ea"/>
                </a:endParaRPr>
              </a:p>
            </p:txBody>
          </p:sp>
        </p:grpSp>
      </p:grpSp>
      <p:sp>
        <p:nvSpPr>
          <p:cNvPr id="219" name="Rectangle 189"/>
          <p:cNvSpPr>
            <a:spLocks noChangeArrowheads="1"/>
          </p:cNvSpPr>
          <p:nvPr/>
        </p:nvSpPr>
        <p:spPr bwMode="auto">
          <a:xfrm>
            <a:off x="759002" y="4342115"/>
            <a:ext cx="512961"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库存与配送</a:t>
            </a:r>
            <a:endParaRPr kumimoji="1" lang="zh-CN" altLang="en-US" sz="800" b="1" dirty="0">
              <a:solidFill>
                <a:schemeClr val="bg1"/>
              </a:solidFill>
              <a:latin typeface="+mn-ea"/>
              <a:ea typeface="+mn-ea"/>
            </a:endParaRPr>
          </a:p>
        </p:txBody>
      </p:sp>
      <p:sp>
        <p:nvSpPr>
          <p:cNvPr id="220" name="Rectangle 190"/>
          <p:cNvSpPr>
            <a:spLocks noChangeArrowheads="1"/>
          </p:cNvSpPr>
          <p:nvPr/>
        </p:nvSpPr>
        <p:spPr bwMode="auto">
          <a:xfrm>
            <a:off x="1953616" y="4343246"/>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零售收款</a:t>
            </a:r>
            <a:endParaRPr kumimoji="1" lang="zh-CN" altLang="en-US" sz="800" b="1" dirty="0">
              <a:solidFill>
                <a:schemeClr val="bg1"/>
              </a:solidFill>
              <a:latin typeface="+mn-ea"/>
              <a:ea typeface="+mn-ea"/>
            </a:endParaRPr>
          </a:p>
        </p:txBody>
      </p:sp>
      <p:sp>
        <p:nvSpPr>
          <p:cNvPr id="221" name="Rectangle 191"/>
          <p:cNvSpPr>
            <a:spLocks noChangeArrowheads="1"/>
          </p:cNvSpPr>
          <p:nvPr/>
        </p:nvSpPr>
        <p:spPr bwMode="auto">
          <a:xfrm>
            <a:off x="3247836" y="4343246"/>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品类管理</a:t>
            </a:r>
            <a:endParaRPr kumimoji="1" lang="zh-CN" altLang="en-US" sz="800" b="1" dirty="0">
              <a:solidFill>
                <a:schemeClr val="bg1"/>
              </a:solidFill>
              <a:latin typeface="+mn-ea"/>
              <a:ea typeface="+mn-ea"/>
            </a:endParaRPr>
          </a:p>
        </p:txBody>
      </p:sp>
      <p:sp>
        <p:nvSpPr>
          <p:cNvPr id="244" name="Rectangle 193"/>
          <p:cNvSpPr>
            <a:spLocks noChangeArrowheads="1"/>
          </p:cNvSpPr>
          <p:nvPr/>
        </p:nvSpPr>
        <p:spPr bwMode="auto">
          <a:xfrm>
            <a:off x="5035313" y="4086436"/>
            <a:ext cx="3379585" cy="359760"/>
          </a:xfrm>
          <a:prstGeom prst="rect">
            <a:avLst/>
          </a:prstGeom>
          <a:gradFill rotWithShape="1">
            <a:gsLst>
              <a:gs pos="0">
                <a:srgbClr val="D3B7D9"/>
              </a:gs>
              <a:gs pos="100000">
                <a:schemeClr val="bg1"/>
              </a:gs>
            </a:gsLst>
            <a:lin ang="5400000" scaled="1"/>
          </a:gradFill>
          <a:ln w="9525">
            <a:noFill/>
            <a:miter lim="800000"/>
          </a:ln>
        </p:spPr>
        <p:txBody>
          <a:bodyPr wrap="none" anchor="ctr"/>
          <a:lstStyle/>
          <a:p>
            <a:pPr>
              <a:defRPr/>
            </a:pPr>
            <a:endParaRPr lang="zh-CN" altLang="en-US" sz="800" b="1">
              <a:latin typeface="+mn-ea"/>
              <a:ea typeface="+mn-ea"/>
            </a:endParaRPr>
          </a:p>
        </p:txBody>
      </p:sp>
      <p:sp>
        <p:nvSpPr>
          <p:cNvPr id="245" name="Freeform 194"/>
          <p:cNvSpPr/>
          <p:nvPr/>
        </p:nvSpPr>
        <p:spPr bwMode="auto">
          <a:xfrm>
            <a:off x="4972050" y="3957466"/>
            <a:ext cx="3513138" cy="229658"/>
          </a:xfrm>
          <a:custGeom>
            <a:avLst/>
            <a:gdLst>
              <a:gd name="T0" fmla="*/ 46 w 2499"/>
              <a:gd name="T1" fmla="*/ 197 h 203"/>
              <a:gd name="T2" fmla="*/ 2443 w 2499"/>
              <a:gd name="T3" fmla="*/ 200 h 203"/>
              <a:gd name="T4" fmla="*/ 2350 w 2499"/>
              <a:gd name="T5" fmla="*/ 2 h 203"/>
              <a:gd name="T6" fmla="*/ 127 w 2499"/>
              <a:gd name="T7" fmla="*/ 0 h 203"/>
              <a:gd name="T8" fmla="*/ 46 w 2499"/>
              <a:gd name="T9" fmla="*/ 197 h 203"/>
              <a:gd name="T10" fmla="*/ 0 60000 65536"/>
              <a:gd name="T11" fmla="*/ 0 60000 65536"/>
              <a:gd name="T12" fmla="*/ 0 60000 65536"/>
              <a:gd name="T13" fmla="*/ 0 60000 65536"/>
              <a:gd name="T14" fmla="*/ 0 60000 65536"/>
              <a:gd name="T15" fmla="*/ 0 w 2499"/>
              <a:gd name="T16" fmla="*/ 0 h 203"/>
              <a:gd name="T17" fmla="*/ 2499 w 2499"/>
              <a:gd name="T18" fmla="*/ 203 h 203"/>
            </a:gdLst>
            <a:ahLst/>
            <a:cxnLst>
              <a:cxn ang="T10">
                <a:pos x="T0" y="T1"/>
              </a:cxn>
              <a:cxn ang="T11">
                <a:pos x="T2" y="T3"/>
              </a:cxn>
              <a:cxn ang="T12">
                <a:pos x="T4" y="T5"/>
              </a:cxn>
              <a:cxn ang="T13">
                <a:pos x="T6" y="T7"/>
              </a:cxn>
              <a:cxn ang="T14">
                <a:pos x="T8" y="T9"/>
              </a:cxn>
            </a:cxnLst>
            <a:rect l="T15" t="T16" r="T17" b="T18"/>
            <a:pathLst>
              <a:path w="2499" h="203">
                <a:moveTo>
                  <a:pt x="46" y="197"/>
                </a:moveTo>
                <a:lnTo>
                  <a:pt x="2443" y="200"/>
                </a:lnTo>
                <a:cubicBezTo>
                  <a:pt x="2439" y="191"/>
                  <a:pt x="2499" y="5"/>
                  <a:pt x="2350" y="2"/>
                </a:cubicBezTo>
                <a:lnTo>
                  <a:pt x="127" y="0"/>
                </a:lnTo>
                <a:cubicBezTo>
                  <a:pt x="0" y="10"/>
                  <a:pt x="52" y="203"/>
                  <a:pt x="46" y="197"/>
                </a:cubicBezTo>
                <a:close/>
              </a:path>
            </a:pathLst>
          </a:custGeom>
          <a:gradFill rotWithShape="1">
            <a:gsLst>
              <a:gs pos="0">
                <a:srgbClr val="625564"/>
              </a:gs>
              <a:gs pos="50000">
                <a:srgbClr val="D3B7D9"/>
              </a:gs>
              <a:gs pos="100000">
                <a:srgbClr val="625564"/>
              </a:gs>
            </a:gsLst>
            <a:lin ang="2700000" scaled="1"/>
          </a:gradFill>
          <a:ln w="9525">
            <a:noFill/>
            <a:miter lim="800000"/>
          </a:ln>
        </p:spPr>
        <p:txBody>
          <a:bodyPr/>
          <a:lstStyle/>
          <a:p>
            <a:pPr>
              <a:defRPr/>
            </a:pPr>
            <a:endParaRPr lang="zh-CN" altLang="en-US" sz="800" b="1">
              <a:latin typeface="+mn-ea"/>
              <a:ea typeface="+mn-ea"/>
            </a:endParaRPr>
          </a:p>
        </p:txBody>
      </p:sp>
      <p:sp>
        <p:nvSpPr>
          <p:cNvPr id="246" name="AutoShape 195"/>
          <p:cNvSpPr>
            <a:spLocks noChangeArrowheads="1"/>
          </p:cNvSpPr>
          <p:nvPr/>
        </p:nvSpPr>
        <p:spPr bwMode="auto">
          <a:xfrm>
            <a:off x="5035313" y="3957465"/>
            <a:ext cx="3379585" cy="990549"/>
          </a:xfrm>
          <a:prstGeom prst="roundRect">
            <a:avLst>
              <a:gd name="adj" fmla="val 16667"/>
            </a:avLst>
          </a:prstGeom>
          <a:noFill/>
          <a:ln w="19050">
            <a:solidFill>
              <a:schemeClr val="bg2"/>
            </a:solidFill>
            <a:round/>
          </a:ln>
        </p:spPr>
        <p:txBody>
          <a:bodyPr wrap="none" anchor="ctr"/>
          <a:lstStyle/>
          <a:p>
            <a:pPr>
              <a:defRPr/>
            </a:pPr>
            <a:endParaRPr lang="zh-CN" altLang="en-US" sz="800" b="1">
              <a:latin typeface="+mn-ea"/>
              <a:ea typeface="+mn-ea"/>
            </a:endParaRPr>
          </a:p>
        </p:txBody>
      </p:sp>
      <p:sp>
        <p:nvSpPr>
          <p:cNvPr id="247" name="Text Box 196"/>
          <p:cNvSpPr txBox="1">
            <a:spLocks noChangeArrowheads="1"/>
          </p:cNvSpPr>
          <p:nvPr/>
        </p:nvSpPr>
        <p:spPr bwMode="auto">
          <a:xfrm>
            <a:off x="6248357" y="4000195"/>
            <a:ext cx="564257" cy="169277"/>
          </a:xfrm>
          <a:prstGeom prst="rect">
            <a:avLst/>
          </a:prstGeom>
          <a:noFill/>
          <a:ln w="9525">
            <a:noFill/>
            <a:miter lim="800000"/>
          </a:ln>
        </p:spPr>
        <p:txBody>
          <a:bodyPr wrap="none" lIns="0" tIns="0" rIns="0" bIns="0">
            <a:spAutoFit/>
          </a:bodyPr>
          <a:lstStyle/>
          <a:p>
            <a:pPr>
              <a:defRPr/>
            </a:pPr>
            <a:r>
              <a:rPr lang="zh-CN" altLang="en-US" sz="1100" b="1" dirty="0" smtClean="0">
                <a:latin typeface="+mn-ea"/>
                <a:ea typeface="+mn-ea"/>
              </a:rPr>
              <a:t>客户协同</a:t>
            </a:r>
            <a:endParaRPr lang="zh-CN" altLang="en-US" sz="1100" b="1" dirty="0">
              <a:latin typeface="+mn-ea"/>
              <a:ea typeface="+mn-ea"/>
            </a:endParaRPr>
          </a:p>
        </p:txBody>
      </p:sp>
      <p:grpSp>
        <p:nvGrpSpPr>
          <p:cNvPr id="178" name="Group 197"/>
          <p:cNvGrpSpPr/>
          <p:nvPr/>
        </p:nvGrpSpPr>
        <p:grpSpPr bwMode="auto">
          <a:xfrm>
            <a:off x="5194169" y="4240295"/>
            <a:ext cx="3157466" cy="255679"/>
            <a:chOff x="3061" y="3838"/>
            <a:chExt cx="2246" cy="226"/>
          </a:xfrm>
        </p:grpSpPr>
        <p:grpSp>
          <p:nvGrpSpPr>
            <p:cNvPr id="179" name="Group 198"/>
            <p:cNvGrpSpPr/>
            <p:nvPr/>
          </p:nvGrpSpPr>
          <p:grpSpPr bwMode="auto">
            <a:xfrm>
              <a:off x="3833" y="3838"/>
              <a:ext cx="703" cy="226"/>
              <a:chOff x="589" y="686"/>
              <a:chExt cx="1202" cy="1111"/>
            </a:xfrm>
          </p:grpSpPr>
          <p:sp>
            <p:nvSpPr>
              <p:cNvPr id="267" name="Freeform 199"/>
              <p:cNvSpPr/>
              <p:nvPr/>
            </p:nvSpPr>
            <p:spPr bwMode="auto">
              <a:xfrm>
                <a:off x="930" y="688"/>
                <a:ext cx="861"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268" name="Freeform 200"/>
              <p:cNvSpPr/>
              <p:nvPr/>
            </p:nvSpPr>
            <p:spPr bwMode="auto">
              <a:xfrm>
                <a:off x="599" y="1459"/>
                <a:ext cx="1186"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269" name="Freeform 201"/>
              <p:cNvSpPr/>
              <p:nvPr/>
            </p:nvSpPr>
            <p:spPr bwMode="auto">
              <a:xfrm>
                <a:off x="1451" y="688"/>
                <a:ext cx="340"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90529E"/>
              </a:solidFill>
              <a:ln w="9525">
                <a:noFill/>
                <a:miter lim="800000"/>
              </a:ln>
            </p:spPr>
            <p:txBody>
              <a:bodyPr/>
              <a:lstStyle/>
              <a:p>
                <a:pPr>
                  <a:defRPr/>
                </a:pPr>
                <a:endParaRPr lang="zh-CN" altLang="en-US" sz="800" b="1">
                  <a:latin typeface="+mn-ea"/>
                  <a:ea typeface="+mn-ea"/>
                </a:endParaRPr>
              </a:p>
            </p:txBody>
          </p:sp>
          <p:sp>
            <p:nvSpPr>
              <p:cNvPr id="270" name="Freeform 202"/>
              <p:cNvSpPr/>
              <p:nvPr/>
            </p:nvSpPr>
            <p:spPr bwMode="auto">
              <a:xfrm>
                <a:off x="599" y="688"/>
                <a:ext cx="330"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271" name="Freeform 203"/>
              <p:cNvSpPr/>
              <p:nvPr/>
            </p:nvSpPr>
            <p:spPr bwMode="auto">
              <a:xfrm>
                <a:off x="599" y="1025"/>
                <a:ext cx="851"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AA75B7"/>
              </a:solidFill>
              <a:ln w="9525">
                <a:noFill/>
                <a:miter lim="800000"/>
              </a:ln>
            </p:spPr>
            <p:txBody>
              <a:bodyPr/>
              <a:lstStyle/>
              <a:p>
                <a:pPr>
                  <a:defRPr/>
                </a:pPr>
                <a:endParaRPr lang="zh-CN" altLang="en-US" sz="800" b="1">
                  <a:latin typeface="+mn-ea"/>
                  <a:ea typeface="+mn-ea"/>
                </a:endParaRPr>
              </a:p>
            </p:txBody>
          </p:sp>
          <p:sp>
            <p:nvSpPr>
              <p:cNvPr id="272" name="Freeform 204"/>
              <p:cNvSpPr/>
              <p:nvPr/>
            </p:nvSpPr>
            <p:spPr bwMode="auto">
              <a:xfrm>
                <a:off x="599" y="688"/>
                <a:ext cx="1186"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C39CCC"/>
              </a:solidFill>
              <a:ln w="9525">
                <a:noFill/>
                <a:miter lim="800000"/>
              </a:ln>
            </p:spPr>
            <p:txBody>
              <a:bodyPr/>
              <a:lstStyle/>
              <a:p>
                <a:pPr>
                  <a:defRPr/>
                </a:pPr>
                <a:endParaRPr lang="zh-CN" altLang="en-US" sz="800" b="1">
                  <a:latin typeface="+mn-ea"/>
                  <a:ea typeface="+mn-ea"/>
                </a:endParaRPr>
              </a:p>
            </p:txBody>
          </p:sp>
        </p:grpSp>
        <p:grpSp>
          <p:nvGrpSpPr>
            <p:cNvPr id="181" name="Group 205"/>
            <p:cNvGrpSpPr/>
            <p:nvPr/>
          </p:nvGrpSpPr>
          <p:grpSpPr bwMode="auto">
            <a:xfrm>
              <a:off x="3061" y="3838"/>
              <a:ext cx="703" cy="226"/>
              <a:chOff x="589" y="686"/>
              <a:chExt cx="1202" cy="1111"/>
            </a:xfrm>
          </p:grpSpPr>
          <p:sp>
            <p:nvSpPr>
              <p:cNvPr id="261" name="Freeform 206"/>
              <p:cNvSpPr/>
              <p:nvPr/>
            </p:nvSpPr>
            <p:spPr bwMode="auto">
              <a:xfrm>
                <a:off x="929" y="688"/>
                <a:ext cx="880"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262" name="Freeform 207"/>
              <p:cNvSpPr/>
              <p:nvPr/>
            </p:nvSpPr>
            <p:spPr bwMode="auto">
              <a:xfrm>
                <a:off x="589" y="1459"/>
                <a:ext cx="1214"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263" name="Freeform 208"/>
              <p:cNvSpPr/>
              <p:nvPr/>
            </p:nvSpPr>
            <p:spPr bwMode="auto">
              <a:xfrm>
                <a:off x="1452" y="688"/>
                <a:ext cx="349"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90529E"/>
              </a:solidFill>
              <a:ln w="9525">
                <a:noFill/>
                <a:miter lim="800000"/>
              </a:ln>
            </p:spPr>
            <p:txBody>
              <a:bodyPr/>
              <a:lstStyle/>
              <a:p>
                <a:pPr>
                  <a:defRPr/>
                </a:pPr>
                <a:endParaRPr lang="zh-CN" altLang="en-US" sz="800" b="1">
                  <a:latin typeface="+mn-ea"/>
                  <a:ea typeface="+mn-ea"/>
                </a:endParaRPr>
              </a:p>
            </p:txBody>
          </p:sp>
          <p:sp>
            <p:nvSpPr>
              <p:cNvPr id="264" name="Freeform 209"/>
              <p:cNvSpPr/>
              <p:nvPr/>
            </p:nvSpPr>
            <p:spPr bwMode="auto">
              <a:xfrm>
                <a:off x="589" y="688"/>
                <a:ext cx="340"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265" name="Freeform 210"/>
              <p:cNvSpPr/>
              <p:nvPr/>
            </p:nvSpPr>
            <p:spPr bwMode="auto">
              <a:xfrm>
                <a:off x="589" y="1025"/>
                <a:ext cx="863"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AA75B7"/>
              </a:solidFill>
              <a:ln w="9525">
                <a:noFill/>
                <a:miter lim="800000"/>
              </a:ln>
            </p:spPr>
            <p:txBody>
              <a:bodyPr/>
              <a:lstStyle/>
              <a:p>
                <a:pPr>
                  <a:defRPr/>
                </a:pPr>
                <a:endParaRPr lang="zh-CN" altLang="en-US" sz="800" b="1">
                  <a:latin typeface="+mn-ea"/>
                  <a:ea typeface="+mn-ea"/>
                </a:endParaRPr>
              </a:p>
            </p:txBody>
          </p:sp>
          <p:sp>
            <p:nvSpPr>
              <p:cNvPr id="266" name="Freeform 211"/>
              <p:cNvSpPr/>
              <p:nvPr/>
            </p:nvSpPr>
            <p:spPr bwMode="auto">
              <a:xfrm>
                <a:off x="589" y="688"/>
                <a:ext cx="1214"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C39CCC"/>
              </a:solidFill>
              <a:ln w="9525">
                <a:noFill/>
                <a:miter lim="800000"/>
              </a:ln>
            </p:spPr>
            <p:txBody>
              <a:bodyPr/>
              <a:lstStyle/>
              <a:p>
                <a:pPr>
                  <a:defRPr/>
                </a:pPr>
                <a:endParaRPr lang="zh-CN" altLang="en-US" sz="800" b="1">
                  <a:latin typeface="+mn-ea"/>
                  <a:ea typeface="+mn-ea"/>
                </a:endParaRPr>
              </a:p>
            </p:txBody>
          </p:sp>
        </p:grpSp>
        <p:grpSp>
          <p:nvGrpSpPr>
            <p:cNvPr id="182" name="Group 212"/>
            <p:cNvGrpSpPr/>
            <p:nvPr/>
          </p:nvGrpSpPr>
          <p:grpSpPr bwMode="auto">
            <a:xfrm>
              <a:off x="4604" y="3838"/>
              <a:ext cx="703" cy="226"/>
              <a:chOff x="589" y="686"/>
              <a:chExt cx="1202" cy="1111"/>
            </a:xfrm>
          </p:grpSpPr>
          <p:sp>
            <p:nvSpPr>
              <p:cNvPr id="255" name="Freeform 213"/>
              <p:cNvSpPr/>
              <p:nvPr/>
            </p:nvSpPr>
            <p:spPr bwMode="auto">
              <a:xfrm>
                <a:off x="928" y="688"/>
                <a:ext cx="863"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256" name="Freeform 214"/>
              <p:cNvSpPr/>
              <p:nvPr/>
            </p:nvSpPr>
            <p:spPr bwMode="auto">
              <a:xfrm>
                <a:off x="585" y="1459"/>
                <a:ext cx="1214"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257" name="Freeform 215"/>
              <p:cNvSpPr/>
              <p:nvPr/>
            </p:nvSpPr>
            <p:spPr bwMode="auto">
              <a:xfrm>
                <a:off x="1451" y="688"/>
                <a:ext cx="340"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90529E"/>
              </a:solidFill>
              <a:ln w="9525">
                <a:noFill/>
                <a:miter lim="800000"/>
              </a:ln>
            </p:spPr>
            <p:txBody>
              <a:bodyPr/>
              <a:lstStyle/>
              <a:p>
                <a:pPr>
                  <a:defRPr/>
                </a:pPr>
                <a:endParaRPr lang="zh-CN" altLang="en-US" sz="800" b="1">
                  <a:latin typeface="+mn-ea"/>
                  <a:ea typeface="+mn-ea"/>
                </a:endParaRPr>
              </a:p>
            </p:txBody>
          </p:sp>
          <p:sp>
            <p:nvSpPr>
              <p:cNvPr id="258" name="Freeform 216"/>
              <p:cNvSpPr/>
              <p:nvPr/>
            </p:nvSpPr>
            <p:spPr bwMode="auto">
              <a:xfrm>
                <a:off x="585" y="688"/>
                <a:ext cx="344"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259" name="Freeform 217"/>
              <p:cNvSpPr/>
              <p:nvPr/>
            </p:nvSpPr>
            <p:spPr bwMode="auto">
              <a:xfrm>
                <a:off x="585" y="1025"/>
                <a:ext cx="867"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AA75B7"/>
              </a:solidFill>
              <a:ln w="9525">
                <a:noFill/>
                <a:miter lim="800000"/>
              </a:ln>
            </p:spPr>
            <p:txBody>
              <a:bodyPr/>
              <a:lstStyle/>
              <a:p>
                <a:pPr>
                  <a:defRPr/>
                </a:pPr>
                <a:endParaRPr lang="zh-CN" altLang="en-US" sz="800" b="1">
                  <a:latin typeface="+mn-ea"/>
                  <a:ea typeface="+mn-ea"/>
                </a:endParaRPr>
              </a:p>
            </p:txBody>
          </p:sp>
          <p:sp>
            <p:nvSpPr>
              <p:cNvPr id="260" name="Freeform 218"/>
              <p:cNvSpPr/>
              <p:nvPr/>
            </p:nvSpPr>
            <p:spPr bwMode="auto">
              <a:xfrm>
                <a:off x="585" y="688"/>
                <a:ext cx="1214"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C39CCC"/>
              </a:solidFill>
              <a:ln w="9525">
                <a:noFill/>
                <a:miter lim="800000"/>
              </a:ln>
            </p:spPr>
            <p:txBody>
              <a:bodyPr/>
              <a:lstStyle/>
              <a:p>
                <a:pPr>
                  <a:defRPr/>
                </a:pPr>
                <a:endParaRPr lang="zh-CN" altLang="en-US" sz="800" b="1">
                  <a:latin typeface="+mn-ea"/>
                  <a:ea typeface="+mn-ea"/>
                </a:endParaRPr>
              </a:p>
            </p:txBody>
          </p:sp>
        </p:grpSp>
      </p:grpSp>
      <p:sp>
        <p:nvSpPr>
          <p:cNvPr id="249" name="Rectangle 219"/>
          <p:cNvSpPr>
            <a:spLocks noChangeArrowheads="1"/>
          </p:cNvSpPr>
          <p:nvPr/>
        </p:nvSpPr>
        <p:spPr bwMode="auto">
          <a:xfrm>
            <a:off x="5240359" y="4343246"/>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a:solidFill>
                  <a:schemeClr val="bg1"/>
                </a:solidFill>
                <a:latin typeface="+mn-ea"/>
                <a:ea typeface="+mn-ea"/>
              </a:rPr>
              <a:t>网上订单</a:t>
            </a:r>
            <a:endParaRPr kumimoji="1" lang="zh-CN" altLang="en-US" sz="800" b="1" dirty="0">
              <a:solidFill>
                <a:schemeClr val="bg1"/>
              </a:solidFill>
              <a:latin typeface="+mn-ea"/>
              <a:ea typeface="+mn-ea"/>
            </a:endParaRPr>
          </a:p>
        </p:txBody>
      </p:sp>
      <p:sp>
        <p:nvSpPr>
          <p:cNvPr id="250" name="Rectangle 220"/>
          <p:cNvSpPr>
            <a:spLocks noChangeArrowheads="1"/>
          </p:cNvSpPr>
          <p:nvPr/>
        </p:nvSpPr>
        <p:spPr bwMode="auto">
          <a:xfrm>
            <a:off x="6342723" y="4343246"/>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a:solidFill>
                  <a:schemeClr val="bg1"/>
                </a:solidFill>
                <a:latin typeface="+mn-ea"/>
                <a:ea typeface="+mn-ea"/>
              </a:rPr>
              <a:t>货物签收</a:t>
            </a:r>
            <a:endParaRPr kumimoji="1" lang="zh-CN" altLang="en-US" sz="800" b="1">
              <a:solidFill>
                <a:schemeClr val="bg1"/>
              </a:solidFill>
              <a:latin typeface="+mn-ea"/>
              <a:ea typeface="+mn-ea"/>
            </a:endParaRPr>
          </a:p>
        </p:txBody>
      </p:sp>
      <p:sp>
        <p:nvSpPr>
          <p:cNvPr id="251" name="Rectangle 221"/>
          <p:cNvSpPr>
            <a:spLocks noChangeArrowheads="1"/>
          </p:cNvSpPr>
          <p:nvPr/>
        </p:nvSpPr>
        <p:spPr bwMode="auto">
          <a:xfrm>
            <a:off x="7426608" y="4343246"/>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a:solidFill>
                  <a:schemeClr val="bg1"/>
                </a:solidFill>
                <a:latin typeface="+mn-ea"/>
                <a:ea typeface="+mn-ea"/>
              </a:rPr>
              <a:t>交易对帐</a:t>
            </a:r>
            <a:endParaRPr kumimoji="1" lang="zh-CN" altLang="en-US" sz="800" b="1" dirty="0">
              <a:solidFill>
                <a:schemeClr val="bg1"/>
              </a:solidFill>
              <a:latin typeface="+mn-ea"/>
              <a:ea typeface="+mn-ea"/>
            </a:endParaRPr>
          </a:p>
        </p:txBody>
      </p:sp>
      <p:grpSp>
        <p:nvGrpSpPr>
          <p:cNvPr id="183" name="Group 373"/>
          <p:cNvGrpSpPr/>
          <p:nvPr/>
        </p:nvGrpSpPr>
        <p:grpSpPr bwMode="auto">
          <a:xfrm>
            <a:off x="2209863" y="3777681"/>
            <a:ext cx="377825" cy="179784"/>
            <a:chOff x="1406" y="1502"/>
            <a:chExt cx="264" cy="166"/>
          </a:xfrm>
        </p:grpSpPr>
        <p:sp>
          <p:nvSpPr>
            <p:cNvPr id="274" name="AutoShape 374"/>
            <p:cNvSpPr>
              <a:spLocks noChangeArrowheads="1"/>
            </p:cNvSpPr>
            <p:nvPr/>
          </p:nvSpPr>
          <p:spPr bwMode="auto">
            <a:xfrm rot="10800000" flipH="1" flipV="1">
              <a:off x="1406" y="1502"/>
              <a:ext cx="264" cy="143"/>
            </a:xfrm>
            <a:prstGeom prst="triangle">
              <a:avLst>
                <a:gd name="adj" fmla="val 49995"/>
              </a:avLst>
            </a:prstGeom>
            <a:solidFill>
              <a:schemeClr val="bg1"/>
            </a:solidFill>
            <a:ln w="9525">
              <a:noFill/>
              <a:miter lim="800000"/>
            </a:ln>
          </p:spPr>
          <p:txBody>
            <a:bodyPr wrap="none" anchor="ctr"/>
            <a:lstStyle/>
            <a:p>
              <a:pPr>
                <a:defRPr/>
              </a:pPr>
              <a:endParaRPr lang="zh-CN" altLang="en-US" sz="800" b="1">
                <a:latin typeface="+mn-ea"/>
                <a:ea typeface="+mn-ea"/>
              </a:endParaRPr>
            </a:p>
          </p:txBody>
        </p:sp>
        <p:sp>
          <p:nvSpPr>
            <p:cNvPr id="275" name="AutoShape 375"/>
            <p:cNvSpPr>
              <a:spLocks noChangeArrowheads="1"/>
            </p:cNvSpPr>
            <p:nvPr/>
          </p:nvSpPr>
          <p:spPr bwMode="auto">
            <a:xfrm rot="10800000" flipH="1" flipV="1">
              <a:off x="1406" y="1525"/>
              <a:ext cx="264" cy="143"/>
            </a:xfrm>
            <a:prstGeom prst="triangle">
              <a:avLst>
                <a:gd name="adj" fmla="val 49995"/>
              </a:avLst>
            </a:prstGeom>
            <a:gradFill rotWithShape="0">
              <a:gsLst>
                <a:gs pos="0">
                  <a:srgbClr val="66CCFF"/>
                </a:gs>
                <a:gs pos="100000">
                  <a:srgbClr val="666699"/>
                </a:gs>
              </a:gsLst>
              <a:lin ang="5400000" scaled="1"/>
            </a:gradFill>
            <a:ln w="9525">
              <a:noFill/>
              <a:miter lim="800000"/>
            </a:ln>
          </p:spPr>
          <p:txBody>
            <a:bodyPr wrap="none" anchor="ctr"/>
            <a:lstStyle/>
            <a:p>
              <a:pPr>
                <a:defRPr/>
              </a:pPr>
              <a:endParaRPr lang="zh-CN" altLang="en-US" sz="800" b="1">
                <a:latin typeface="+mn-ea"/>
                <a:ea typeface="+mn-ea"/>
              </a:endParaRPr>
            </a:p>
          </p:txBody>
        </p:sp>
      </p:grpSp>
      <p:grpSp>
        <p:nvGrpSpPr>
          <p:cNvPr id="184" name="Group 373"/>
          <p:cNvGrpSpPr/>
          <p:nvPr/>
        </p:nvGrpSpPr>
        <p:grpSpPr bwMode="auto">
          <a:xfrm>
            <a:off x="6486526" y="3789587"/>
            <a:ext cx="379413" cy="179784"/>
            <a:chOff x="1406" y="1502"/>
            <a:chExt cx="264" cy="166"/>
          </a:xfrm>
        </p:grpSpPr>
        <p:sp>
          <p:nvSpPr>
            <p:cNvPr id="277" name="AutoShape 374"/>
            <p:cNvSpPr>
              <a:spLocks noChangeArrowheads="1"/>
            </p:cNvSpPr>
            <p:nvPr/>
          </p:nvSpPr>
          <p:spPr bwMode="auto">
            <a:xfrm rot="10800000" flipH="1" flipV="1">
              <a:off x="1406" y="1502"/>
              <a:ext cx="264" cy="143"/>
            </a:xfrm>
            <a:prstGeom prst="triangle">
              <a:avLst>
                <a:gd name="adj" fmla="val 49995"/>
              </a:avLst>
            </a:prstGeom>
            <a:solidFill>
              <a:schemeClr val="bg1"/>
            </a:solidFill>
            <a:ln w="9525">
              <a:noFill/>
              <a:miter lim="800000"/>
            </a:ln>
          </p:spPr>
          <p:txBody>
            <a:bodyPr wrap="none" anchor="ctr"/>
            <a:lstStyle/>
            <a:p>
              <a:pPr>
                <a:defRPr/>
              </a:pPr>
              <a:endParaRPr lang="zh-CN" altLang="en-US" sz="800" b="1">
                <a:latin typeface="+mn-ea"/>
                <a:ea typeface="+mn-ea"/>
              </a:endParaRPr>
            </a:p>
          </p:txBody>
        </p:sp>
        <p:sp>
          <p:nvSpPr>
            <p:cNvPr id="278" name="AutoShape 375"/>
            <p:cNvSpPr>
              <a:spLocks noChangeArrowheads="1"/>
            </p:cNvSpPr>
            <p:nvPr/>
          </p:nvSpPr>
          <p:spPr bwMode="auto">
            <a:xfrm rot="10800000" flipH="1" flipV="1">
              <a:off x="1406" y="1525"/>
              <a:ext cx="264" cy="143"/>
            </a:xfrm>
            <a:prstGeom prst="triangle">
              <a:avLst>
                <a:gd name="adj" fmla="val 49995"/>
              </a:avLst>
            </a:prstGeom>
            <a:gradFill rotWithShape="0">
              <a:gsLst>
                <a:gs pos="0">
                  <a:srgbClr val="66CCFF"/>
                </a:gs>
                <a:gs pos="100000">
                  <a:srgbClr val="666699"/>
                </a:gs>
              </a:gsLst>
              <a:lin ang="5400000" scaled="1"/>
            </a:gradFill>
            <a:ln w="9525">
              <a:noFill/>
              <a:miter lim="800000"/>
            </a:ln>
          </p:spPr>
          <p:txBody>
            <a:bodyPr wrap="none" anchor="ctr"/>
            <a:lstStyle/>
            <a:p>
              <a:pPr>
                <a:defRPr/>
              </a:pPr>
              <a:endParaRPr lang="zh-CN" altLang="en-US" sz="800" b="1">
                <a:latin typeface="+mn-ea"/>
                <a:ea typeface="+mn-ea"/>
              </a:endParaRPr>
            </a:p>
          </p:txBody>
        </p:sp>
      </p:grpSp>
      <p:sp>
        <p:nvSpPr>
          <p:cNvPr id="193" name="文本占位符 192"/>
          <p:cNvSpPr>
            <a:spLocks noGrp="1"/>
          </p:cNvSpPr>
          <p:nvPr>
            <p:ph type="body" sz="quarter" idx="10"/>
          </p:nvPr>
        </p:nvSpPr>
        <p:spPr/>
        <p:txBody>
          <a:bodyPr>
            <a:normAutofit lnSpcReduction="10000"/>
          </a:bodyPr>
          <a:lstStyle/>
          <a:p>
            <a:r>
              <a:rPr lang="zh-CN" altLang="en-US" dirty="0">
                <a:latin typeface="+mn-ea"/>
              </a:rPr>
              <a:t>营销管理</a:t>
            </a:r>
            <a:r>
              <a:rPr lang="en-US" altLang="zh-CN" dirty="0">
                <a:latin typeface="+mn-ea"/>
              </a:rPr>
              <a:t>-</a:t>
            </a:r>
            <a:r>
              <a:rPr lang="zh-CN" altLang="en-US" dirty="0">
                <a:latin typeface="+mn-ea"/>
              </a:rPr>
              <a:t>解决方案</a:t>
            </a:r>
            <a:endParaRPr lang="zh-CN" altLang="en-US" dirty="0"/>
          </a:p>
        </p:txBody>
      </p:sp>
      <p:grpSp>
        <p:nvGrpSpPr>
          <p:cNvPr id="185" name="Group 167"/>
          <p:cNvGrpSpPr/>
          <p:nvPr/>
        </p:nvGrpSpPr>
        <p:grpSpPr bwMode="auto">
          <a:xfrm>
            <a:off x="665745" y="4579170"/>
            <a:ext cx="3462923" cy="254548"/>
            <a:chOff x="363" y="3748"/>
            <a:chExt cx="2263" cy="225"/>
          </a:xfrm>
        </p:grpSpPr>
        <p:grpSp>
          <p:nvGrpSpPr>
            <p:cNvPr id="186" name="Group 168"/>
            <p:cNvGrpSpPr/>
            <p:nvPr/>
          </p:nvGrpSpPr>
          <p:grpSpPr bwMode="auto">
            <a:xfrm>
              <a:off x="363" y="3748"/>
              <a:ext cx="699" cy="225"/>
              <a:chOff x="589" y="686"/>
              <a:chExt cx="1202" cy="1111"/>
            </a:xfrm>
          </p:grpSpPr>
          <p:sp>
            <p:nvSpPr>
              <p:cNvPr id="298" name="Freeform 169"/>
              <p:cNvSpPr/>
              <p:nvPr/>
            </p:nvSpPr>
            <p:spPr bwMode="auto">
              <a:xfrm>
                <a:off x="930" y="688"/>
                <a:ext cx="863"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299" name="Freeform 170"/>
              <p:cNvSpPr/>
              <p:nvPr/>
            </p:nvSpPr>
            <p:spPr bwMode="auto">
              <a:xfrm>
                <a:off x="589" y="1457"/>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300" name="Freeform 171"/>
              <p:cNvSpPr/>
              <p:nvPr/>
            </p:nvSpPr>
            <p:spPr bwMode="auto">
              <a:xfrm>
                <a:off x="1451" y="688"/>
                <a:ext cx="344"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52909E"/>
              </a:solidFill>
              <a:ln w="9525">
                <a:noFill/>
                <a:miter lim="800000"/>
              </a:ln>
            </p:spPr>
            <p:txBody>
              <a:bodyPr/>
              <a:lstStyle/>
              <a:p>
                <a:pPr>
                  <a:defRPr/>
                </a:pPr>
                <a:endParaRPr lang="zh-CN" altLang="en-US" sz="800" b="1">
                  <a:latin typeface="+mn-ea"/>
                  <a:ea typeface="+mn-ea"/>
                </a:endParaRPr>
              </a:p>
            </p:txBody>
          </p:sp>
          <p:sp>
            <p:nvSpPr>
              <p:cNvPr id="301" name="Freeform 172"/>
              <p:cNvSpPr/>
              <p:nvPr/>
            </p:nvSpPr>
            <p:spPr bwMode="auto">
              <a:xfrm>
                <a:off x="589" y="688"/>
                <a:ext cx="341"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302" name="Freeform 173"/>
              <p:cNvSpPr/>
              <p:nvPr/>
            </p:nvSpPr>
            <p:spPr bwMode="auto">
              <a:xfrm>
                <a:off x="589" y="1026"/>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75AAB7"/>
              </a:solidFill>
              <a:ln w="9525">
                <a:noFill/>
                <a:miter lim="800000"/>
              </a:ln>
            </p:spPr>
            <p:txBody>
              <a:bodyPr/>
              <a:lstStyle/>
              <a:p>
                <a:pPr>
                  <a:defRPr/>
                </a:pPr>
                <a:endParaRPr lang="zh-CN" altLang="en-US" sz="800" b="1">
                  <a:latin typeface="+mn-ea"/>
                  <a:ea typeface="+mn-ea"/>
                </a:endParaRPr>
              </a:p>
            </p:txBody>
          </p:sp>
          <p:sp>
            <p:nvSpPr>
              <p:cNvPr id="303" name="Freeform 174"/>
              <p:cNvSpPr/>
              <p:nvPr/>
            </p:nvSpPr>
            <p:spPr bwMode="auto">
              <a:xfrm>
                <a:off x="589" y="688"/>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9CC3CC"/>
              </a:solidFill>
              <a:ln w="9525">
                <a:noFill/>
                <a:miter lim="800000"/>
              </a:ln>
            </p:spPr>
            <p:txBody>
              <a:bodyPr/>
              <a:lstStyle/>
              <a:p>
                <a:pPr>
                  <a:defRPr/>
                </a:pPr>
                <a:endParaRPr lang="zh-CN" altLang="en-US" sz="800" b="1">
                  <a:latin typeface="+mn-ea"/>
                  <a:ea typeface="+mn-ea"/>
                </a:endParaRPr>
              </a:p>
            </p:txBody>
          </p:sp>
        </p:grpSp>
        <p:grpSp>
          <p:nvGrpSpPr>
            <p:cNvPr id="187" name="Group 175"/>
            <p:cNvGrpSpPr/>
            <p:nvPr/>
          </p:nvGrpSpPr>
          <p:grpSpPr bwMode="auto">
            <a:xfrm>
              <a:off x="1156" y="3748"/>
              <a:ext cx="699" cy="225"/>
              <a:chOff x="589" y="686"/>
              <a:chExt cx="1202" cy="1111"/>
            </a:xfrm>
          </p:grpSpPr>
          <p:sp>
            <p:nvSpPr>
              <p:cNvPr id="292" name="Freeform 176"/>
              <p:cNvSpPr/>
              <p:nvPr/>
            </p:nvSpPr>
            <p:spPr bwMode="auto">
              <a:xfrm>
                <a:off x="929" y="688"/>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293" name="Freeform 177"/>
              <p:cNvSpPr/>
              <p:nvPr/>
            </p:nvSpPr>
            <p:spPr bwMode="auto">
              <a:xfrm>
                <a:off x="587" y="1457"/>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294" name="Freeform 178"/>
              <p:cNvSpPr/>
              <p:nvPr/>
            </p:nvSpPr>
            <p:spPr bwMode="auto">
              <a:xfrm>
                <a:off x="1450" y="688"/>
                <a:ext cx="341"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52909E"/>
              </a:solidFill>
              <a:ln w="9525">
                <a:noFill/>
                <a:miter lim="800000"/>
              </a:ln>
            </p:spPr>
            <p:txBody>
              <a:bodyPr/>
              <a:lstStyle/>
              <a:p>
                <a:pPr>
                  <a:defRPr/>
                </a:pPr>
                <a:endParaRPr lang="zh-CN" altLang="en-US" sz="800" b="1">
                  <a:latin typeface="+mn-ea"/>
                  <a:ea typeface="+mn-ea"/>
                </a:endParaRPr>
              </a:p>
            </p:txBody>
          </p:sp>
          <p:sp>
            <p:nvSpPr>
              <p:cNvPr id="295" name="Freeform 179"/>
              <p:cNvSpPr/>
              <p:nvPr/>
            </p:nvSpPr>
            <p:spPr bwMode="auto">
              <a:xfrm>
                <a:off x="587" y="688"/>
                <a:ext cx="343"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296" name="Freeform 180"/>
              <p:cNvSpPr/>
              <p:nvPr/>
            </p:nvSpPr>
            <p:spPr bwMode="auto">
              <a:xfrm>
                <a:off x="587" y="1026"/>
                <a:ext cx="863"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75AAB7"/>
              </a:solidFill>
              <a:ln w="9525">
                <a:noFill/>
                <a:miter lim="800000"/>
              </a:ln>
            </p:spPr>
            <p:txBody>
              <a:bodyPr/>
              <a:lstStyle/>
              <a:p>
                <a:pPr>
                  <a:defRPr/>
                </a:pPr>
                <a:endParaRPr lang="zh-CN" altLang="en-US" sz="800" b="1">
                  <a:latin typeface="+mn-ea"/>
                  <a:ea typeface="+mn-ea"/>
                </a:endParaRPr>
              </a:p>
            </p:txBody>
          </p:sp>
          <p:sp>
            <p:nvSpPr>
              <p:cNvPr id="297" name="Freeform 181"/>
              <p:cNvSpPr/>
              <p:nvPr/>
            </p:nvSpPr>
            <p:spPr bwMode="auto">
              <a:xfrm>
                <a:off x="587" y="688"/>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9CC3CC"/>
              </a:solidFill>
              <a:ln w="9525">
                <a:noFill/>
                <a:miter lim="800000"/>
              </a:ln>
            </p:spPr>
            <p:txBody>
              <a:bodyPr/>
              <a:lstStyle/>
              <a:p>
                <a:pPr>
                  <a:defRPr/>
                </a:pPr>
                <a:endParaRPr lang="zh-CN" altLang="en-US" sz="800" b="1">
                  <a:latin typeface="+mn-ea"/>
                  <a:ea typeface="+mn-ea"/>
                </a:endParaRPr>
              </a:p>
            </p:txBody>
          </p:sp>
        </p:grpSp>
        <p:grpSp>
          <p:nvGrpSpPr>
            <p:cNvPr id="188" name="Group 182"/>
            <p:cNvGrpSpPr/>
            <p:nvPr/>
          </p:nvGrpSpPr>
          <p:grpSpPr bwMode="auto">
            <a:xfrm>
              <a:off x="1927" y="3748"/>
              <a:ext cx="699" cy="225"/>
              <a:chOff x="589" y="686"/>
              <a:chExt cx="1202" cy="1111"/>
            </a:xfrm>
          </p:grpSpPr>
          <p:sp>
            <p:nvSpPr>
              <p:cNvPr id="286" name="Freeform 183"/>
              <p:cNvSpPr/>
              <p:nvPr/>
            </p:nvSpPr>
            <p:spPr bwMode="auto">
              <a:xfrm>
                <a:off x="929" y="688"/>
                <a:ext cx="862"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287" name="Freeform 184"/>
              <p:cNvSpPr/>
              <p:nvPr/>
            </p:nvSpPr>
            <p:spPr bwMode="auto">
              <a:xfrm>
                <a:off x="585" y="1457"/>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288" name="Freeform 185"/>
              <p:cNvSpPr/>
              <p:nvPr/>
            </p:nvSpPr>
            <p:spPr bwMode="auto">
              <a:xfrm>
                <a:off x="1450" y="688"/>
                <a:ext cx="341"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52909E"/>
              </a:solidFill>
              <a:ln w="9525">
                <a:noFill/>
                <a:miter lim="800000"/>
              </a:ln>
            </p:spPr>
            <p:txBody>
              <a:bodyPr/>
              <a:lstStyle/>
              <a:p>
                <a:pPr>
                  <a:defRPr/>
                </a:pPr>
                <a:endParaRPr lang="zh-CN" altLang="en-US" sz="800" b="1">
                  <a:latin typeface="+mn-ea"/>
                  <a:ea typeface="+mn-ea"/>
                </a:endParaRPr>
              </a:p>
            </p:txBody>
          </p:sp>
          <p:sp>
            <p:nvSpPr>
              <p:cNvPr id="289" name="Freeform 186"/>
              <p:cNvSpPr/>
              <p:nvPr/>
            </p:nvSpPr>
            <p:spPr bwMode="auto">
              <a:xfrm>
                <a:off x="585" y="688"/>
                <a:ext cx="344"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290" name="Freeform 187"/>
              <p:cNvSpPr/>
              <p:nvPr/>
            </p:nvSpPr>
            <p:spPr bwMode="auto">
              <a:xfrm>
                <a:off x="585" y="1026"/>
                <a:ext cx="863" cy="769"/>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75AAB7"/>
              </a:solidFill>
              <a:ln w="9525">
                <a:noFill/>
                <a:miter lim="800000"/>
              </a:ln>
            </p:spPr>
            <p:txBody>
              <a:bodyPr/>
              <a:lstStyle/>
              <a:p>
                <a:pPr>
                  <a:defRPr/>
                </a:pPr>
                <a:endParaRPr lang="zh-CN" altLang="en-US" sz="800" b="1">
                  <a:latin typeface="+mn-ea"/>
                  <a:ea typeface="+mn-ea"/>
                </a:endParaRPr>
              </a:p>
            </p:txBody>
          </p:sp>
          <p:sp>
            <p:nvSpPr>
              <p:cNvPr id="291" name="Freeform 188"/>
              <p:cNvSpPr/>
              <p:nvPr/>
            </p:nvSpPr>
            <p:spPr bwMode="auto">
              <a:xfrm>
                <a:off x="585" y="688"/>
                <a:ext cx="1202" cy="338"/>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9CC3CC"/>
              </a:solidFill>
              <a:ln w="9525">
                <a:noFill/>
                <a:miter lim="800000"/>
              </a:ln>
            </p:spPr>
            <p:txBody>
              <a:bodyPr/>
              <a:lstStyle/>
              <a:p>
                <a:pPr>
                  <a:defRPr/>
                </a:pPr>
                <a:endParaRPr lang="zh-CN" altLang="en-US" sz="800" b="1">
                  <a:latin typeface="+mn-ea"/>
                  <a:ea typeface="+mn-ea"/>
                </a:endParaRPr>
              </a:p>
            </p:txBody>
          </p:sp>
        </p:grpSp>
      </p:grpSp>
      <p:sp>
        <p:nvSpPr>
          <p:cNvPr id="304" name="Rectangle 189"/>
          <p:cNvSpPr>
            <a:spLocks noChangeArrowheads="1"/>
          </p:cNvSpPr>
          <p:nvPr/>
        </p:nvSpPr>
        <p:spPr bwMode="auto">
          <a:xfrm>
            <a:off x="754999" y="4680989"/>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卡券管理</a:t>
            </a:r>
            <a:endParaRPr kumimoji="1" lang="zh-CN" altLang="en-US" sz="800" b="1" dirty="0">
              <a:solidFill>
                <a:schemeClr val="bg1"/>
              </a:solidFill>
              <a:latin typeface="+mn-ea"/>
              <a:ea typeface="+mn-ea"/>
            </a:endParaRPr>
          </a:p>
        </p:txBody>
      </p:sp>
      <p:sp>
        <p:nvSpPr>
          <p:cNvPr id="305" name="Rectangle 190"/>
          <p:cNvSpPr>
            <a:spLocks noChangeArrowheads="1"/>
          </p:cNvSpPr>
          <p:nvPr/>
        </p:nvSpPr>
        <p:spPr bwMode="auto">
          <a:xfrm>
            <a:off x="1949613" y="4682120"/>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促销政策</a:t>
            </a:r>
            <a:endParaRPr kumimoji="1" lang="zh-CN" altLang="en-US" sz="800" b="1" dirty="0">
              <a:solidFill>
                <a:schemeClr val="bg1"/>
              </a:solidFill>
              <a:latin typeface="+mn-ea"/>
              <a:ea typeface="+mn-ea"/>
            </a:endParaRPr>
          </a:p>
        </p:txBody>
      </p:sp>
      <p:sp>
        <p:nvSpPr>
          <p:cNvPr id="306" name="Rectangle 191"/>
          <p:cNvSpPr>
            <a:spLocks noChangeArrowheads="1"/>
          </p:cNvSpPr>
          <p:nvPr/>
        </p:nvSpPr>
        <p:spPr bwMode="auto">
          <a:xfrm>
            <a:off x="3243833" y="4682120"/>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会员管理</a:t>
            </a:r>
            <a:endParaRPr kumimoji="1" lang="zh-CN" altLang="en-US" sz="800" b="1" dirty="0">
              <a:solidFill>
                <a:schemeClr val="bg1"/>
              </a:solidFill>
              <a:latin typeface="+mn-ea"/>
              <a:ea typeface="+mn-ea"/>
            </a:endParaRPr>
          </a:p>
        </p:txBody>
      </p:sp>
      <p:grpSp>
        <p:nvGrpSpPr>
          <p:cNvPr id="189" name="Group 197"/>
          <p:cNvGrpSpPr/>
          <p:nvPr/>
        </p:nvGrpSpPr>
        <p:grpSpPr bwMode="auto">
          <a:xfrm>
            <a:off x="5189801" y="4605123"/>
            <a:ext cx="3157466" cy="255679"/>
            <a:chOff x="3061" y="3838"/>
            <a:chExt cx="2246" cy="226"/>
          </a:xfrm>
        </p:grpSpPr>
        <p:grpSp>
          <p:nvGrpSpPr>
            <p:cNvPr id="190" name="Group 198"/>
            <p:cNvGrpSpPr/>
            <p:nvPr/>
          </p:nvGrpSpPr>
          <p:grpSpPr bwMode="auto">
            <a:xfrm>
              <a:off x="3833" y="3838"/>
              <a:ext cx="703" cy="226"/>
              <a:chOff x="589" y="686"/>
              <a:chExt cx="1202" cy="1111"/>
            </a:xfrm>
          </p:grpSpPr>
          <p:sp>
            <p:nvSpPr>
              <p:cNvPr id="323" name="Freeform 199"/>
              <p:cNvSpPr/>
              <p:nvPr/>
            </p:nvSpPr>
            <p:spPr bwMode="auto">
              <a:xfrm>
                <a:off x="930" y="688"/>
                <a:ext cx="861"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324" name="Freeform 200"/>
              <p:cNvSpPr/>
              <p:nvPr/>
            </p:nvSpPr>
            <p:spPr bwMode="auto">
              <a:xfrm>
                <a:off x="599" y="1459"/>
                <a:ext cx="1186"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325" name="Freeform 201"/>
              <p:cNvSpPr/>
              <p:nvPr/>
            </p:nvSpPr>
            <p:spPr bwMode="auto">
              <a:xfrm>
                <a:off x="1451" y="688"/>
                <a:ext cx="340"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90529E"/>
              </a:solidFill>
              <a:ln w="9525">
                <a:noFill/>
                <a:miter lim="800000"/>
              </a:ln>
            </p:spPr>
            <p:txBody>
              <a:bodyPr/>
              <a:lstStyle/>
              <a:p>
                <a:pPr>
                  <a:defRPr/>
                </a:pPr>
                <a:endParaRPr lang="zh-CN" altLang="en-US" sz="800" b="1">
                  <a:latin typeface="+mn-ea"/>
                  <a:ea typeface="+mn-ea"/>
                </a:endParaRPr>
              </a:p>
            </p:txBody>
          </p:sp>
          <p:sp>
            <p:nvSpPr>
              <p:cNvPr id="326" name="Freeform 202"/>
              <p:cNvSpPr/>
              <p:nvPr/>
            </p:nvSpPr>
            <p:spPr bwMode="auto">
              <a:xfrm>
                <a:off x="599" y="688"/>
                <a:ext cx="330"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327" name="Freeform 203"/>
              <p:cNvSpPr/>
              <p:nvPr/>
            </p:nvSpPr>
            <p:spPr bwMode="auto">
              <a:xfrm>
                <a:off x="599" y="1025"/>
                <a:ext cx="851"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AA75B7"/>
              </a:solidFill>
              <a:ln w="9525">
                <a:noFill/>
                <a:miter lim="800000"/>
              </a:ln>
            </p:spPr>
            <p:txBody>
              <a:bodyPr/>
              <a:lstStyle/>
              <a:p>
                <a:pPr>
                  <a:defRPr/>
                </a:pPr>
                <a:endParaRPr lang="zh-CN" altLang="en-US" sz="800" b="1">
                  <a:latin typeface="+mn-ea"/>
                  <a:ea typeface="+mn-ea"/>
                </a:endParaRPr>
              </a:p>
            </p:txBody>
          </p:sp>
          <p:sp>
            <p:nvSpPr>
              <p:cNvPr id="328" name="Freeform 204"/>
              <p:cNvSpPr/>
              <p:nvPr/>
            </p:nvSpPr>
            <p:spPr bwMode="auto">
              <a:xfrm>
                <a:off x="599" y="688"/>
                <a:ext cx="1186"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C39CCC"/>
              </a:solidFill>
              <a:ln w="9525">
                <a:noFill/>
                <a:miter lim="800000"/>
              </a:ln>
            </p:spPr>
            <p:txBody>
              <a:bodyPr/>
              <a:lstStyle/>
              <a:p>
                <a:pPr>
                  <a:defRPr/>
                </a:pPr>
                <a:endParaRPr lang="zh-CN" altLang="en-US" sz="800" b="1">
                  <a:latin typeface="+mn-ea"/>
                  <a:ea typeface="+mn-ea"/>
                </a:endParaRPr>
              </a:p>
            </p:txBody>
          </p:sp>
        </p:grpSp>
        <p:grpSp>
          <p:nvGrpSpPr>
            <p:cNvPr id="191" name="Group 205"/>
            <p:cNvGrpSpPr/>
            <p:nvPr/>
          </p:nvGrpSpPr>
          <p:grpSpPr bwMode="auto">
            <a:xfrm>
              <a:off x="3061" y="3838"/>
              <a:ext cx="703" cy="226"/>
              <a:chOff x="589" y="686"/>
              <a:chExt cx="1202" cy="1111"/>
            </a:xfrm>
          </p:grpSpPr>
          <p:sp>
            <p:nvSpPr>
              <p:cNvPr id="317" name="Freeform 206"/>
              <p:cNvSpPr/>
              <p:nvPr/>
            </p:nvSpPr>
            <p:spPr bwMode="auto">
              <a:xfrm>
                <a:off x="929" y="688"/>
                <a:ext cx="880"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318" name="Freeform 207"/>
              <p:cNvSpPr/>
              <p:nvPr/>
            </p:nvSpPr>
            <p:spPr bwMode="auto">
              <a:xfrm>
                <a:off x="589" y="1459"/>
                <a:ext cx="1214"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319" name="Freeform 208"/>
              <p:cNvSpPr/>
              <p:nvPr/>
            </p:nvSpPr>
            <p:spPr bwMode="auto">
              <a:xfrm>
                <a:off x="1452" y="688"/>
                <a:ext cx="349"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90529E"/>
              </a:solidFill>
              <a:ln w="9525">
                <a:noFill/>
                <a:miter lim="800000"/>
              </a:ln>
            </p:spPr>
            <p:txBody>
              <a:bodyPr/>
              <a:lstStyle/>
              <a:p>
                <a:pPr>
                  <a:defRPr/>
                </a:pPr>
                <a:endParaRPr lang="zh-CN" altLang="en-US" sz="800" b="1">
                  <a:latin typeface="+mn-ea"/>
                  <a:ea typeface="+mn-ea"/>
                </a:endParaRPr>
              </a:p>
            </p:txBody>
          </p:sp>
          <p:sp>
            <p:nvSpPr>
              <p:cNvPr id="320" name="Freeform 209"/>
              <p:cNvSpPr/>
              <p:nvPr/>
            </p:nvSpPr>
            <p:spPr bwMode="auto">
              <a:xfrm>
                <a:off x="589" y="688"/>
                <a:ext cx="340"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321" name="Freeform 210"/>
              <p:cNvSpPr/>
              <p:nvPr/>
            </p:nvSpPr>
            <p:spPr bwMode="auto">
              <a:xfrm>
                <a:off x="589" y="1025"/>
                <a:ext cx="863"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AA75B7"/>
              </a:solidFill>
              <a:ln w="9525">
                <a:noFill/>
                <a:miter lim="800000"/>
              </a:ln>
            </p:spPr>
            <p:txBody>
              <a:bodyPr/>
              <a:lstStyle/>
              <a:p>
                <a:pPr>
                  <a:defRPr/>
                </a:pPr>
                <a:endParaRPr lang="zh-CN" altLang="en-US" sz="800" b="1">
                  <a:latin typeface="+mn-ea"/>
                  <a:ea typeface="+mn-ea"/>
                </a:endParaRPr>
              </a:p>
            </p:txBody>
          </p:sp>
          <p:sp>
            <p:nvSpPr>
              <p:cNvPr id="322" name="Freeform 211"/>
              <p:cNvSpPr/>
              <p:nvPr/>
            </p:nvSpPr>
            <p:spPr bwMode="auto">
              <a:xfrm>
                <a:off x="589" y="688"/>
                <a:ext cx="1214"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C39CCC"/>
              </a:solidFill>
              <a:ln w="9525">
                <a:noFill/>
                <a:miter lim="800000"/>
              </a:ln>
            </p:spPr>
            <p:txBody>
              <a:bodyPr/>
              <a:lstStyle/>
              <a:p>
                <a:pPr>
                  <a:defRPr/>
                </a:pPr>
                <a:endParaRPr lang="zh-CN" altLang="en-US" sz="800" b="1">
                  <a:latin typeface="+mn-ea"/>
                  <a:ea typeface="+mn-ea"/>
                </a:endParaRPr>
              </a:p>
            </p:txBody>
          </p:sp>
        </p:grpSp>
        <p:grpSp>
          <p:nvGrpSpPr>
            <p:cNvPr id="192" name="Group 212"/>
            <p:cNvGrpSpPr/>
            <p:nvPr/>
          </p:nvGrpSpPr>
          <p:grpSpPr bwMode="auto">
            <a:xfrm>
              <a:off x="4604" y="3838"/>
              <a:ext cx="703" cy="226"/>
              <a:chOff x="589" y="686"/>
              <a:chExt cx="1202" cy="1111"/>
            </a:xfrm>
          </p:grpSpPr>
          <p:sp>
            <p:nvSpPr>
              <p:cNvPr id="311" name="Freeform 213"/>
              <p:cNvSpPr/>
              <p:nvPr/>
            </p:nvSpPr>
            <p:spPr bwMode="auto">
              <a:xfrm>
                <a:off x="928" y="688"/>
                <a:ext cx="863"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C8C8C8"/>
              </a:solidFill>
              <a:ln w="9525">
                <a:noFill/>
                <a:miter lim="800000"/>
              </a:ln>
            </p:spPr>
            <p:txBody>
              <a:bodyPr/>
              <a:lstStyle/>
              <a:p>
                <a:pPr>
                  <a:defRPr/>
                </a:pPr>
                <a:endParaRPr lang="zh-CN" altLang="en-US" sz="800" b="1">
                  <a:latin typeface="+mn-ea"/>
                  <a:ea typeface="+mn-ea"/>
                </a:endParaRPr>
              </a:p>
            </p:txBody>
          </p:sp>
          <p:sp>
            <p:nvSpPr>
              <p:cNvPr id="312" name="Freeform 214"/>
              <p:cNvSpPr/>
              <p:nvPr/>
            </p:nvSpPr>
            <p:spPr bwMode="auto">
              <a:xfrm>
                <a:off x="585" y="1459"/>
                <a:ext cx="1214"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D2D2D2"/>
              </a:solidFill>
              <a:ln w="9525">
                <a:noFill/>
                <a:miter lim="800000"/>
              </a:ln>
            </p:spPr>
            <p:txBody>
              <a:bodyPr/>
              <a:lstStyle/>
              <a:p>
                <a:pPr>
                  <a:defRPr/>
                </a:pPr>
                <a:endParaRPr lang="zh-CN" altLang="en-US" sz="800" b="1">
                  <a:latin typeface="+mn-ea"/>
                  <a:ea typeface="+mn-ea"/>
                </a:endParaRPr>
              </a:p>
            </p:txBody>
          </p:sp>
          <p:sp>
            <p:nvSpPr>
              <p:cNvPr id="313" name="Freeform 215"/>
              <p:cNvSpPr/>
              <p:nvPr/>
            </p:nvSpPr>
            <p:spPr bwMode="auto">
              <a:xfrm>
                <a:off x="1451" y="688"/>
                <a:ext cx="340"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90529E"/>
              </a:solidFill>
              <a:ln w="9525">
                <a:noFill/>
                <a:miter lim="800000"/>
              </a:ln>
            </p:spPr>
            <p:txBody>
              <a:bodyPr/>
              <a:lstStyle/>
              <a:p>
                <a:pPr>
                  <a:defRPr/>
                </a:pPr>
                <a:endParaRPr lang="zh-CN" altLang="en-US" sz="800" b="1">
                  <a:latin typeface="+mn-ea"/>
                  <a:ea typeface="+mn-ea"/>
                </a:endParaRPr>
              </a:p>
            </p:txBody>
          </p:sp>
          <p:sp>
            <p:nvSpPr>
              <p:cNvPr id="314" name="Freeform 216"/>
              <p:cNvSpPr/>
              <p:nvPr/>
            </p:nvSpPr>
            <p:spPr bwMode="auto">
              <a:xfrm>
                <a:off x="585" y="688"/>
                <a:ext cx="344" cy="1107"/>
              </a:xfrm>
              <a:custGeom>
                <a:avLst/>
                <a:gdLst>
                  <a:gd name="T0" fmla="*/ 0 w 340"/>
                  <a:gd name="T1" fmla="*/ 340 h 1111"/>
                  <a:gd name="T2" fmla="*/ 340 w 340"/>
                  <a:gd name="T3" fmla="*/ 0 h 1111"/>
                  <a:gd name="T4" fmla="*/ 339 w 340"/>
                  <a:gd name="T5" fmla="*/ 774 h 1111"/>
                  <a:gd name="T6" fmla="*/ 0 w 340"/>
                  <a:gd name="T7" fmla="*/ 1111 h 1111"/>
                  <a:gd name="T8" fmla="*/ 0 w 340"/>
                  <a:gd name="T9" fmla="*/ 340 h 1111"/>
                  <a:gd name="T10" fmla="*/ 0 60000 65536"/>
                  <a:gd name="T11" fmla="*/ 0 60000 65536"/>
                  <a:gd name="T12" fmla="*/ 0 60000 65536"/>
                  <a:gd name="T13" fmla="*/ 0 60000 65536"/>
                  <a:gd name="T14" fmla="*/ 0 60000 65536"/>
                  <a:gd name="T15" fmla="*/ 0 w 340"/>
                  <a:gd name="T16" fmla="*/ 0 h 1111"/>
                  <a:gd name="T17" fmla="*/ 340 w 340"/>
                  <a:gd name="T18" fmla="*/ 1111 h 1111"/>
                </a:gdLst>
                <a:ahLst/>
                <a:cxnLst>
                  <a:cxn ang="T10">
                    <a:pos x="T0" y="T1"/>
                  </a:cxn>
                  <a:cxn ang="T11">
                    <a:pos x="T2" y="T3"/>
                  </a:cxn>
                  <a:cxn ang="T12">
                    <a:pos x="T4" y="T5"/>
                  </a:cxn>
                  <a:cxn ang="T13">
                    <a:pos x="T6" y="T7"/>
                  </a:cxn>
                  <a:cxn ang="T14">
                    <a:pos x="T8" y="T9"/>
                  </a:cxn>
                </a:cxnLst>
                <a:rect l="T15" t="T16" r="T17" b="T18"/>
                <a:pathLst>
                  <a:path w="340" h="1111">
                    <a:moveTo>
                      <a:pt x="0" y="340"/>
                    </a:moveTo>
                    <a:lnTo>
                      <a:pt x="340" y="0"/>
                    </a:lnTo>
                    <a:lnTo>
                      <a:pt x="339" y="774"/>
                    </a:lnTo>
                    <a:lnTo>
                      <a:pt x="0" y="1111"/>
                    </a:lnTo>
                    <a:lnTo>
                      <a:pt x="0" y="340"/>
                    </a:lnTo>
                    <a:close/>
                  </a:path>
                </a:pathLst>
              </a:custGeom>
              <a:solidFill>
                <a:srgbClr val="C0C0C0"/>
              </a:solidFill>
              <a:ln w="9525">
                <a:noFill/>
                <a:miter lim="800000"/>
              </a:ln>
            </p:spPr>
            <p:txBody>
              <a:bodyPr/>
              <a:lstStyle/>
              <a:p>
                <a:pPr>
                  <a:defRPr/>
                </a:pPr>
                <a:endParaRPr lang="zh-CN" altLang="en-US" sz="800" b="1">
                  <a:latin typeface="+mn-ea"/>
                  <a:ea typeface="+mn-ea"/>
                </a:endParaRPr>
              </a:p>
            </p:txBody>
          </p:sp>
          <p:sp>
            <p:nvSpPr>
              <p:cNvPr id="315" name="Freeform 217"/>
              <p:cNvSpPr/>
              <p:nvPr/>
            </p:nvSpPr>
            <p:spPr bwMode="auto">
              <a:xfrm>
                <a:off x="585" y="1025"/>
                <a:ext cx="867" cy="771"/>
              </a:xfrm>
              <a:custGeom>
                <a:avLst/>
                <a:gdLst>
                  <a:gd name="T0" fmla="*/ 862 w 862"/>
                  <a:gd name="T1" fmla="*/ 0 h 771"/>
                  <a:gd name="T2" fmla="*/ 0 w 862"/>
                  <a:gd name="T3" fmla="*/ 0 h 771"/>
                  <a:gd name="T4" fmla="*/ 0 w 862"/>
                  <a:gd name="T5" fmla="*/ 771 h 771"/>
                  <a:gd name="T6" fmla="*/ 862 w 862"/>
                  <a:gd name="T7" fmla="*/ 770 h 771"/>
                  <a:gd name="T8" fmla="*/ 862 w 862"/>
                  <a:gd name="T9" fmla="*/ 0 h 771"/>
                  <a:gd name="T10" fmla="*/ 0 60000 65536"/>
                  <a:gd name="T11" fmla="*/ 0 60000 65536"/>
                  <a:gd name="T12" fmla="*/ 0 60000 65536"/>
                  <a:gd name="T13" fmla="*/ 0 60000 65536"/>
                  <a:gd name="T14" fmla="*/ 0 60000 65536"/>
                  <a:gd name="T15" fmla="*/ 0 w 862"/>
                  <a:gd name="T16" fmla="*/ 0 h 771"/>
                  <a:gd name="T17" fmla="*/ 862 w 862"/>
                  <a:gd name="T18" fmla="*/ 771 h 771"/>
                </a:gdLst>
                <a:ahLst/>
                <a:cxnLst>
                  <a:cxn ang="T10">
                    <a:pos x="T0" y="T1"/>
                  </a:cxn>
                  <a:cxn ang="T11">
                    <a:pos x="T2" y="T3"/>
                  </a:cxn>
                  <a:cxn ang="T12">
                    <a:pos x="T4" y="T5"/>
                  </a:cxn>
                  <a:cxn ang="T13">
                    <a:pos x="T6" y="T7"/>
                  </a:cxn>
                  <a:cxn ang="T14">
                    <a:pos x="T8" y="T9"/>
                  </a:cxn>
                </a:cxnLst>
                <a:rect l="T15" t="T16" r="T17" b="T18"/>
                <a:pathLst>
                  <a:path w="862" h="771">
                    <a:moveTo>
                      <a:pt x="862" y="0"/>
                    </a:moveTo>
                    <a:lnTo>
                      <a:pt x="0" y="0"/>
                    </a:lnTo>
                    <a:lnTo>
                      <a:pt x="0" y="771"/>
                    </a:lnTo>
                    <a:lnTo>
                      <a:pt x="862" y="770"/>
                    </a:lnTo>
                    <a:lnTo>
                      <a:pt x="862" y="0"/>
                    </a:lnTo>
                    <a:close/>
                  </a:path>
                </a:pathLst>
              </a:custGeom>
              <a:solidFill>
                <a:srgbClr val="AA75B7"/>
              </a:solidFill>
              <a:ln w="9525">
                <a:noFill/>
                <a:miter lim="800000"/>
              </a:ln>
            </p:spPr>
            <p:txBody>
              <a:bodyPr/>
              <a:lstStyle/>
              <a:p>
                <a:pPr>
                  <a:defRPr/>
                </a:pPr>
                <a:endParaRPr lang="zh-CN" altLang="en-US" sz="800" b="1">
                  <a:latin typeface="+mn-ea"/>
                  <a:ea typeface="+mn-ea"/>
                </a:endParaRPr>
              </a:p>
            </p:txBody>
          </p:sp>
          <p:sp>
            <p:nvSpPr>
              <p:cNvPr id="316" name="Freeform 218"/>
              <p:cNvSpPr/>
              <p:nvPr/>
            </p:nvSpPr>
            <p:spPr bwMode="auto">
              <a:xfrm>
                <a:off x="585" y="688"/>
                <a:ext cx="1214" cy="336"/>
              </a:xfrm>
              <a:custGeom>
                <a:avLst/>
                <a:gdLst>
                  <a:gd name="T0" fmla="*/ 0 w 1202"/>
                  <a:gd name="T1" fmla="*/ 340 h 340"/>
                  <a:gd name="T2" fmla="*/ 340 w 1202"/>
                  <a:gd name="T3" fmla="*/ 0 h 340"/>
                  <a:gd name="T4" fmla="*/ 1202 w 1202"/>
                  <a:gd name="T5" fmla="*/ 0 h 340"/>
                  <a:gd name="T6" fmla="*/ 862 w 1202"/>
                  <a:gd name="T7" fmla="*/ 340 h 340"/>
                  <a:gd name="T8" fmla="*/ 0 w 1202"/>
                  <a:gd name="T9" fmla="*/ 340 h 340"/>
                  <a:gd name="T10" fmla="*/ 0 60000 65536"/>
                  <a:gd name="T11" fmla="*/ 0 60000 65536"/>
                  <a:gd name="T12" fmla="*/ 0 60000 65536"/>
                  <a:gd name="T13" fmla="*/ 0 60000 65536"/>
                  <a:gd name="T14" fmla="*/ 0 60000 65536"/>
                  <a:gd name="T15" fmla="*/ 0 w 1202"/>
                  <a:gd name="T16" fmla="*/ 0 h 340"/>
                  <a:gd name="T17" fmla="*/ 1202 w 1202"/>
                  <a:gd name="T18" fmla="*/ 340 h 340"/>
                </a:gdLst>
                <a:ahLst/>
                <a:cxnLst>
                  <a:cxn ang="T10">
                    <a:pos x="T0" y="T1"/>
                  </a:cxn>
                  <a:cxn ang="T11">
                    <a:pos x="T2" y="T3"/>
                  </a:cxn>
                  <a:cxn ang="T12">
                    <a:pos x="T4" y="T5"/>
                  </a:cxn>
                  <a:cxn ang="T13">
                    <a:pos x="T6" y="T7"/>
                  </a:cxn>
                  <a:cxn ang="T14">
                    <a:pos x="T8" y="T9"/>
                  </a:cxn>
                </a:cxnLst>
                <a:rect l="T15" t="T16" r="T17" b="T18"/>
                <a:pathLst>
                  <a:path w="1202" h="340">
                    <a:moveTo>
                      <a:pt x="0" y="340"/>
                    </a:moveTo>
                    <a:lnTo>
                      <a:pt x="340" y="0"/>
                    </a:lnTo>
                    <a:lnTo>
                      <a:pt x="1202" y="0"/>
                    </a:lnTo>
                    <a:lnTo>
                      <a:pt x="862" y="340"/>
                    </a:lnTo>
                    <a:lnTo>
                      <a:pt x="0" y="340"/>
                    </a:lnTo>
                    <a:close/>
                  </a:path>
                </a:pathLst>
              </a:custGeom>
              <a:solidFill>
                <a:srgbClr val="C39CCC"/>
              </a:solidFill>
              <a:ln w="9525">
                <a:noFill/>
                <a:miter lim="800000"/>
              </a:ln>
            </p:spPr>
            <p:txBody>
              <a:bodyPr/>
              <a:lstStyle/>
              <a:p>
                <a:pPr>
                  <a:defRPr/>
                </a:pPr>
                <a:endParaRPr lang="zh-CN" altLang="en-US" sz="800" b="1">
                  <a:latin typeface="+mn-ea"/>
                  <a:ea typeface="+mn-ea"/>
                </a:endParaRPr>
              </a:p>
            </p:txBody>
          </p:sp>
        </p:grpSp>
      </p:grpSp>
      <p:sp>
        <p:nvSpPr>
          <p:cNvPr id="329" name="Rectangle 219"/>
          <p:cNvSpPr>
            <a:spLocks noChangeArrowheads="1"/>
          </p:cNvSpPr>
          <p:nvPr/>
        </p:nvSpPr>
        <p:spPr bwMode="auto">
          <a:xfrm>
            <a:off x="5230073" y="4708074"/>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库存共享</a:t>
            </a:r>
            <a:endParaRPr kumimoji="1" lang="zh-CN" altLang="en-US" sz="800" b="1" dirty="0">
              <a:solidFill>
                <a:schemeClr val="bg1"/>
              </a:solidFill>
              <a:latin typeface="+mn-ea"/>
              <a:ea typeface="+mn-ea"/>
            </a:endParaRPr>
          </a:p>
        </p:txBody>
      </p:sp>
      <p:sp>
        <p:nvSpPr>
          <p:cNvPr id="330" name="Rectangle 220"/>
          <p:cNvSpPr>
            <a:spLocks noChangeArrowheads="1"/>
          </p:cNvSpPr>
          <p:nvPr/>
        </p:nvSpPr>
        <p:spPr bwMode="auto">
          <a:xfrm>
            <a:off x="6338355" y="4708074"/>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移动商务</a:t>
            </a:r>
            <a:endParaRPr kumimoji="1" lang="zh-CN" altLang="en-US" sz="800" b="1" dirty="0">
              <a:solidFill>
                <a:schemeClr val="bg1"/>
              </a:solidFill>
              <a:latin typeface="+mn-ea"/>
              <a:ea typeface="+mn-ea"/>
            </a:endParaRPr>
          </a:p>
        </p:txBody>
      </p:sp>
      <p:sp>
        <p:nvSpPr>
          <p:cNvPr id="331" name="Rectangle 221"/>
          <p:cNvSpPr>
            <a:spLocks noChangeArrowheads="1"/>
          </p:cNvSpPr>
          <p:nvPr/>
        </p:nvSpPr>
        <p:spPr bwMode="auto">
          <a:xfrm>
            <a:off x="7422240" y="4708074"/>
            <a:ext cx="410369" cy="110800"/>
          </a:xfrm>
          <a:prstGeom prst="rect">
            <a:avLst/>
          </a:prstGeom>
          <a:noFill/>
          <a:ln w="9525">
            <a:noFill/>
            <a:miter lim="800000"/>
          </a:ln>
        </p:spPr>
        <p:txBody>
          <a:bodyPr wrap="none" lIns="0" tIns="0" rIns="0" bIns="0">
            <a:spAutoFit/>
          </a:bodyPr>
          <a:lstStyle/>
          <a:p>
            <a:pPr defTabSz="673100" eaLnBrk="0" hangingPunct="0">
              <a:lnSpc>
                <a:spcPct val="90000"/>
              </a:lnSpc>
              <a:defRPr/>
            </a:pPr>
            <a:r>
              <a:rPr kumimoji="1" lang="zh-CN" altLang="en-US" sz="800" b="1" dirty="0" smtClean="0">
                <a:solidFill>
                  <a:schemeClr val="bg1"/>
                </a:solidFill>
                <a:latin typeface="+mn-ea"/>
                <a:ea typeface="+mn-ea"/>
              </a:rPr>
              <a:t>报表服务</a:t>
            </a:r>
            <a:endParaRPr kumimoji="1" lang="zh-CN" altLang="en-US" sz="800" b="1" dirty="0">
              <a:solidFill>
                <a:schemeClr val="bg1"/>
              </a:solidFill>
              <a:latin typeface="+mn-ea"/>
              <a:ea typeface="+mn-ea"/>
            </a:endParaRPr>
          </a:p>
        </p:txBody>
      </p:sp>
      <p:sp>
        <p:nvSpPr>
          <p:cNvPr id="332" name="AutoShape 344"/>
          <p:cNvSpPr>
            <a:spLocks noChangeArrowheads="1"/>
          </p:cNvSpPr>
          <p:nvPr/>
        </p:nvSpPr>
        <p:spPr bwMode="auto">
          <a:xfrm>
            <a:off x="2452312" y="2888282"/>
            <a:ext cx="685781" cy="228593"/>
          </a:xfrm>
          <a:prstGeom prst="roundRect">
            <a:avLst>
              <a:gd name="adj" fmla="val 16667"/>
            </a:avLst>
          </a:prstGeom>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zh-CN" altLang="en-US" sz="900" b="1" dirty="0" smtClean="0">
                <a:latin typeface="+mn-ea"/>
                <a:ea typeface="+mn-ea"/>
              </a:rPr>
              <a:t>门店零售</a:t>
            </a:r>
            <a:endParaRPr lang="zh-CN" altLang="en-US" sz="900" b="1" dirty="0">
              <a:latin typeface="+mn-ea"/>
              <a:ea typeface="+mn-ea"/>
            </a:endParaRPr>
          </a:p>
        </p:txBody>
      </p:sp>
      <p:sp>
        <p:nvSpPr>
          <p:cNvPr id="333" name="AutoShape 344"/>
          <p:cNvSpPr>
            <a:spLocks noChangeArrowheads="1"/>
          </p:cNvSpPr>
          <p:nvPr/>
        </p:nvSpPr>
        <p:spPr bwMode="auto">
          <a:xfrm>
            <a:off x="4343408" y="2890669"/>
            <a:ext cx="761979" cy="228594"/>
          </a:xfrm>
          <a:prstGeom prst="roundRect">
            <a:avLst>
              <a:gd name="adj" fmla="val 16667"/>
            </a:avLst>
          </a:prstGeom>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zh-CN" altLang="en-US" sz="900" b="1" dirty="0" smtClean="0">
                <a:latin typeface="+mn-ea"/>
                <a:ea typeface="+mn-ea"/>
              </a:rPr>
              <a:t>批发与出口</a:t>
            </a:r>
            <a:endParaRPr lang="zh-CN" altLang="en-US" sz="900" b="1" dirty="0">
              <a:latin typeface="+mn-ea"/>
              <a:ea typeface="+mn-ea"/>
            </a:endParaRPr>
          </a:p>
        </p:txBody>
      </p:sp>
      <p:sp>
        <p:nvSpPr>
          <p:cNvPr id="334" name="AutoShape 344"/>
          <p:cNvSpPr>
            <a:spLocks noChangeArrowheads="1"/>
          </p:cNvSpPr>
          <p:nvPr/>
        </p:nvSpPr>
        <p:spPr bwMode="auto">
          <a:xfrm>
            <a:off x="5410179" y="3290708"/>
            <a:ext cx="1222375" cy="230981"/>
          </a:xfrm>
          <a:prstGeom prst="roundRect">
            <a:avLst>
              <a:gd name="adj" fmla="val 16667"/>
            </a:avLst>
          </a:prstGeom>
          <a:solidFill>
            <a:srgbClr val="B7BBD9"/>
          </a:solidFill>
          <a:ln>
            <a:noFill/>
          </a:ln>
          <a:effectLst>
            <a:outerShdw dist="35921" dir="2700000" algn="ctr" rotWithShape="0">
              <a:srgbClr val="969696"/>
            </a:outerShdw>
          </a:effectLst>
        </p:spPr>
        <p:txBody>
          <a:bodyPr wrap="none" anchor="ctr"/>
          <a:lstStyle/>
          <a:p>
            <a:pPr algn="ctr">
              <a:defRPr/>
            </a:pPr>
            <a:r>
              <a:rPr lang="zh-CN" altLang="en-US" sz="900" b="1" dirty="0" smtClean="0">
                <a:latin typeface="+mn-ea"/>
                <a:ea typeface="+mn-ea"/>
              </a:rPr>
              <a:t>客户</a:t>
            </a:r>
            <a:endParaRPr lang="zh-CN" altLang="en-US" sz="900" b="1" dirty="0">
              <a:latin typeface="+mn-ea"/>
              <a:ea typeface="+mn-ea"/>
            </a:endParaRPr>
          </a:p>
        </p:txBody>
      </p:sp>
      <p:sp>
        <p:nvSpPr>
          <p:cNvPr id="335" name="AutoShape 344"/>
          <p:cNvSpPr>
            <a:spLocks noChangeArrowheads="1"/>
          </p:cNvSpPr>
          <p:nvPr/>
        </p:nvSpPr>
        <p:spPr bwMode="auto">
          <a:xfrm>
            <a:off x="5410179" y="2490629"/>
            <a:ext cx="1222375" cy="230981"/>
          </a:xfrm>
          <a:prstGeom prst="roundRect">
            <a:avLst>
              <a:gd name="adj" fmla="val 16667"/>
            </a:avLst>
          </a:prstGeom>
          <a:solidFill>
            <a:srgbClr val="B7BBD9"/>
          </a:solidFill>
          <a:ln>
            <a:noFill/>
          </a:ln>
          <a:effectLst>
            <a:outerShdw dist="35921" dir="2700000" algn="ctr" rotWithShape="0">
              <a:srgbClr val="969696"/>
            </a:outerShdw>
          </a:effectLst>
        </p:spPr>
        <p:txBody>
          <a:bodyPr wrap="none" anchor="ctr"/>
          <a:lstStyle/>
          <a:p>
            <a:pPr algn="ctr">
              <a:defRPr/>
            </a:pPr>
            <a:r>
              <a:rPr lang="zh-CN" altLang="en-US" sz="900" b="1" dirty="0" smtClean="0">
                <a:latin typeface="+mn-ea"/>
                <a:ea typeface="+mn-ea"/>
              </a:rPr>
              <a:t>供应商</a:t>
            </a:r>
            <a:endParaRPr lang="zh-CN" altLang="en-US" sz="900" b="1" dirty="0">
              <a:latin typeface="+mn-ea"/>
              <a:ea typeface="+mn-ea"/>
            </a:endParaRPr>
          </a:p>
        </p:txBody>
      </p:sp>
      <p:sp>
        <p:nvSpPr>
          <p:cNvPr id="336" name="AutoShape 344"/>
          <p:cNvSpPr>
            <a:spLocks noChangeArrowheads="1"/>
          </p:cNvSpPr>
          <p:nvPr/>
        </p:nvSpPr>
        <p:spPr bwMode="auto">
          <a:xfrm>
            <a:off x="2438457" y="3290709"/>
            <a:ext cx="990573" cy="228593"/>
          </a:xfrm>
          <a:prstGeom prst="roundRect">
            <a:avLst>
              <a:gd name="adj" fmla="val 16667"/>
            </a:avLst>
          </a:prstGeom>
          <a:solidFill>
            <a:srgbClr val="B7BBD9"/>
          </a:solidFill>
          <a:ln>
            <a:noFill/>
          </a:ln>
          <a:effectLst>
            <a:outerShdw dist="35921" dir="2700000" algn="ctr" rotWithShape="0">
              <a:srgbClr val="969696"/>
            </a:outerShdw>
          </a:effectLst>
        </p:spPr>
        <p:txBody>
          <a:bodyPr wrap="none" anchor="ctr"/>
          <a:lstStyle/>
          <a:p>
            <a:pPr algn="ctr">
              <a:defRPr/>
            </a:pPr>
            <a:r>
              <a:rPr lang="zh-CN" altLang="en-US" sz="900" b="1" dirty="0" smtClean="0">
                <a:latin typeface="+mn-ea"/>
                <a:ea typeface="+mn-ea"/>
              </a:rPr>
              <a:t>库存管理</a:t>
            </a:r>
            <a:endParaRPr lang="zh-CN" altLang="en-US" sz="900" b="1" dirty="0">
              <a:latin typeface="+mn-ea"/>
              <a:ea typeface="+mn-ea"/>
            </a:endParaRPr>
          </a:p>
        </p:txBody>
      </p:sp>
      <p:sp>
        <p:nvSpPr>
          <p:cNvPr id="337" name="AutoShape 344"/>
          <p:cNvSpPr>
            <a:spLocks noChangeArrowheads="1"/>
          </p:cNvSpPr>
          <p:nvPr/>
        </p:nvSpPr>
        <p:spPr bwMode="auto">
          <a:xfrm>
            <a:off x="3886218" y="3290708"/>
            <a:ext cx="1142970" cy="228593"/>
          </a:xfrm>
          <a:prstGeom prst="roundRect">
            <a:avLst>
              <a:gd name="adj" fmla="val 16667"/>
            </a:avLst>
          </a:prstGeom>
          <a:solidFill>
            <a:srgbClr val="B7BBD9"/>
          </a:solidFill>
          <a:ln>
            <a:noFill/>
          </a:ln>
          <a:effectLst>
            <a:outerShdw dist="35921" dir="2700000" algn="ctr" rotWithShape="0">
              <a:srgbClr val="969696"/>
            </a:outerShdw>
          </a:effectLst>
        </p:spPr>
        <p:txBody>
          <a:bodyPr wrap="none" anchor="ctr"/>
          <a:lstStyle/>
          <a:p>
            <a:pPr algn="ctr">
              <a:defRPr/>
            </a:pPr>
            <a:r>
              <a:rPr lang="zh-CN" altLang="en-US" sz="900" b="1" dirty="0" smtClean="0">
                <a:latin typeface="+mn-ea"/>
                <a:ea typeface="+mn-ea"/>
              </a:rPr>
              <a:t>运输管理</a:t>
            </a:r>
            <a:endParaRPr lang="zh-CN" altLang="en-US" sz="900" b="1" dirty="0">
              <a:latin typeface="+mn-ea"/>
              <a:ea typeface="+mn-ea"/>
            </a:endParaRPr>
          </a:p>
        </p:txBody>
      </p:sp>
      <p:sp>
        <p:nvSpPr>
          <p:cNvPr id="338" name="AutoShape 344"/>
          <p:cNvSpPr>
            <a:spLocks noChangeArrowheads="1"/>
          </p:cNvSpPr>
          <p:nvPr/>
        </p:nvSpPr>
        <p:spPr bwMode="auto">
          <a:xfrm>
            <a:off x="3429032" y="2890669"/>
            <a:ext cx="685781" cy="228593"/>
          </a:xfrm>
          <a:prstGeom prst="roundRect">
            <a:avLst>
              <a:gd name="adj" fmla="val 16667"/>
            </a:avLst>
          </a:prstGeom>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zh-CN" altLang="en-US" sz="900" b="1" dirty="0" smtClean="0">
                <a:latin typeface="+mn-ea"/>
                <a:ea typeface="+mn-ea"/>
              </a:rPr>
              <a:t>电商零售</a:t>
            </a:r>
            <a:endParaRPr lang="zh-CN" altLang="en-US" sz="900" b="1" dirty="0">
              <a:latin typeface="+mn-ea"/>
              <a:ea typeface="+mn-ea"/>
            </a:endParaRPr>
          </a:p>
        </p:txBody>
      </p:sp>
      <p:sp>
        <p:nvSpPr>
          <p:cNvPr id="339" name="AutoShape 344"/>
          <p:cNvSpPr>
            <a:spLocks noChangeArrowheads="1"/>
          </p:cNvSpPr>
          <p:nvPr/>
        </p:nvSpPr>
        <p:spPr bwMode="auto">
          <a:xfrm>
            <a:off x="5673406" y="2890669"/>
            <a:ext cx="685781" cy="228593"/>
          </a:xfrm>
          <a:prstGeom prst="roundRect">
            <a:avLst>
              <a:gd name="adj" fmla="val 16667"/>
            </a:avLst>
          </a:prstGeom>
          <a:solidFill>
            <a:srgbClr val="B7BBD9"/>
          </a:solidFill>
          <a:ln>
            <a:noFill/>
          </a:ln>
          <a:effectLst>
            <a:outerShdw dist="35921" dir="2700000" algn="ctr" rotWithShape="0">
              <a:srgbClr val="969696"/>
            </a:outerShdw>
          </a:effectLst>
        </p:spPr>
        <p:txBody>
          <a:bodyPr wrap="none" anchor="ctr"/>
          <a:lstStyle/>
          <a:p>
            <a:pPr algn="ctr">
              <a:defRPr/>
            </a:pPr>
            <a:r>
              <a:rPr lang="zh-CN" altLang="en-US" sz="900" b="1" dirty="0" smtClean="0">
                <a:latin typeface="+mn-ea"/>
                <a:ea typeface="+mn-ea"/>
              </a:rPr>
              <a:t>直运销售</a:t>
            </a:r>
            <a:endParaRPr lang="zh-CN" altLang="en-US" sz="900" b="1" dirty="0">
              <a:latin typeface="+mn-ea"/>
              <a:ea typeface="+mn-ea"/>
            </a:endParaRPr>
          </a:p>
        </p:txBody>
      </p:sp>
      <p:cxnSp>
        <p:nvCxnSpPr>
          <p:cNvPr id="341" name="肘形连接符 340"/>
          <p:cNvCxnSpPr>
            <a:stCxn id="180" idx="2"/>
            <a:endCxn id="333" idx="0"/>
          </p:cNvCxnSpPr>
          <p:nvPr/>
        </p:nvCxnSpPr>
        <p:spPr>
          <a:xfrm rot="16200000" flipH="1">
            <a:off x="4492603" y="2658874"/>
            <a:ext cx="195034" cy="26855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3" name="肘形连接符 342"/>
          <p:cNvCxnSpPr>
            <a:stCxn id="180" idx="2"/>
            <a:endCxn id="338" idx="0"/>
          </p:cNvCxnSpPr>
          <p:nvPr/>
        </p:nvCxnSpPr>
        <p:spPr>
          <a:xfrm rot="5400000">
            <a:off x="4016366" y="2451193"/>
            <a:ext cx="195034" cy="68391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5" name="肘形连接符 344"/>
          <p:cNvCxnSpPr>
            <a:stCxn id="180" idx="2"/>
            <a:endCxn id="332" idx="0"/>
          </p:cNvCxnSpPr>
          <p:nvPr/>
        </p:nvCxnSpPr>
        <p:spPr>
          <a:xfrm rot="5400000">
            <a:off x="3529199" y="1961640"/>
            <a:ext cx="192647" cy="166063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7" name="直接箭头连接符 346"/>
          <p:cNvCxnSpPr>
            <a:stCxn id="333" idx="3"/>
            <a:endCxn id="339" idx="1"/>
          </p:cNvCxnSpPr>
          <p:nvPr/>
        </p:nvCxnSpPr>
        <p:spPr>
          <a:xfrm flipV="1">
            <a:off x="5105387" y="3004965"/>
            <a:ext cx="568019"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9" name="直接箭头连接符 348"/>
          <p:cNvCxnSpPr>
            <a:stCxn id="335" idx="2"/>
            <a:endCxn id="339" idx="0"/>
          </p:cNvCxnSpPr>
          <p:nvPr/>
        </p:nvCxnSpPr>
        <p:spPr>
          <a:xfrm flipH="1">
            <a:off x="6016296" y="2721610"/>
            <a:ext cx="5070" cy="1690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1" name="直接箭头连接符 350"/>
          <p:cNvCxnSpPr>
            <a:stCxn id="339" idx="2"/>
            <a:endCxn id="334" idx="0"/>
          </p:cNvCxnSpPr>
          <p:nvPr/>
        </p:nvCxnSpPr>
        <p:spPr>
          <a:xfrm>
            <a:off x="6016296" y="3119262"/>
            <a:ext cx="5070" cy="171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4" name="肘形连接符 353"/>
          <p:cNvCxnSpPr>
            <a:stCxn id="332" idx="2"/>
            <a:endCxn id="336" idx="0"/>
          </p:cNvCxnSpPr>
          <p:nvPr/>
        </p:nvCxnSpPr>
        <p:spPr>
          <a:xfrm rot="16200000" flipH="1">
            <a:off x="2777555" y="3134521"/>
            <a:ext cx="173834" cy="13854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6" name="肘形连接符 355"/>
          <p:cNvCxnSpPr>
            <a:stCxn id="338" idx="2"/>
            <a:endCxn id="336" idx="0"/>
          </p:cNvCxnSpPr>
          <p:nvPr/>
        </p:nvCxnSpPr>
        <p:spPr>
          <a:xfrm rot="5400000">
            <a:off x="3267111" y="2785896"/>
            <a:ext cx="171446" cy="83817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8" name="肘形连接符 357"/>
          <p:cNvCxnSpPr>
            <a:stCxn id="333" idx="2"/>
            <a:endCxn id="336" idx="0"/>
          </p:cNvCxnSpPr>
          <p:nvPr/>
        </p:nvCxnSpPr>
        <p:spPr>
          <a:xfrm rot="5400000">
            <a:off x="3743347" y="2309659"/>
            <a:ext cx="171446" cy="179065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1" name="直接箭头连接符 360"/>
          <p:cNvCxnSpPr>
            <a:stCxn id="336" idx="3"/>
            <a:endCxn id="337" idx="1"/>
          </p:cNvCxnSpPr>
          <p:nvPr/>
        </p:nvCxnSpPr>
        <p:spPr>
          <a:xfrm flipV="1">
            <a:off x="3429030" y="3405005"/>
            <a:ext cx="457189"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3" name="直接箭头连接符 362"/>
          <p:cNvCxnSpPr>
            <a:stCxn id="337" idx="3"/>
            <a:endCxn id="334" idx="1"/>
          </p:cNvCxnSpPr>
          <p:nvPr/>
        </p:nvCxnSpPr>
        <p:spPr>
          <a:xfrm>
            <a:off x="5029188" y="3405005"/>
            <a:ext cx="380990" cy="11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占位符 24"/>
          <p:cNvSpPr>
            <a:spLocks noGrp="1"/>
          </p:cNvSpPr>
          <p:nvPr>
            <p:ph type="body" sz="quarter" idx="10"/>
          </p:nvPr>
        </p:nvSpPr>
        <p:spPr/>
        <p:txBody>
          <a:bodyPr>
            <a:normAutofit lnSpcReduction="10000"/>
          </a:bodyPr>
          <a:lstStyle/>
          <a:p>
            <a:r>
              <a:rPr lang="zh-CN" altLang="en-US" dirty="0">
                <a:latin typeface="+mn-ea"/>
              </a:rPr>
              <a:t>营销管理</a:t>
            </a:r>
            <a:r>
              <a:rPr lang="en-US" altLang="zh-CN" dirty="0">
                <a:latin typeface="+mn-ea"/>
              </a:rPr>
              <a:t>-</a:t>
            </a:r>
            <a:r>
              <a:rPr lang="zh-CN" altLang="en-US" dirty="0">
                <a:latin typeface="+mn-ea"/>
              </a:rPr>
              <a:t>应用场景</a:t>
            </a:r>
            <a:endParaRPr lang="zh-CN" altLang="en-US" dirty="0"/>
          </a:p>
        </p:txBody>
      </p:sp>
      <p:sp>
        <p:nvSpPr>
          <p:cNvPr id="7" name="AutoShape 13"/>
          <p:cNvSpPr>
            <a:spLocks noChangeArrowheads="1"/>
          </p:cNvSpPr>
          <p:nvPr/>
        </p:nvSpPr>
        <p:spPr bwMode="auto">
          <a:xfrm>
            <a:off x="381000" y="1188244"/>
            <a:ext cx="762000" cy="1227535"/>
          </a:xfrm>
          <a:prstGeom prst="homePlate">
            <a:avLst>
              <a:gd name="adj" fmla="val 20227"/>
            </a:avLst>
          </a:prstGeom>
          <a:solidFill>
            <a:schemeClr val="accent6">
              <a:lumMod val="60000"/>
              <a:lumOff val="40000"/>
            </a:schemeClr>
          </a:solidFill>
          <a:ln w="6350">
            <a:noFill/>
            <a:miter lim="800000"/>
          </a:ln>
          <a:effectLst>
            <a:outerShdw blurRad="44450" dist="27940" dir="5400000" algn="ctr">
              <a:srgbClr val="000000">
                <a:alpha val="32000"/>
              </a:srgbClr>
            </a:outerShdw>
          </a:effectLst>
        </p:spPr>
        <p:txBody>
          <a:bodyPr wrap="none" lIns="0" tIns="0" rIns="0" bIns="0" anchor="ctr"/>
          <a:lstStyle/>
          <a:p>
            <a:pPr algn="ctr">
              <a:lnSpc>
                <a:spcPct val="160000"/>
              </a:lnSpc>
              <a:defRPr/>
            </a:pPr>
            <a:r>
              <a:rPr lang="zh-CN" altLang="en-US" sz="1600" dirty="0">
                <a:latin typeface="+mn-ea"/>
                <a:ea typeface="+mn-ea"/>
              </a:rPr>
              <a:t>渠道</a:t>
            </a:r>
            <a:endParaRPr lang="zh-CN" altLang="en-US" sz="1600" dirty="0">
              <a:latin typeface="+mn-ea"/>
              <a:ea typeface="+mn-ea"/>
            </a:endParaRPr>
          </a:p>
          <a:p>
            <a:pPr algn="ctr">
              <a:lnSpc>
                <a:spcPct val="160000"/>
              </a:lnSpc>
              <a:defRPr/>
            </a:pPr>
            <a:r>
              <a:rPr lang="zh-CN" altLang="en-US" sz="1600" dirty="0">
                <a:latin typeface="+mn-ea"/>
                <a:ea typeface="+mn-ea"/>
              </a:rPr>
              <a:t>结构</a:t>
            </a:r>
            <a:endParaRPr lang="zh-CN" altLang="en-US" sz="1600" dirty="0">
              <a:latin typeface="+mn-ea"/>
              <a:ea typeface="+mn-ea"/>
            </a:endParaRPr>
          </a:p>
        </p:txBody>
      </p:sp>
      <p:grpSp>
        <p:nvGrpSpPr>
          <p:cNvPr id="2" name="Group 14"/>
          <p:cNvGrpSpPr/>
          <p:nvPr/>
        </p:nvGrpSpPr>
        <p:grpSpPr bwMode="auto">
          <a:xfrm>
            <a:off x="1366726" y="909224"/>
            <a:ext cx="1295401" cy="278697"/>
            <a:chOff x="1426" y="1639"/>
            <a:chExt cx="1390" cy="66"/>
          </a:xfrm>
          <a:solidFill>
            <a:schemeClr val="accent6">
              <a:lumMod val="60000"/>
              <a:lumOff val="40000"/>
            </a:schemeClr>
          </a:solidFill>
          <a:effectLst>
            <a:innerShdw blurRad="63500" dist="50800" dir="2700000">
              <a:prstClr val="black">
                <a:alpha val="50000"/>
              </a:prstClr>
            </a:innerShdw>
          </a:effectLst>
          <a:scene3d>
            <a:camera prst="orthographicFront">
              <a:rot lat="0" lon="0" rev="0"/>
            </a:camera>
            <a:lightRig rig="balanced" dir="t">
              <a:rot lat="0" lon="0" rev="8700000"/>
            </a:lightRig>
          </a:scene3d>
        </p:grpSpPr>
        <p:sp>
          <p:nvSpPr>
            <p:cNvPr id="9" name="Rectangle 15"/>
            <p:cNvSpPr>
              <a:spLocks noChangeArrowheads="1"/>
            </p:cNvSpPr>
            <p:nvPr/>
          </p:nvSpPr>
          <p:spPr bwMode="auto">
            <a:xfrm>
              <a:off x="1426" y="1639"/>
              <a:ext cx="1390" cy="51"/>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defRPr/>
              </a:pPr>
              <a:endParaRPr lang="zh-CN" altLang="en-US" sz="1400">
                <a:latin typeface="+mn-ea"/>
              </a:endParaRPr>
            </a:p>
          </p:txBody>
        </p:sp>
        <p:sp>
          <p:nvSpPr>
            <p:cNvPr id="10" name="Text Box 16"/>
            <p:cNvSpPr txBox="1">
              <a:spLocks noChangeArrowheads="1"/>
            </p:cNvSpPr>
            <p:nvPr/>
          </p:nvSpPr>
          <p:spPr bwMode="auto">
            <a:xfrm>
              <a:off x="1528" y="1654"/>
              <a:ext cx="1186" cy="51"/>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defRPr/>
              </a:pPr>
              <a:r>
                <a:rPr lang="zh-CN" altLang="en-US" sz="1400" dirty="0">
                  <a:solidFill>
                    <a:schemeClr val="tx1"/>
                  </a:solidFill>
                  <a:latin typeface="+mn-ea"/>
                </a:rPr>
                <a:t>传统渠道</a:t>
              </a:r>
              <a:endParaRPr lang="en-US" altLang="zh-CN" sz="1400" dirty="0">
                <a:solidFill>
                  <a:schemeClr val="tx1"/>
                </a:solidFill>
                <a:latin typeface="+mn-ea"/>
              </a:endParaRPr>
            </a:p>
          </p:txBody>
        </p:sp>
      </p:grpSp>
      <p:sp>
        <p:nvSpPr>
          <p:cNvPr id="11" name="Rectangle 17"/>
          <p:cNvSpPr>
            <a:spLocks noChangeArrowheads="1"/>
          </p:cNvSpPr>
          <p:nvPr/>
        </p:nvSpPr>
        <p:spPr bwMode="auto">
          <a:xfrm>
            <a:off x="1219200" y="2737248"/>
            <a:ext cx="1352550" cy="1169551"/>
          </a:xfrm>
          <a:prstGeom prst="rect">
            <a:avLst/>
          </a:prstGeom>
          <a:noFill/>
          <a:ln w="6350">
            <a:noFill/>
            <a:miter lim="800000"/>
          </a:ln>
        </p:spPr>
        <p:txBody>
          <a:bodyPr lIns="0" tIns="0" rIns="0" bIns="0">
            <a:spAutoFit/>
          </a:bodyPr>
          <a:lstStyle/>
          <a:p>
            <a:pPr marL="190500" lvl="1" indent="-189230" defTabSz="330200">
              <a:spcBef>
                <a:spcPct val="30000"/>
              </a:spcBef>
              <a:buFontTx/>
              <a:buChar char="•"/>
              <a:tabLst>
                <a:tab pos="8521700" algn="r"/>
              </a:tabLst>
              <a:defRPr/>
            </a:pPr>
            <a:r>
              <a:rPr lang="zh-CN" altLang="de-DE" sz="1000" dirty="0">
                <a:solidFill>
                  <a:schemeClr val="tx1">
                    <a:lumMod val="65000"/>
                    <a:lumOff val="35000"/>
                  </a:schemeClr>
                </a:solidFill>
                <a:latin typeface="+mn-ea"/>
                <a:ea typeface="+mn-ea"/>
              </a:rPr>
              <a:t>一般用于拓展新市场</a:t>
            </a:r>
            <a:endParaRPr lang="zh-CN" altLang="de-DE"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zh-CN" altLang="de-DE" sz="1000" dirty="0">
                <a:solidFill>
                  <a:schemeClr val="tx1">
                    <a:lumMod val="65000"/>
                    <a:lumOff val="35000"/>
                  </a:schemeClr>
                </a:solidFill>
                <a:latin typeface="+mn-ea"/>
                <a:ea typeface="+mn-ea"/>
              </a:rPr>
              <a:t>利用既有的</a:t>
            </a:r>
            <a:r>
              <a:rPr lang="zh-CN" altLang="en-US" sz="1000" dirty="0">
                <a:solidFill>
                  <a:schemeClr val="tx1">
                    <a:lumMod val="65000"/>
                    <a:lumOff val="35000"/>
                  </a:schemeClr>
                </a:solidFill>
                <a:latin typeface="+mn-ea"/>
                <a:ea typeface="+mn-ea"/>
              </a:rPr>
              <a:t>食</a:t>
            </a:r>
            <a:r>
              <a:rPr lang="zh-CN" altLang="de-DE" sz="1000" dirty="0">
                <a:solidFill>
                  <a:schemeClr val="tx1">
                    <a:lumMod val="65000"/>
                    <a:lumOff val="35000"/>
                  </a:schemeClr>
                </a:solidFill>
                <a:latin typeface="+mn-ea"/>
                <a:ea typeface="+mn-ea"/>
              </a:rPr>
              <a:t>品分销渠道</a:t>
            </a:r>
            <a:endParaRPr lang="zh-CN" altLang="de-DE"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zh-CN" altLang="de-DE" sz="1000" dirty="0">
                <a:solidFill>
                  <a:schemeClr val="tx1">
                    <a:lumMod val="65000"/>
                    <a:lumOff val="35000"/>
                  </a:schemeClr>
                </a:solidFill>
                <a:latin typeface="+mn-ea"/>
                <a:ea typeface="+mn-ea"/>
              </a:rPr>
              <a:t>销售人员同时拜访批发商和零售商，采用双重手法来将产品推到渠道中</a:t>
            </a:r>
            <a:endParaRPr lang="zh-CN" altLang="de-DE" sz="1000" dirty="0">
              <a:solidFill>
                <a:schemeClr val="tx1">
                  <a:lumMod val="65000"/>
                  <a:lumOff val="35000"/>
                </a:schemeClr>
              </a:solidFill>
              <a:latin typeface="+mn-ea"/>
              <a:ea typeface="+mn-ea"/>
            </a:endParaRPr>
          </a:p>
        </p:txBody>
      </p:sp>
      <p:grpSp>
        <p:nvGrpSpPr>
          <p:cNvPr id="3" name="Group 18"/>
          <p:cNvGrpSpPr/>
          <p:nvPr/>
        </p:nvGrpSpPr>
        <p:grpSpPr bwMode="auto">
          <a:xfrm>
            <a:off x="2895489" y="909224"/>
            <a:ext cx="1295401" cy="278697"/>
            <a:chOff x="1426" y="1639"/>
            <a:chExt cx="1390" cy="66"/>
          </a:xfrm>
          <a:solidFill>
            <a:schemeClr val="accent6">
              <a:lumMod val="60000"/>
              <a:lumOff val="40000"/>
            </a:schemeClr>
          </a:solidFill>
          <a:effectLst>
            <a:innerShdw blurRad="63500" dist="50800" dir="2700000">
              <a:prstClr val="black">
                <a:alpha val="50000"/>
              </a:prstClr>
            </a:innerShdw>
          </a:effectLst>
          <a:scene3d>
            <a:camera prst="orthographicFront">
              <a:rot lat="0" lon="0" rev="0"/>
            </a:camera>
            <a:lightRig rig="balanced" dir="t">
              <a:rot lat="0" lon="0" rev="8700000"/>
            </a:lightRig>
          </a:scene3d>
        </p:grpSpPr>
        <p:sp>
          <p:nvSpPr>
            <p:cNvPr id="13" name="Rectangle 19"/>
            <p:cNvSpPr>
              <a:spLocks noChangeArrowheads="1"/>
            </p:cNvSpPr>
            <p:nvPr/>
          </p:nvSpPr>
          <p:spPr bwMode="auto">
            <a:xfrm>
              <a:off x="1426" y="1639"/>
              <a:ext cx="1390" cy="51"/>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defRPr/>
              </a:pPr>
              <a:endParaRPr lang="zh-CN" altLang="en-US" sz="1400">
                <a:latin typeface="+mn-ea"/>
              </a:endParaRPr>
            </a:p>
          </p:txBody>
        </p:sp>
        <p:sp>
          <p:nvSpPr>
            <p:cNvPr id="14" name="Text Box 20"/>
            <p:cNvSpPr txBox="1">
              <a:spLocks noChangeArrowheads="1"/>
            </p:cNvSpPr>
            <p:nvPr/>
          </p:nvSpPr>
          <p:spPr bwMode="auto">
            <a:xfrm>
              <a:off x="1528" y="1654"/>
              <a:ext cx="1186" cy="51"/>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defRPr/>
              </a:pPr>
              <a:r>
                <a:rPr lang="zh-CN" altLang="en-US" sz="1400" dirty="0">
                  <a:latin typeface="+mn-ea"/>
                </a:rPr>
                <a:t>流通</a:t>
              </a:r>
              <a:r>
                <a:rPr lang="zh-CN" altLang="en-US" sz="1400" dirty="0">
                  <a:solidFill>
                    <a:schemeClr val="tx1"/>
                  </a:solidFill>
                  <a:latin typeface="+mn-ea"/>
                </a:rPr>
                <a:t>渠道</a:t>
              </a:r>
              <a:endParaRPr lang="en-US" altLang="zh-CN" sz="1400" dirty="0">
                <a:solidFill>
                  <a:schemeClr val="tx1"/>
                </a:solidFill>
                <a:latin typeface="+mn-ea"/>
              </a:endParaRPr>
            </a:p>
          </p:txBody>
        </p:sp>
      </p:grpSp>
      <p:grpSp>
        <p:nvGrpSpPr>
          <p:cNvPr id="4" name="Group 21"/>
          <p:cNvGrpSpPr/>
          <p:nvPr/>
        </p:nvGrpSpPr>
        <p:grpSpPr bwMode="auto">
          <a:xfrm>
            <a:off x="4419488" y="909224"/>
            <a:ext cx="1295400" cy="278697"/>
            <a:chOff x="1426" y="1639"/>
            <a:chExt cx="1390" cy="66"/>
          </a:xfrm>
          <a:solidFill>
            <a:schemeClr val="accent6">
              <a:lumMod val="60000"/>
              <a:lumOff val="40000"/>
            </a:schemeClr>
          </a:solidFill>
          <a:effectLst>
            <a:innerShdw blurRad="63500" dist="50800" dir="2700000">
              <a:prstClr val="black">
                <a:alpha val="50000"/>
              </a:prstClr>
            </a:innerShdw>
          </a:effectLst>
          <a:scene3d>
            <a:camera prst="orthographicFront">
              <a:rot lat="0" lon="0" rev="0"/>
            </a:camera>
            <a:lightRig rig="balanced" dir="t">
              <a:rot lat="0" lon="0" rev="8700000"/>
            </a:lightRig>
          </a:scene3d>
        </p:grpSpPr>
        <p:sp>
          <p:nvSpPr>
            <p:cNvPr id="16" name="Rectangle 22"/>
            <p:cNvSpPr>
              <a:spLocks noChangeArrowheads="1"/>
            </p:cNvSpPr>
            <p:nvPr/>
          </p:nvSpPr>
          <p:spPr bwMode="auto">
            <a:xfrm>
              <a:off x="1426" y="1639"/>
              <a:ext cx="1390" cy="51"/>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defRPr/>
              </a:pPr>
              <a:endParaRPr lang="zh-CN" altLang="en-US" sz="1400">
                <a:latin typeface="+mn-ea"/>
              </a:endParaRPr>
            </a:p>
          </p:txBody>
        </p:sp>
        <p:sp>
          <p:nvSpPr>
            <p:cNvPr id="17" name="Text Box 23"/>
            <p:cNvSpPr txBox="1">
              <a:spLocks noChangeArrowheads="1"/>
            </p:cNvSpPr>
            <p:nvPr/>
          </p:nvSpPr>
          <p:spPr bwMode="auto">
            <a:xfrm>
              <a:off x="1528" y="1654"/>
              <a:ext cx="1186" cy="51"/>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defRPr/>
              </a:pPr>
              <a:r>
                <a:rPr lang="zh-CN" altLang="en-US" sz="1400" dirty="0">
                  <a:solidFill>
                    <a:schemeClr val="tx1"/>
                  </a:solidFill>
                  <a:latin typeface="+mn-ea"/>
                </a:rPr>
                <a:t>现通渠道</a:t>
              </a:r>
              <a:endParaRPr lang="en-US" altLang="zh-CN" sz="1400" dirty="0">
                <a:solidFill>
                  <a:schemeClr val="tx1"/>
                </a:solidFill>
                <a:latin typeface="+mn-ea"/>
              </a:endParaRPr>
            </a:p>
          </p:txBody>
        </p:sp>
      </p:grpSp>
      <p:sp>
        <p:nvSpPr>
          <p:cNvPr id="18" name="Line 24"/>
          <p:cNvSpPr>
            <a:spLocks noChangeShapeType="1"/>
          </p:cNvSpPr>
          <p:nvPr/>
        </p:nvSpPr>
        <p:spPr bwMode="auto">
          <a:xfrm>
            <a:off x="381001" y="4174331"/>
            <a:ext cx="347663" cy="0"/>
          </a:xfrm>
          <a:prstGeom prst="line">
            <a:avLst/>
          </a:prstGeom>
          <a:noFill/>
          <a:ln w="6350">
            <a:solidFill>
              <a:schemeClr val="tx1"/>
            </a:solidFill>
            <a:round/>
            <a:tailEnd type="triangle" w="med" len="med"/>
          </a:ln>
        </p:spPr>
        <p:txBody>
          <a:bodyPr wrap="none" lIns="0" tIns="0" rIns="0" bIns="0" anchor="ctr"/>
          <a:lstStyle/>
          <a:p>
            <a:pPr>
              <a:defRPr/>
            </a:pPr>
            <a:endParaRPr lang="zh-CN" altLang="en-US" sz="1000">
              <a:solidFill>
                <a:schemeClr val="tx1">
                  <a:lumMod val="50000"/>
                  <a:lumOff val="50000"/>
                </a:schemeClr>
              </a:solidFill>
              <a:latin typeface="+mn-ea"/>
              <a:ea typeface="+mn-ea"/>
            </a:endParaRPr>
          </a:p>
        </p:txBody>
      </p:sp>
      <p:sp>
        <p:nvSpPr>
          <p:cNvPr id="19" name="Line 25"/>
          <p:cNvSpPr>
            <a:spLocks noChangeShapeType="1"/>
          </p:cNvSpPr>
          <p:nvPr/>
        </p:nvSpPr>
        <p:spPr bwMode="auto">
          <a:xfrm>
            <a:off x="1423988" y="4174331"/>
            <a:ext cx="347662" cy="0"/>
          </a:xfrm>
          <a:prstGeom prst="line">
            <a:avLst/>
          </a:prstGeom>
          <a:noFill/>
          <a:ln w="6350">
            <a:solidFill>
              <a:schemeClr val="tx1"/>
            </a:solidFill>
            <a:prstDash val="dash"/>
            <a:round/>
            <a:tailEnd type="triangle" w="med" len="med"/>
          </a:ln>
        </p:spPr>
        <p:txBody>
          <a:bodyPr wrap="none" lIns="0" tIns="0" rIns="0" bIns="0" anchor="ctr"/>
          <a:lstStyle/>
          <a:p>
            <a:pPr>
              <a:defRPr/>
            </a:pPr>
            <a:endParaRPr lang="zh-CN" altLang="en-US" sz="1000">
              <a:solidFill>
                <a:schemeClr val="tx1">
                  <a:lumMod val="65000"/>
                  <a:lumOff val="35000"/>
                </a:schemeClr>
              </a:solidFill>
              <a:latin typeface="+mn-ea"/>
              <a:ea typeface="+mn-ea"/>
            </a:endParaRPr>
          </a:p>
        </p:txBody>
      </p:sp>
      <p:sp>
        <p:nvSpPr>
          <p:cNvPr id="20" name="Text Box 26"/>
          <p:cNvSpPr txBox="1">
            <a:spLocks noChangeArrowheads="1"/>
          </p:cNvSpPr>
          <p:nvPr/>
        </p:nvSpPr>
        <p:spPr bwMode="auto">
          <a:xfrm>
            <a:off x="754063" y="4103341"/>
            <a:ext cx="384721" cy="153888"/>
          </a:xfrm>
          <a:prstGeom prst="rect">
            <a:avLst/>
          </a:prstGeom>
          <a:noFill/>
          <a:ln w="6350">
            <a:noFill/>
            <a:miter lim="800000"/>
          </a:ln>
        </p:spPr>
        <p:txBody>
          <a:bodyPr wrap="none" lIns="0" tIns="0" rIns="0" bIns="0" anchor="ctr">
            <a:spAutoFit/>
          </a:bodyPr>
          <a:lstStyle/>
          <a:p>
            <a:pPr>
              <a:defRPr/>
            </a:pPr>
            <a:r>
              <a:rPr lang="zh-CN" altLang="en-US" sz="1000" dirty="0">
                <a:solidFill>
                  <a:schemeClr val="tx1">
                    <a:lumMod val="50000"/>
                    <a:lumOff val="50000"/>
                  </a:schemeClr>
                </a:solidFill>
                <a:latin typeface="+mn-ea"/>
                <a:ea typeface="+mn-ea"/>
              </a:rPr>
              <a:t>产品流</a:t>
            </a:r>
            <a:endParaRPr lang="zh-CN" altLang="en-US" sz="1000" dirty="0">
              <a:solidFill>
                <a:schemeClr val="tx1">
                  <a:lumMod val="50000"/>
                  <a:lumOff val="50000"/>
                </a:schemeClr>
              </a:solidFill>
              <a:latin typeface="+mn-ea"/>
              <a:ea typeface="+mn-ea"/>
            </a:endParaRPr>
          </a:p>
        </p:txBody>
      </p:sp>
      <p:sp>
        <p:nvSpPr>
          <p:cNvPr id="21" name="Text Box 27"/>
          <p:cNvSpPr txBox="1">
            <a:spLocks noChangeArrowheads="1"/>
          </p:cNvSpPr>
          <p:nvPr/>
        </p:nvSpPr>
        <p:spPr bwMode="auto">
          <a:xfrm>
            <a:off x="1809750" y="4103341"/>
            <a:ext cx="769441" cy="153888"/>
          </a:xfrm>
          <a:prstGeom prst="rect">
            <a:avLst/>
          </a:prstGeom>
          <a:noFill/>
          <a:ln w="6350">
            <a:noFill/>
            <a:miter lim="800000"/>
          </a:ln>
        </p:spPr>
        <p:txBody>
          <a:bodyPr wrap="none" lIns="0" tIns="0" rIns="0" bIns="0" anchor="ctr">
            <a:spAutoFit/>
          </a:bodyPr>
          <a:lstStyle/>
          <a:p>
            <a:pPr>
              <a:defRPr/>
            </a:pPr>
            <a:r>
              <a:rPr lang="zh-CN" altLang="en-US" sz="1000">
                <a:solidFill>
                  <a:schemeClr val="tx1">
                    <a:lumMod val="65000"/>
                    <a:lumOff val="35000"/>
                  </a:schemeClr>
                </a:solidFill>
                <a:latin typeface="+mn-ea"/>
                <a:ea typeface="+mn-ea"/>
              </a:rPr>
              <a:t>信息和控制流</a:t>
            </a:r>
            <a:endParaRPr lang="zh-CN" altLang="en-US" sz="1000">
              <a:solidFill>
                <a:schemeClr val="tx1">
                  <a:lumMod val="65000"/>
                  <a:lumOff val="35000"/>
                </a:schemeClr>
              </a:solidFill>
              <a:latin typeface="+mn-ea"/>
              <a:ea typeface="+mn-ea"/>
            </a:endParaRPr>
          </a:p>
        </p:txBody>
      </p:sp>
      <p:sp>
        <p:nvSpPr>
          <p:cNvPr id="22" name="Rectangle 28"/>
          <p:cNvSpPr>
            <a:spLocks noChangeArrowheads="1"/>
          </p:cNvSpPr>
          <p:nvPr/>
        </p:nvSpPr>
        <p:spPr bwMode="auto">
          <a:xfrm>
            <a:off x="2794000" y="2727722"/>
            <a:ext cx="1549400" cy="2139047"/>
          </a:xfrm>
          <a:prstGeom prst="rect">
            <a:avLst/>
          </a:prstGeom>
          <a:noFill/>
          <a:ln w="6350">
            <a:noFill/>
            <a:miter lim="800000"/>
          </a:ln>
        </p:spPr>
        <p:txBody>
          <a:bodyPr lIns="0" tIns="0" rIns="0" bIns="0">
            <a:spAutoFit/>
          </a:bodyPr>
          <a:lstStyle/>
          <a:p>
            <a:pPr marL="190500" lvl="1" indent="-189230" defTabSz="330200">
              <a:spcBef>
                <a:spcPct val="30000"/>
              </a:spcBef>
              <a:buFontTx/>
              <a:buChar char="•"/>
              <a:tabLst>
                <a:tab pos="8521700" algn="r"/>
              </a:tabLst>
              <a:defRPr/>
            </a:pPr>
            <a:r>
              <a:rPr lang="zh-CN" altLang="de-DE" sz="1000" dirty="0">
                <a:solidFill>
                  <a:schemeClr val="tx1">
                    <a:lumMod val="65000"/>
                    <a:lumOff val="35000"/>
                  </a:schemeClr>
                </a:solidFill>
                <a:latin typeface="+mn-ea"/>
                <a:ea typeface="+mn-ea"/>
              </a:rPr>
              <a:t>从</a:t>
            </a:r>
            <a:r>
              <a:rPr lang="zh-CN" altLang="en-US" sz="1000" dirty="0">
                <a:solidFill>
                  <a:schemeClr val="tx1">
                    <a:lumMod val="65000"/>
                    <a:lumOff val="35000"/>
                  </a:schemeClr>
                </a:solidFill>
                <a:latin typeface="+mn-ea"/>
                <a:ea typeface="+mn-ea"/>
              </a:rPr>
              <a:t>传统</a:t>
            </a:r>
            <a:r>
              <a:rPr lang="zh-CN" altLang="de-DE" sz="1000" dirty="0">
                <a:solidFill>
                  <a:schemeClr val="tx1">
                    <a:lumMod val="65000"/>
                    <a:lumOff val="35000"/>
                  </a:schemeClr>
                </a:solidFill>
                <a:latin typeface="+mn-ea"/>
                <a:ea typeface="+mn-ea"/>
              </a:rPr>
              <a:t>渠道演化过来</a:t>
            </a:r>
            <a:endParaRPr lang="zh-CN" altLang="de-DE"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zh-CN" altLang="de-DE" sz="1000" dirty="0">
                <a:solidFill>
                  <a:schemeClr val="tx1">
                    <a:lumMod val="65000"/>
                    <a:lumOff val="35000"/>
                  </a:schemeClr>
                </a:solidFill>
                <a:latin typeface="+mn-ea"/>
                <a:ea typeface="+mn-ea"/>
              </a:rPr>
              <a:t>当某一地区的销售已达到一定规模时，从第一层批发商中寻找一个合适的批发商，将之发展成为分销商</a:t>
            </a:r>
            <a:endParaRPr lang="zh-CN" altLang="de-DE"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zh-CN" altLang="de-DE" sz="1000" dirty="0">
                <a:solidFill>
                  <a:schemeClr val="tx1">
                    <a:lumMod val="65000"/>
                    <a:lumOff val="35000"/>
                  </a:schemeClr>
                </a:solidFill>
                <a:latin typeface="+mn-ea"/>
                <a:ea typeface="+mn-ea"/>
              </a:rPr>
              <a:t>分销商与</a:t>
            </a:r>
            <a:r>
              <a:rPr lang="zh-CN" altLang="en-US" sz="1000" dirty="0">
                <a:solidFill>
                  <a:schemeClr val="tx1">
                    <a:lumMod val="65000"/>
                    <a:lumOff val="35000"/>
                  </a:schemeClr>
                </a:solidFill>
                <a:latin typeface="+mn-ea"/>
                <a:ea typeface="+mn-ea"/>
              </a:rPr>
              <a:t>制造商</a:t>
            </a:r>
            <a:r>
              <a:rPr lang="zh-CN" altLang="de-DE" sz="1000" dirty="0">
                <a:solidFill>
                  <a:schemeClr val="tx1">
                    <a:lumMod val="65000"/>
                    <a:lumOff val="35000"/>
                  </a:schemeClr>
                </a:solidFill>
                <a:latin typeface="+mn-ea"/>
                <a:ea typeface="+mn-ea"/>
              </a:rPr>
              <a:t>签定合同，承担责任、接受培训并享有优惠和权利，批发商则只有购销关系</a:t>
            </a:r>
            <a:endParaRPr lang="zh-CN" altLang="de-DE"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zh-CN" altLang="de-DE" sz="1000" dirty="0">
                <a:solidFill>
                  <a:schemeClr val="tx1">
                    <a:lumMod val="65000"/>
                    <a:lumOff val="35000"/>
                  </a:schemeClr>
                </a:solidFill>
                <a:latin typeface="+mn-ea"/>
                <a:ea typeface="+mn-ea"/>
              </a:rPr>
              <a:t>一定时期</a:t>
            </a:r>
            <a:r>
              <a:rPr lang="zh-CN" altLang="en-US" sz="1000" dirty="0">
                <a:solidFill>
                  <a:schemeClr val="tx1">
                    <a:lumMod val="65000"/>
                    <a:lumOff val="35000"/>
                  </a:schemeClr>
                </a:solidFill>
                <a:latin typeface="+mn-ea"/>
                <a:ea typeface="+mn-ea"/>
              </a:rPr>
              <a:t>传统</a:t>
            </a:r>
            <a:r>
              <a:rPr lang="de-DE" altLang="zh-CN" sz="1000" dirty="0">
                <a:solidFill>
                  <a:schemeClr val="tx1">
                    <a:lumMod val="65000"/>
                    <a:lumOff val="35000"/>
                  </a:schemeClr>
                </a:solidFill>
                <a:latin typeface="+mn-ea"/>
                <a:ea typeface="+mn-ea"/>
              </a:rPr>
              <a:t>、</a:t>
            </a:r>
            <a:r>
              <a:rPr lang="zh-CN" altLang="en-US" sz="1000" dirty="0">
                <a:solidFill>
                  <a:schemeClr val="tx1">
                    <a:lumMod val="65000"/>
                    <a:lumOff val="35000"/>
                  </a:schemeClr>
                </a:solidFill>
                <a:latin typeface="+mn-ea"/>
                <a:ea typeface="+mn-ea"/>
              </a:rPr>
              <a:t>流通</a:t>
            </a:r>
            <a:r>
              <a:rPr lang="zh-CN" altLang="de-DE" sz="1000" dirty="0">
                <a:solidFill>
                  <a:schemeClr val="tx1">
                    <a:lumMod val="65000"/>
                    <a:lumOff val="35000"/>
                  </a:schemeClr>
                </a:solidFill>
                <a:latin typeface="+mn-ea"/>
                <a:ea typeface="+mn-ea"/>
              </a:rPr>
              <a:t>共享，最终完全转为</a:t>
            </a:r>
            <a:r>
              <a:rPr lang="zh-CN" altLang="en-US" sz="1000" dirty="0">
                <a:solidFill>
                  <a:schemeClr val="tx1">
                    <a:lumMod val="65000"/>
                    <a:lumOff val="35000"/>
                  </a:schemeClr>
                </a:solidFill>
                <a:latin typeface="+mn-ea"/>
                <a:ea typeface="+mn-ea"/>
              </a:rPr>
              <a:t>流通渠道</a:t>
            </a:r>
            <a:r>
              <a:rPr lang="zh-CN" altLang="de-DE" sz="1000" dirty="0">
                <a:solidFill>
                  <a:schemeClr val="tx1">
                    <a:lumMod val="65000"/>
                    <a:lumOff val="35000"/>
                  </a:schemeClr>
                </a:solidFill>
                <a:latin typeface="+mn-ea"/>
                <a:ea typeface="+mn-ea"/>
              </a:rPr>
              <a:t>模式</a:t>
            </a:r>
            <a:endParaRPr lang="zh-CN" altLang="de-DE" sz="1000" dirty="0">
              <a:solidFill>
                <a:schemeClr val="tx1">
                  <a:lumMod val="65000"/>
                  <a:lumOff val="35000"/>
                </a:schemeClr>
              </a:solidFill>
              <a:latin typeface="+mn-ea"/>
              <a:ea typeface="+mn-ea"/>
            </a:endParaRPr>
          </a:p>
        </p:txBody>
      </p:sp>
      <p:sp>
        <p:nvSpPr>
          <p:cNvPr id="23" name="Rectangle 29"/>
          <p:cNvSpPr>
            <a:spLocks noChangeArrowheads="1"/>
          </p:cNvSpPr>
          <p:nvPr/>
        </p:nvSpPr>
        <p:spPr bwMode="auto">
          <a:xfrm>
            <a:off x="4495801" y="2708673"/>
            <a:ext cx="1287463" cy="1631216"/>
          </a:xfrm>
          <a:prstGeom prst="rect">
            <a:avLst/>
          </a:prstGeom>
          <a:noFill/>
          <a:ln w="6350">
            <a:noFill/>
            <a:miter lim="800000"/>
          </a:ln>
        </p:spPr>
        <p:txBody>
          <a:bodyPr lIns="0" tIns="0" rIns="0" bIns="0">
            <a:spAutoFit/>
          </a:bodyPr>
          <a:lstStyle/>
          <a:p>
            <a:pPr marL="190500" lvl="1" indent="-189230" defTabSz="330200">
              <a:spcBef>
                <a:spcPct val="30000"/>
              </a:spcBef>
              <a:buFontTx/>
              <a:buChar char="•"/>
              <a:tabLst>
                <a:tab pos="8521700" algn="r"/>
              </a:tabLst>
              <a:defRPr/>
            </a:pPr>
            <a:r>
              <a:rPr lang="zh-CN" altLang="en-US" sz="1000" dirty="0">
                <a:solidFill>
                  <a:schemeClr val="tx1">
                    <a:lumMod val="65000"/>
                    <a:lumOff val="35000"/>
                  </a:schemeClr>
                </a:solidFill>
                <a:latin typeface="+mn-ea"/>
                <a:ea typeface="+mn-ea"/>
              </a:rPr>
              <a:t>是指</a:t>
            </a:r>
            <a:r>
              <a:rPr lang="zh-CN" altLang="de-DE" sz="1000" dirty="0">
                <a:solidFill>
                  <a:schemeClr val="tx1">
                    <a:lumMod val="65000"/>
                    <a:lumOff val="35000"/>
                  </a:schemeClr>
                </a:solidFill>
                <a:latin typeface="+mn-ea"/>
                <a:ea typeface="+mn-ea"/>
              </a:rPr>
              <a:t>有实力</a:t>
            </a:r>
            <a:r>
              <a:rPr lang="zh-CN" altLang="en-US" sz="1000" dirty="0">
                <a:solidFill>
                  <a:schemeClr val="tx1">
                    <a:lumMod val="65000"/>
                    <a:lumOff val="35000"/>
                  </a:schemeClr>
                </a:solidFill>
                <a:latin typeface="+mn-ea"/>
                <a:ea typeface="+mn-ea"/>
              </a:rPr>
              <a:t>和影响力的大型跨区域</a:t>
            </a:r>
            <a:r>
              <a:rPr lang="zh-CN" altLang="de-DE" sz="1000" dirty="0">
                <a:solidFill>
                  <a:schemeClr val="tx1">
                    <a:lumMod val="65000"/>
                    <a:lumOff val="35000"/>
                  </a:schemeClr>
                </a:solidFill>
                <a:latin typeface="+mn-ea"/>
                <a:ea typeface="+mn-ea"/>
              </a:rPr>
              <a:t>连锁零售商</a:t>
            </a:r>
            <a:r>
              <a:rPr lang="zh-CN" altLang="en-US" sz="1000" dirty="0">
                <a:solidFill>
                  <a:schemeClr val="tx1">
                    <a:lumMod val="65000"/>
                    <a:lumOff val="35000"/>
                  </a:schemeClr>
                </a:solidFill>
                <a:latin typeface="+mn-ea"/>
                <a:ea typeface="+mn-ea"/>
              </a:rPr>
              <a:t>，即</a:t>
            </a:r>
            <a:r>
              <a:rPr lang="en-US" altLang="zh-CN" sz="1000" dirty="0">
                <a:solidFill>
                  <a:schemeClr val="tx1">
                    <a:lumMod val="65000"/>
                    <a:lumOff val="35000"/>
                  </a:schemeClr>
                </a:solidFill>
                <a:latin typeface="+mn-ea"/>
                <a:ea typeface="+mn-ea"/>
              </a:rPr>
              <a:t>KA</a:t>
            </a:r>
            <a:r>
              <a:rPr lang="zh-CN" altLang="en-US" sz="1000" dirty="0">
                <a:solidFill>
                  <a:schemeClr val="tx1">
                    <a:lumMod val="65000"/>
                    <a:lumOff val="35000"/>
                  </a:schemeClr>
                </a:solidFill>
                <a:latin typeface="+mn-ea"/>
                <a:ea typeface="+mn-ea"/>
              </a:rPr>
              <a:t>客户</a:t>
            </a:r>
            <a:endParaRPr lang="zh-CN" altLang="de-DE"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en-US" altLang="zh-CN" sz="1000" dirty="0">
                <a:solidFill>
                  <a:schemeClr val="tx1">
                    <a:lumMod val="65000"/>
                    <a:lumOff val="35000"/>
                  </a:schemeClr>
                </a:solidFill>
                <a:latin typeface="+mn-ea"/>
                <a:ea typeface="+mn-ea"/>
              </a:rPr>
              <a:t>KA</a:t>
            </a:r>
            <a:r>
              <a:rPr lang="zh-CN" altLang="de-DE" sz="1000" dirty="0">
                <a:solidFill>
                  <a:schemeClr val="tx1">
                    <a:lumMod val="65000"/>
                    <a:lumOff val="35000"/>
                  </a:schemeClr>
                </a:solidFill>
                <a:latin typeface="+mn-ea"/>
                <a:ea typeface="+mn-ea"/>
              </a:rPr>
              <a:t>成长潜力很大，最终会成为消费品分销的主渠道</a:t>
            </a:r>
            <a:endParaRPr lang="zh-CN" altLang="de-DE"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zh-CN" altLang="en-US" sz="1000" dirty="0">
                <a:solidFill>
                  <a:schemeClr val="tx1">
                    <a:lumMod val="65000"/>
                    <a:lumOff val="35000"/>
                  </a:schemeClr>
                </a:solidFill>
                <a:latin typeface="+mn-ea"/>
                <a:ea typeface="+mn-ea"/>
              </a:rPr>
              <a:t>一般设置有专门的</a:t>
            </a:r>
            <a:r>
              <a:rPr lang="en-US" altLang="zh-CN" sz="1000" dirty="0">
                <a:solidFill>
                  <a:schemeClr val="tx1">
                    <a:lumMod val="65000"/>
                    <a:lumOff val="35000"/>
                  </a:schemeClr>
                </a:solidFill>
                <a:latin typeface="+mn-ea"/>
                <a:ea typeface="+mn-ea"/>
              </a:rPr>
              <a:t>KA</a:t>
            </a:r>
            <a:r>
              <a:rPr lang="zh-CN" altLang="en-US" sz="1000" dirty="0">
                <a:solidFill>
                  <a:schemeClr val="tx1">
                    <a:lumMod val="65000"/>
                    <a:lumOff val="35000"/>
                  </a:schemeClr>
                </a:solidFill>
                <a:latin typeface="+mn-ea"/>
                <a:ea typeface="+mn-ea"/>
              </a:rPr>
              <a:t>部管理和协调</a:t>
            </a:r>
            <a:r>
              <a:rPr lang="en-US" altLang="zh-CN" sz="1000" dirty="0">
                <a:solidFill>
                  <a:schemeClr val="tx1">
                    <a:lumMod val="65000"/>
                    <a:lumOff val="35000"/>
                  </a:schemeClr>
                </a:solidFill>
                <a:latin typeface="+mn-ea"/>
                <a:ea typeface="+mn-ea"/>
              </a:rPr>
              <a:t>KA</a:t>
            </a:r>
            <a:r>
              <a:rPr lang="zh-CN" altLang="en-US" sz="1000" dirty="0">
                <a:solidFill>
                  <a:schemeClr val="tx1">
                    <a:lumMod val="65000"/>
                    <a:lumOff val="35000"/>
                  </a:schemeClr>
                </a:solidFill>
                <a:latin typeface="+mn-ea"/>
                <a:ea typeface="+mn-ea"/>
              </a:rPr>
              <a:t>客户</a:t>
            </a:r>
            <a:endParaRPr lang="zh-CN" altLang="de-DE" sz="1000" dirty="0">
              <a:solidFill>
                <a:schemeClr val="tx1">
                  <a:lumMod val="65000"/>
                  <a:lumOff val="35000"/>
                </a:schemeClr>
              </a:solidFill>
              <a:latin typeface="+mn-ea"/>
              <a:ea typeface="+mn-ea"/>
            </a:endParaRPr>
          </a:p>
        </p:txBody>
      </p:sp>
      <p:sp>
        <p:nvSpPr>
          <p:cNvPr id="24" name="AutoShape 30"/>
          <p:cNvSpPr>
            <a:spLocks noChangeArrowheads="1"/>
          </p:cNvSpPr>
          <p:nvPr/>
        </p:nvSpPr>
        <p:spPr bwMode="auto">
          <a:xfrm>
            <a:off x="381000" y="2681287"/>
            <a:ext cx="762000" cy="1034654"/>
          </a:xfrm>
          <a:prstGeom prst="homePlate">
            <a:avLst>
              <a:gd name="adj" fmla="val 20227"/>
            </a:avLst>
          </a:prstGeom>
          <a:solidFill>
            <a:schemeClr val="accent6">
              <a:lumMod val="60000"/>
              <a:lumOff val="40000"/>
            </a:schemeClr>
          </a:solidFill>
          <a:ln w="6350">
            <a:noFill/>
            <a:miter lim="800000"/>
          </a:ln>
          <a:effectLst>
            <a:outerShdw blurRad="44450" dist="27940" dir="5400000" algn="ctr">
              <a:srgbClr val="000000">
                <a:alpha val="32000"/>
              </a:srgbClr>
            </a:outerShdw>
          </a:effectLst>
        </p:spPr>
        <p:txBody>
          <a:bodyPr wrap="none" lIns="0" tIns="0" rIns="0" bIns="0" anchor="ctr"/>
          <a:lstStyle/>
          <a:p>
            <a:pPr algn="ctr">
              <a:lnSpc>
                <a:spcPct val="160000"/>
              </a:lnSpc>
              <a:defRPr/>
            </a:pPr>
            <a:r>
              <a:rPr lang="zh-CN" altLang="en-US" sz="1000">
                <a:solidFill>
                  <a:schemeClr val="tx1">
                    <a:lumMod val="50000"/>
                    <a:lumOff val="50000"/>
                  </a:schemeClr>
                </a:solidFill>
                <a:latin typeface="+mn-ea"/>
                <a:ea typeface="+mn-ea"/>
              </a:rPr>
              <a:t>描述</a:t>
            </a:r>
            <a:endParaRPr lang="zh-CN" altLang="en-US" sz="1000">
              <a:solidFill>
                <a:schemeClr val="tx1">
                  <a:lumMod val="50000"/>
                  <a:lumOff val="50000"/>
                </a:schemeClr>
              </a:solidFill>
              <a:latin typeface="+mn-ea"/>
              <a:ea typeface="+mn-ea"/>
            </a:endParaRPr>
          </a:p>
        </p:txBody>
      </p:sp>
      <p:grpSp>
        <p:nvGrpSpPr>
          <p:cNvPr id="5" name="Group 31"/>
          <p:cNvGrpSpPr/>
          <p:nvPr/>
        </p:nvGrpSpPr>
        <p:grpSpPr bwMode="auto">
          <a:xfrm>
            <a:off x="1523890" y="1338833"/>
            <a:ext cx="984250" cy="1303734"/>
            <a:chOff x="1313" y="1856"/>
            <a:chExt cx="846" cy="1186"/>
          </a:xfrm>
          <a:effectLst>
            <a:outerShdw blurRad="50800" dist="38100" dir="2700000" algn="tl" rotWithShape="0">
              <a:prstClr val="black">
                <a:alpha val="40000"/>
              </a:prstClr>
            </a:outerShdw>
          </a:effectLst>
        </p:grpSpPr>
        <p:sp>
          <p:nvSpPr>
            <p:cNvPr id="26" name="Rectangle 32"/>
            <p:cNvSpPr>
              <a:spLocks noChangeArrowheads="1"/>
            </p:cNvSpPr>
            <p:nvPr/>
          </p:nvSpPr>
          <p:spPr bwMode="auto">
            <a:xfrm>
              <a:off x="1313" y="1856"/>
              <a:ext cx="846" cy="156"/>
            </a:xfrm>
            <a:prstGeom prst="rect">
              <a:avLst/>
            </a:prstGeom>
            <a:solidFill>
              <a:srgbClr val="FFFFFF"/>
            </a:solidFill>
            <a:ln w="6350">
              <a:solidFill>
                <a:schemeClr val="bg1">
                  <a:lumMod val="75000"/>
                </a:schemeClr>
              </a:solidFill>
              <a:miter lim="800000"/>
            </a:ln>
            <a:effectLst/>
          </p:spPr>
          <p:txBody>
            <a:bodyPr wrap="none" lIns="0" tIns="0" rIns="0" bIns="0" anchor="ctr"/>
            <a:lstStyle/>
            <a:p>
              <a:pPr algn="ctr">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品牌制造商</a:t>
              </a:r>
              <a:endPar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Rectangle 33"/>
            <p:cNvSpPr>
              <a:spLocks noChangeArrowheads="1"/>
            </p:cNvSpPr>
            <p:nvPr/>
          </p:nvSpPr>
          <p:spPr bwMode="auto">
            <a:xfrm>
              <a:off x="1313" y="2116"/>
              <a:ext cx="846" cy="156"/>
            </a:xfrm>
            <a:prstGeom prst="rect">
              <a:avLst/>
            </a:prstGeom>
            <a:solidFill>
              <a:srgbClr val="FFFFFF"/>
            </a:solidFill>
            <a:ln w="6350">
              <a:solidFill>
                <a:schemeClr val="bg1">
                  <a:lumMod val="75000"/>
                </a:schemeClr>
              </a:solidFill>
              <a:miter lim="800000"/>
            </a:ln>
            <a:effectLst/>
          </p:spPr>
          <p:txBody>
            <a:bodyPr wrap="none" lIns="0" tIns="0" rIns="0" bIns="0" anchor="ctr"/>
            <a:lstStyle/>
            <a:p>
              <a:pPr algn="ctr">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一批</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Rectangle 34"/>
            <p:cNvSpPr>
              <a:spLocks noChangeArrowheads="1"/>
            </p:cNvSpPr>
            <p:nvPr/>
          </p:nvSpPr>
          <p:spPr bwMode="auto">
            <a:xfrm>
              <a:off x="1313" y="2646"/>
              <a:ext cx="846" cy="156"/>
            </a:xfrm>
            <a:prstGeom prst="rect">
              <a:avLst/>
            </a:prstGeom>
            <a:solidFill>
              <a:srgbClr val="FFFFFF"/>
            </a:solidFill>
            <a:ln w="6350">
              <a:solidFill>
                <a:schemeClr val="bg1">
                  <a:lumMod val="75000"/>
                </a:schemeClr>
              </a:solidFill>
              <a:miter lim="800000"/>
            </a:ln>
            <a:effectLst/>
          </p:spPr>
          <p:txBody>
            <a:bodyPr wrap="none" lIns="0" tIns="0" rIns="0" bIns="0" anchor="ctr"/>
            <a:lstStyle/>
            <a:p>
              <a:pPr algn="ctr">
                <a:defRPr/>
              </a:pPr>
              <a:r>
                <a:rPr lang="zh-CN" altLang="en-US" sz="1050">
                  <a:solidFill>
                    <a:schemeClr val="tx1">
                      <a:lumMod val="65000"/>
                      <a:lumOff val="35000"/>
                    </a:schemeClr>
                  </a:solidFill>
                  <a:latin typeface="微软雅黑" panose="020B0503020204020204" pitchFamily="34" charset="-122"/>
                  <a:ea typeface="微软雅黑" panose="020B0503020204020204" pitchFamily="34" charset="-122"/>
                </a:rPr>
                <a:t>零售商</a:t>
              </a: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Rectangle 35"/>
            <p:cNvSpPr>
              <a:spLocks noChangeArrowheads="1"/>
            </p:cNvSpPr>
            <p:nvPr/>
          </p:nvSpPr>
          <p:spPr bwMode="auto">
            <a:xfrm>
              <a:off x="1313" y="2886"/>
              <a:ext cx="846" cy="156"/>
            </a:xfrm>
            <a:prstGeom prst="rect">
              <a:avLst/>
            </a:prstGeom>
            <a:solidFill>
              <a:schemeClr val="accent6">
                <a:lumMod val="60000"/>
                <a:lumOff val="40000"/>
              </a:schemeClr>
            </a:solidFill>
            <a:ln w="6350">
              <a:noFill/>
              <a:miter lim="800000"/>
            </a:ln>
            <a:effectLst/>
          </p:spPr>
          <p:txBody>
            <a:bodyPr wrap="none" lIns="0" tIns="0" rIns="0" bIns="0" anchor="ctr"/>
            <a:lstStyle/>
            <a:p>
              <a:pPr algn="ctr">
                <a:defRPr/>
              </a:pPr>
              <a:r>
                <a:rPr lang="zh-CN" altLang="en-US" sz="1050">
                  <a:solidFill>
                    <a:schemeClr val="tx1">
                      <a:lumMod val="65000"/>
                      <a:lumOff val="35000"/>
                    </a:schemeClr>
                  </a:solidFill>
                  <a:latin typeface="微软雅黑" panose="020B0503020204020204" pitchFamily="34" charset="-122"/>
                  <a:ea typeface="微软雅黑" panose="020B0503020204020204" pitchFamily="34" charset="-122"/>
                </a:rPr>
                <a:t>消费者</a:t>
              </a: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Rectangle 36"/>
            <p:cNvSpPr>
              <a:spLocks noChangeArrowheads="1"/>
            </p:cNvSpPr>
            <p:nvPr/>
          </p:nvSpPr>
          <p:spPr bwMode="auto">
            <a:xfrm>
              <a:off x="1574" y="2370"/>
              <a:ext cx="585" cy="156"/>
            </a:xfrm>
            <a:prstGeom prst="rect">
              <a:avLst/>
            </a:prstGeom>
            <a:solidFill>
              <a:srgbClr val="FFFFFF"/>
            </a:solidFill>
            <a:ln w="6350">
              <a:solidFill>
                <a:schemeClr val="bg1">
                  <a:lumMod val="75000"/>
                </a:schemeClr>
              </a:solidFill>
              <a:miter lim="800000"/>
            </a:ln>
            <a:effectLst/>
          </p:spPr>
          <p:txBody>
            <a:bodyPr wrap="none" lIns="0" tIns="0" rIns="0" bIns="0" anchor="ctr"/>
            <a:lstStyle/>
            <a:p>
              <a:pPr algn="ctr">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二批</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cxnSp>
        <p:nvCxnSpPr>
          <p:cNvPr id="31" name="AutoShape 37"/>
          <p:cNvCxnSpPr>
            <a:cxnSpLocks noChangeShapeType="1"/>
          </p:cNvCxnSpPr>
          <p:nvPr/>
        </p:nvCxnSpPr>
        <p:spPr bwMode="auto">
          <a:xfrm>
            <a:off x="2195513" y="1510230"/>
            <a:ext cx="0" cy="114300"/>
          </a:xfrm>
          <a:prstGeom prst="straightConnector1">
            <a:avLst/>
          </a:prstGeom>
          <a:noFill/>
          <a:ln w="6350">
            <a:solidFill>
              <a:schemeClr val="tx1"/>
            </a:solidFill>
            <a:round/>
            <a:tailEnd type="stealth" w="med" len="med"/>
          </a:ln>
          <a:effectLst>
            <a:outerShdw blurRad="50800" dist="38100" dir="2700000" algn="tl" rotWithShape="0">
              <a:prstClr val="black">
                <a:alpha val="40000"/>
              </a:prstClr>
            </a:outerShdw>
          </a:effectLst>
        </p:spPr>
      </p:cxnSp>
      <p:sp>
        <p:nvSpPr>
          <p:cNvPr id="32" name="Line 38"/>
          <p:cNvSpPr>
            <a:spLocks noChangeShapeType="1"/>
          </p:cNvSpPr>
          <p:nvPr/>
        </p:nvSpPr>
        <p:spPr bwMode="auto">
          <a:xfrm>
            <a:off x="2209800" y="1797171"/>
            <a:ext cx="0" cy="102394"/>
          </a:xfrm>
          <a:prstGeom prst="line">
            <a:avLst/>
          </a:prstGeom>
          <a:noFill/>
          <a:ln w="6350">
            <a:solidFill>
              <a:schemeClr val="tx1"/>
            </a:solidFill>
            <a:round/>
            <a:tailEnd type="stealth" w="med" len="med"/>
          </a:ln>
          <a:effectLst>
            <a:outerShdw blurRad="50800" dist="38100" dir="2700000" algn="tl" rotWithShape="0">
              <a:prstClr val="black">
                <a:alpha val="40000"/>
              </a:prstClr>
            </a:outerShdw>
          </a:effectLst>
        </p:spPr>
        <p:txBody>
          <a:bodyPr wrap="none" lIns="0" tIns="0" rIns="0" bIns="0" anchor="ctr"/>
          <a:lstStyle/>
          <a:p>
            <a:pPr>
              <a:defRPr/>
            </a:pP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Line 39"/>
          <p:cNvSpPr>
            <a:spLocks noChangeShapeType="1"/>
          </p:cNvSpPr>
          <p:nvPr/>
        </p:nvSpPr>
        <p:spPr bwMode="auto">
          <a:xfrm>
            <a:off x="1781175" y="1797171"/>
            <a:ext cx="0" cy="413147"/>
          </a:xfrm>
          <a:prstGeom prst="line">
            <a:avLst/>
          </a:prstGeom>
          <a:noFill/>
          <a:ln w="6350">
            <a:solidFill>
              <a:schemeClr val="tx1"/>
            </a:solidFill>
            <a:round/>
            <a:tailEnd type="stealth" w="med" len="med"/>
          </a:ln>
          <a:effectLst>
            <a:outerShdw blurRad="50800" dist="38100" dir="2700000" algn="tl" rotWithShape="0">
              <a:prstClr val="black">
                <a:alpha val="40000"/>
              </a:prstClr>
            </a:outerShdw>
          </a:effectLst>
        </p:spPr>
        <p:txBody>
          <a:bodyPr wrap="none" lIns="0" tIns="0" rIns="0" bIns="0" anchor="ctr"/>
          <a:lstStyle/>
          <a:p>
            <a:pPr>
              <a:defRPr/>
            </a:pP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4" name="AutoShape 40"/>
          <p:cNvCxnSpPr>
            <a:cxnSpLocks noChangeShapeType="1"/>
          </p:cNvCxnSpPr>
          <p:nvPr/>
        </p:nvCxnSpPr>
        <p:spPr bwMode="auto">
          <a:xfrm>
            <a:off x="2508250" y="1424505"/>
            <a:ext cx="1588" cy="867966"/>
          </a:xfrm>
          <a:prstGeom prst="bentConnector3">
            <a:avLst>
              <a:gd name="adj1" fmla="val 14400000"/>
            </a:avLst>
          </a:prstGeom>
          <a:noFill/>
          <a:ln w="6350">
            <a:solidFill>
              <a:schemeClr val="tx1"/>
            </a:solidFill>
            <a:prstDash val="dash"/>
            <a:miter lim="800000"/>
            <a:tailEnd type="stealth" w="med" len="med"/>
          </a:ln>
          <a:effectLst>
            <a:outerShdw blurRad="50800" dist="38100" dir="2700000" algn="tl" rotWithShape="0">
              <a:prstClr val="black">
                <a:alpha val="40000"/>
              </a:prstClr>
            </a:outerShdw>
          </a:effectLst>
        </p:spPr>
      </p:cxnSp>
      <p:cxnSp>
        <p:nvCxnSpPr>
          <p:cNvPr id="35" name="AutoShape 41"/>
          <p:cNvCxnSpPr>
            <a:cxnSpLocks noChangeShapeType="1"/>
          </p:cNvCxnSpPr>
          <p:nvPr/>
        </p:nvCxnSpPr>
        <p:spPr bwMode="auto">
          <a:xfrm rot="10800000" flipH="1" flipV="1">
            <a:off x="1524000" y="1424505"/>
            <a:ext cx="1588" cy="285750"/>
          </a:xfrm>
          <a:prstGeom prst="bentConnector3">
            <a:avLst>
              <a:gd name="adj1" fmla="val -10900005"/>
            </a:avLst>
          </a:prstGeom>
          <a:noFill/>
          <a:ln w="6350">
            <a:solidFill>
              <a:schemeClr val="tx1"/>
            </a:solidFill>
            <a:prstDash val="dash"/>
            <a:miter lim="800000"/>
            <a:tailEnd type="stealth" w="med" len="med"/>
          </a:ln>
          <a:effectLst>
            <a:outerShdw blurRad="50800" dist="38100" dir="2700000" algn="tl" rotWithShape="0">
              <a:prstClr val="black">
                <a:alpha val="40000"/>
              </a:prstClr>
            </a:outerShdw>
          </a:effectLst>
        </p:spPr>
      </p:cxnSp>
      <p:cxnSp>
        <p:nvCxnSpPr>
          <p:cNvPr id="36" name="AutoShape 42"/>
          <p:cNvCxnSpPr>
            <a:cxnSpLocks noChangeShapeType="1"/>
          </p:cNvCxnSpPr>
          <p:nvPr/>
        </p:nvCxnSpPr>
        <p:spPr bwMode="auto">
          <a:xfrm>
            <a:off x="2195513" y="2378196"/>
            <a:ext cx="0" cy="92869"/>
          </a:xfrm>
          <a:prstGeom prst="straightConnector1">
            <a:avLst/>
          </a:prstGeom>
          <a:noFill/>
          <a:ln w="6350">
            <a:solidFill>
              <a:schemeClr val="tx1"/>
            </a:solidFill>
            <a:round/>
            <a:tailEnd type="stealth" w="med" len="med"/>
          </a:ln>
          <a:effectLst>
            <a:outerShdw blurRad="50800" dist="38100" dir="2700000" algn="tl" rotWithShape="0">
              <a:prstClr val="black">
                <a:alpha val="40000"/>
              </a:prstClr>
            </a:outerShdw>
          </a:effectLst>
        </p:spPr>
      </p:cxnSp>
      <p:grpSp>
        <p:nvGrpSpPr>
          <p:cNvPr id="8" name="Group 43"/>
          <p:cNvGrpSpPr/>
          <p:nvPr/>
        </p:nvGrpSpPr>
        <p:grpSpPr bwMode="auto">
          <a:xfrm>
            <a:off x="3047890" y="1340024"/>
            <a:ext cx="981075" cy="1303734"/>
            <a:chOff x="1313" y="1856"/>
            <a:chExt cx="846" cy="1186"/>
          </a:xfrm>
          <a:effectLst>
            <a:outerShdw blurRad="50800" dist="38100" dir="2700000" algn="tl" rotWithShape="0">
              <a:prstClr val="black">
                <a:alpha val="40000"/>
              </a:prstClr>
            </a:outerShdw>
          </a:effectLst>
        </p:grpSpPr>
        <p:sp>
          <p:nvSpPr>
            <p:cNvPr id="38" name="Rectangle 44"/>
            <p:cNvSpPr>
              <a:spLocks noChangeArrowheads="1"/>
            </p:cNvSpPr>
            <p:nvPr/>
          </p:nvSpPr>
          <p:spPr bwMode="auto">
            <a:xfrm>
              <a:off x="1313" y="1856"/>
              <a:ext cx="846" cy="156"/>
            </a:xfrm>
            <a:prstGeom prst="rect">
              <a:avLst/>
            </a:prstGeom>
            <a:solidFill>
              <a:srgbClr val="FFFFFF"/>
            </a:solidFill>
            <a:ln w="6350">
              <a:solidFill>
                <a:schemeClr val="bg1">
                  <a:lumMod val="75000"/>
                </a:schemeClr>
              </a:solidFill>
              <a:miter lim="800000"/>
            </a:ln>
            <a:effectLst/>
          </p:spPr>
          <p:txBody>
            <a:bodyPr wrap="none" lIns="0" tIns="0" rIns="0" bIns="0" anchor="ctr"/>
            <a:lstStyle/>
            <a:p>
              <a:pPr algn="ctr">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品牌制造商</a:t>
              </a:r>
              <a:endPar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Rectangle 45"/>
            <p:cNvSpPr>
              <a:spLocks noChangeArrowheads="1"/>
            </p:cNvSpPr>
            <p:nvPr/>
          </p:nvSpPr>
          <p:spPr bwMode="auto">
            <a:xfrm>
              <a:off x="1313" y="2116"/>
              <a:ext cx="846" cy="156"/>
            </a:xfrm>
            <a:prstGeom prst="rect">
              <a:avLst/>
            </a:prstGeom>
            <a:solidFill>
              <a:srgbClr val="FFFFFF"/>
            </a:solidFill>
            <a:ln w="6350">
              <a:solidFill>
                <a:schemeClr val="bg1">
                  <a:lumMod val="75000"/>
                </a:schemeClr>
              </a:solidFill>
              <a:miter lim="800000"/>
            </a:ln>
            <a:effectLst/>
          </p:spPr>
          <p:txBody>
            <a:bodyPr wrap="none" lIns="0" tIns="0" rIns="0" bIns="0" anchor="ctr"/>
            <a:lstStyle/>
            <a:p>
              <a:pPr algn="ctr">
                <a:defRPr/>
              </a:pPr>
              <a:r>
                <a:rPr lang="zh-CN" altLang="en-US" sz="1050">
                  <a:solidFill>
                    <a:schemeClr val="tx1">
                      <a:lumMod val="65000"/>
                      <a:lumOff val="35000"/>
                    </a:schemeClr>
                  </a:solidFill>
                  <a:latin typeface="微软雅黑" panose="020B0503020204020204" pitchFamily="34" charset="-122"/>
                  <a:ea typeface="微软雅黑" panose="020B0503020204020204" pitchFamily="34" charset="-122"/>
                </a:rPr>
                <a:t>分销商</a:t>
              </a: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Rectangle 46"/>
            <p:cNvSpPr>
              <a:spLocks noChangeArrowheads="1"/>
            </p:cNvSpPr>
            <p:nvPr/>
          </p:nvSpPr>
          <p:spPr bwMode="auto">
            <a:xfrm>
              <a:off x="1313" y="2646"/>
              <a:ext cx="846" cy="156"/>
            </a:xfrm>
            <a:prstGeom prst="rect">
              <a:avLst/>
            </a:prstGeom>
            <a:solidFill>
              <a:srgbClr val="FFFFFF"/>
            </a:solidFill>
            <a:ln w="6350">
              <a:solidFill>
                <a:schemeClr val="bg1">
                  <a:lumMod val="75000"/>
                </a:schemeClr>
              </a:solidFill>
              <a:miter lim="800000"/>
            </a:ln>
            <a:effectLst/>
          </p:spPr>
          <p:txBody>
            <a:bodyPr wrap="none" lIns="0" tIns="0" rIns="0" bIns="0" anchor="ctr"/>
            <a:lstStyle/>
            <a:p>
              <a:pPr algn="ctr">
                <a:defRPr/>
              </a:pPr>
              <a:r>
                <a:rPr lang="zh-CN" altLang="en-US" sz="1050">
                  <a:solidFill>
                    <a:schemeClr val="tx1">
                      <a:lumMod val="65000"/>
                      <a:lumOff val="35000"/>
                    </a:schemeClr>
                  </a:solidFill>
                  <a:latin typeface="微软雅黑" panose="020B0503020204020204" pitchFamily="34" charset="-122"/>
                  <a:ea typeface="微软雅黑" panose="020B0503020204020204" pitchFamily="34" charset="-122"/>
                </a:rPr>
                <a:t>零售商</a:t>
              </a: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Rectangle 47"/>
            <p:cNvSpPr>
              <a:spLocks noChangeArrowheads="1"/>
            </p:cNvSpPr>
            <p:nvPr/>
          </p:nvSpPr>
          <p:spPr bwMode="auto">
            <a:xfrm>
              <a:off x="1313" y="2886"/>
              <a:ext cx="846" cy="156"/>
            </a:xfrm>
            <a:prstGeom prst="rect">
              <a:avLst/>
            </a:prstGeom>
            <a:solidFill>
              <a:schemeClr val="accent6">
                <a:lumMod val="60000"/>
                <a:lumOff val="40000"/>
              </a:schemeClr>
            </a:solidFill>
            <a:ln w="6350">
              <a:noFill/>
              <a:miter lim="800000"/>
            </a:ln>
            <a:effectLst/>
          </p:spPr>
          <p:txBody>
            <a:bodyPr wrap="none" lIns="0" tIns="0" rIns="0" bIns="0" anchor="ctr"/>
            <a:lstStyle/>
            <a:p>
              <a:pPr algn="ctr">
                <a:defRPr/>
              </a:pPr>
              <a:r>
                <a:rPr lang="zh-CN" altLang="en-US" sz="1050">
                  <a:solidFill>
                    <a:schemeClr val="tx1">
                      <a:lumMod val="65000"/>
                      <a:lumOff val="35000"/>
                    </a:schemeClr>
                  </a:solidFill>
                  <a:latin typeface="微软雅黑" panose="020B0503020204020204" pitchFamily="34" charset="-122"/>
                  <a:ea typeface="微软雅黑" panose="020B0503020204020204" pitchFamily="34" charset="-122"/>
                </a:rPr>
                <a:t>消费者</a:t>
              </a: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Rectangle 48"/>
            <p:cNvSpPr>
              <a:spLocks noChangeArrowheads="1"/>
            </p:cNvSpPr>
            <p:nvPr/>
          </p:nvSpPr>
          <p:spPr bwMode="auto">
            <a:xfrm>
              <a:off x="1574" y="2370"/>
              <a:ext cx="585" cy="156"/>
            </a:xfrm>
            <a:prstGeom prst="rect">
              <a:avLst/>
            </a:prstGeom>
            <a:solidFill>
              <a:srgbClr val="FFFFFF"/>
            </a:solidFill>
            <a:ln w="6350">
              <a:solidFill>
                <a:schemeClr val="bg1">
                  <a:lumMod val="75000"/>
                </a:schemeClr>
              </a:solidFill>
              <a:miter lim="800000"/>
            </a:ln>
            <a:effectLst/>
          </p:spPr>
          <p:txBody>
            <a:bodyPr wrap="none" lIns="0" tIns="0" rIns="0" bIns="0" anchor="ctr"/>
            <a:lstStyle/>
            <a:p>
              <a:pPr algn="ctr">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二批</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cxnSp>
        <p:nvCxnSpPr>
          <p:cNvPr id="43" name="AutoShape 49"/>
          <p:cNvCxnSpPr>
            <a:cxnSpLocks noChangeShapeType="1"/>
          </p:cNvCxnSpPr>
          <p:nvPr/>
        </p:nvCxnSpPr>
        <p:spPr bwMode="auto">
          <a:xfrm>
            <a:off x="3719513" y="1511421"/>
            <a:ext cx="0" cy="114300"/>
          </a:xfrm>
          <a:prstGeom prst="straightConnector1">
            <a:avLst/>
          </a:prstGeom>
          <a:noFill/>
          <a:ln w="6350">
            <a:solidFill>
              <a:schemeClr val="tx1"/>
            </a:solidFill>
            <a:round/>
            <a:tailEnd type="stealth" w="med" len="med"/>
          </a:ln>
          <a:effectLst>
            <a:outerShdw blurRad="50800" dist="38100" dir="2700000" algn="tl" rotWithShape="0">
              <a:prstClr val="black">
                <a:alpha val="40000"/>
              </a:prstClr>
            </a:outerShdw>
          </a:effectLst>
        </p:spPr>
      </p:cxnSp>
      <p:sp>
        <p:nvSpPr>
          <p:cNvPr id="44" name="Line 50"/>
          <p:cNvSpPr>
            <a:spLocks noChangeShapeType="1"/>
          </p:cNvSpPr>
          <p:nvPr/>
        </p:nvSpPr>
        <p:spPr bwMode="auto">
          <a:xfrm>
            <a:off x="3922713" y="1798362"/>
            <a:ext cx="0" cy="102394"/>
          </a:xfrm>
          <a:prstGeom prst="line">
            <a:avLst/>
          </a:prstGeom>
          <a:noFill/>
          <a:ln w="6350">
            <a:solidFill>
              <a:schemeClr val="tx1"/>
            </a:solidFill>
            <a:round/>
            <a:tailEnd type="stealth" w="med" len="med"/>
          </a:ln>
          <a:effectLst>
            <a:outerShdw blurRad="50800" dist="38100" dir="2700000" algn="tl" rotWithShape="0">
              <a:prstClr val="black">
                <a:alpha val="40000"/>
              </a:prstClr>
            </a:outerShdw>
          </a:effectLst>
        </p:spPr>
        <p:txBody>
          <a:bodyPr wrap="none" lIns="0" tIns="0" rIns="0" bIns="0" anchor="ctr"/>
          <a:lstStyle/>
          <a:p>
            <a:pPr>
              <a:defRPr/>
            </a:pP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Line 51"/>
          <p:cNvSpPr>
            <a:spLocks noChangeShapeType="1"/>
          </p:cNvSpPr>
          <p:nvPr/>
        </p:nvSpPr>
        <p:spPr bwMode="auto">
          <a:xfrm>
            <a:off x="3305175" y="1798362"/>
            <a:ext cx="0" cy="413147"/>
          </a:xfrm>
          <a:prstGeom prst="line">
            <a:avLst/>
          </a:prstGeom>
          <a:noFill/>
          <a:ln w="6350">
            <a:solidFill>
              <a:schemeClr val="tx1"/>
            </a:solidFill>
            <a:round/>
            <a:tailEnd type="stealth" w="med" len="med"/>
          </a:ln>
          <a:effectLst>
            <a:outerShdw blurRad="50800" dist="38100" dir="2700000" algn="tl" rotWithShape="0">
              <a:prstClr val="black">
                <a:alpha val="40000"/>
              </a:prstClr>
            </a:outerShdw>
          </a:effectLst>
        </p:spPr>
        <p:txBody>
          <a:bodyPr wrap="none" lIns="0" tIns="0" rIns="0" bIns="0" anchor="ctr"/>
          <a:lstStyle/>
          <a:p>
            <a:pPr>
              <a:defRPr/>
            </a:pP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46" name="AutoShape 52"/>
          <p:cNvCxnSpPr>
            <a:cxnSpLocks noChangeShapeType="1"/>
          </p:cNvCxnSpPr>
          <p:nvPr/>
        </p:nvCxnSpPr>
        <p:spPr bwMode="auto">
          <a:xfrm>
            <a:off x="4029075" y="1425697"/>
            <a:ext cx="1588" cy="867965"/>
          </a:xfrm>
          <a:prstGeom prst="bentConnector3">
            <a:avLst>
              <a:gd name="adj1" fmla="val 14400000"/>
            </a:avLst>
          </a:prstGeom>
          <a:noFill/>
          <a:ln w="6350">
            <a:solidFill>
              <a:schemeClr val="tx1"/>
            </a:solidFill>
            <a:prstDash val="dash"/>
            <a:miter lim="800000"/>
            <a:tailEnd type="stealth" w="med" len="med"/>
          </a:ln>
          <a:effectLst>
            <a:outerShdw blurRad="50800" dist="38100" dir="2700000" algn="tl" rotWithShape="0">
              <a:prstClr val="black">
                <a:alpha val="40000"/>
              </a:prstClr>
            </a:outerShdw>
          </a:effectLst>
        </p:spPr>
      </p:cxnSp>
      <p:cxnSp>
        <p:nvCxnSpPr>
          <p:cNvPr id="47" name="AutoShape 53"/>
          <p:cNvCxnSpPr>
            <a:cxnSpLocks noChangeShapeType="1"/>
          </p:cNvCxnSpPr>
          <p:nvPr/>
        </p:nvCxnSpPr>
        <p:spPr bwMode="auto">
          <a:xfrm rot="10800000" flipH="1" flipV="1">
            <a:off x="3048000" y="1425696"/>
            <a:ext cx="1588" cy="285750"/>
          </a:xfrm>
          <a:prstGeom prst="bentConnector3">
            <a:avLst>
              <a:gd name="adj1" fmla="val -10900005"/>
            </a:avLst>
          </a:prstGeom>
          <a:noFill/>
          <a:ln w="6350">
            <a:solidFill>
              <a:schemeClr val="tx1"/>
            </a:solidFill>
            <a:prstDash val="dash"/>
            <a:miter lim="800000"/>
            <a:tailEnd type="stealth" w="med" len="med"/>
          </a:ln>
          <a:effectLst>
            <a:outerShdw blurRad="50800" dist="38100" dir="2700000" algn="tl" rotWithShape="0">
              <a:prstClr val="black">
                <a:alpha val="40000"/>
              </a:prstClr>
            </a:outerShdw>
          </a:effectLst>
        </p:spPr>
      </p:cxnSp>
      <p:cxnSp>
        <p:nvCxnSpPr>
          <p:cNvPr id="48" name="AutoShape 54"/>
          <p:cNvCxnSpPr>
            <a:cxnSpLocks noChangeShapeType="1"/>
          </p:cNvCxnSpPr>
          <p:nvPr/>
        </p:nvCxnSpPr>
        <p:spPr bwMode="auto">
          <a:xfrm>
            <a:off x="3719513" y="2379387"/>
            <a:ext cx="0" cy="92869"/>
          </a:xfrm>
          <a:prstGeom prst="straightConnector1">
            <a:avLst/>
          </a:prstGeom>
          <a:noFill/>
          <a:ln w="6350">
            <a:solidFill>
              <a:schemeClr val="tx1"/>
            </a:solidFill>
            <a:round/>
            <a:tailEnd type="stealth" w="med" len="med"/>
          </a:ln>
          <a:effectLst>
            <a:outerShdw blurRad="50800" dist="38100" dir="2700000" algn="tl" rotWithShape="0">
              <a:prstClr val="black">
                <a:alpha val="40000"/>
              </a:prstClr>
            </a:outerShdw>
          </a:effectLst>
        </p:spPr>
      </p:cxnSp>
      <p:sp>
        <p:nvSpPr>
          <p:cNvPr id="49" name="Rectangle 55"/>
          <p:cNvSpPr>
            <a:spLocks noChangeArrowheads="1"/>
          </p:cNvSpPr>
          <p:nvPr/>
        </p:nvSpPr>
        <p:spPr bwMode="auto">
          <a:xfrm>
            <a:off x="4614864" y="1356640"/>
            <a:ext cx="871537" cy="154781"/>
          </a:xfrm>
          <a:prstGeom prst="rect">
            <a:avLst/>
          </a:prstGeom>
          <a:solidFill>
            <a:srgbClr val="FFFFFF"/>
          </a:solidFill>
          <a:ln w="6350">
            <a:solidFill>
              <a:schemeClr val="bg1">
                <a:lumMod val="75000"/>
              </a:schemeClr>
            </a:solidFill>
            <a:miter lim="800000"/>
          </a:ln>
          <a:effectLst>
            <a:outerShdw blurRad="50800" dist="38100" dir="2700000" algn="tl" rotWithShape="0">
              <a:prstClr val="black">
                <a:alpha val="40000"/>
              </a:prstClr>
            </a:outerShdw>
          </a:effectLst>
        </p:spPr>
        <p:txBody>
          <a:bodyPr wrap="none" lIns="0" tIns="0" rIns="0" bIns="0" anchor="ctr"/>
          <a:lstStyle/>
          <a:p>
            <a:pPr algn="ctr">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品牌制造商</a:t>
            </a:r>
            <a:endPar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0" name="Rectangle 56"/>
          <p:cNvSpPr>
            <a:spLocks noChangeArrowheads="1"/>
          </p:cNvSpPr>
          <p:nvPr/>
        </p:nvSpPr>
        <p:spPr bwMode="auto">
          <a:xfrm>
            <a:off x="4614864" y="1795981"/>
            <a:ext cx="871537" cy="154781"/>
          </a:xfrm>
          <a:prstGeom prst="rect">
            <a:avLst/>
          </a:prstGeom>
          <a:solidFill>
            <a:srgbClr val="FFFFFF"/>
          </a:solidFill>
          <a:ln w="6350">
            <a:solidFill>
              <a:schemeClr val="bg1">
                <a:lumMod val="75000"/>
              </a:schemeClr>
            </a:solidFill>
            <a:miter lim="800000"/>
          </a:ln>
          <a:effectLst>
            <a:outerShdw blurRad="50800" dist="38100" dir="2700000" algn="tl" rotWithShape="0">
              <a:prstClr val="black">
                <a:alpha val="40000"/>
              </a:prstClr>
            </a:outerShdw>
          </a:effectLst>
        </p:spPr>
        <p:txBody>
          <a:bodyPr wrap="none" lIns="0" tIns="0" rIns="0" bIns="0" anchor="ctr"/>
          <a:lstStyle/>
          <a:p>
            <a:pPr algn="ctr">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零售连锁商</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1" name="Rectangle 57"/>
          <p:cNvSpPr>
            <a:spLocks noChangeArrowheads="1"/>
          </p:cNvSpPr>
          <p:nvPr/>
        </p:nvSpPr>
        <p:spPr bwMode="auto">
          <a:xfrm>
            <a:off x="4614864" y="2236512"/>
            <a:ext cx="871537" cy="154781"/>
          </a:xfrm>
          <a:prstGeom prst="rect">
            <a:avLst/>
          </a:prstGeom>
          <a:solidFill>
            <a:schemeClr val="accent6">
              <a:lumMod val="60000"/>
              <a:lumOff val="40000"/>
            </a:schemeClr>
          </a:solidFill>
          <a:ln w="6350">
            <a:noFill/>
            <a:miter lim="800000"/>
          </a:ln>
          <a:effectLst>
            <a:outerShdw blurRad="50800" dist="38100" dir="2700000" algn="tl" rotWithShape="0">
              <a:prstClr val="black">
                <a:alpha val="40000"/>
              </a:prstClr>
            </a:outerShdw>
          </a:effectLst>
        </p:spPr>
        <p:txBody>
          <a:bodyPr wrap="none" lIns="0" tIns="0" rIns="0" bIns="0" anchor="ctr"/>
          <a:lstStyle/>
          <a:p>
            <a:pPr algn="ctr">
              <a:defRPr/>
            </a:pPr>
            <a:r>
              <a:rPr lang="zh-CN" altLang="en-US" sz="1050">
                <a:solidFill>
                  <a:schemeClr val="tx1">
                    <a:lumMod val="65000"/>
                    <a:lumOff val="35000"/>
                  </a:schemeClr>
                </a:solidFill>
                <a:latin typeface="微软雅黑" panose="020B0503020204020204" pitchFamily="34" charset="-122"/>
                <a:ea typeface="微软雅黑" panose="020B0503020204020204" pitchFamily="34" charset="-122"/>
              </a:rPr>
              <a:t>消费者</a:t>
            </a: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52" name="AutoShape 58"/>
          <p:cNvCxnSpPr>
            <a:cxnSpLocks noChangeShapeType="1"/>
            <a:stCxn id="49" idx="2"/>
            <a:endCxn id="50" idx="0"/>
          </p:cNvCxnSpPr>
          <p:nvPr/>
        </p:nvCxnSpPr>
        <p:spPr bwMode="auto">
          <a:xfrm rot="5400000">
            <a:off x="4908353" y="1652907"/>
            <a:ext cx="284559" cy="1587"/>
          </a:xfrm>
          <a:prstGeom prst="straightConnector1">
            <a:avLst/>
          </a:prstGeom>
          <a:noFill/>
          <a:ln w="6350">
            <a:solidFill>
              <a:schemeClr val="bg1">
                <a:lumMod val="75000"/>
              </a:schemeClr>
            </a:solidFill>
            <a:round/>
            <a:tailEnd type="stealth" w="med" len="med"/>
          </a:ln>
          <a:effectLst>
            <a:outerShdw blurRad="50800" dist="38100" dir="2700000" algn="tl" rotWithShape="0">
              <a:prstClr val="black">
                <a:alpha val="40000"/>
              </a:prstClr>
            </a:outerShdw>
          </a:effectLst>
        </p:spPr>
      </p:cxnSp>
      <p:cxnSp>
        <p:nvCxnSpPr>
          <p:cNvPr id="53" name="AutoShape 59"/>
          <p:cNvCxnSpPr>
            <a:cxnSpLocks noChangeShapeType="1"/>
            <a:stCxn id="50" idx="2"/>
            <a:endCxn id="51" idx="0"/>
          </p:cNvCxnSpPr>
          <p:nvPr/>
        </p:nvCxnSpPr>
        <p:spPr bwMode="auto">
          <a:xfrm rot="5400000">
            <a:off x="4907757" y="2092843"/>
            <a:ext cx="285750" cy="1587"/>
          </a:xfrm>
          <a:prstGeom prst="straightConnector1">
            <a:avLst/>
          </a:prstGeom>
          <a:noFill/>
          <a:ln w="6350">
            <a:solidFill>
              <a:schemeClr val="bg1">
                <a:lumMod val="75000"/>
              </a:schemeClr>
            </a:solidFill>
            <a:round/>
            <a:tailEnd type="stealth" w="med" len="med"/>
          </a:ln>
          <a:effectLst>
            <a:outerShdw blurRad="50800" dist="38100" dir="2700000" algn="tl" rotWithShape="0">
              <a:prstClr val="black">
                <a:alpha val="40000"/>
              </a:prstClr>
            </a:outerShdw>
          </a:effectLst>
        </p:spPr>
      </p:cxnSp>
      <p:sp>
        <p:nvSpPr>
          <p:cNvPr id="54" name="Line 60"/>
          <p:cNvSpPr>
            <a:spLocks noChangeShapeType="1"/>
          </p:cNvSpPr>
          <p:nvPr/>
        </p:nvSpPr>
        <p:spPr bwMode="auto">
          <a:xfrm>
            <a:off x="3922713" y="2092446"/>
            <a:ext cx="0" cy="110728"/>
          </a:xfrm>
          <a:prstGeom prst="line">
            <a:avLst/>
          </a:prstGeom>
          <a:noFill/>
          <a:ln w="6350">
            <a:solidFill>
              <a:schemeClr val="tx1"/>
            </a:solidFill>
            <a:round/>
            <a:tailEnd type="stealth" w="med" len="med"/>
          </a:ln>
          <a:effectLst>
            <a:outerShdw blurRad="50800" dist="38100" dir="2700000" algn="tl" rotWithShape="0">
              <a:prstClr val="black">
                <a:alpha val="40000"/>
              </a:prstClr>
            </a:outerShdw>
          </a:effectLst>
        </p:spPr>
        <p:txBody>
          <a:bodyPr wrap="none" lIns="0" tIns="0" rIns="0" bIns="0" anchor="ctr"/>
          <a:lstStyle/>
          <a:p>
            <a:pPr>
              <a:defRPr/>
            </a:pP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5" name="Line 38"/>
          <p:cNvSpPr>
            <a:spLocks noChangeShapeType="1"/>
          </p:cNvSpPr>
          <p:nvPr/>
        </p:nvSpPr>
        <p:spPr bwMode="auto">
          <a:xfrm>
            <a:off x="2209800" y="2093637"/>
            <a:ext cx="0" cy="102394"/>
          </a:xfrm>
          <a:prstGeom prst="line">
            <a:avLst/>
          </a:prstGeom>
          <a:noFill/>
          <a:ln w="6350">
            <a:solidFill>
              <a:schemeClr val="tx1"/>
            </a:solidFill>
            <a:round/>
            <a:tailEnd type="stealth" w="med" len="med"/>
          </a:ln>
          <a:effectLst>
            <a:outerShdw blurRad="50800" dist="38100" dir="2700000" algn="tl" rotWithShape="0">
              <a:prstClr val="black">
                <a:alpha val="40000"/>
              </a:prstClr>
            </a:outerShdw>
          </a:effectLst>
        </p:spPr>
        <p:txBody>
          <a:bodyPr wrap="none" lIns="0" tIns="0" rIns="0" bIns="0" anchor="ctr"/>
          <a:lstStyle/>
          <a:p>
            <a:pPr>
              <a:defRPr/>
            </a:pP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2" name="Group 21"/>
          <p:cNvGrpSpPr/>
          <p:nvPr/>
        </p:nvGrpSpPr>
        <p:grpSpPr bwMode="auto">
          <a:xfrm>
            <a:off x="5867288" y="909224"/>
            <a:ext cx="1295400" cy="278697"/>
            <a:chOff x="1426" y="1639"/>
            <a:chExt cx="1390" cy="66"/>
          </a:xfrm>
          <a:solidFill>
            <a:schemeClr val="accent6">
              <a:lumMod val="60000"/>
              <a:lumOff val="40000"/>
            </a:schemeClr>
          </a:solidFill>
          <a:effectLst>
            <a:innerShdw blurRad="63500" dist="50800" dir="2700000">
              <a:prstClr val="black">
                <a:alpha val="50000"/>
              </a:prstClr>
            </a:innerShdw>
          </a:effectLst>
          <a:scene3d>
            <a:camera prst="orthographicFront">
              <a:rot lat="0" lon="0" rev="0"/>
            </a:camera>
            <a:lightRig rig="balanced" dir="t">
              <a:rot lat="0" lon="0" rev="8700000"/>
            </a:lightRig>
          </a:scene3d>
        </p:grpSpPr>
        <p:sp>
          <p:nvSpPr>
            <p:cNvPr id="57" name="Rectangle 22"/>
            <p:cNvSpPr>
              <a:spLocks noChangeArrowheads="1"/>
            </p:cNvSpPr>
            <p:nvPr/>
          </p:nvSpPr>
          <p:spPr bwMode="auto">
            <a:xfrm>
              <a:off x="1426" y="1639"/>
              <a:ext cx="1390" cy="51"/>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defRPr/>
              </a:pPr>
              <a:endParaRPr lang="zh-CN" altLang="en-US" sz="1400">
                <a:latin typeface="+mn-ea"/>
              </a:endParaRPr>
            </a:p>
          </p:txBody>
        </p:sp>
        <p:sp>
          <p:nvSpPr>
            <p:cNvPr id="58" name="Text Box 23"/>
            <p:cNvSpPr txBox="1">
              <a:spLocks noChangeArrowheads="1"/>
            </p:cNvSpPr>
            <p:nvPr/>
          </p:nvSpPr>
          <p:spPr bwMode="auto">
            <a:xfrm>
              <a:off x="1528" y="1654"/>
              <a:ext cx="1186" cy="51"/>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defRPr/>
              </a:pPr>
              <a:r>
                <a:rPr lang="zh-CN" altLang="en-US" sz="1400" dirty="0">
                  <a:latin typeface="+mn-ea"/>
                </a:rPr>
                <a:t>特</a:t>
              </a:r>
              <a:r>
                <a:rPr lang="zh-CN" altLang="en-US" sz="1400" dirty="0">
                  <a:solidFill>
                    <a:schemeClr val="tx1"/>
                  </a:solidFill>
                  <a:latin typeface="+mn-ea"/>
                </a:rPr>
                <a:t>通渠道</a:t>
              </a:r>
              <a:endParaRPr lang="en-US" altLang="zh-CN" sz="1400" dirty="0">
                <a:solidFill>
                  <a:schemeClr val="tx1"/>
                </a:solidFill>
                <a:latin typeface="+mn-ea"/>
              </a:endParaRPr>
            </a:p>
          </p:txBody>
        </p:sp>
      </p:grpSp>
      <p:sp>
        <p:nvSpPr>
          <p:cNvPr id="59" name="Rectangle 55"/>
          <p:cNvSpPr>
            <a:spLocks noChangeArrowheads="1"/>
          </p:cNvSpPr>
          <p:nvPr/>
        </p:nvSpPr>
        <p:spPr bwMode="auto">
          <a:xfrm>
            <a:off x="6062664" y="1356640"/>
            <a:ext cx="871537" cy="154781"/>
          </a:xfrm>
          <a:prstGeom prst="rect">
            <a:avLst/>
          </a:prstGeom>
          <a:solidFill>
            <a:srgbClr val="FFFFFF"/>
          </a:solidFill>
          <a:ln w="6350">
            <a:solidFill>
              <a:schemeClr val="bg1">
                <a:lumMod val="75000"/>
              </a:schemeClr>
            </a:solidFill>
            <a:miter lim="800000"/>
          </a:ln>
          <a:effectLst>
            <a:outerShdw blurRad="50800" dist="38100" dir="2700000" algn="tl" rotWithShape="0">
              <a:prstClr val="black">
                <a:alpha val="40000"/>
              </a:prstClr>
            </a:outerShdw>
          </a:effectLst>
        </p:spPr>
        <p:txBody>
          <a:bodyPr wrap="none" lIns="0" tIns="0" rIns="0" bIns="0" anchor="ctr"/>
          <a:lstStyle/>
          <a:p>
            <a:pPr algn="ctr">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品牌制造商</a:t>
            </a:r>
            <a:endPar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0" name="Rectangle 57"/>
          <p:cNvSpPr>
            <a:spLocks noChangeArrowheads="1"/>
          </p:cNvSpPr>
          <p:nvPr/>
        </p:nvSpPr>
        <p:spPr bwMode="auto">
          <a:xfrm>
            <a:off x="6062664" y="2236512"/>
            <a:ext cx="871537" cy="154781"/>
          </a:xfrm>
          <a:prstGeom prst="rect">
            <a:avLst/>
          </a:prstGeom>
          <a:solidFill>
            <a:schemeClr val="accent6">
              <a:lumMod val="60000"/>
              <a:lumOff val="40000"/>
            </a:schemeClr>
          </a:solidFill>
          <a:ln w="6350">
            <a:noFill/>
            <a:miter lim="800000"/>
          </a:ln>
          <a:effectLst>
            <a:outerShdw blurRad="50800" dist="38100" dir="2700000" algn="tl" rotWithShape="0">
              <a:prstClr val="black">
                <a:alpha val="40000"/>
              </a:prstClr>
            </a:outerShdw>
          </a:effectLst>
        </p:spPr>
        <p:txBody>
          <a:bodyPr wrap="none" lIns="0" tIns="0" rIns="0" bIns="0" anchor="ctr"/>
          <a:lstStyle/>
          <a:p>
            <a:pPr algn="ctr">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消费者</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61" name="AutoShape 58"/>
          <p:cNvCxnSpPr>
            <a:cxnSpLocks noChangeShapeType="1"/>
            <a:stCxn id="59" idx="2"/>
            <a:endCxn id="60" idx="0"/>
          </p:cNvCxnSpPr>
          <p:nvPr/>
        </p:nvCxnSpPr>
        <p:spPr bwMode="auto">
          <a:xfrm rot="5400000">
            <a:off x="6135887" y="1873173"/>
            <a:ext cx="725090" cy="1587"/>
          </a:xfrm>
          <a:prstGeom prst="straightConnector1">
            <a:avLst/>
          </a:prstGeom>
          <a:noFill/>
          <a:ln w="6350">
            <a:solidFill>
              <a:schemeClr val="bg1">
                <a:lumMod val="75000"/>
              </a:schemeClr>
            </a:solidFill>
            <a:round/>
            <a:tailEnd type="stealth" w="med" len="med"/>
          </a:ln>
          <a:effectLst>
            <a:outerShdw blurRad="50800" dist="38100" dir="2700000" algn="tl" rotWithShape="0">
              <a:prstClr val="black">
                <a:alpha val="40000"/>
              </a:prstClr>
            </a:outerShdw>
          </a:effectLst>
        </p:spPr>
      </p:cxnSp>
      <p:grpSp>
        <p:nvGrpSpPr>
          <p:cNvPr id="15" name="Group 21"/>
          <p:cNvGrpSpPr/>
          <p:nvPr/>
        </p:nvGrpSpPr>
        <p:grpSpPr bwMode="auto">
          <a:xfrm>
            <a:off x="7315088" y="909224"/>
            <a:ext cx="1295400" cy="278697"/>
            <a:chOff x="1426" y="1639"/>
            <a:chExt cx="1390" cy="66"/>
          </a:xfrm>
          <a:solidFill>
            <a:schemeClr val="accent6">
              <a:lumMod val="60000"/>
              <a:lumOff val="40000"/>
            </a:schemeClr>
          </a:solidFill>
          <a:effectLst>
            <a:innerShdw blurRad="63500" dist="50800" dir="2700000">
              <a:prstClr val="black">
                <a:alpha val="50000"/>
              </a:prstClr>
            </a:innerShdw>
          </a:effectLst>
          <a:scene3d>
            <a:camera prst="orthographicFront">
              <a:rot lat="0" lon="0" rev="0"/>
            </a:camera>
            <a:lightRig rig="balanced" dir="t">
              <a:rot lat="0" lon="0" rev="8700000"/>
            </a:lightRig>
          </a:scene3d>
        </p:grpSpPr>
        <p:sp>
          <p:nvSpPr>
            <p:cNvPr id="63" name="Rectangle 22"/>
            <p:cNvSpPr>
              <a:spLocks noChangeArrowheads="1"/>
            </p:cNvSpPr>
            <p:nvPr/>
          </p:nvSpPr>
          <p:spPr bwMode="auto">
            <a:xfrm>
              <a:off x="1426" y="1639"/>
              <a:ext cx="1390" cy="51"/>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defRPr/>
              </a:pPr>
              <a:endParaRPr lang="zh-CN" altLang="en-US" sz="1400">
                <a:latin typeface="+mn-ea"/>
              </a:endParaRPr>
            </a:p>
          </p:txBody>
        </p:sp>
        <p:sp>
          <p:nvSpPr>
            <p:cNvPr id="64" name="Text Box 23"/>
            <p:cNvSpPr txBox="1">
              <a:spLocks noChangeArrowheads="1"/>
            </p:cNvSpPr>
            <p:nvPr/>
          </p:nvSpPr>
          <p:spPr bwMode="auto">
            <a:xfrm>
              <a:off x="1528" y="1654"/>
              <a:ext cx="1186" cy="51"/>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defRPr/>
              </a:pPr>
              <a:r>
                <a:rPr lang="zh-CN" altLang="en-US" sz="1400" dirty="0">
                  <a:latin typeface="+mn-ea"/>
                </a:rPr>
                <a:t>自建</a:t>
              </a:r>
              <a:r>
                <a:rPr lang="zh-CN" altLang="en-US" sz="1400" dirty="0">
                  <a:solidFill>
                    <a:schemeClr val="tx1"/>
                  </a:solidFill>
                  <a:latin typeface="+mn-ea"/>
                </a:rPr>
                <a:t>渠道</a:t>
              </a:r>
              <a:endParaRPr lang="en-US" altLang="zh-CN" sz="1400" dirty="0">
                <a:solidFill>
                  <a:schemeClr val="tx1"/>
                </a:solidFill>
                <a:latin typeface="+mn-ea"/>
              </a:endParaRPr>
            </a:p>
          </p:txBody>
        </p:sp>
      </p:grpSp>
      <p:sp>
        <p:nvSpPr>
          <p:cNvPr id="65" name="Rectangle 55"/>
          <p:cNvSpPr>
            <a:spLocks noChangeArrowheads="1"/>
          </p:cNvSpPr>
          <p:nvPr/>
        </p:nvSpPr>
        <p:spPr bwMode="auto">
          <a:xfrm>
            <a:off x="7510464" y="1356640"/>
            <a:ext cx="871537" cy="154781"/>
          </a:xfrm>
          <a:prstGeom prst="rect">
            <a:avLst/>
          </a:prstGeom>
          <a:solidFill>
            <a:srgbClr val="FFFFFF"/>
          </a:solidFill>
          <a:ln w="6350">
            <a:solidFill>
              <a:schemeClr val="bg1">
                <a:lumMod val="75000"/>
              </a:schemeClr>
            </a:solidFill>
            <a:miter lim="800000"/>
          </a:ln>
          <a:effectLst>
            <a:outerShdw blurRad="50800" dist="38100" dir="2700000" algn="tl" rotWithShape="0">
              <a:prstClr val="black">
                <a:alpha val="40000"/>
              </a:prstClr>
            </a:outerShdw>
          </a:effectLst>
        </p:spPr>
        <p:txBody>
          <a:bodyPr wrap="none" lIns="0" tIns="0" rIns="0" bIns="0" anchor="ctr"/>
          <a:lstStyle/>
          <a:p>
            <a:pPr algn="ctr">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品牌制造商</a:t>
            </a:r>
            <a:endPar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6" name="Rectangle 56"/>
          <p:cNvSpPr>
            <a:spLocks noChangeArrowheads="1"/>
          </p:cNvSpPr>
          <p:nvPr/>
        </p:nvSpPr>
        <p:spPr bwMode="auto">
          <a:xfrm>
            <a:off x="7510464" y="1795981"/>
            <a:ext cx="871537" cy="154781"/>
          </a:xfrm>
          <a:prstGeom prst="rect">
            <a:avLst/>
          </a:prstGeom>
          <a:solidFill>
            <a:srgbClr val="FFFFFF"/>
          </a:solidFill>
          <a:ln w="6350">
            <a:solidFill>
              <a:schemeClr val="bg1">
                <a:lumMod val="75000"/>
              </a:schemeClr>
            </a:solidFill>
            <a:miter lim="800000"/>
          </a:ln>
          <a:effectLst>
            <a:outerShdw blurRad="50800" dist="38100" dir="2700000" algn="tl" rotWithShape="0">
              <a:prstClr val="black">
                <a:alpha val="40000"/>
              </a:prstClr>
            </a:outerShdw>
          </a:effectLst>
        </p:spPr>
        <p:txBody>
          <a:bodyPr wrap="none" lIns="0" tIns="0" rIns="0" bIns="0" anchor="ctr"/>
          <a:lstStyle/>
          <a:p>
            <a:pPr algn="ctr">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自建终端</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7" name="Rectangle 57"/>
          <p:cNvSpPr>
            <a:spLocks noChangeArrowheads="1"/>
          </p:cNvSpPr>
          <p:nvPr/>
        </p:nvSpPr>
        <p:spPr bwMode="auto">
          <a:xfrm>
            <a:off x="7510464" y="2236512"/>
            <a:ext cx="871537" cy="154781"/>
          </a:xfrm>
          <a:prstGeom prst="rect">
            <a:avLst/>
          </a:prstGeom>
          <a:solidFill>
            <a:schemeClr val="accent6">
              <a:lumMod val="60000"/>
              <a:lumOff val="40000"/>
            </a:schemeClr>
          </a:solidFill>
          <a:ln w="6350">
            <a:noFill/>
            <a:miter lim="800000"/>
          </a:ln>
          <a:effectLst>
            <a:outerShdw blurRad="50800" dist="38100" dir="2700000" algn="tl" rotWithShape="0">
              <a:prstClr val="black">
                <a:alpha val="40000"/>
              </a:prstClr>
            </a:outerShdw>
          </a:effectLst>
        </p:spPr>
        <p:txBody>
          <a:bodyPr wrap="none" lIns="0" tIns="0" rIns="0" bIns="0" anchor="ctr"/>
          <a:lstStyle/>
          <a:p>
            <a:pPr algn="ctr">
              <a:defRPr/>
            </a:pPr>
            <a:r>
              <a:rPr lang="zh-CN" altLang="en-US" sz="1050">
                <a:solidFill>
                  <a:schemeClr val="tx1">
                    <a:lumMod val="65000"/>
                    <a:lumOff val="35000"/>
                  </a:schemeClr>
                </a:solidFill>
                <a:latin typeface="微软雅黑" panose="020B0503020204020204" pitchFamily="34" charset="-122"/>
                <a:ea typeface="微软雅黑" panose="020B0503020204020204" pitchFamily="34" charset="-122"/>
              </a:rPr>
              <a:t>消费者</a:t>
            </a: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68" name="AutoShape 58"/>
          <p:cNvCxnSpPr>
            <a:cxnSpLocks noChangeShapeType="1"/>
            <a:stCxn id="65" idx="2"/>
            <a:endCxn id="66" idx="0"/>
          </p:cNvCxnSpPr>
          <p:nvPr/>
        </p:nvCxnSpPr>
        <p:spPr bwMode="auto">
          <a:xfrm rot="5400000">
            <a:off x="7803953" y="1652907"/>
            <a:ext cx="284559" cy="1587"/>
          </a:xfrm>
          <a:prstGeom prst="straightConnector1">
            <a:avLst/>
          </a:prstGeom>
          <a:noFill/>
          <a:ln w="6350">
            <a:solidFill>
              <a:schemeClr val="bg1">
                <a:lumMod val="75000"/>
              </a:schemeClr>
            </a:solidFill>
            <a:round/>
            <a:tailEnd type="stealth" w="med" len="med"/>
          </a:ln>
          <a:effectLst>
            <a:outerShdw blurRad="50800" dist="38100" dir="2700000" algn="tl" rotWithShape="0">
              <a:prstClr val="black">
                <a:alpha val="40000"/>
              </a:prstClr>
            </a:outerShdw>
          </a:effectLst>
        </p:spPr>
      </p:cxnSp>
      <p:cxnSp>
        <p:nvCxnSpPr>
          <p:cNvPr id="69" name="AutoShape 59"/>
          <p:cNvCxnSpPr>
            <a:cxnSpLocks noChangeShapeType="1"/>
            <a:stCxn id="66" idx="2"/>
            <a:endCxn id="67" idx="0"/>
          </p:cNvCxnSpPr>
          <p:nvPr/>
        </p:nvCxnSpPr>
        <p:spPr bwMode="auto">
          <a:xfrm rot="5400000">
            <a:off x="7803357" y="2092843"/>
            <a:ext cx="285750" cy="1587"/>
          </a:xfrm>
          <a:prstGeom prst="straightConnector1">
            <a:avLst/>
          </a:prstGeom>
          <a:noFill/>
          <a:ln w="6350">
            <a:solidFill>
              <a:schemeClr val="bg1">
                <a:lumMod val="75000"/>
              </a:schemeClr>
            </a:solidFill>
            <a:round/>
            <a:tailEnd type="stealth" w="med" len="med"/>
          </a:ln>
          <a:effectLst>
            <a:outerShdw blurRad="50800" dist="38100" dir="2700000" algn="tl" rotWithShape="0">
              <a:prstClr val="black">
                <a:alpha val="40000"/>
              </a:prstClr>
            </a:outerShdw>
          </a:effectLst>
        </p:spPr>
      </p:cxnSp>
      <p:sp>
        <p:nvSpPr>
          <p:cNvPr id="70" name="Rectangle 29"/>
          <p:cNvSpPr>
            <a:spLocks noChangeArrowheads="1"/>
          </p:cNvSpPr>
          <p:nvPr/>
        </p:nvSpPr>
        <p:spPr bwMode="auto">
          <a:xfrm>
            <a:off x="5951538" y="2702719"/>
            <a:ext cx="1287462" cy="1985159"/>
          </a:xfrm>
          <a:prstGeom prst="rect">
            <a:avLst/>
          </a:prstGeom>
          <a:noFill/>
          <a:ln w="6350">
            <a:noFill/>
            <a:miter lim="800000"/>
          </a:ln>
        </p:spPr>
        <p:txBody>
          <a:bodyPr lIns="0" tIns="0" rIns="0" bIns="0">
            <a:spAutoFit/>
          </a:bodyPr>
          <a:lstStyle/>
          <a:p>
            <a:pPr marL="190500" lvl="1" indent="-189230" defTabSz="330200">
              <a:spcBef>
                <a:spcPct val="30000"/>
              </a:spcBef>
              <a:buFontTx/>
              <a:buChar char="•"/>
              <a:tabLst>
                <a:tab pos="8521700" algn="r"/>
              </a:tabLst>
              <a:defRPr/>
            </a:pPr>
            <a:r>
              <a:rPr lang="zh-CN" altLang="en-US" sz="1000" dirty="0">
                <a:solidFill>
                  <a:schemeClr val="tx1">
                    <a:lumMod val="65000"/>
                    <a:lumOff val="35000"/>
                  </a:schemeClr>
                </a:solidFill>
                <a:latin typeface="+mn-ea"/>
                <a:ea typeface="+mn-ea"/>
              </a:rPr>
              <a:t>是指精品店、美容店、餐饮、酒店、企业、政府等的集团采购和</a:t>
            </a:r>
            <a:r>
              <a:rPr lang="en-US" altLang="zh-CN" sz="1000" dirty="0">
                <a:solidFill>
                  <a:schemeClr val="tx1">
                    <a:lumMod val="65000"/>
                    <a:lumOff val="35000"/>
                  </a:schemeClr>
                </a:solidFill>
                <a:latin typeface="+mn-ea"/>
                <a:ea typeface="+mn-ea"/>
              </a:rPr>
              <a:t>B2C</a:t>
            </a:r>
            <a:endParaRPr lang="zh-CN" altLang="de-DE"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zh-CN" altLang="en-US" sz="1000" dirty="0">
                <a:solidFill>
                  <a:schemeClr val="tx1">
                    <a:lumMod val="65000"/>
                    <a:lumOff val="35000"/>
                  </a:schemeClr>
                </a:solidFill>
                <a:latin typeface="+mn-ea"/>
                <a:ea typeface="+mn-ea"/>
              </a:rPr>
              <a:t>所占份额不大，但也是利润的重要来源</a:t>
            </a:r>
            <a:endParaRPr lang="en-US" altLang="zh-CN"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zh-CN" altLang="en-US" sz="1000" dirty="0">
                <a:solidFill>
                  <a:schemeClr val="tx1">
                    <a:lumMod val="65000"/>
                    <a:lumOff val="35000"/>
                  </a:schemeClr>
                </a:solidFill>
                <a:latin typeface="+mn-ea"/>
                <a:ea typeface="+mn-ea"/>
              </a:rPr>
              <a:t>一般设置有专门的特通部管理和协调特通客户</a:t>
            </a:r>
            <a:endParaRPr lang="en-US" altLang="zh-CN"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zh-CN" altLang="en-US" sz="1000" dirty="0">
                <a:solidFill>
                  <a:schemeClr val="tx1">
                    <a:lumMod val="65000"/>
                    <a:lumOff val="35000"/>
                  </a:schemeClr>
                </a:solidFill>
                <a:latin typeface="+mn-ea"/>
                <a:ea typeface="+mn-ea"/>
              </a:rPr>
              <a:t>重点在于客户关系的维护</a:t>
            </a:r>
            <a:endParaRPr lang="zh-CN" altLang="de-DE" sz="1000" dirty="0">
              <a:solidFill>
                <a:schemeClr val="tx1">
                  <a:lumMod val="65000"/>
                  <a:lumOff val="35000"/>
                </a:schemeClr>
              </a:solidFill>
              <a:latin typeface="+mn-ea"/>
              <a:ea typeface="+mn-ea"/>
            </a:endParaRPr>
          </a:p>
        </p:txBody>
      </p:sp>
      <p:sp>
        <p:nvSpPr>
          <p:cNvPr id="71" name="Rectangle 29"/>
          <p:cNvSpPr>
            <a:spLocks noChangeArrowheads="1"/>
          </p:cNvSpPr>
          <p:nvPr/>
        </p:nvSpPr>
        <p:spPr bwMode="auto">
          <a:xfrm>
            <a:off x="7467600" y="2702719"/>
            <a:ext cx="1371600" cy="2031325"/>
          </a:xfrm>
          <a:prstGeom prst="rect">
            <a:avLst/>
          </a:prstGeom>
          <a:noFill/>
          <a:ln w="6350">
            <a:noFill/>
            <a:miter lim="800000"/>
          </a:ln>
        </p:spPr>
        <p:txBody>
          <a:bodyPr lIns="0" tIns="0" rIns="0" bIns="0">
            <a:spAutoFit/>
          </a:bodyPr>
          <a:lstStyle/>
          <a:p>
            <a:pPr marL="190500" lvl="1" indent="-189230" defTabSz="330200">
              <a:spcBef>
                <a:spcPct val="30000"/>
              </a:spcBef>
              <a:buFontTx/>
              <a:buChar char="•"/>
              <a:tabLst>
                <a:tab pos="8521700" algn="r"/>
              </a:tabLst>
              <a:defRPr/>
            </a:pPr>
            <a:r>
              <a:rPr lang="zh-CN" altLang="en-US" sz="1000" dirty="0">
                <a:solidFill>
                  <a:schemeClr val="tx1">
                    <a:lumMod val="65000"/>
                    <a:lumOff val="35000"/>
                  </a:schemeClr>
                </a:solidFill>
                <a:latin typeface="+mn-ea"/>
                <a:ea typeface="+mn-ea"/>
              </a:rPr>
              <a:t>服装、食品等消费品行业很多都是采用自建渠道予以扩张</a:t>
            </a:r>
            <a:endParaRPr lang="en-US" altLang="zh-CN"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zh-CN" altLang="en-US" sz="1000" dirty="0">
                <a:solidFill>
                  <a:schemeClr val="tx1">
                    <a:lumMod val="65000"/>
                    <a:lumOff val="35000"/>
                  </a:schemeClr>
                </a:solidFill>
                <a:latin typeface="+mn-ea"/>
                <a:ea typeface="+mn-ea"/>
              </a:rPr>
              <a:t>由于品牌的授权使用，自建渠道要求很高的管控力度</a:t>
            </a:r>
            <a:endParaRPr lang="en-US" altLang="zh-CN"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zh-CN" altLang="en-US" sz="1000" dirty="0">
                <a:solidFill>
                  <a:schemeClr val="tx1">
                    <a:lumMod val="65000"/>
                    <a:lumOff val="35000"/>
                  </a:schemeClr>
                </a:solidFill>
                <a:latin typeface="+mn-ea"/>
                <a:ea typeface="+mn-ea"/>
              </a:rPr>
              <a:t>是提升品牌和市场影响力的重要手段</a:t>
            </a:r>
            <a:endParaRPr lang="zh-CN" altLang="de-DE"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zh-CN" altLang="en-US" sz="1000" dirty="0">
                <a:solidFill>
                  <a:schemeClr val="tx1">
                    <a:lumMod val="65000"/>
                    <a:lumOff val="35000"/>
                  </a:schemeClr>
                </a:solidFill>
                <a:latin typeface="+mn-ea"/>
                <a:ea typeface="+mn-ea"/>
              </a:rPr>
              <a:t>是利润率最高的渠道模式</a:t>
            </a:r>
            <a:endParaRPr lang="en-US" altLang="zh-CN" sz="1000" dirty="0">
              <a:solidFill>
                <a:schemeClr val="tx1">
                  <a:lumMod val="65000"/>
                  <a:lumOff val="35000"/>
                </a:schemeClr>
              </a:solidFill>
              <a:latin typeface="+mn-ea"/>
              <a:ea typeface="+mn-ea"/>
            </a:endParaRPr>
          </a:p>
          <a:p>
            <a:pPr marL="190500" lvl="1" indent="-189230" defTabSz="330200">
              <a:spcBef>
                <a:spcPct val="30000"/>
              </a:spcBef>
              <a:buFontTx/>
              <a:buChar char="•"/>
              <a:tabLst>
                <a:tab pos="8521700" algn="r"/>
              </a:tabLst>
              <a:defRPr/>
            </a:pPr>
            <a:r>
              <a:rPr lang="zh-CN" altLang="en-US" sz="1000" dirty="0">
                <a:solidFill>
                  <a:schemeClr val="tx1">
                    <a:lumMod val="65000"/>
                    <a:lumOff val="35000"/>
                  </a:schemeClr>
                </a:solidFill>
                <a:latin typeface="+mn-ea"/>
                <a:ea typeface="+mn-ea"/>
              </a:rPr>
              <a:t>主要考验制造商的资本能力</a:t>
            </a:r>
            <a:endParaRPr lang="zh-CN" altLang="de-DE" sz="1000" dirty="0">
              <a:solidFill>
                <a:schemeClr val="tx1">
                  <a:lumMod val="65000"/>
                  <a:lumOff val="35000"/>
                </a:schemeClr>
              </a:solidFill>
              <a:latin typeface="+mn-ea"/>
              <a:ea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lnSpcReduction="10000"/>
          </a:bodyPr>
          <a:lstStyle/>
          <a:p>
            <a:r>
              <a:rPr lang="zh-CN" altLang="en-US" dirty="0">
                <a:latin typeface="+mn-ea"/>
              </a:rPr>
              <a:t>营销管理</a:t>
            </a:r>
            <a:r>
              <a:rPr lang="en-US" altLang="zh-CN" dirty="0">
                <a:latin typeface="+mn-ea"/>
              </a:rPr>
              <a:t>-</a:t>
            </a:r>
            <a:r>
              <a:rPr lang="zh-CN" altLang="en-US" dirty="0">
                <a:latin typeface="+mn-ea"/>
              </a:rPr>
              <a:t>批发业</a:t>
            </a:r>
            <a:r>
              <a:rPr lang="zh-CN" altLang="en-US" dirty="0" smtClean="0">
                <a:latin typeface="+mn-ea"/>
              </a:rPr>
              <a:t>务</a:t>
            </a:r>
            <a:endParaRPr lang="zh-CN" altLang="en-US" dirty="0"/>
          </a:p>
        </p:txBody>
      </p:sp>
      <p:grpSp>
        <p:nvGrpSpPr>
          <p:cNvPr id="5" name="组合 3"/>
          <p:cNvGrpSpPr/>
          <p:nvPr/>
        </p:nvGrpSpPr>
        <p:grpSpPr>
          <a:xfrm>
            <a:off x="359536" y="3003190"/>
            <a:ext cx="804023" cy="842445"/>
            <a:chOff x="208854" y="-50905"/>
            <a:chExt cx="786282" cy="1123260"/>
          </a:xfrm>
          <a:solidFill>
            <a:srgbClr val="FFC000"/>
          </a:solidFill>
        </p:grpSpPr>
        <p:sp>
          <p:nvSpPr>
            <p:cNvPr id="6" name="燕尾形 5"/>
            <p:cNvSpPr/>
            <p:nvPr/>
          </p:nvSpPr>
          <p:spPr>
            <a:xfrm rot="5400000">
              <a:off x="40365" y="117584"/>
              <a:ext cx="1123260" cy="786282"/>
            </a:xfrm>
            <a:prstGeom prst="chevron">
              <a:avLst/>
            </a:prstGeom>
            <a:grp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燕尾形 4"/>
            <p:cNvSpPr/>
            <p:nvPr/>
          </p:nvSpPr>
          <p:spPr>
            <a:xfrm>
              <a:off x="208854" y="397656"/>
              <a:ext cx="786282" cy="336978"/>
            </a:xfrm>
            <a:prstGeom prst="rect">
              <a:avLst/>
            </a:prstGeom>
            <a:noFill/>
            <a:ln>
              <a:noFill/>
            </a:ln>
          </p:spPr>
          <p:style>
            <a:lnRef idx="0">
              <a:scrgbClr r="0" g="0" b="0"/>
            </a:lnRef>
            <a:fillRef idx="0">
              <a:scrgbClr r="0" g="0" b="0"/>
            </a:fillRef>
            <a:effectRef idx="0">
              <a:scrgbClr r="0" g="0" b="0"/>
            </a:effectRef>
            <a:fontRef idx="minor">
              <a:schemeClr val="lt1"/>
            </a:fontRef>
          </p:style>
          <p:txBody>
            <a:bodyPr lIns="8573" tIns="8573" rIns="8573" bIns="8573" spcCol="1270" anchor="ctr"/>
            <a:lstStyle/>
            <a:p>
              <a:pPr algn="ctr" defTabSz="600075">
                <a:lnSpc>
                  <a:spcPct val="90000"/>
                </a:lnSpc>
                <a:spcAft>
                  <a:spcPct val="35000"/>
                </a:spcAft>
                <a:defRPr/>
              </a:pPr>
              <a:r>
                <a:rPr lang="zh-CN" altLang="en-US" sz="1200" b="1" dirty="0">
                  <a:solidFill>
                    <a:schemeClr val="tx1"/>
                  </a:solidFill>
                  <a:latin typeface="微软雅黑" panose="020B0503020204020204" pitchFamily="34" charset="-122"/>
                  <a:ea typeface="微软雅黑" panose="020B0503020204020204" pitchFamily="34" charset="-122"/>
                </a:rPr>
                <a:t>管控点</a:t>
              </a:r>
              <a:endParaRPr lang="en-US" altLang="zh-CN" sz="1200" b="1" dirty="0">
                <a:solidFill>
                  <a:schemeClr val="tx1"/>
                </a:solidFill>
                <a:latin typeface="微软雅黑" panose="020B0503020204020204" pitchFamily="34" charset="-122"/>
                <a:ea typeface="微软雅黑" panose="020B0503020204020204" pitchFamily="34" charset="-122"/>
              </a:endParaRPr>
            </a:p>
          </p:txBody>
        </p:sp>
      </p:grpSp>
      <p:grpSp>
        <p:nvGrpSpPr>
          <p:cNvPr id="8" name="组合 6"/>
          <p:cNvGrpSpPr/>
          <p:nvPr/>
        </p:nvGrpSpPr>
        <p:grpSpPr>
          <a:xfrm>
            <a:off x="369925" y="1402969"/>
            <a:ext cx="710505" cy="842445"/>
            <a:chOff x="208854" y="4515"/>
            <a:chExt cx="786282" cy="1123260"/>
          </a:xfrm>
          <a:solidFill>
            <a:srgbClr val="FFC000"/>
          </a:solidFill>
        </p:grpSpPr>
        <p:sp>
          <p:nvSpPr>
            <p:cNvPr id="9" name="燕尾形 8"/>
            <p:cNvSpPr/>
            <p:nvPr/>
          </p:nvSpPr>
          <p:spPr>
            <a:xfrm rot="5400000">
              <a:off x="40365" y="173004"/>
              <a:ext cx="1123260" cy="786282"/>
            </a:xfrm>
            <a:prstGeom prst="chevron">
              <a:avLst/>
            </a:prstGeom>
            <a:grp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燕尾形 4"/>
            <p:cNvSpPr/>
            <p:nvPr/>
          </p:nvSpPr>
          <p:spPr>
            <a:xfrm>
              <a:off x="208854" y="397656"/>
              <a:ext cx="786282" cy="336978"/>
            </a:xfrm>
            <a:prstGeom prst="rect">
              <a:avLst/>
            </a:prstGeom>
            <a:noFill/>
            <a:ln>
              <a:noFill/>
            </a:ln>
          </p:spPr>
          <p:style>
            <a:lnRef idx="0">
              <a:scrgbClr r="0" g="0" b="0"/>
            </a:lnRef>
            <a:fillRef idx="0">
              <a:scrgbClr r="0" g="0" b="0"/>
            </a:fillRef>
            <a:effectRef idx="0">
              <a:scrgbClr r="0" g="0" b="0"/>
            </a:effectRef>
            <a:fontRef idx="minor">
              <a:schemeClr val="lt1"/>
            </a:fontRef>
          </p:style>
          <p:txBody>
            <a:bodyPr lIns="8573" tIns="8573" rIns="8573" bIns="8573" spcCol="1270" anchor="ctr"/>
            <a:lstStyle/>
            <a:p>
              <a:pPr algn="ctr" defTabSz="600075">
                <a:lnSpc>
                  <a:spcPct val="90000"/>
                </a:lnSpc>
                <a:spcAft>
                  <a:spcPct val="35000"/>
                </a:spcAft>
                <a:defRPr/>
              </a:pPr>
              <a:r>
                <a:rPr lang="zh-CN" altLang="en-US" sz="1200" b="1" dirty="0">
                  <a:solidFill>
                    <a:schemeClr val="tx1"/>
                  </a:solidFill>
                  <a:latin typeface="微软雅黑" panose="020B0503020204020204" pitchFamily="34" charset="-122"/>
                  <a:ea typeface="微软雅黑" panose="020B0503020204020204" pitchFamily="34" charset="-122"/>
                </a:rPr>
                <a:t>流程</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grpSp>
      <p:grpSp>
        <p:nvGrpSpPr>
          <p:cNvPr id="11" name="组合 9"/>
          <p:cNvGrpSpPr/>
          <p:nvPr/>
        </p:nvGrpSpPr>
        <p:grpSpPr>
          <a:xfrm>
            <a:off x="359533" y="4177398"/>
            <a:ext cx="762461" cy="842445"/>
            <a:chOff x="208854" y="4515"/>
            <a:chExt cx="786282" cy="1123260"/>
          </a:xfrm>
          <a:solidFill>
            <a:srgbClr val="FFC000"/>
          </a:solidFill>
        </p:grpSpPr>
        <p:sp>
          <p:nvSpPr>
            <p:cNvPr id="12" name="燕尾形 11"/>
            <p:cNvSpPr/>
            <p:nvPr/>
          </p:nvSpPr>
          <p:spPr>
            <a:xfrm rot="5400000">
              <a:off x="40365" y="173004"/>
              <a:ext cx="1123260" cy="786282"/>
            </a:xfrm>
            <a:prstGeom prst="chevron">
              <a:avLst/>
            </a:prstGeom>
            <a:grp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燕尾形 4"/>
            <p:cNvSpPr/>
            <p:nvPr/>
          </p:nvSpPr>
          <p:spPr>
            <a:xfrm>
              <a:off x="208854" y="397656"/>
              <a:ext cx="786282" cy="336978"/>
            </a:xfrm>
            <a:prstGeom prst="rect">
              <a:avLst/>
            </a:prstGeom>
            <a:noFill/>
            <a:ln>
              <a:noFill/>
            </a:ln>
          </p:spPr>
          <p:style>
            <a:lnRef idx="0">
              <a:scrgbClr r="0" g="0" b="0"/>
            </a:lnRef>
            <a:fillRef idx="0">
              <a:scrgbClr r="0" g="0" b="0"/>
            </a:fillRef>
            <a:effectRef idx="0">
              <a:scrgbClr r="0" g="0" b="0"/>
            </a:effectRef>
            <a:fontRef idx="minor">
              <a:schemeClr val="lt1"/>
            </a:fontRef>
          </p:style>
          <p:txBody>
            <a:bodyPr lIns="8573" tIns="8573" rIns="8573" bIns="8573" spcCol="1270" anchor="ctr"/>
            <a:lstStyle/>
            <a:p>
              <a:pPr algn="ctr" defTabSz="600075">
                <a:lnSpc>
                  <a:spcPct val="90000"/>
                </a:lnSpc>
                <a:spcAft>
                  <a:spcPct val="35000"/>
                </a:spcAft>
                <a:defRPr/>
              </a:pPr>
              <a:r>
                <a:rPr lang="zh-CN" altLang="en-US" sz="1200" b="1" dirty="0">
                  <a:solidFill>
                    <a:schemeClr val="tx1"/>
                  </a:solidFill>
                  <a:latin typeface="微软雅黑" panose="020B0503020204020204" pitchFamily="34" charset="-122"/>
                  <a:ea typeface="微软雅黑" panose="020B0503020204020204" pitchFamily="34" charset="-122"/>
                </a:rPr>
                <a:t>统计分析</a:t>
              </a:r>
              <a:endParaRPr lang="en-US" altLang="zh-CN" sz="1200" b="1" dirty="0">
                <a:solidFill>
                  <a:schemeClr val="tx1"/>
                </a:solidFill>
                <a:latin typeface="微软雅黑" panose="020B0503020204020204" pitchFamily="34" charset="-122"/>
                <a:ea typeface="微软雅黑" panose="020B0503020204020204" pitchFamily="34" charset="-122"/>
              </a:endParaRPr>
            </a:p>
          </p:txBody>
        </p:sp>
      </p:grpSp>
      <p:sp>
        <p:nvSpPr>
          <p:cNvPr id="14" name="右箭头 13"/>
          <p:cNvSpPr/>
          <p:nvPr/>
        </p:nvSpPr>
        <p:spPr>
          <a:xfrm>
            <a:off x="383701" y="2775074"/>
            <a:ext cx="6338888" cy="34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15" name="右箭头 14"/>
          <p:cNvSpPr/>
          <p:nvPr/>
        </p:nvSpPr>
        <p:spPr>
          <a:xfrm>
            <a:off x="477760" y="3970460"/>
            <a:ext cx="6338888" cy="33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zh-CN" altLang="en-US">
              <a:latin typeface="微软雅黑" panose="020B0503020204020204" pitchFamily="34" charset="-122"/>
              <a:ea typeface="微软雅黑" panose="020B0503020204020204" pitchFamily="34" charset="-122"/>
            </a:endParaRPr>
          </a:p>
        </p:txBody>
      </p:sp>
      <p:grpSp>
        <p:nvGrpSpPr>
          <p:cNvPr id="16" name="组合 43"/>
          <p:cNvGrpSpPr/>
          <p:nvPr/>
        </p:nvGrpSpPr>
        <p:grpSpPr bwMode="auto">
          <a:xfrm>
            <a:off x="1461217" y="843879"/>
            <a:ext cx="5125641" cy="1931194"/>
            <a:chOff x="3175348" y="1008785"/>
            <a:chExt cx="5792617" cy="3750398"/>
          </a:xfrm>
        </p:grpSpPr>
        <p:sp>
          <p:nvSpPr>
            <p:cNvPr id="17" name="Rectangle 5"/>
            <p:cNvSpPr>
              <a:spLocks noChangeArrowheads="1"/>
            </p:cNvSpPr>
            <p:nvPr/>
          </p:nvSpPr>
          <p:spPr bwMode="auto">
            <a:xfrm>
              <a:off x="3175348" y="1524406"/>
              <a:ext cx="938227" cy="936444"/>
            </a:xfrm>
            <a:prstGeom prst="rect">
              <a:avLst/>
            </a:prstGeom>
            <a:solidFill>
              <a:srgbClr val="D7E2EF"/>
            </a:solidFill>
            <a:ln w="12700">
              <a:solidFill>
                <a:srgbClr val="8E8EB4"/>
              </a:solidFill>
              <a:miter lim="800000"/>
            </a:ln>
            <a:effectLst>
              <a:outerShdw dist="45791" dir="3378596"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pPr>
              <a:r>
                <a:rPr kumimoji="1" lang="zh-CN" altLang="en-US" sz="1100" dirty="0">
                  <a:latin typeface="微软雅黑" panose="020B0503020204020204" pitchFamily="34" charset="-122"/>
                  <a:ea typeface="微软雅黑" panose="020B0503020204020204" pitchFamily="34" charset="-122"/>
                </a:rPr>
                <a:t>销售订货</a:t>
              </a:r>
              <a:endParaRPr kumimoji="1" lang="zh-CN" altLang="en-US" sz="1100" dirty="0">
                <a:latin typeface="微软雅黑" panose="020B0503020204020204" pitchFamily="34" charset="-122"/>
                <a:ea typeface="微软雅黑" panose="020B0503020204020204" pitchFamily="34" charset="-122"/>
              </a:endParaRPr>
            </a:p>
          </p:txBody>
        </p:sp>
        <p:sp>
          <p:nvSpPr>
            <p:cNvPr id="18" name="Rectangle 6"/>
            <p:cNvSpPr>
              <a:spLocks noChangeArrowheads="1"/>
            </p:cNvSpPr>
            <p:nvPr/>
          </p:nvSpPr>
          <p:spPr bwMode="auto">
            <a:xfrm>
              <a:off x="4575183" y="1510533"/>
              <a:ext cx="936352" cy="936444"/>
            </a:xfrm>
            <a:prstGeom prst="rect">
              <a:avLst/>
            </a:prstGeom>
            <a:solidFill>
              <a:srgbClr val="D7E2EF"/>
            </a:solidFill>
            <a:ln w="12700">
              <a:solidFill>
                <a:srgbClr val="8E8EB4"/>
              </a:solidFill>
              <a:miter lim="800000"/>
            </a:ln>
            <a:effectLst>
              <a:outerShdw dist="45791" dir="3378596"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pPr>
              <a:r>
                <a:rPr kumimoji="1" lang="zh-CN" altLang="en-US" sz="1100" dirty="0">
                  <a:latin typeface="微软雅黑" panose="020B0503020204020204" pitchFamily="34" charset="-122"/>
                  <a:ea typeface="微软雅黑" panose="020B0503020204020204" pitchFamily="34" charset="-122"/>
                </a:rPr>
                <a:t>销售发货</a:t>
              </a:r>
              <a:endParaRPr kumimoji="1" lang="zh-CN" altLang="en-US" sz="1100" dirty="0">
                <a:latin typeface="微软雅黑" panose="020B0503020204020204" pitchFamily="34" charset="-122"/>
                <a:ea typeface="微软雅黑" panose="020B0503020204020204" pitchFamily="34" charset="-122"/>
              </a:endParaRPr>
            </a:p>
          </p:txBody>
        </p:sp>
        <p:sp>
          <p:nvSpPr>
            <p:cNvPr id="19" name="Rectangle 7"/>
            <p:cNvSpPr>
              <a:spLocks noChangeArrowheads="1"/>
            </p:cNvSpPr>
            <p:nvPr/>
          </p:nvSpPr>
          <p:spPr bwMode="auto">
            <a:xfrm>
              <a:off x="6374704" y="1510533"/>
              <a:ext cx="938227" cy="936444"/>
            </a:xfrm>
            <a:prstGeom prst="rect">
              <a:avLst/>
            </a:prstGeom>
            <a:solidFill>
              <a:srgbClr val="D7E2EF"/>
            </a:solidFill>
            <a:ln w="12700">
              <a:solidFill>
                <a:srgbClr val="8E8EB4"/>
              </a:solidFill>
              <a:miter lim="800000"/>
            </a:ln>
            <a:effectLst>
              <a:outerShdw dist="45791" dir="3378596"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pPr>
              <a:r>
                <a:rPr kumimoji="1" lang="zh-CN" altLang="en-US" sz="1100" dirty="0">
                  <a:latin typeface="微软雅黑" panose="020B0503020204020204" pitchFamily="34" charset="-122"/>
                  <a:ea typeface="微软雅黑" panose="020B0503020204020204" pitchFamily="34" charset="-122"/>
                </a:rPr>
                <a:t>出库</a:t>
              </a:r>
              <a:endParaRPr kumimoji="1" lang="zh-CN" altLang="en-US" sz="1100" dirty="0">
                <a:latin typeface="微软雅黑" panose="020B0503020204020204" pitchFamily="34" charset="-122"/>
                <a:ea typeface="微软雅黑" panose="020B0503020204020204" pitchFamily="34" charset="-122"/>
              </a:endParaRPr>
            </a:p>
          </p:txBody>
        </p:sp>
        <p:sp>
          <p:nvSpPr>
            <p:cNvPr id="20" name="Rectangle 8"/>
            <p:cNvSpPr>
              <a:spLocks noChangeArrowheads="1"/>
            </p:cNvSpPr>
            <p:nvPr/>
          </p:nvSpPr>
          <p:spPr bwMode="auto">
            <a:xfrm>
              <a:off x="7960308" y="1510533"/>
              <a:ext cx="936352" cy="936444"/>
            </a:xfrm>
            <a:prstGeom prst="rect">
              <a:avLst/>
            </a:prstGeom>
            <a:solidFill>
              <a:srgbClr val="D7E2EF"/>
            </a:solidFill>
            <a:ln w="12700">
              <a:solidFill>
                <a:srgbClr val="8E8EB4"/>
              </a:solidFill>
              <a:miter lim="800000"/>
            </a:ln>
            <a:effectLst>
              <a:outerShdw dist="45791" dir="3378596"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pPr>
              <a:r>
                <a:rPr kumimoji="1" lang="zh-CN" altLang="en-US" sz="1100">
                  <a:latin typeface="微软雅黑" panose="020B0503020204020204" pitchFamily="34" charset="-122"/>
                  <a:ea typeface="微软雅黑" panose="020B0503020204020204" pitchFamily="34" charset="-122"/>
                </a:rPr>
                <a:t>签收</a:t>
              </a:r>
              <a:endParaRPr kumimoji="1" lang="zh-CN" altLang="en-US" sz="1100">
                <a:latin typeface="微软雅黑" panose="020B0503020204020204" pitchFamily="34" charset="-122"/>
                <a:ea typeface="微软雅黑" panose="020B0503020204020204" pitchFamily="34" charset="-122"/>
              </a:endParaRPr>
            </a:p>
          </p:txBody>
        </p:sp>
        <p:sp>
          <p:nvSpPr>
            <p:cNvPr id="21" name="Rectangle 9"/>
            <p:cNvSpPr>
              <a:spLocks noChangeArrowheads="1"/>
            </p:cNvSpPr>
            <p:nvPr/>
          </p:nvSpPr>
          <p:spPr bwMode="auto">
            <a:xfrm>
              <a:off x="8031613" y="3168385"/>
              <a:ext cx="936352" cy="936443"/>
            </a:xfrm>
            <a:prstGeom prst="rect">
              <a:avLst/>
            </a:prstGeom>
            <a:solidFill>
              <a:srgbClr val="D7E2EF"/>
            </a:solidFill>
            <a:ln w="12700">
              <a:solidFill>
                <a:srgbClr val="8E8EB4"/>
              </a:solidFill>
              <a:miter lim="800000"/>
            </a:ln>
            <a:effectLst>
              <a:outerShdw dist="45791" dir="3378596"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pPr>
              <a:r>
                <a:rPr kumimoji="1" lang="zh-CN" altLang="en-US" sz="1100">
                  <a:latin typeface="微软雅黑" panose="020B0503020204020204" pitchFamily="34" charset="-122"/>
                  <a:ea typeface="微软雅黑" panose="020B0503020204020204" pitchFamily="34" charset="-122"/>
                </a:rPr>
                <a:t>发票</a:t>
              </a:r>
              <a:endParaRPr kumimoji="1" lang="zh-CN" altLang="en-US" sz="1100">
                <a:latin typeface="微软雅黑" panose="020B0503020204020204" pitchFamily="34" charset="-122"/>
                <a:ea typeface="微软雅黑" panose="020B0503020204020204" pitchFamily="34" charset="-122"/>
              </a:endParaRPr>
            </a:p>
          </p:txBody>
        </p:sp>
        <p:sp>
          <p:nvSpPr>
            <p:cNvPr id="22" name="Rectangle 10"/>
            <p:cNvSpPr>
              <a:spLocks noChangeArrowheads="1"/>
            </p:cNvSpPr>
            <p:nvPr/>
          </p:nvSpPr>
          <p:spPr bwMode="auto">
            <a:xfrm>
              <a:off x="6438504" y="3175321"/>
              <a:ext cx="936350" cy="936444"/>
            </a:xfrm>
            <a:prstGeom prst="rect">
              <a:avLst/>
            </a:prstGeom>
            <a:solidFill>
              <a:srgbClr val="D7E2EF"/>
            </a:solidFill>
            <a:ln w="12700">
              <a:solidFill>
                <a:srgbClr val="8E8EB4"/>
              </a:solidFill>
              <a:miter lim="800000"/>
            </a:ln>
            <a:effectLst>
              <a:outerShdw dist="45791" dir="3378596"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pPr>
              <a:r>
                <a:rPr kumimoji="1" lang="zh-CN" altLang="en-US" sz="1100">
                  <a:latin typeface="微软雅黑" panose="020B0503020204020204" pitchFamily="34" charset="-122"/>
                  <a:ea typeface="微软雅黑" panose="020B0503020204020204" pitchFamily="34" charset="-122"/>
                </a:rPr>
                <a:t>挂账</a:t>
              </a:r>
              <a:endParaRPr kumimoji="1" lang="zh-CN" altLang="en-US" sz="1100">
                <a:latin typeface="微软雅黑" panose="020B0503020204020204" pitchFamily="34" charset="-122"/>
                <a:ea typeface="微软雅黑" panose="020B0503020204020204" pitchFamily="34" charset="-122"/>
              </a:endParaRPr>
            </a:p>
          </p:txBody>
        </p:sp>
        <p:sp>
          <p:nvSpPr>
            <p:cNvPr id="23" name="AutoShape 14"/>
            <p:cNvSpPr>
              <a:spLocks noChangeArrowheads="1"/>
            </p:cNvSpPr>
            <p:nvPr/>
          </p:nvSpPr>
          <p:spPr bwMode="auto">
            <a:xfrm>
              <a:off x="3927653" y="1008785"/>
              <a:ext cx="649287" cy="635000"/>
            </a:xfrm>
            <a:prstGeom prst="flowChartMultidocument">
              <a:avLst/>
            </a:prstGeom>
            <a:solidFill>
              <a:srgbClr val="FFFF99"/>
            </a:solidFill>
            <a:ln w="9525">
              <a:solidFill>
                <a:srgbClr val="969696"/>
              </a:solidFill>
              <a:miter lim="800000"/>
            </a:ln>
          </p:spPr>
          <p:txBody>
            <a:bodyPr wrap="none" lIns="0" tIns="3510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zh-CN" sz="900">
                <a:latin typeface="微软雅黑" panose="020B0503020204020204" pitchFamily="34" charset="-122"/>
                <a:ea typeface="微软雅黑" panose="020B0503020204020204" pitchFamily="34" charset="-122"/>
              </a:endParaRPr>
            </a:p>
          </p:txBody>
        </p:sp>
        <p:cxnSp>
          <p:nvCxnSpPr>
            <p:cNvPr id="24" name="AutoShape 16"/>
            <p:cNvCxnSpPr>
              <a:cxnSpLocks noChangeShapeType="1"/>
              <a:stCxn id="17" idx="3"/>
              <a:endCxn id="18" idx="1"/>
            </p:cNvCxnSpPr>
            <p:nvPr/>
          </p:nvCxnSpPr>
          <p:spPr bwMode="auto">
            <a:xfrm flipV="1">
              <a:off x="4113465" y="1979457"/>
              <a:ext cx="462236" cy="13870"/>
            </a:xfrm>
            <a:prstGeom prst="straightConnector1">
              <a:avLst/>
            </a:prstGeom>
            <a:noFill/>
            <a:ln w="25400">
              <a:solidFill>
                <a:srgbClr val="666699"/>
              </a:solidFill>
              <a:round/>
              <a:tailEnd type="triangle" w="med" len="med"/>
            </a:ln>
            <a:extLst>
              <a:ext uri="{909E8E84-426E-40DD-AFC4-6F175D3DCCD1}">
                <a14:hiddenFill xmlns:a14="http://schemas.microsoft.com/office/drawing/2010/main">
                  <a:noFill/>
                </a14:hiddenFill>
              </a:ext>
            </a:extLst>
          </p:spPr>
        </p:cxnSp>
        <p:sp>
          <p:nvSpPr>
            <p:cNvPr id="25" name="AutoShape 17"/>
            <p:cNvSpPr>
              <a:spLocks noChangeArrowheads="1"/>
            </p:cNvSpPr>
            <p:nvPr/>
          </p:nvSpPr>
          <p:spPr bwMode="auto">
            <a:xfrm>
              <a:off x="5583415" y="1153248"/>
              <a:ext cx="649288" cy="635000"/>
            </a:xfrm>
            <a:prstGeom prst="flowChartMultidocument">
              <a:avLst/>
            </a:prstGeom>
            <a:solidFill>
              <a:srgbClr val="FFFF99"/>
            </a:solidFill>
            <a:ln w="9525">
              <a:solidFill>
                <a:srgbClr val="969696"/>
              </a:solidFill>
              <a:miter lim="800000"/>
            </a:ln>
          </p:spPr>
          <p:txBody>
            <a:bodyPr wrap="none" lIns="0" tIns="3510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zh-CN" sz="900">
                <a:latin typeface="微软雅黑" panose="020B0503020204020204" pitchFamily="34" charset="-122"/>
                <a:ea typeface="微软雅黑" panose="020B0503020204020204" pitchFamily="34" charset="-122"/>
              </a:endParaRPr>
            </a:p>
          </p:txBody>
        </p:sp>
        <p:cxnSp>
          <p:nvCxnSpPr>
            <p:cNvPr id="26" name="AutoShape 18"/>
            <p:cNvCxnSpPr>
              <a:cxnSpLocks noChangeShapeType="1"/>
            </p:cNvCxnSpPr>
            <p:nvPr/>
          </p:nvCxnSpPr>
          <p:spPr bwMode="auto">
            <a:xfrm>
              <a:off x="5511978" y="1943823"/>
              <a:ext cx="863600" cy="0"/>
            </a:xfrm>
            <a:prstGeom prst="straightConnector1">
              <a:avLst/>
            </a:prstGeom>
            <a:noFill/>
            <a:ln w="25400">
              <a:solidFill>
                <a:srgbClr val="666699"/>
              </a:solidFill>
              <a:round/>
              <a:tailEnd type="triangle" w="med" len="med"/>
            </a:ln>
            <a:extLst>
              <a:ext uri="{909E8E84-426E-40DD-AFC4-6F175D3DCCD1}">
                <a14:hiddenFill xmlns:a14="http://schemas.microsoft.com/office/drawing/2010/main">
                  <a:noFill/>
                </a14:hiddenFill>
              </a:ext>
            </a:extLst>
          </p:spPr>
        </p:cxnSp>
        <p:cxnSp>
          <p:nvCxnSpPr>
            <p:cNvPr id="27" name="AutoShape 20"/>
            <p:cNvCxnSpPr>
              <a:cxnSpLocks noChangeShapeType="1"/>
            </p:cNvCxnSpPr>
            <p:nvPr/>
          </p:nvCxnSpPr>
          <p:spPr bwMode="auto">
            <a:xfrm>
              <a:off x="7312203" y="1943823"/>
              <a:ext cx="647700" cy="0"/>
            </a:xfrm>
            <a:prstGeom prst="straightConnector1">
              <a:avLst/>
            </a:prstGeom>
            <a:noFill/>
            <a:ln w="25400">
              <a:solidFill>
                <a:srgbClr val="666699"/>
              </a:solidFill>
              <a:round/>
              <a:tailEnd type="triangle" w="med" len="med"/>
            </a:ln>
            <a:extLst>
              <a:ext uri="{909E8E84-426E-40DD-AFC4-6F175D3DCCD1}">
                <a14:hiddenFill xmlns:a14="http://schemas.microsoft.com/office/drawing/2010/main">
                  <a:noFill/>
                </a14:hiddenFill>
              </a:ext>
            </a:extLst>
          </p:spPr>
        </p:cxnSp>
        <p:sp>
          <p:nvSpPr>
            <p:cNvPr id="28" name="AutoShape 21"/>
            <p:cNvSpPr>
              <a:spLocks noChangeArrowheads="1"/>
            </p:cNvSpPr>
            <p:nvPr/>
          </p:nvSpPr>
          <p:spPr bwMode="auto">
            <a:xfrm>
              <a:off x="7382053" y="2016848"/>
              <a:ext cx="649287" cy="635000"/>
            </a:xfrm>
            <a:prstGeom prst="flowChartMultidocument">
              <a:avLst/>
            </a:prstGeom>
            <a:solidFill>
              <a:srgbClr val="FFFF99"/>
            </a:solidFill>
            <a:ln w="9525">
              <a:solidFill>
                <a:srgbClr val="969696"/>
              </a:solidFill>
              <a:miter lim="800000"/>
            </a:ln>
          </p:spPr>
          <p:txBody>
            <a:bodyPr wrap="none" lIns="0" tIns="3510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zh-CN" sz="900">
                <a:latin typeface="微软雅黑" panose="020B0503020204020204" pitchFamily="34" charset="-122"/>
                <a:ea typeface="微软雅黑" panose="020B0503020204020204" pitchFamily="34" charset="-122"/>
              </a:endParaRPr>
            </a:p>
          </p:txBody>
        </p:sp>
        <p:cxnSp>
          <p:nvCxnSpPr>
            <p:cNvPr id="29" name="AutoShape 23"/>
            <p:cNvCxnSpPr>
              <a:cxnSpLocks noChangeShapeType="1"/>
              <a:stCxn id="20" idx="2"/>
            </p:cNvCxnSpPr>
            <p:nvPr/>
          </p:nvCxnSpPr>
          <p:spPr bwMode="auto">
            <a:xfrm>
              <a:off x="8428215" y="2448648"/>
              <a:ext cx="0" cy="720725"/>
            </a:xfrm>
            <a:prstGeom prst="straightConnector1">
              <a:avLst/>
            </a:prstGeom>
            <a:noFill/>
            <a:ln w="25400">
              <a:solidFill>
                <a:srgbClr val="666699"/>
              </a:solidFill>
              <a:round/>
              <a:tailEnd type="triangle" w="med" len="med"/>
            </a:ln>
            <a:extLst>
              <a:ext uri="{909E8E84-426E-40DD-AFC4-6F175D3DCCD1}">
                <a14:hiddenFill xmlns:a14="http://schemas.microsoft.com/office/drawing/2010/main">
                  <a:noFill/>
                </a14:hiddenFill>
              </a:ext>
            </a:extLst>
          </p:spPr>
        </p:cxnSp>
        <p:cxnSp>
          <p:nvCxnSpPr>
            <p:cNvPr id="30" name="AutoShape 25"/>
            <p:cNvCxnSpPr>
              <a:cxnSpLocks noChangeShapeType="1"/>
            </p:cNvCxnSpPr>
            <p:nvPr/>
          </p:nvCxnSpPr>
          <p:spPr bwMode="auto">
            <a:xfrm rot="10800000" flipV="1">
              <a:off x="7382485" y="3616038"/>
              <a:ext cx="667038" cy="17606"/>
            </a:xfrm>
            <a:prstGeom prst="straightConnector1">
              <a:avLst/>
            </a:prstGeom>
            <a:noFill/>
            <a:ln w="25400">
              <a:solidFill>
                <a:srgbClr val="666699"/>
              </a:solidFill>
              <a:round/>
              <a:tailEnd type="triangle" w="med" len="med"/>
            </a:ln>
            <a:extLst>
              <a:ext uri="{909E8E84-426E-40DD-AFC4-6F175D3DCCD1}">
                <a14:hiddenFill xmlns:a14="http://schemas.microsoft.com/office/drawing/2010/main">
                  <a:noFill/>
                </a14:hiddenFill>
              </a:ext>
            </a:extLst>
          </p:spPr>
        </p:cxnSp>
        <p:sp>
          <p:nvSpPr>
            <p:cNvPr id="31" name="AutoShape 27"/>
            <p:cNvSpPr>
              <a:spLocks noChangeArrowheads="1"/>
            </p:cNvSpPr>
            <p:nvPr/>
          </p:nvSpPr>
          <p:spPr bwMode="auto">
            <a:xfrm>
              <a:off x="8031340" y="2520085"/>
              <a:ext cx="649288" cy="635000"/>
            </a:xfrm>
            <a:prstGeom prst="flowChartMultidocument">
              <a:avLst/>
            </a:prstGeom>
            <a:solidFill>
              <a:srgbClr val="FFFF99"/>
            </a:solidFill>
            <a:ln w="9525">
              <a:solidFill>
                <a:srgbClr val="969696"/>
              </a:solidFill>
              <a:miter lim="800000"/>
            </a:ln>
          </p:spPr>
          <p:txBody>
            <a:bodyPr wrap="none" lIns="0" tIns="3510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zh-CN" sz="900">
                <a:latin typeface="微软雅黑" panose="020B0503020204020204" pitchFamily="34" charset="-122"/>
                <a:ea typeface="微软雅黑" panose="020B0503020204020204" pitchFamily="34" charset="-122"/>
              </a:endParaRPr>
            </a:p>
          </p:txBody>
        </p:sp>
        <p:sp>
          <p:nvSpPr>
            <p:cNvPr id="32" name="AutoShape 28"/>
            <p:cNvSpPr>
              <a:spLocks noChangeArrowheads="1"/>
            </p:cNvSpPr>
            <p:nvPr/>
          </p:nvSpPr>
          <p:spPr bwMode="auto">
            <a:xfrm>
              <a:off x="7771712" y="4013346"/>
              <a:ext cx="649287" cy="635000"/>
            </a:xfrm>
            <a:prstGeom prst="flowChartMultidocument">
              <a:avLst/>
            </a:prstGeom>
            <a:solidFill>
              <a:srgbClr val="FFFF99"/>
            </a:solidFill>
            <a:ln w="9525">
              <a:solidFill>
                <a:srgbClr val="969696"/>
              </a:solidFill>
              <a:miter lim="800000"/>
            </a:ln>
          </p:spPr>
          <p:txBody>
            <a:bodyPr wrap="none" lIns="0" tIns="3510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zh-CN" sz="900">
                <a:latin typeface="微软雅黑" panose="020B0503020204020204" pitchFamily="34" charset="-122"/>
                <a:ea typeface="微软雅黑" panose="020B0503020204020204" pitchFamily="34" charset="-122"/>
              </a:endParaRPr>
            </a:p>
          </p:txBody>
        </p:sp>
        <p:sp>
          <p:nvSpPr>
            <p:cNvPr id="33" name="Rectangle 10"/>
            <p:cNvSpPr>
              <a:spLocks noChangeArrowheads="1"/>
            </p:cNvSpPr>
            <p:nvPr/>
          </p:nvSpPr>
          <p:spPr bwMode="auto">
            <a:xfrm>
              <a:off x="4678389" y="3175321"/>
              <a:ext cx="936350" cy="936444"/>
            </a:xfrm>
            <a:prstGeom prst="rect">
              <a:avLst/>
            </a:prstGeom>
            <a:solidFill>
              <a:srgbClr val="D7E2EF"/>
            </a:solidFill>
            <a:ln w="12700">
              <a:solidFill>
                <a:srgbClr val="8E8EB4"/>
              </a:solidFill>
              <a:miter lim="800000"/>
            </a:ln>
            <a:effectLst>
              <a:outerShdw dist="45791" dir="3378596"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pPr>
              <a:r>
                <a:rPr kumimoji="1" lang="zh-CN" altLang="en-US" sz="1100">
                  <a:latin typeface="微软雅黑" panose="020B0503020204020204" pitchFamily="34" charset="-122"/>
                  <a:ea typeface="微软雅黑" panose="020B0503020204020204" pitchFamily="34" charset="-122"/>
                </a:rPr>
                <a:t>收款</a:t>
              </a:r>
              <a:endParaRPr kumimoji="1" lang="zh-CN" altLang="en-US" sz="1100">
                <a:latin typeface="微软雅黑" panose="020B0503020204020204" pitchFamily="34" charset="-122"/>
                <a:ea typeface="微软雅黑" panose="020B0503020204020204" pitchFamily="34" charset="-122"/>
              </a:endParaRPr>
            </a:p>
          </p:txBody>
        </p:sp>
        <p:cxnSp>
          <p:nvCxnSpPr>
            <p:cNvPr id="34" name="直接箭头连接符 33"/>
            <p:cNvCxnSpPr>
              <a:stCxn id="22" idx="1"/>
              <a:endCxn id="33" idx="3"/>
            </p:cNvCxnSpPr>
            <p:nvPr/>
          </p:nvCxnSpPr>
          <p:spPr>
            <a:xfrm rot="10800000" flipV="1">
              <a:off x="5614739" y="3644700"/>
              <a:ext cx="8237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AutoShape 28"/>
            <p:cNvSpPr>
              <a:spLocks noChangeArrowheads="1"/>
            </p:cNvSpPr>
            <p:nvPr/>
          </p:nvSpPr>
          <p:spPr bwMode="auto">
            <a:xfrm>
              <a:off x="6206149" y="4124183"/>
              <a:ext cx="649287" cy="635000"/>
            </a:xfrm>
            <a:prstGeom prst="flowChartMultidocument">
              <a:avLst/>
            </a:prstGeom>
            <a:solidFill>
              <a:srgbClr val="FFFF99"/>
            </a:solidFill>
            <a:ln w="9525">
              <a:solidFill>
                <a:srgbClr val="969696"/>
              </a:solidFill>
              <a:miter lim="800000"/>
            </a:ln>
          </p:spPr>
          <p:txBody>
            <a:bodyPr wrap="none" lIns="0" tIns="3510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zh-CN" sz="900">
                <a:latin typeface="微软雅黑" panose="020B0503020204020204" pitchFamily="34" charset="-122"/>
                <a:ea typeface="微软雅黑" panose="020B0503020204020204" pitchFamily="34" charset="-122"/>
              </a:endParaRPr>
            </a:p>
          </p:txBody>
        </p:sp>
        <p:sp>
          <p:nvSpPr>
            <p:cNvPr id="36" name="AutoShape 28"/>
            <p:cNvSpPr>
              <a:spLocks noChangeArrowheads="1"/>
            </p:cNvSpPr>
            <p:nvPr/>
          </p:nvSpPr>
          <p:spPr bwMode="auto">
            <a:xfrm>
              <a:off x="4502040" y="4082620"/>
              <a:ext cx="649287" cy="635000"/>
            </a:xfrm>
            <a:prstGeom prst="flowChartMultidocument">
              <a:avLst/>
            </a:prstGeom>
            <a:solidFill>
              <a:srgbClr val="FFFF99"/>
            </a:solidFill>
            <a:ln w="9525">
              <a:solidFill>
                <a:srgbClr val="969696"/>
              </a:solidFill>
              <a:miter lim="800000"/>
            </a:ln>
          </p:spPr>
          <p:txBody>
            <a:bodyPr wrap="none" lIns="0" tIns="3510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zh-CN" sz="900">
                <a:latin typeface="微软雅黑" panose="020B0503020204020204" pitchFamily="34" charset="-122"/>
                <a:ea typeface="微软雅黑" panose="020B0503020204020204" pitchFamily="34" charset="-122"/>
              </a:endParaRPr>
            </a:p>
          </p:txBody>
        </p:sp>
      </p:grpSp>
      <p:sp>
        <p:nvSpPr>
          <p:cNvPr id="37" name="矩形 36"/>
          <p:cNvSpPr/>
          <p:nvPr/>
        </p:nvSpPr>
        <p:spPr>
          <a:xfrm>
            <a:off x="1461217" y="3063204"/>
            <a:ext cx="1073944" cy="263128"/>
          </a:xfrm>
          <a:prstGeom prst="rect">
            <a:avLst/>
          </a:prstGeom>
          <a:solidFill>
            <a:srgbClr val="D9FF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100" dirty="0">
                <a:solidFill>
                  <a:schemeClr val="tx1"/>
                </a:solidFill>
                <a:latin typeface="微软雅黑" panose="020B0503020204020204" pitchFamily="34" charset="-122"/>
                <a:ea typeface="微软雅黑" panose="020B0503020204020204" pitchFamily="34" charset="-122"/>
              </a:rPr>
              <a:t>订单的预警跟催</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38" name="矩形 37"/>
          <p:cNvSpPr/>
          <p:nvPr/>
        </p:nvSpPr>
        <p:spPr>
          <a:xfrm>
            <a:off x="5155430" y="3054963"/>
            <a:ext cx="1072754" cy="264319"/>
          </a:xfrm>
          <a:prstGeom prst="rect">
            <a:avLst/>
          </a:prstGeom>
          <a:solidFill>
            <a:srgbClr val="D9FF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100" dirty="0">
                <a:solidFill>
                  <a:schemeClr val="tx1"/>
                </a:solidFill>
                <a:latin typeface="微软雅黑" panose="020B0503020204020204" pitchFamily="34" charset="-122"/>
                <a:ea typeface="微软雅黑" panose="020B0503020204020204" pitchFamily="34" charset="-122"/>
              </a:rPr>
              <a:t>信用控制</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39" name="矩形 38"/>
          <p:cNvSpPr/>
          <p:nvPr/>
        </p:nvSpPr>
        <p:spPr>
          <a:xfrm>
            <a:off x="2628054" y="3453729"/>
            <a:ext cx="1125140" cy="263129"/>
          </a:xfrm>
          <a:prstGeom prst="rect">
            <a:avLst/>
          </a:prstGeom>
          <a:solidFill>
            <a:srgbClr val="D9FF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100" dirty="0">
                <a:solidFill>
                  <a:schemeClr val="tx1"/>
                </a:solidFill>
                <a:latin typeface="微软雅黑" panose="020B0503020204020204" pitchFamily="34" charset="-122"/>
                <a:ea typeface="微软雅黑" panose="020B0503020204020204" pitchFamily="34" charset="-122"/>
              </a:rPr>
              <a:t>发货及时通知</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40" name="矩形 39"/>
          <p:cNvSpPr/>
          <p:nvPr/>
        </p:nvSpPr>
        <p:spPr>
          <a:xfrm>
            <a:off x="3906759" y="3471850"/>
            <a:ext cx="1104900" cy="264319"/>
          </a:xfrm>
          <a:prstGeom prst="rect">
            <a:avLst/>
          </a:prstGeom>
          <a:solidFill>
            <a:srgbClr val="D9FF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100" dirty="0">
                <a:solidFill>
                  <a:schemeClr val="tx1"/>
                </a:solidFill>
                <a:latin typeface="微软雅黑" panose="020B0503020204020204" pitchFamily="34" charset="-122"/>
                <a:ea typeface="微软雅黑" panose="020B0503020204020204" pitchFamily="34" charset="-122"/>
              </a:rPr>
              <a:t>出库不多装</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41" name="矩形 40"/>
          <p:cNvSpPr/>
          <p:nvPr/>
        </p:nvSpPr>
        <p:spPr>
          <a:xfrm>
            <a:off x="1461217" y="3470398"/>
            <a:ext cx="1073944" cy="264319"/>
          </a:xfrm>
          <a:prstGeom prst="rect">
            <a:avLst/>
          </a:prstGeom>
          <a:solidFill>
            <a:srgbClr val="D9FF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100" dirty="0">
                <a:solidFill>
                  <a:schemeClr val="tx1"/>
                </a:solidFill>
                <a:latin typeface="微软雅黑" panose="020B0503020204020204" pitchFamily="34" charset="-122"/>
                <a:ea typeface="微软雅黑" panose="020B0503020204020204" pitchFamily="34" charset="-122"/>
              </a:rPr>
              <a:t>拣货不出错</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42" name="矩形 41"/>
          <p:cNvSpPr/>
          <p:nvPr/>
        </p:nvSpPr>
        <p:spPr>
          <a:xfrm>
            <a:off x="1451691" y="4174057"/>
            <a:ext cx="1072754" cy="263129"/>
          </a:xfrm>
          <a:prstGeom prst="rect">
            <a:avLst/>
          </a:prstGeom>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zh-CN" altLang="en-US" sz="1100" dirty="0">
                <a:solidFill>
                  <a:schemeClr val="bg1"/>
                </a:solidFill>
                <a:latin typeface="微软雅黑" panose="020B0503020204020204" pitchFamily="34" charset="-122"/>
                <a:ea typeface="微软雅黑" panose="020B0503020204020204" pitchFamily="34" charset="-122"/>
              </a:rPr>
              <a:t>订单执行状况</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3" name="矩形 42"/>
          <p:cNvSpPr/>
          <p:nvPr/>
        </p:nvSpPr>
        <p:spPr>
          <a:xfrm>
            <a:off x="1440976" y="4475285"/>
            <a:ext cx="1073944" cy="263128"/>
          </a:xfrm>
          <a:prstGeom prst="rect">
            <a:avLst/>
          </a:prstGeom>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zh-CN" altLang="en-US" sz="1100" dirty="0">
                <a:solidFill>
                  <a:schemeClr val="bg1"/>
                </a:solidFill>
                <a:latin typeface="微软雅黑" panose="020B0503020204020204" pitchFamily="34" charset="-122"/>
                <a:ea typeface="微软雅黑" panose="020B0503020204020204" pitchFamily="34" charset="-122"/>
              </a:rPr>
              <a:t>应收账龄分析</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4" name="矩形 43"/>
          <p:cNvSpPr/>
          <p:nvPr/>
        </p:nvSpPr>
        <p:spPr>
          <a:xfrm>
            <a:off x="2604218" y="4183583"/>
            <a:ext cx="1126331" cy="264319"/>
          </a:xfrm>
          <a:prstGeom prst="rect">
            <a:avLst/>
          </a:prstGeom>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zh-CN" altLang="en-US" sz="1100" dirty="0">
                <a:solidFill>
                  <a:schemeClr val="bg1"/>
                </a:solidFill>
                <a:latin typeface="微软雅黑" panose="020B0503020204020204" pitchFamily="34" charset="-122"/>
                <a:ea typeface="微软雅黑" panose="020B0503020204020204" pitchFamily="34" charset="-122"/>
              </a:rPr>
              <a:t>发货明细表</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5" name="矩形 44"/>
          <p:cNvSpPr/>
          <p:nvPr/>
        </p:nvSpPr>
        <p:spPr>
          <a:xfrm>
            <a:off x="5056904" y="4152626"/>
            <a:ext cx="1104900" cy="264319"/>
          </a:xfrm>
          <a:prstGeom prst="rect">
            <a:avLst/>
          </a:prstGeom>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zh-CN" altLang="en-US" sz="1100" dirty="0">
                <a:solidFill>
                  <a:schemeClr val="bg1"/>
                </a:solidFill>
                <a:latin typeface="微软雅黑" panose="020B0503020204020204" pitchFamily="34" charset="-122"/>
                <a:ea typeface="微软雅黑" panose="020B0503020204020204" pitchFamily="34" charset="-122"/>
              </a:rPr>
              <a:t>发货开票收款表</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6" name="矩形 45"/>
          <p:cNvSpPr/>
          <p:nvPr/>
        </p:nvSpPr>
        <p:spPr>
          <a:xfrm>
            <a:off x="2604218" y="4495526"/>
            <a:ext cx="1126331" cy="264319"/>
          </a:xfrm>
          <a:prstGeom prst="rect">
            <a:avLst/>
          </a:prstGeom>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zh-CN" altLang="en-US" sz="1100" dirty="0">
                <a:solidFill>
                  <a:schemeClr val="bg1"/>
                </a:solidFill>
                <a:latin typeface="微软雅黑" panose="020B0503020204020204" pitchFamily="34" charset="-122"/>
                <a:ea typeface="微软雅黑" panose="020B0503020204020204" pitchFamily="34" charset="-122"/>
              </a:rPr>
              <a:t>销售货龄分析</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7" name="矩形 46"/>
          <p:cNvSpPr/>
          <p:nvPr/>
        </p:nvSpPr>
        <p:spPr>
          <a:xfrm>
            <a:off x="3810320" y="4174057"/>
            <a:ext cx="1125140" cy="263129"/>
          </a:xfrm>
          <a:prstGeom prst="rect">
            <a:avLst/>
          </a:prstGeom>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zh-CN" altLang="en-US" sz="1100" dirty="0">
                <a:solidFill>
                  <a:schemeClr val="bg1"/>
                </a:solidFill>
                <a:latin typeface="微软雅黑" panose="020B0503020204020204" pitchFamily="34" charset="-122"/>
                <a:ea typeface="微软雅黑" panose="020B0503020204020204" pitchFamily="34" charset="-122"/>
              </a:rPr>
              <a:t>发票明细表</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8" name="矩形 47"/>
          <p:cNvSpPr/>
          <p:nvPr/>
        </p:nvSpPr>
        <p:spPr>
          <a:xfrm>
            <a:off x="3810320" y="4495526"/>
            <a:ext cx="1125140" cy="264319"/>
          </a:xfrm>
          <a:prstGeom prst="rect">
            <a:avLst/>
          </a:prstGeom>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zh-CN" altLang="en-US" sz="1100" dirty="0">
                <a:solidFill>
                  <a:schemeClr val="bg1"/>
                </a:solidFill>
                <a:latin typeface="微软雅黑" panose="020B0503020204020204" pitchFamily="34" charset="-122"/>
                <a:ea typeface="微软雅黑" panose="020B0503020204020204" pitchFamily="34" charset="-122"/>
              </a:rPr>
              <a:t>销售增长分析</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9" name="矩形 48"/>
          <p:cNvSpPr/>
          <p:nvPr/>
        </p:nvSpPr>
        <p:spPr>
          <a:xfrm>
            <a:off x="1445983" y="4796755"/>
            <a:ext cx="1072800" cy="264319"/>
          </a:xfrm>
          <a:prstGeom prst="rect">
            <a:avLst/>
          </a:prstGeom>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zh-CN" altLang="en-US" sz="1100" dirty="0">
                <a:solidFill>
                  <a:schemeClr val="bg1"/>
                </a:solidFill>
                <a:latin typeface="微软雅黑" panose="020B0503020204020204" pitchFamily="34" charset="-122"/>
                <a:ea typeface="微软雅黑" panose="020B0503020204020204" pitchFamily="34" charset="-122"/>
              </a:rPr>
              <a:t>销售毛利分析</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50" name="矩形 49"/>
          <p:cNvSpPr/>
          <p:nvPr/>
        </p:nvSpPr>
        <p:spPr>
          <a:xfrm>
            <a:off x="2604217" y="4807470"/>
            <a:ext cx="1125141" cy="264319"/>
          </a:xfrm>
          <a:prstGeom prst="rect">
            <a:avLst/>
          </a:prstGeom>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zh-CN" altLang="en-US" sz="1100" dirty="0">
                <a:solidFill>
                  <a:schemeClr val="bg1"/>
                </a:solidFill>
                <a:latin typeface="微软雅黑" panose="020B0503020204020204" pitchFamily="34" charset="-122"/>
                <a:ea typeface="微软雅黑" panose="020B0503020204020204" pitchFamily="34" charset="-122"/>
              </a:rPr>
              <a:t>销售跟踪分析</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51" name="矩形 50"/>
          <p:cNvSpPr/>
          <p:nvPr/>
        </p:nvSpPr>
        <p:spPr>
          <a:xfrm>
            <a:off x="5056905" y="4506242"/>
            <a:ext cx="1125141" cy="264319"/>
          </a:xfrm>
          <a:prstGeom prst="rect">
            <a:avLst/>
          </a:prstGeom>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zh-CN" altLang="en-US" sz="1100" dirty="0">
                <a:solidFill>
                  <a:schemeClr val="bg1"/>
                </a:solidFill>
                <a:latin typeface="微软雅黑" panose="020B0503020204020204" pitchFamily="34" charset="-122"/>
                <a:ea typeface="微软雅黑" panose="020B0503020204020204" pitchFamily="34" charset="-122"/>
              </a:rPr>
              <a:t>客户价值贡献</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52" name="矩形 51"/>
          <p:cNvSpPr/>
          <p:nvPr/>
        </p:nvSpPr>
        <p:spPr>
          <a:xfrm>
            <a:off x="3810320" y="4807470"/>
            <a:ext cx="1125140" cy="264319"/>
          </a:xfrm>
          <a:prstGeom prst="rect">
            <a:avLst/>
          </a:prstGeom>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zh-CN" altLang="en-US" sz="1100" dirty="0">
                <a:solidFill>
                  <a:schemeClr val="bg1"/>
                </a:solidFill>
                <a:latin typeface="微软雅黑" panose="020B0503020204020204" pitchFamily="34" charset="-122"/>
                <a:ea typeface="微软雅黑" panose="020B0503020204020204" pitchFamily="34" charset="-122"/>
              </a:rPr>
              <a:t>收款预测</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53" name="矩形 52"/>
          <p:cNvSpPr/>
          <p:nvPr/>
        </p:nvSpPr>
        <p:spPr>
          <a:xfrm>
            <a:off x="2643407" y="3056153"/>
            <a:ext cx="1125140" cy="263128"/>
          </a:xfrm>
          <a:prstGeom prst="rect">
            <a:avLst/>
          </a:prstGeom>
          <a:solidFill>
            <a:srgbClr val="D9FF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100" dirty="0">
                <a:solidFill>
                  <a:schemeClr val="tx1"/>
                </a:solidFill>
                <a:latin typeface="微软雅黑" panose="020B0503020204020204" pitchFamily="34" charset="-122"/>
                <a:ea typeface="微软雅黑" panose="020B0503020204020204" pitchFamily="34" charset="-122"/>
              </a:rPr>
              <a:t>可用量控制</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54" name="矩形 53"/>
          <p:cNvSpPr/>
          <p:nvPr/>
        </p:nvSpPr>
        <p:spPr>
          <a:xfrm>
            <a:off x="5148065" y="3496754"/>
            <a:ext cx="1125141" cy="263128"/>
          </a:xfrm>
          <a:prstGeom prst="rect">
            <a:avLst/>
          </a:prstGeom>
          <a:solidFill>
            <a:srgbClr val="D9FF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100" dirty="0">
                <a:solidFill>
                  <a:schemeClr val="tx1"/>
                </a:solidFill>
                <a:latin typeface="微软雅黑" panose="020B0503020204020204" pitchFamily="34" charset="-122"/>
                <a:ea typeface="微软雅黑" panose="020B0503020204020204" pitchFamily="34" charset="-122"/>
              </a:rPr>
              <a:t>应收及时预警</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55" name="矩形 54"/>
          <p:cNvSpPr/>
          <p:nvPr/>
        </p:nvSpPr>
        <p:spPr>
          <a:xfrm>
            <a:off x="5059153" y="4827711"/>
            <a:ext cx="1125140" cy="264319"/>
          </a:xfrm>
          <a:prstGeom prst="rect">
            <a:avLst/>
          </a:prstGeom>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zh-CN" altLang="en-US" sz="1100" dirty="0">
                <a:solidFill>
                  <a:schemeClr val="bg1"/>
                </a:solidFill>
                <a:latin typeface="微软雅黑" panose="020B0503020204020204" pitchFamily="34" charset="-122"/>
                <a:ea typeface="微软雅黑" panose="020B0503020204020204" pitchFamily="34" charset="-122"/>
              </a:rPr>
              <a:t>客户对账</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56" name="矩形 55"/>
          <p:cNvSpPr/>
          <p:nvPr/>
        </p:nvSpPr>
        <p:spPr>
          <a:xfrm>
            <a:off x="3896640" y="3063205"/>
            <a:ext cx="1125141" cy="263129"/>
          </a:xfrm>
          <a:prstGeom prst="rect">
            <a:avLst/>
          </a:prstGeom>
          <a:solidFill>
            <a:srgbClr val="D9FF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100" dirty="0">
                <a:solidFill>
                  <a:schemeClr val="tx1"/>
                </a:solidFill>
                <a:latin typeface="微软雅黑" panose="020B0503020204020204" pitchFamily="34" charset="-122"/>
                <a:ea typeface="微软雅黑" panose="020B0503020204020204" pitchFamily="34" charset="-122"/>
              </a:rPr>
              <a:t>价格控制</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58" name="文本框 2"/>
          <p:cNvSpPr txBox="1"/>
          <p:nvPr/>
        </p:nvSpPr>
        <p:spPr>
          <a:xfrm>
            <a:off x="6998735" y="1672076"/>
            <a:ext cx="1972007" cy="276995"/>
          </a:xfrm>
          <a:prstGeom prst="rect">
            <a:avLst/>
          </a:prstGeom>
          <a:noFill/>
        </p:spPr>
        <p:txBody>
          <a:bodyPr wrap="none" lIns="91436" tIns="45718" rIns="91436" bIns="45718" rtlCol="0">
            <a:spAutoFit/>
          </a:bodyPr>
          <a:lstStyle/>
          <a:p>
            <a:r>
              <a:rPr lang="en-US" altLang="zh-CN" sz="1200" b="1" dirty="0">
                <a:solidFill>
                  <a:srgbClr val="C00000"/>
                </a:solidFill>
                <a:latin typeface="微软雅黑" panose="020B0503020204020204" pitchFamily="34" charset="-122"/>
                <a:ea typeface="微软雅黑" panose="020B0503020204020204" pitchFamily="34" charset="-122"/>
              </a:rPr>
              <a:t>1</a:t>
            </a:r>
            <a:r>
              <a:rPr lang="zh-CN" altLang="en-US" sz="1200" b="1" dirty="0">
                <a:solidFill>
                  <a:srgbClr val="C00000"/>
                </a:solidFill>
                <a:latin typeface="微软雅黑" panose="020B0503020204020204" pitchFamily="34" charset="-122"/>
                <a:ea typeface="微软雅黑" panose="020B0503020204020204" pitchFamily="34" charset="-122"/>
              </a:rPr>
              <a:t>、流程通畅、信息共享！</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
        <p:nvSpPr>
          <p:cNvPr id="59" name="文本框 65"/>
          <p:cNvSpPr txBox="1"/>
          <p:nvPr/>
        </p:nvSpPr>
        <p:spPr>
          <a:xfrm>
            <a:off x="6990467" y="3176731"/>
            <a:ext cx="1972007" cy="276995"/>
          </a:xfrm>
          <a:prstGeom prst="rect">
            <a:avLst/>
          </a:prstGeom>
          <a:noFill/>
        </p:spPr>
        <p:txBody>
          <a:bodyPr wrap="none" lIns="91436" tIns="45718" rIns="91436" bIns="45718" rtlCol="0">
            <a:spAutoFit/>
          </a:bodyPr>
          <a:lstStyle/>
          <a:p>
            <a:r>
              <a:rPr lang="en-US" altLang="zh-CN" sz="1200" b="1" dirty="0">
                <a:solidFill>
                  <a:srgbClr val="C00000"/>
                </a:solidFill>
                <a:latin typeface="微软雅黑" panose="020B0503020204020204" pitchFamily="34" charset="-122"/>
                <a:ea typeface="微软雅黑" panose="020B0503020204020204" pitchFamily="34" charset="-122"/>
              </a:rPr>
              <a:t>2</a:t>
            </a:r>
            <a:r>
              <a:rPr lang="zh-CN" altLang="en-US" sz="1200" b="1" dirty="0">
                <a:solidFill>
                  <a:srgbClr val="C00000"/>
                </a:solidFill>
                <a:latin typeface="微软雅黑" panose="020B0503020204020204" pitchFamily="34" charset="-122"/>
                <a:ea typeface="微软雅黑" panose="020B0503020204020204" pitchFamily="34" charset="-122"/>
              </a:rPr>
              <a:t>、控制到位、消除人为！</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
        <p:nvSpPr>
          <p:cNvPr id="60" name="文本框 66"/>
          <p:cNvSpPr txBox="1"/>
          <p:nvPr/>
        </p:nvSpPr>
        <p:spPr>
          <a:xfrm>
            <a:off x="7074100" y="4357026"/>
            <a:ext cx="1972007" cy="276995"/>
          </a:xfrm>
          <a:prstGeom prst="rect">
            <a:avLst/>
          </a:prstGeom>
          <a:noFill/>
        </p:spPr>
        <p:txBody>
          <a:bodyPr wrap="none" lIns="91436" tIns="45718" rIns="91436" bIns="45718" rtlCol="0">
            <a:spAutoFit/>
          </a:bodyPr>
          <a:lstStyle/>
          <a:p>
            <a:r>
              <a:rPr lang="en-US" altLang="zh-CN" sz="1200" b="1" dirty="0">
                <a:solidFill>
                  <a:srgbClr val="C00000"/>
                </a:solidFill>
                <a:latin typeface="微软雅黑" panose="020B0503020204020204" pitchFamily="34" charset="-122"/>
                <a:ea typeface="微软雅黑" panose="020B0503020204020204" pitchFamily="34" charset="-122"/>
              </a:rPr>
              <a:t>3</a:t>
            </a:r>
            <a:r>
              <a:rPr lang="zh-CN" altLang="en-US" sz="1200" b="1" dirty="0">
                <a:solidFill>
                  <a:srgbClr val="C00000"/>
                </a:solidFill>
                <a:latin typeface="微软雅黑" panose="020B0503020204020204" pitchFamily="34" charset="-122"/>
                <a:ea typeface="微软雅黑" panose="020B0503020204020204" pitchFamily="34" charset="-122"/>
              </a:rPr>
              <a:t>、统计便捷、分析全面！</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normAutofit lnSpcReduction="10000"/>
          </a:bodyPr>
          <a:lstStyle/>
          <a:p>
            <a:r>
              <a:rPr lang="zh-CN" altLang="en-US" dirty="0"/>
              <a:t>营</a:t>
            </a:r>
            <a:r>
              <a:rPr lang="zh-CN" altLang="en-US" dirty="0" smtClean="0"/>
              <a:t>销管理</a:t>
            </a:r>
            <a:r>
              <a:rPr lang="en-US" altLang="zh-CN" dirty="0" smtClean="0"/>
              <a:t>-</a:t>
            </a:r>
            <a:r>
              <a:rPr lang="zh-CN" altLang="en-US" dirty="0" smtClean="0"/>
              <a:t>出口业务</a:t>
            </a:r>
            <a:endParaRPr lang="zh-CN" altLang="en-US" dirty="0"/>
          </a:p>
        </p:txBody>
      </p:sp>
      <p:cxnSp>
        <p:nvCxnSpPr>
          <p:cNvPr id="28" name="直接连接符 27"/>
          <p:cNvCxnSpPr/>
          <p:nvPr>
            <p:custDataLst>
              <p:tags r:id="rId1"/>
            </p:custDataLst>
          </p:nvPr>
        </p:nvCxnSpPr>
        <p:spPr>
          <a:xfrm>
            <a:off x="936620" y="4058527"/>
            <a:ext cx="0" cy="540926"/>
          </a:xfrm>
          <a:prstGeom prst="line">
            <a:avLst/>
          </a:prstGeom>
          <a:ln w="25400">
            <a:solidFill>
              <a:srgbClr val="9D9D9D"/>
            </a:solidFill>
            <a:prstDash val="sysDash"/>
          </a:ln>
        </p:spPr>
        <p:style>
          <a:lnRef idx="1">
            <a:srgbClr val="3069B4"/>
          </a:lnRef>
          <a:fillRef idx="0">
            <a:srgbClr val="3069B4"/>
          </a:fillRef>
          <a:effectRef idx="0">
            <a:srgbClr val="3069B4"/>
          </a:effectRef>
          <a:fontRef idx="minor">
            <a:srgbClr val="000000"/>
          </a:fontRef>
        </p:style>
      </p:cxnSp>
      <p:cxnSp>
        <p:nvCxnSpPr>
          <p:cNvPr id="30" name="直接连接符 29"/>
          <p:cNvCxnSpPr/>
          <p:nvPr>
            <p:custDataLst>
              <p:tags r:id="rId2"/>
            </p:custDataLst>
          </p:nvPr>
        </p:nvCxnSpPr>
        <p:spPr>
          <a:xfrm>
            <a:off x="2242127" y="3741762"/>
            <a:ext cx="0" cy="540926"/>
          </a:xfrm>
          <a:prstGeom prst="line">
            <a:avLst/>
          </a:prstGeom>
          <a:ln w="25400">
            <a:solidFill>
              <a:srgbClr val="9D9D9D"/>
            </a:solidFill>
            <a:prstDash val="sysDash"/>
          </a:ln>
        </p:spPr>
        <p:style>
          <a:lnRef idx="1">
            <a:srgbClr val="3069B4"/>
          </a:lnRef>
          <a:fillRef idx="0">
            <a:srgbClr val="3069B4"/>
          </a:fillRef>
          <a:effectRef idx="0">
            <a:srgbClr val="3069B4"/>
          </a:effectRef>
          <a:fontRef idx="minor">
            <a:srgbClr val="000000"/>
          </a:fontRef>
        </p:style>
      </p:cxnSp>
      <p:cxnSp>
        <p:nvCxnSpPr>
          <p:cNvPr id="31" name="直接连接符 30"/>
          <p:cNvCxnSpPr/>
          <p:nvPr>
            <p:custDataLst>
              <p:tags r:id="rId3"/>
            </p:custDataLst>
          </p:nvPr>
        </p:nvCxnSpPr>
        <p:spPr>
          <a:xfrm>
            <a:off x="3547635" y="3365483"/>
            <a:ext cx="0" cy="540926"/>
          </a:xfrm>
          <a:prstGeom prst="line">
            <a:avLst/>
          </a:prstGeom>
          <a:ln w="25400">
            <a:solidFill>
              <a:srgbClr val="9D9D9D"/>
            </a:solidFill>
            <a:prstDash val="sysDash"/>
          </a:ln>
        </p:spPr>
        <p:style>
          <a:lnRef idx="1">
            <a:srgbClr val="3069B4"/>
          </a:lnRef>
          <a:fillRef idx="0">
            <a:srgbClr val="3069B4"/>
          </a:fillRef>
          <a:effectRef idx="0">
            <a:srgbClr val="3069B4"/>
          </a:effectRef>
          <a:fontRef idx="minor">
            <a:srgbClr val="000000"/>
          </a:fontRef>
        </p:style>
      </p:cxnSp>
      <p:cxnSp>
        <p:nvCxnSpPr>
          <p:cNvPr id="32" name="直接连接符 31"/>
          <p:cNvCxnSpPr/>
          <p:nvPr>
            <p:custDataLst>
              <p:tags r:id="rId4"/>
            </p:custDataLst>
          </p:nvPr>
        </p:nvCxnSpPr>
        <p:spPr>
          <a:xfrm>
            <a:off x="4861676" y="2974932"/>
            <a:ext cx="0" cy="540926"/>
          </a:xfrm>
          <a:prstGeom prst="line">
            <a:avLst/>
          </a:prstGeom>
          <a:ln w="25400">
            <a:solidFill>
              <a:srgbClr val="9D9D9D"/>
            </a:solidFill>
            <a:prstDash val="sysDash"/>
          </a:ln>
        </p:spPr>
        <p:style>
          <a:lnRef idx="1">
            <a:srgbClr val="3069B4"/>
          </a:lnRef>
          <a:fillRef idx="0">
            <a:srgbClr val="3069B4"/>
          </a:fillRef>
          <a:effectRef idx="0">
            <a:srgbClr val="3069B4"/>
          </a:effectRef>
          <a:fontRef idx="minor">
            <a:srgbClr val="000000"/>
          </a:fontRef>
        </p:style>
      </p:cxnSp>
      <p:cxnSp>
        <p:nvCxnSpPr>
          <p:cNvPr id="33" name="直接连接符 32"/>
          <p:cNvCxnSpPr/>
          <p:nvPr>
            <p:custDataLst>
              <p:tags r:id="rId5"/>
            </p:custDataLst>
          </p:nvPr>
        </p:nvCxnSpPr>
        <p:spPr>
          <a:xfrm>
            <a:off x="6158651" y="2598654"/>
            <a:ext cx="0" cy="540926"/>
          </a:xfrm>
          <a:prstGeom prst="line">
            <a:avLst/>
          </a:prstGeom>
          <a:ln w="25400">
            <a:solidFill>
              <a:srgbClr val="9D9D9D"/>
            </a:solidFill>
            <a:prstDash val="sysDash"/>
          </a:ln>
        </p:spPr>
        <p:style>
          <a:lnRef idx="1">
            <a:srgbClr val="3069B4"/>
          </a:lnRef>
          <a:fillRef idx="0">
            <a:srgbClr val="3069B4"/>
          </a:fillRef>
          <a:effectRef idx="0">
            <a:srgbClr val="3069B4"/>
          </a:effectRef>
          <a:fontRef idx="minor">
            <a:srgbClr val="000000"/>
          </a:fontRef>
        </p:style>
      </p:cxnSp>
      <p:cxnSp>
        <p:nvCxnSpPr>
          <p:cNvPr id="34" name="直接连接符 33"/>
          <p:cNvCxnSpPr/>
          <p:nvPr>
            <p:custDataLst>
              <p:tags r:id="rId6"/>
            </p:custDataLst>
          </p:nvPr>
        </p:nvCxnSpPr>
        <p:spPr>
          <a:xfrm>
            <a:off x="7481224" y="2236648"/>
            <a:ext cx="0" cy="540926"/>
          </a:xfrm>
          <a:prstGeom prst="line">
            <a:avLst/>
          </a:prstGeom>
          <a:ln w="25400">
            <a:solidFill>
              <a:srgbClr val="9D9D9D"/>
            </a:solidFill>
            <a:prstDash val="sysDash"/>
          </a:ln>
        </p:spPr>
        <p:style>
          <a:lnRef idx="1">
            <a:srgbClr val="3069B4"/>
          </a:lnRef>
          <a:fillRef idx="0">
            <a:srgbClr val="3069B4"/>
          </a:fillRef>
          <a:effectRef idx="0">
            <a:srgbClr val="3069B4"/>
          </a:effectRef>
          <a:fontRef idx="minor">
            <a:srgbClr val="000000"/>
          </a:fontRef>
        </p:style>
      </p:cxnSp>
      <p:sp>
        <p:nvSpPr>
          <p:cNvPr id="3" name="矩形 2"/>
          <p:cNvSpPr/>
          <p:nvPr>
            <p:custDataLst>
              <p:tags r:id="rId7"/>
            </p:custDataLst>
          </p:nvPr>
        </p:nvSpPr>
        <p:spPr>
          <a:xfrm>
            <a:off x="300334" y="4573855"/>
            <a:ext cx="1293354" cy="374885"/>
          </a:xfrm>
          <a:prstGeom prst="rect">
            <a:avLst/>
          </a:prstGeom>
          <a:ln>
            <a:noFill/>
          </a:ln>
        </p:spPr>
        <p:style>
          <a:lnRef idx="2">
            <a:srgbClr val="3069B4">
              <a:shade val="50000"/>
            </a:srgbClr>
          </a:lnRef>
          <a:fillRef idx="1">
            <a:srgbClr val="3069B4"/>
          </a:fillRef>
          <a:effectRef idx="0">
            <a:srgbClr val="3069B4"/>
          </a:effectRef>
          <a:fontRef idx="minor">
            <a:sysClr val="window" lastClr="FFFFFF"/>
          </a:fontRef>
        </p:style>
        <p:txBody>
          <a:bodyPr wrap="square" rtlCol="0" anchor="ctr">
            <a:normAutofit/>
          </a:bodyPr>
          <a:lstStyle/>
          <a:p>
            <a:pPr algn="ctr"/>
            <a:r>
              <a:rPr lang="zh-CN" altLang="en-US">
                <a:latin typeface="微软雅黑" panose="020B0503020204020204" pitchFamily="34" charset="-122"/>
                <a:ea typeface="微软雅黑" panose="020B0503020204020204" pitchFamily="34" charset="-122"/>
                <a:cs typeface="+mn-ea"/>
                <a:sym typeface="Arial" panose="020B0604020202020204" pitchFamily="34" charset="0"/>
              </a:rPr>
              <a:t>样品管理</a:t>
            </a:r>
            <a:endParaRPr lang="zh-CN" altLang="en-US">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6" name="矩形 5"/>
          <p:cNvSpPr/>
          <p:nvPr>
            <p:custDataLst>
              <p:tags r:id="rId8"/>
            </p:custDataLst>
          </p:nvPr>
        </p:nvSpPr>
        <p:spPr>
          <a:xfrm>
            <a:off x="1593688" y="4198970"/>
            <a:ext cx="1293354" cy="374885"/>
          </a:xfrm>
          <a:prstGeom prst="rect">
            <a:avLst/>
          </a:prstGeom>
          <a:solidFill>
            <a:srgbClr val="15AA96"/>
          </a:solidFill>
          <a:ln>
            <a:noFill/>
          </a:ln>
        </p:spPr>
        <p:style>
          <a:lnRef idx="2">
            <a:srgbClr val="3069B4">
              <a:shade val="50000"/>
            </a:srgbClr>
          </a:lnRef>
          <a:fillRef idx="1">
            <a:srgbClr val="3069B4"/>
          </a:fillRef>
          <a:effectRef idx="0">
            <a:srgbClr val="3069B4"/>
          </a:effectRef>
          <a:fontRef idx="minor">
            <a:sysClr val="window" lastClr="FFFFFF"/>
          </a:fontRef>
        </p:style>
        <p:txBody>
          <a:bodyPr wrap="square" rtlCol="0" anchor="ctr">
            <a:normAutofit/>
          </a:bodyPr>
          <a:lstStyle/>
          <a:p>
            <a:pPr algn="ctr"/>
            <a:r>
              <a:rPr lang="zh-CN" altLang="en-US">
                <a:latin typeface="微软雅黑" panose="020B0503020204020204" pitchFamily="34" charset="-122"/>
                <a:ea typeface="微软雅黑" panose="020B0503020204020204" pitchFamily="34" charset="-122"/>
                <a:cs typeface="+mn-ea"/>
                <a:sym typeface="Arial" panose="020B0604020202020204" pitchFamily="34" charset="0"/>
              </a:rPr>
              <a:t>磋商管理</a:t>
            </a:r>
            <a:endParaRPr lang="zh-CN" altLang="en-US">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 name="矩形 6"/>
          <p:cNvSpPr/>
          <p:nvPr>
            <p:custDataLst>
              <p:tags r:id="rId9"/>
            </p:custDataLst>
          </p:nvPr>
        </p:nvSpPr>
        <p:spPr>
          <a:xfrm>
            <a:off x="2887041" y="3824086"/>
            <a:ext cx="1293354" cy="374885"/>
          </a:xfrm>
          <a:prstGeom prst="rect">
            <a:avLst/>
          </a:prstGeom>
          <a:solidFill>
            <a:srgbClr val="8DB545"/>
          </a:solidFill>
          <a:ln>
            <a:noFill/>
          </a:ln>
        </p:spPr>
        <p:style>
          <a:lnRef idx="2">
            <a:srgbClr val="3069B4">
              <a:shade val="50000"/>
            </a:srgbClr>
          </a:lnRef>
          <a:fillRef idx="1">
            <a:srgbClr val="3069B4"/>
          </a:fillRef>
          <a:effectRef idx="0">
            <a:srgbClr val="3069B4"/>
          </a:effectRef>
          <a:fontRef idx="minor">
            <a:sysClr val="window" lastClr="FFFFFF"/>
          </a:fontRef>
        </p:style>
        <p:txBody>
          <a:bodyPr wrap="square" rtlCol="0" anchor="ctr">
            <a:normAutofit/>
          </a:bodyPr>
          <a:lstStyle/>
          <a:p>
            <a:pPr algn="ctr"/>
            <a:r>
              <a:rPr lang="zh-CN" altLang="en-US">
                <a:latin typeface="微软雅黑" panose="020B0503020204020204" pitchFamily="34" charset="-122"/>
                <a:ea typeface="微软雅黑" panose="020B0503020204020204" pitchFamily="34" charset="-122"/>
                <a:cs typeface="+mn-ea"/>
                <a:sym typeface="Arial" panose="020B0604020202020204" pitchFamily="34" charset="0"/>
              </a:rPr>
              <a:t>成交管理</a:t>
            </a:r>
            <a:endParaRPr lang="zh-CN" altLang="en-US">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 name="矩形 7"/>
          <p:cNvSpPr/>
          <p:nvPr>
            <p:custDataLst>
              <p:tags r:id="rId10"/>
            </p:custDataLst>
          </p:nvPr>
        </p:nvSpPr>
        <p:spPr>
          <a:xfrm>
            <a:off x="4180395" y="3449200"/>
            <a:ext cx="1293354" cy="374885"/>
          </a:xfrm>
          <a:prstGeom prst="rect">
            <a:avLst/>
          </a:prstGeom>
          <a:solidFill>
            <a:srgbClr val="F4A516"/>
          </a:solidFill>
          <a:ln>
            <a:noFill/>
          </a:ln>
        </p:spPr>
        <p:style>
          <a:lnRef idx="2">
            <a:srgbClr val="3069B4">
              <a:shade val="50000"/>
            </a:srgbClr>
          </a:lnRef>
          <a:fillRef idx="1">
            <a:srgbClr val="3069B4"/>
          </a:fillRef>
          <a:effectRef idx="0">
            <a:srgbClr val="3069B4"/>
          </a:effectRef>
          <a:fontRef idx="minor">
            <a:sysClr val="window" lastClr="FFFFFF"/>
          </a:fontRef>
        </p:style>
        <p:txBody>
          <a:bodyPr wrap="square" rtlCol="0" anchor="ctr">
            <a:normAutofit/>
          </a:bodyPr>
          <a:lstStyle/>
          <a:p>
            <a:pPr algn="ctr"/>
            <a:r>
              <a:rPr lang="zh-CN" altLang="en-US">
                <a:latin typeface="微软雅黑" panose="020B0503020204020204" pitchFamily="34" charset="-122"/>
                <a:ea typeface="微软雅黑" panose="020B0503020204020204" pitchFamily="34" charset="-122"/>
                <a:cs typeface="+mn-ea"/>
                <a:sym typeface="Arial" panose="020B0604020202020204" pitchFamily="34" charset="0"/>
              </a:rPr>
              <a:t>发货通知</a:t>
            </a:r>
            <a:endParaRPr lang="zh-CN" altLang="en-US">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9" name="矩形 8"/>
          <p:cNvSpPr/>
          <p:nvPr>
            <p:custDataLst>
              <p:tags r:id="rId11"/>
            </p:custDataLst>
          </p:nvPr>
        </p:nvSpPr>
        <p:spPr>
          <a:xfrm>
            <a:off x="5473749" y="3074315"/>
            <a:ext cx="1293354" cy="374885"/>
          </a:xfrm>
          <a:prstGeom prst="rect">
            <a:avLst/>
          </a:prstGeom>
          <a:solidFill>
            <a:srgbClr val="BA433A"/>
          </a:solidFill>
          <a:ln>
            <a:noFill/>
          </a:ln>
        </p:spPr>
        <p:style>
          <a:lnRef idx="2">
            <a:srgbClr val="3069B4">
              <a:shade val="50000"/>
            </a:srgbClr>
          </a:lnRef>
          <a:fillRef idx="1">
            <a:srgbClr val="3069B4"/>
          </a:fillRef>
          <a:effectRef idx="0">
            <a:srgbClr val="3069B4"/>
          </a:effectRef>
          <a:fontRef idx="minor">
            <a:sysClr val="window" lastClr="FFFFFF"/>
          </a:fontRef>
        </p:style>
        <p:txBody>
          <a:bodyPr wrap="square" rtlCol="0" anchor="ctr">
            <a:normAutofit/>
          </a:bodyPr>
          <a:lstStyle/>
          <a:p>
            <a:pPr algn="ctr"/>
            <a:r>
              <a:rPr lang="zh-CN" altLang="en-US">
                <a:latin typeface="微软雅黑" panose="020B0503020204020204" pitchFamily="34" charset="-122"/>
                <a:ea typeface="微软雅黑" panose="020B0503020204020204" pitchFamily="34" charset="-122"/>
                <a:cs typeface="+mn-ea"/>
                <a:sym typeface="Arial" panose="020B0604020202020204" pitchFamily="34" charset="0"/>
              </a:rPr>
              <a:t>出运</a:t>
            </a:r>
            <a:endParaRPr lang="zh-CN" altLang="en-US">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0" name="矩形 9"/>
          <p:cNvSpPr/>
          <p:nvPr>
            <p:custDataLst>
              <p:tags r:id="rId12"/>
            </p:custDataLst>
          </p:nvPr>
        </p:nvSpPr>
        <p:spPr>
          <a:xfrm>
            <a:off x="6767102" y="2699431"/>
            <a:ext cx="1293354" cy="374885"/>
          </a:xfrm>
          <a:prstGeom prst="rect">
            <a:avLst/>
          </a:prstGeom>
          <a:solidFill>
            <a:srgbClr val="9D9D9D"/>
          </a:solidFill>
          <a:ln>
            <a:noFill/>
          </a:ln>
        </p:spPr>
        <p:style>
          <a:lnRef idx="2">
            <a:srgbClr val="3069B4">
              <a:shade val="50000"/>
            </a:srgbClr>
          </a:lnRef>
          <a:fillRef idx="1">
            <a:srgbClr val="3069B4"/>
          </a:fillRef>
          <a:effectRef idx="0">
            <a:srgbClr val="3069B4"/>
          </a:effectRef>
          <a:fontRef idx="minor">
            <a:sysClr val="window" lastClr="FFFFFF"/>
          </a:fontRef>
        </p:style>
        <p:txBody>
          <a:bodyPr wrap="square" rtlCol="0" anchor="ctr">
            <a:normAutofit/>
          </a:bodyPr>
          <a:lstStyle/>
          <a:p>
            <a:pPr algn="ctr"/>
            <a:r>
              <a:rPr lang="zh-CN" altLang="en-US" dirty="0">
                <a:latin typeface="微软雅黑" panose="020B0503020204020204" pitchFamily="34" charset="-122"/>
                <a:ea typeface="微软雅黑" panose="020B0503020204020204" pitchFamily="34" charset="-122"/>
                <a:cs typeface="+mn-ea"/>
                <a:sym typeface="Arial" panose="020B0604020202020204" pitchFamily="34" charset="0"/>
              </a:rPr>
              <a:t>财务核算</a:t>
            </a:r>
            <a:endParaRPr lang="zh-CN" altLang="en-US"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2" name="直角三角形 11"/>
          <p:cNvSpPr/>
          <p:nvPr>
            <p:custDataLst>
              <p:tags r:id="rId13"/>
            </p:custDataLst>
          </p:nvPr>
        </p:nvSpPr>
        <p:spPr>
          <a:xfrm flipV="1">
            <a:off x="4173163" y="3824086"/>
            <a:ext cx="364063" cy="374885"/>
          </a:xfrm>
          <a:prstGeom prst="rtTriangle">
            <a:avLst/>
          </a:prstGeom>
          <a:solidFill>
            <a:srgbClr val="8DB545">
              <a:lumMod val="75000"/>
            </a:srgbClr>
          </a:solidFill>
          <a:ln>
            <a:noFill/>
          </a:ln>
        </p:spPr>
        <p:style>
          <a:lnRef idx="2">
            <a:srgbClr val="3069B4">
              <a:shade val="50000"/>
            </a:srgbClr>
          </a:lnRef>
          <a:fillRef idx="1">
            <a:srgbClr val="3069B4"/>
          </a:fillRef>
          <a:effectRef idx="0">
            <a:srgbClr val="3069B4"/>
          </a:effectRef>
          <a:fontRef idx="minor">
            <a:sysClr val="window" lastClr="FFFFFF"/>
          </a:fontRef>
        </p:style>
        <p:txBody>
          <a:bodyPr rtlCol="0" anchor="ctr">
            <a:normAutofit fontScale="42500" lnSpcReduction="20000"/>
          </a:bodyPr>
          <a:lstStyle/>
          <a:p>
            <a:pPr algn="ctr"/>
            <a:endParaRPr lang="zh-CN" altLang="en-US" sz="525">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直角三角形 12"/>
          <p:cNvSpPr/>
          <p:nvPr>
            <p:custDataLst>
              <p:tags r:id="rId14"/>
            </p:custDataLst>
          </p:nvPr>
        </p:nvSpPr>
        <p:spPr>
          <a:xfrm flipV="1">
            <a:off x="2887041" y="4198970"/>
            <a:ext cx="364063" cy="374885"/>
          </a:xfrm>
          <a:prstGeom prst="rtTriangle">
            <a:avLst/>
          </a:prstGeom>
          <a:solidFill>
            <a:srgbClr val="15AA96">
              <a:lumMod val="75000"/>
            </a:srgbClr>
          </a:solidFill>
          <a:ln>
            <a:noFill/>
          </a:ln>
        </p:spPr>
        <p:style>
          <a:lnRef idx="2">
            <a:srgbClr val="3069B4">
              <a:shade val="50000"/>
            </a:srgbClr>
          </a:lnRef>
          <a:fillRef idx="1">
            <a:srgbClr val="3069B4"/>
          </a:fillRef>
          <a:effectRef idx="0">
            <a:srgbClr val="3069B4"/>
          </a:effectRef>
          <a:fontRef idx="minor">
            <a:sysClr val="window" lastClr="FFFFFF"/>
          </a:fontRef>
        </p:style>
        <p:txBody>
          <a:bodyPr rtlCol="0" anchor="ctr">
            <a:normAutofit fontScale="42500" lnSpcReduction="20000"/>
          </a:bodyPr>
          <a:lstStyle/>
          <a:p>
            <a:pPr algn="ctr"/>
            <a:endParaRPr lang="zh-CN" altLang="en-US" sz="525">
              <a:latin typeface="微软雅黑" panose="020B0503020204020204" pitchFamily="34" charset="-122"/>
              <a:ea typeface="微软雅黑" panose="020B0503020204020204" pitchFamily="34" charset="-122"/>
              <a:sym typeface="Arial" panose="020B0604020202020204" pitchFamily="34" charset="0"/>
            </a:endParaRPr>
          </a:p>
        </p:txBody>
      </p:sp>
      <p:sp>
        <p:nvSpPr>
          <p:cNvPr id="14" name="直角三角形 13"/>
          <p:cNvSpPr/>
          <p:nvPr>
            <p:custDataLst>
              <p:tags r:id="rId15"/>
            </p:custDataLst>
          </p:nvPr>
        </p:nvSpPr>
        <p:spPr>
          <a:xfrm flipV="1">
            <a:off x="5473749" y="3449200"/>
            <a:ext cx="364063" cy="374885"/>
          </a:xfrm>
          <a:prstGeom prst="rtTriangle">
            <a:avLst/>
          </a:prstGeom>
          <a:solidFill>
            <a:srgbClr val="F4A516">
              <a:lumMod val="75000"/>
            </a:srgbClr>
          </a:solidFill>
          <a:ln>
            <a:noFill/>
          </a:ln>
        </p:spPr>
        <p:style>
          <a:lnRef idx="2">
            <a:srgbClr val="3069B4">
              <a:shade val="50000"/>
            </a:srgbClr>
          </a:lnRef>
          <a:fillRef idx="1">
            <a:srgbClr val="3069B4"/>
          </a:fillRef>
          <a:effectRef idx="0">
            <a:srgbClr val="3069B4"/>
          </a:effectRef>
          <a:fontRef idx="minor">
            <a:sysClr val="window" lastClr="FFFFFF"/>
          </a:fontRef>
        </p:style>
        <p:txBody>
          <a:bodyPr rtlCol="0" anchor="ctr">
            <a:normAutofit fontScale="42500" lnSpcReduction="20000"/>
          </a:bodyPr>
          <a:lstStyle/>
          <a:p>
            <a:pPr algn="ctr"/>
            <a:endParaRPr lang="zh-CN" altLang="en-US" sz="525">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直角三角形 15"/>
          <p:cNvSpPr/>
          <p:nvPr>
            <p:custDataLst>
              <p:tags r:id="rId16"/>
            </p:custDataLst>
          </p:nvPr>
        </p:nvSpPr>
        <p:spPr>
          <a:xfrm flipV="1">
            <a:off x="1593685" y="4573855"/>
            <a:ext cx="364063" cy="374885"/>
          </a:xfrm>
          <a:prstGeom prst="rtTriangle">
            <a:avLst/>
          </a:prstGeom>
          <a:solidFill>
            <a:srgbClr val="3069B4">
              <a:lumMod val="75000"/>
            </a:srgbClr>
          </a:solidFill>
          <a:ln>
            <a:noFill/>
          </a:ln>
        </p:spPr>
        <p:style>
          <a:lnRef idx="2">
            <a:srgbClr val="3069B4">
              <a:shade val="50000"/>
            </a:srgbClr>
          </a:lnRef>
          <a:fillRef idx="1">
            <a:srgbClr val="3069B4"/>
          </a:fillRef>
          <a:effectRef idx="0">
            <a:srgbClr val="3069B4"/>
          </a:effectRef>
          <a:fontRef idx="minor">
            <a:sysClr val="window" lastClr="FFFFFF"/>
          </a:fontRef>
        </p:style>
        <p:txBody>
          <a:bodyPr rtlCol="0" anchor="ctr">
            <a:normAutofit fontScale="42500" lnSpcReduction="20000"/>
          </a:bodyPr>
          <a:lstStyle/>
          <a:p>
            <a:pPr algn="ctr"/>
            <a:endParaRPr lang="zh-CN" altLang="en-US" sz="525">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直角三角形 16"/>
          <p:cNvSpPr/>
          <p:nvPr>
            <p:custDataLst>
              <p:tags r:id="rId17"/>
            </p:custDataLst>
          </p:nvPr>
        </p:nvSpPr>
        <p:spPr>
          <a:xfrm flipV="1">
            <a:off x="6762708" y="3074315"/>
            <a:ext cx="364063" cy="374885"/>
          </a:xfrm>
          <a:prstGeom prst="rtTriangle">
            <a:avLst/>
          </a:prstGeom>
          <a:solidFill>
            <a:srgbClr val="BA433A">
              <a:lumMod val="75000"/>
            </a:srgbClr>
          </a:solidFill>
          <a:ln>
            <a:noFill/>
          </a:ln>
        </p:spPr>
        <p:style>
          <a:lnRef idx="2">
            <a:srgbClr val="3069B4">
              <a:shade val="50000"/>
            </a:srgbClr>
          </a:lnRef>
          <a:fillRef idx="1">
            <a:srgbClr val="3069B4"/>
          </a:fillRef>
          <a:effectRef idx="0">
            <a:srgbClr val="3069B4"/>
          </a:effectRef>
          <a:fontRef idx="minor">
            <a:sysClr val="window" lastClr="FFFFFF"/>
          </a:fontRef>
        </p:style>
        <p:txBody>
          <a:bodyPr rtlCol="0" anchor="ctr">
            <a:normAutofit fontScale="42500" lnSpcReduction="20000"/>
          </a:bodyPr>
          <a:lstStyle/>
          <a:p>
            <a:pPr algn="ctr"/>
            <a:endParaRPr lang="zh-CN" altLang="en-US" sz="525">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文本框 17"/>
          <p:cNvSpPr txBox="1"/>
          <p:nvPr>
            <p:custDataLst>
              <p:tags r:id="rId18"/>
            </p:custDataLst>
          </p:nvPr>
        </p:nvSpPr>
        <p:spPr>
          <a:xfrm>
            <a:off x="62087" y="3245396"/>
            <a:ext cx="1511421" cy="766829"/>
          </a:xfrm>
          <a:prstGeom prst="rect">
            <a:avLst/>
          </a:prstGeom>
          <a:noFill/>
        </p:spPr>
        <p:txBody>
          <a:bodyPr wrap="square" rtlCol="0">
            <a:noAutofit/>
          </a:bodyPr>
          <a:lstStyle/>
          <a:p>
            <a:pPr algn="ctr"/>
            <a:r>
              <a:rPr lang="zh-CN" altLang="en-US" sz="1200" dirty="0">
                <a:latin typeface="微软雅黑" panose="020B0503020204020204" pitchFamily="34" charset="-122"/>
                <a:ea typeface="微软雅黑" panose="020B0503020204020204" pitchFamily="34" charset="-122"/>
                <a:sym typeface="Arial" panose="020B0604020202020204" pitchFamily="34" charset="0"/>
              </a:rPr>
              <a:t>来样、打样、寄样</a:t>
            </a:r>
            <a:endParaRPr lang="en-US" altLang="zh-CN" sz="1200" dirty="0">
              <a:latin typeface="微软雅黑" panose="020B0503020204020204" pitchFamily="34" charset="-122"/>
              <a:ea typeface="微软雅黑" panose="020B0503020204020204" pitchFamily="34" charset="-122"/>
              <a:sym typeface="Arial" panose="020B0604020202020204" pitchFamily="34" charset="0"/>
            </a:endParaRPr>
          </a:p>
          <a:p>
            <a:pPr algn="ctr">
              <a:spcBef>
                <a:spcPts val="900"/>
              </a:spcBef>
            </a:pPr>
            <a:r>
              <a:rPr lang="zh-CN" altLang="en-US" sz="12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rPr>
              <a:t>如何管理和跟进过程</a:t>
            </a:r>
            <a:endParaRPr lang="zh-CN" altLang="en-US" sz="12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文本框 18"/>
          <p:cNvSpPr txBox="1"/>
          <p:nvPr>
            <p:custDataLst>
              <p:tags r:id="rId19"/>
            </p:custDataLst>
          </p:nvPr>
        </p:nvSpPr>
        <p:spPr>
          <a:xfrm>
            <a:off x="1616144" y="2869117"/>
            <a:ext cx="1242112" cy="766829"/>
          </a:xfrm>
          <a:prstGeom prst="rect">
            <a:avLst/>
          </a:prstGeom>
          <a:noFill/>
        </p:spPr>
        <p:txBody>
          <a:bodyPr wrap="square" rtlCol="0">
            <a:normAutofit/>
          </a:bodyPr>
          <a:lstStyle/>
          <a:p>
            <a:pPr algn="ctr">
              <a:spcBef>
                <a:spcPts val="900"/>
              </a:spcBef>
            </a:pPr>
            <a:r>
              <a:rPr lang="zh-CN" altLang="en-US" sz="1200" dirty="0">
                <a:latin typeface="微软雅黑" panose="020B0503020204020204" pitchFamily="34" charset="-122"/>
                <a:ea typeface="微软雅黑" panose="020B0503020204020204" pitchFamily="34" charset="-122"/>
                <a:sym typeface="Arial" panose="020B0604020202020204" pitchFamily="34" charset="0"/>
              </a:rPr>
              <a:t>报价管理</a:t>
            </a:r>
            <a:endParaRPr lang="en-US" altLang="zh-CN" sz="1200" dirty="0">
              <a:latin typeface="微软雅黑" panose="020B0503020204020204" pitchFamily="34" charset="-122"/>
              <a:ea typeface="微软雅黑" panose="020B0503020204020204" pitchFamily="34" charset="-122"/>
              <a:sym typeface="Arial" panose="020B0604020202020204" pitchFamily="34" charset="0"/>
            </a:endParaRPr>
          </a:p>
          <a:p>
            <a:pPr algn="ctr">
              <a:spcBef>
                <a:spcPts val="900"/>
              </a:spcBef>
            </a:pPr>
            <a:r>
              <a:rPr lang="zh-CN" altLang="en-US" sz="12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rPr>
              <a:t>如何报出一个合理的价格</a:t>
            </a:r>
            <a:r>
              <a:rPr lang="en-US" altLang="zh-CN" sz="12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z="12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文本框 19"/>
          <p:cNvSpPr txBox="1"/>
          <p:nvPr>
            <p:custDataLst>
              <p:tags r:id="rId20"/>
            </p:custDataLst>
          </p:nvPr>
        </p:nvSpPr>
        <p:spPr>
          <a:xfrm>
            <a:off x="2921452" y="2492839"/>
            <a:ext cx="1259428" cy="766829"/>
          </a:xfrm>
          <a:prstGeom prst="rect">
            <a:avLst/>
          </a:prstGeom>
          <a:noFill/>
        </p:spPr>
        <p:txBody>
          <a:bodyPr wrap="square" rtlCol="0">
            <a:normAutofit fontScale="97500"/>
          </a:bodyPr>
          <a:lstStyle/>
          <a:p>
            <a:pPr algn="ctr">
              <a:spcBef>
                <a:spcPts val="900"/>
              </a:spcBef>
            </a:pPr>
            <a:r>
              <a:rPr lang="zh-CN" altLang="en-US" sz="1200" dirty="0">
                <a:latin typeface="微软雅黑" panose="020B0503020204020204" pitchFamily="34" charset="-122"/>
                <a:ea typeface="微软雅黑" panose="020B0503020204020204" pitchFamily="34" charset="-122"/>
                <a:sym typeface="Arial" panose="020B0604020202020204" pitchFamily="34" charset="0"/>
              </a:rPr>
              <a:t>外销合同、下达生产、采购</a:t>
            </a:r>
            <a:endParaRPr lang="en-US" altLang="zh-CN" sz="1200" dirty="0">
              <a:latin typeface="微软雅黑" panose="020B0503020204020204" pitchFamily="34" charset="-122"/>
              <a:ea typeface="微软雅黑" panose="020B0503020204020204" pitchFamily="34" charset="-122"/>
              <a:sym typeface="Arial" panose="020B0604020202020204" pitchFamily="34" charset="0"/>
            </a:endParaRPr>
          </a:p>
          <a:p>
            <a:pPr algn="ctr">
              <a:spcBef>
                <a:spcPts val="900"/>
              </a:spcBef>
            </a:pPr>
            <a:r>
              <a:rPr lang="zh-CN" altLang="en-US" sz="12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rPr>
              <a:t>全面跟踪</a:t>
            </a:r>
            <a:endParaRPr lang="zh-CN" altLang="en-US" sz="12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文本框 20"/>
          <p:cNvSpPr txBox="1"/>
          <p:nvPr>
            <p:custDataLst>
              <p:tags r:id="rId21"/>
            </p:custDataLst>
          </p:nvPr>
        </p:nvSpPr>
        <p:spPr>
          <a:xfrm>
            <a:off x="4226760" y="2116561"/>
            <a:ext cx="1306276" cy="766829"/>
          </a:xfrm>
          <a:prstGeom prst="rect">
            <a:avLst/>
          </a:prstGeom>
          <a:noFill/>
        </p:spPr>
        <p:txBody>
          <a:bodyPr wrap="square" rtlCol="0">
            <a:normAutofit/>
          </a:bodyPr>
          <a:lstStyle/>
          <a:p>
            <a:pPr algn="ctr"/>
            <a:r>
              <a:rPr lang="zh-CN" altLang="en-US" sz="1200" dirty="0">
                <a:latin typeface="微软雅黑" panose="020B0503020204020204" pitchFamily="34" charset="-122"/>
                <a:ea typeface="微软雅黑" panose="020B0503020204020204" pitchFamily="34" charset="-122"/>
                <a:sym typeface="Arial" panose="020B0604020202020204" pitchFamily="34" charset="0"/>
              </a:rPr>
              <a:t>编制出运计划</a:t>
            </a:r>
            <a:endParaRPr lang="en-US" altLang="zh-CN" sz="1200" dirty="0">
              <a:latin typeface="微软雅黑" panose="020B0503020204020204" pitchFamily="34" charset="-122"/>
              <a:ea typeface="微软雅黑" panose="020B0503020204020204" pitchFamily="34" charset="-122"/>
              <a:sym typeface="Arial" panose="020B0604020202020204" pitchFamily="34" charset="0"/>
            </a:endParaRPr>
          </a:p>
          <a:p>
            <a:pPr algn="ctr"/>
            <a:endParaRPr lang="en-US" altLang="zh-CN" sz="1200"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algn="ctr"/>
            <a:r>
              <a:rPr lang="zh-CN" altLang="en-US" sz="12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rPr>
              <a:t>部门协同</a:t>
            </a:r>
            <a:endParaRPr lang="zh-CN" altLang="en-US" sz="1200" b="1"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文本框 21"/>
          <p:cNvSpPr txBox="1"/>
          <p:nvPr>
            <p:custDataLst>
              <p:tags r:id="rId22"/>
            </p:custDataLst>
          </p:nvPr>
        </p:nvSpPr>
        <p:spPr>
          <a:xfrm>
            <a:off x="5472979" y="1740148"/>
            <a:ext cx="1497204" cy="766796"/>
          </a:xfrm>
          <a:prstGeom prst="rect">
            <a:avLst/>
          </a:prstGeom>
          <a:noFill/>
        </p:spPr>
        <p:txBody>
          <a:bodyPr wrap="square" rtlCol="0">
            <a:noAutofit/>
          </a:bodyPr>
          <a:lstStyle/>
          <a:p>
            <a:pPr algn="ctr"/>
            <a:r>
              <a:rPr lang="zh-CN" altLang="en-US" sz="1200" dirty="0">
                <a:latin typeface="微软雅黑" panose="020B0503020204020204" pitchFamily="34" charset="-122"/>
                <a:ea typeface="微软雅黑" panose="020B0503020204020204" pitchFamily="34" charset="-122"/>
                <a:sym typeface="Arial" panose="020B0604020202020204" pitchFamily="34" charset="0"/>
              </a:rPr>
              <a:t>订舱、订船、单证</a:t>
            </a:r>
            <a:endParaRPr lang="en-US" altLang="zh-CN" sz="1200" dirty="0">
              <a:latin typeface="微软雅黑" panose="020B0503020204020204" pitchFamily="34" charset="-122"/>
              <a:ea typeface="微软雅黑" panose="020B0503020204020204" pitchFamily="34" charset="-122"/>
              <a:sym typeface="Arial" panose="020B0604020202020204" pitchFamily="34" charset="0"/>
            </a:endParaRPr>
          </a:p>
          <a:p>
            <a:pPr algn="ctr"/>
            <a:endParaRPr lang="en-US" altLang="zh-CN" sz="1200" dirty="0">
              <a:latin typeface="微软雅黑" panose="020B0503020204020204" pitchFamily="34" charset="-122"/>
              <a:ea typeface="微软雅黑" panose="020B0503020204020204" pitchFamily="34" charset="-122"/>
              <a:sym typeface="Arial" panose="020B0604020202020204" pitchFamily="34" charset="0"/>
            </a:endParaRPr>
          </a:p>
          <a:p>
            <a:pPr algn="ctr"/>
            <a:r>
              <a:rPr lang="zh-CN" altLang="en-US" sz="12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rPr>
              <a:t>大量的手工作业</a:t>
            </a:r>
            <a:endParaRPr lang="zh-CN" altLang="en-US" sz="12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文本框 22"/>
          <p:cNvSpPr txBox="1"/>
          <p:nvPr>
            <p:custDataLst>
              <p:tags r:id="rId23"/>
            </p:custDataLst>
          </p:nvPr>
        </p:nvSpPr>
        <p:spPr>
          <a:xfrm>
            <a:off x="7017798" y="1364004"/>
            <a:ext cx="1631273" cy="766829"/>
          </a:xfrm>
          <a:prstGeom prst="rect">
            <a:avLst/>
          </a:prstGeom>
          <a:noFill/>
        </p:spPr>
        <p:txBody>
          <a:bodyPr wrap="square" rtlCol="0">
            <a:noAutofit/>
          </a:bodyPr>
          <a:lstStyle/>
          <a:p>
            <a:r>
              <a:rPr lang="zh-CN" altLang="en-US" sz="1200" dirty="0">
                <a:latin typeface="微软雅黑" panose="020B0503020204020204" pitchFamily="34" charset="-122"/>
                <a:ea typeface="微软雅黑" panose="020B0503020204020204" pitchFamily="34" charset="-122"/>
                <a:sym typeface="Arial" panose="020B0604020202020204" pitchFamily="34" charset="0"/>
              </a:rPr>
              <a:t>收款、付款、费用、退税，最终利润</a:t>
            </a:r>
            <a:endParaRPr lang="en-US" altLang="zh-CN" sz="1200" dirty="0">
              <a:latin typeface="微软雅黑" panose="020B0503020204020204" pitchFamily="34" charset="-122"/>
              <a:ea typeface="微软雅黑" panose="020B0503020204020204" pitchFamily="34" charset="-122"/>
              <a:sym typeface="Arial" panose="020B0604020202020204" pitchFamily="34" charset="0"/>
            </a:endParaRPr>
          </a:p>
          <a:p>
            <a:endParaRPr lang="en-US" altLang="zh-CN" sz="1200" dirty="0">
              <a:latin typeface="微软雅黑" panose="020B0503020204020204" pitchFamily="34" charset="-122"/>
              <a:ea typeface="微软雅黑" panose="020B0503020204020204" pitchFamily="34" charset="-122"/>
              <a:sym typeface="Arial" panose="020B0604020202020204" pitchFamily="34" charset="0"/>
            </a:endParaRPr>
          </a:p>
          <a:p>
            <a:r>
              <a:rPr lang="zh-CN" altLang="en-US" sz="12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rPr>
              <a:t>利润清晰，票票清算</a:t>
            </a:r>
            <a:endParaRPr lang="zh-CN" altLang="en-US" sz="12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KSO_Shape"/>
          <p:cNvSpPr/>
          <p:nvPr>
            <p:custDataLst>
              <p:tags r:id="rId24"/>
            </p:custDataLst>
          </p:nvPr>
        </p:nvSpPr>
        <p:spPr bwMode="auto">
          <a:xfrm>
            <a:off x="682459" y="2869117"/>
            <a:ext cx="352409" cy="300823"/>
          </a:xfrm>
          <a:custGeom>
            <a:avLst/>
            <a:gdLst>
              <a:gd name="T0" fmla="*/ 175713297 w 4097"/>
              <a:gd name="T1" fmla="*/ 71089403 h 3497"/>
              <a:gd name="T2" fmla="*/ 33597902 w 4097"/>
              <a:gd name="T3" fmla="*/ 71089403 h 3497"/>
              <a:gd name="T4" fmla="*/ 423256757 w 4097"/>
              <a:gd name="T5" fmla="*/ 139474091 h 3497"/>
              <a:gd name="T6" fmla="*/ 372859684 w 4097"/>
              <a:gd name="T7" fmla="*/ 216358747 h 3497"/>
              <a:gd name="T8" fmla="*/ 297747197 w 4097"/>
              <a:gd name="T9" fmla="*/ 139474091 h 3497"/>
              <a:gd name="T10" fmla="*/ 502231138 w 4097"/>
              <a:gd name="T11" fmla="*/ 428853992 h 3497"/>
              <a:gd name="T12" fmla="*/ 423256757 w 4097"/>
              <a:gd name="T13" fmla="*/ 139474091 h 3497"/>
              <a:gd name="T14" fmla="*/ 254687678 w 4097"/>
              <a:gd name="T15" fmla="*/ 98906881 h 3497"/>
              <a:gd name="T16" fmla="*/ 254687678 w 4097"/>
              <a:gd name="T17" fmla="*/ 327242836 h 3497"/>
              <a:gd name="T18" fmla="*/ 184402447 w 4097"/>
              <a:gd name="T19" fmla="*/ 160916703 h 3497"/>
              <a:gd name="T20" fmla="*/ 0 w 4097"/>
              <a:gd name="T21" fmla="*/ 369934708 h 3497"/>
              <a:gd name="T22" fmla="*/ 19116131 w 4097"/>
              <a:gd name="T23" fmla="*/ 675348230 h 3497"/>
              <a:gd name="T24" fmla="*/ 90752959 w 4097"/>
              <a:gd name="T25" fmla="*/ 548044259 h 3497"/>
              <a:gd name="T26" fmla="*/ 143080758 w 4097"/>
              <a:gd name="T27" fmla="*/ 528147135 h 3497"/>
              <a:gd name="T28" fmla="*/ 194249858 w 4097"/>
              <a:gd name="T29" fmla="*/ 674961968 h 3497"/>
              <a:gd name="T30" fmla="*/ 135936541 w 4097"/>
              <a:gd name="T31" fmla="*/ 385582067 h 3497"/>
              <a:gd name="T32" fmla="*/ 165865446 w 4097"/>
              <a:gd name="T33" fmla="*/ 356992065 h 3497"/>
              <a:gd name="T34" fmla="*/ 254687678 w 4097"/>
              <a:gd name="T35" fmla="*/ 455319332 h 3497"/>
              <a:gd name="T36" fmla="*/ 271293512 w 4097"/>
              <a:gd name="T37" fmla="*/ 471739216 h 3497"/>
              <a:gd name="T38" fmla="*/ 542780360 w 4097"/>
              <a:gd name="T39" fmla="*/ 471739216 h 3497"/>
              <a:gd name="T40" fmla="*/ 542780360 w 4097"/>
              <a:gd name="T41" fmla="*/ 379980165 h 3497"/>
              <a:gd name="T42" fmla="*/ 631988386 w 4097"/>
              <a:gd name="T43" fmla="*/ 286096012 h 3497"/>
              <a:gd name="T44" fmla="*/ 566337515 w 4097"/>
              <a:gd name="T45" fmla="*/ 506124911 h 3497"/>
              <a:gd name="T46" fmla="*/ 646277260 w 4097"/>
              <a:gd name="T47" fmla="*/ 668973364 h 3497"/>
              <a:gd name="T48" fmla="*/ 703239419 w 4097"/>
              <a:gd name="T49" fmla="*/ 468648678 h 3497"/>
              <a:gd name="T50" fmla="*/ 791095848 w 4097"/>
              <a:gd name="T51" fmla="*/ 669166715 h 3497"/>
              <a:gd name="T52" fmla="*/ 763483903 w 4097"/>
              <a:gd name="T53" fmla="*/ 170189195 h 3497"/>
              <a:gd name="T54" fmla="*/ 577536523 w 4097"/>
              <a:gd name="T55" fmla="*/ 289572813 h 3497"/>
              <a:gd name="T56" fmla="*/ 542780360 w 4097"/>
              <a:gd name="T57" fmla="*/ 115520115 h 3497"/>
              <a:gd name="T58" fmla="*/ 526367423 w 4097"/>
              <a:gd name="T59" fmla="*/ 98906881 h 3497"/>
              <a:gd name="T60" fmla="*/ 674082541 w 4097"/>
              <a:gd name="T61" fmla="*/ 15261096 h 3497"/>
              <a:gd name="T62" fmla="*/ 674082541 w 4097"/>
              <a:gd name="T63" fmla="*/ 153383050 h 3497"/>
              <a:gd name="T64" fmla="*/ 674082541 w 4097"/>
              <a:gd name="T65" fmla="*/ 15261096 h 34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97" h="3497">
                <a:moveTo>
                  <a:pt x="542" y="0"/>
                </a:moveTo>
                <a:cubicBezTo>
                  <a:pt x="745" y="0"/>
                  <a:pt x="910" y="165"/>
                  <a:pt x="910" y="368"/>
                </a:cubicBezTo>
                <a:cubicBezTo>
                  <a:pt x="910" y="571"/>
                  <a:pt x="745" y="736"/>
                  <a:pt x="542" y="736"/>
                </a:cubicBezTo>
                <a:cubicBezTo>
                  <a:pt x="339" y="736"/>
                  <a:pt x="174" y="571"/>
                  <a:pt x="174" y="368"/>
                </a:cubicBezTo>
                <a:cubicBezTo>
                  <a:pt x="174" y="165"/>
                  <a:pt x="339" y="0"/>
                  <a:pt x="542" y="0"/>
                </a:cubicBezTo>
                <a:close/>
                <a:moveTo>
                  <a:pt x="2192" y="722"/>
                </a:moveTo>
                <a:cubicBezTo>
                  <a:pt x="2192" y="1120"/>
                  <a:pt x="2192" y="1120"/>
                  <a:pt x="2192" y="1120"/>
                </a:cubicBezTo>
                <a:cubicBezTo>
                  <a:pt x="1931" y="1120"/>
                  <a:pt x="1931" y="1120"/>
                  <a:pt x="1931" y="1120"/>
                </a:cubicBezTo>
                <a:cubicBezTo>
                  <a:pt x="1931" y="722"/>
                  <a:pt x="1931" y="722"/>
                  <a:pt x="1931" y="722"/>
                </a:cubicBezTo>
                <a:cubicBezTo>
                  <a:pt x="1542" y="722"/>
                  <a:pt x="1542" y="722"/>
                  <a:pt x="1542" y="722"/>
                </a:cubicBezTo>
                <a:cubicBezTo>
                  <a:pt x="1542" y="2220"/>
                  <a:pt x="1542" y="2220"/>
                  <a:pt x="1542" y="2220"/>
                </a:cubicBezTo>
                <a:cubicBezTo>
                  <a:pt x="2601" y="2220"/>
                  <a:pt x="2601" y="2220"/>
                  <a:pt x="2601" y="2220"/>
                </a:cubicBezTo>
                <a:cubicBezTo>
                  <a:pt x="2601" y="722"/>
                  <a:pt x="2601" y="722"/>
                  <a:pt x="2601" y="722"/>
                </a:cubicBezTo>
                <a:cubicBezTo>
                  <a:pt x="2192" y="722"/>
                  <a:pt x="2192" y="722"/>
                  <a:pt x="2192" y="722"/>
                </a:cubicBezTo>
                <a:close/>
                <a:moveTo>
                  <a:pt x="1405" y="512"/>
                </a:moveTo>
                <a:cubicBezTo>
                  <a:pt x="1319" y="512"/>
                  <a:pt x="1319" y="512"/>
                  <a:pt x="1319" y="512"/>
                </a:cubicBezTo>
                <a:cubicBezTo>
                  <a:pt x="1319" y="598"/>
                  <a:pt x="1319" y="598"/>
                  <a:pt x="1319" y="598"/>
                </a:cubicBezTo>
                <a:cubicBezTo>
                  <a:pt x="1319" y="1694"/>
                  <a:pt x="1319" y="1694"/>
                  <a:pt x="1319" y="1694"/>
                </a:cubicBezTo>
                <a:cubicBezTo>
                  <a:pt x="1107" y="1550"/>
                  <a:pt x="1107" y="1550"/>
                  <a:pt x="1107" y="1550"/>
                </a:cubicBezTo>
                <a:cubicBezTo>
                  <a:pt x="955" y="833"/>
                  <a:pt x="955" y="833"/>
                  <a:pt x="955" y="833"/>
                </a:cubicBezTo>
                <a:cubicBezTo>
                  <a:pt x="67" y="825"/>
                  <a:pt x="67" y="825"/>
                  <a:pt x="67" y="825"/>
                </a:cubicBezTo>
                <a:cubicBezTo>
                  <a:pt x="0" y="1915"/>
                  <a:pt x="0" y="1915"/>
                  <a:pt x="0" y="1915"/>
                </a:cubicBezTo>
                <a:cubicBezTo>
                  <a:pt x="89" y="2707"/>
                  <a:pt x="89" y="2707"/>
                  <a:pt x="89" y="2707"/>
                </a:cubicBezTo>
                <a:cubicBezTo>
                  <a:pt x="99" y="3496"/>
                  <a:pt x="99" y="3496"/>
                  <a:pt x="99" y="3496"/>
                </a:cubicBezTo>
                <a:cubicBezTo>
                  <a:pt x="314" y="3494"/>
                  <a:pt x="314" y="3494"/>
                  <a:pt x="314" y="3494"/>
                </a:cubicBezTo>
                <a:cubicBezTo>
                  <a:pt x="470" y="2837"/>
                  <a:pt x="470" y="2837"/>
                  <a:pt x="470" y="2837"/>
                </a:cubicBezTo>
                <a:cubicBezTo>
                  <a:pt x="455" y="2345"/>
                  <a:pt x="455" y="2345"/>
                  <a:pt x="455" y="2345"/>
                </a:cubicBezTo>
                <a:cubicBezTo>
                  <a:pt x="741" y="2734"/>
                  <a:pt x="741" y="2734"/>
                  <a:pt x="741" y="2734"/>
                </a:cubicBezTo>
                <a:cubicBezTo>
                  <a:pt x="782" y="3497"/>
                  <a:pt x="782" y="3497"/>
                  <a:pt x="782" y="3497"/>
                </a:cubicBezTo>
                <a:cubicBezTo>
                  <a:pt x="1006" y="3494"/>
                  <a:pt x="1006" y="3494"/>
                  <a:pt x="1006" y="3494"/>
                </a:cubicBezTo>
                <a:cubicBezTo>
                  <a:pt x="1116" y="2612"/>
                  <a:pt x="1116" y="2612"/>
                  <a:pt x="1116" y="2612"/>
                </a:cubicBezTo>
                <a:cubicBezTo>
                  <a:pt x="704" y="1996"/>
                  <a:pt x="704" y="1996"/>
                  <a:pt x="704" y="1996"/>
                </a:cubicBezTo>
                <a:cubicBezTo>
                  <a:pt x="767" y="1441"/>
                  <a:pt x="767" y="1441"/>
                  <a:pt x="767" y="1441"/>
                </a:cubicBezTo>
                <a:cubicBezTo>
                  <a:pt x="859" y="1848"/>
                  <a:pt x="859" y="1848"/>
                  <a:pt x="859" y="1848"/>
                </a:cubicBezTo>
                <a:cubicBezTo>
                  <a:pt x="1319" y="1954"/>
                  <a:pt x="1319" y="1954"/>
                  <a:pt x="1319" y="1954"/>
                </a:cubicBezTo>
                <a:cubicBezTo>
                  <a:pt x="1319" y="2357"/>
                  <a:pt x="1319" y="2357"/>
                  <a:pt x="1319" y="2357"/>
                </a:cubicBezTo>
                <a:cubicBezTo>
                  <a:pt x="1319" y="2442"/>
                  <a:pt x="1319" y="2442"/>
                  <a:pt x="1319" y="2442"/>
                </a:cubicBezTo>
                <a:cubicBezTo>
                  <a:pt x="1405" y="2442"/>
                  <a:pt x="1405" y="2442"/>
                  <a:pt x="1405" y="2442"/>
                </a:cubicBezTo>
                <a:cubicBezTo>
                  <a:pt x="2726" y="2442"/>
                  <a:pt x="2726" y="2442"/>
                  <a:pt x="2726" y="2442"/>
                </a:cubicBezTo>
                <a:cubicBezTo>
                  <a:pt x="2811" y="2442"/>
                  <a:pt x="2811" y="2442"/>
                  <a:pt x="2811" y="2442"/>
                </a:cubicBezTo>
                <a:cubicBezTo>
                  <a:pt x="2811" y="2357"/>
                  <a:pt x="2811" y="2357"/>
                  <a:pt x="2811" y="2357"/>
                </a:cubicBezTo>
                <a:cubicBezTo>
                  <a:pt x="2811" y="1967"/>
                  <a:pt x="2811" y="1967"/>
                  <a:pt x="2811" y="1967"/>
                </a:cubicBezTo>
                <a:cubicBezTo>
                  <a:pt x="3165" y="1735"/>
                  <a:pt x="3165" y="1735"/>
                  <a:pt x="3165" y="1735"/>
                </a:cubicBezTo>
                <a:cubicBezTo>
                  <a:pt x="3273" y="1481"/>
                  <a:pt x="3273" y="1481"/>
                  <a:pt x="3273" y="1481"/>
                </a:cubicBezTo>
                <a:cubicBezTo>
                  <a:pt x="3392" y="2054"/>
                  <a:pt x="3392" y="2054"/>
                  <a:pt x="3392" y="2054"/>
                </a:cubicBezTo>
                <a:cubicBezTo>
                  <a:pt x="2933" y="2620"/>
                  <a:pt x="2933" y="2620"/>
                  <a:pt x="2933" y="2620"/>
                </a:cubicBezTo>
                <a:cubicBezTo>
                  <a:pt x="3130" y="3459"/>
                  <a:pt x="3130" y="3459"/>
                  <a:pt x="3130" y="3459"/>
                </a:cubicBezTo>
                <a:cubicBezTo>
                  <a:pt x="3347" y="3463"/>
                  <a:pt x="3347" y="3463"/>
                  <a:pt x="3347" y="3463"/>
                </a:cubicBezTo>
                <a:cubicBezTo>
                  <a:pt x="3298" y="2738"/>
                  <a:pt x="3298" y="2738"/>
                  <a:pt x="3298" y="2738"/>
                </a:cubicBezTo>
                <a:cubicBezTo>
                  <a:pt x="3642" y="2426"/>
                  <a:pt x="3642" y="2426"/>
                  <a:pt x="3642" y="2426"/>
                </a:cubicBezTo>
                <a:cubicBezTo>
                  <a:pt x="3816" y="3461"/>
                  <a:pt x="3816" y="3461"/>
                  <a:pt x="3816" y="3461"/>
                </a:cubicBezTo>
                <a:cubicBezTo>
                  <a:pt x="4097" y="3464"/>
                  <a:pt x="4097" y="3464"/>
                  <a:pt x="4097" y="3464"/>
                </a:cubicBezTo>
                <a:cubicBezTo>
                  <a:pt x="4048" y="2263"/>
                  <a:pt x="4048" y="2263"/>
                  <a:pt x="4048" y="2263"/>
                </a:cubicBezTo>
                <a:cubicBezTo>
                  <a:pt x="3954" y="881"/>
                  <a:pt x="3954" y="881"/>
                  <a:pt x="3954" y="881"/>
                </a:cubicBezTo>
                <a:cubicBezTo>
                  <a:pt x="3090" y="888"/>
                  <a:pt x="3090" y="888"/>
                  <a:pt x="3090" y="888"/>
                </a:cubicBezTo>
                <a:cubicBezTo>
                  <a:pt x="2991" y="1499"/>
                  <a:pt x="2991" y="1499"/>
                  <a:pt x="2991" y="1499"/>
                </a:cubicBezTo>
                <a:cubicBezTo>
                  <a:pt x="2811" y="1700"/>
                  <a:pt x="2811" y="1700"/>
                  <a:pt x="2811" y="1700"/>
                </a:cubicBezTo>
                <a:cubicBezTo>
                  <a:pt x="2811" y="598"/>
                  <a:pt x="2811" y="598"/>
                  <a:pt x="2811" y="598"/>
                </a:cubicBezTo>
                <a:cubicBezTo>
                  <a:pt x="2811" y="512"/>
                  <a:pt x="2811" y="512"/>
                  <a:pt x="2811" y="512"/>
                </a:cubicBezTo>
                <a:cubicBezTo>
                  <a:pt x="2726" y="512"/>
                  <a:pt x="2726" y="512"/>
                  <a:pt x="2726" y="512"/>
                </a:cubicBezTo>
                <a:cubicBezTo>
                  <a:pt x="1405" y="512"/>
                  <a:pt x="1405" y="512"/>
                  <a:pt x="1405" y="512"/>
                </a:cubicBezTo>
                <a:close/>
                <a:moveTo>
                  <a:pt x="3491" y="79"/>
                </a:moveTo>
                <a:cubicBezTo>
                  <a:pt x="3689" y="79"/>
                  <a:pt x="3849" y="239"/>
                  <a:pt x="3849" y="437"/>
                </a:cubicBezTo>
                <a:cubicBezTo>
                  <a:pt x="3849" y="634"/>
                  <a:pt x="3689" y="794"/>
                  <a:pt x="3491" y="794"/>
                </a:cubicBezTo>
                <a:cubicBezTo>
                  <a:pt x="3294" y="794"/>
                  <a:pt x="3134" y="634"/>
                  <a:pt x="3134" y="437"/>
                </a:cubicBezTo>
                <a:cubicBezTo>
                  <a:pt x="3134" y="239"/>
                  <a:pt x="3294" y="79"/>
                  <a:pt x="3491" y="79"/>
                </a:cubicBezTo>
                <a:close/>
              </a:path>
            </a:pathLst>
          </a:custGeom>
          <a:solidFill>
            <a:srgbClr val="3069B4"/>
          </a:solidFill>
          <a:ln>
            <a:noFill/>
          </a:ln>
          <a:extLst>
            <a:ext uri="{91240B29-F687-4F45-9708-019B960494DF}">
              <a14:hiddenLine xmlns:a14="http://schemas.microsoft.com/office/drawing/2010/main" w="9525">
                <a:solidFill>
                  <a:srgbClr val="000000"/>
                </a:solidFill>
                <a:round/>
              </a14:hiddenLine>
            </a:ext>
          </a:extLst>
        </p:spPr>
        <p:txBody>
          <a:bodyPr anchor="ctr" anchorCtr="1">
            <a:normAutofit fontScale="90000" lnSpcReduction="20000"/>
          </a:bodyPr>
          <a:lstStyle/>
          <a:p>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36" name="KSO_Shape"/>
          <p:cNvSpPr/>
          <p:nvPr>
            <p:custDataLst>
              <p:tags r:id="rId25"/>
            </p:custDataLst>
          </p:nvPr>
        </p:nvSpPr>
        <p:spPr bwMode="auto">
          <a:xfrm>
            <a:off x="2117887" y="2563872"/>
            <a:ext cx="245538" cy="229082"/>
          </a:xfrm>
          <a:custGeom>
            <a:avLst/>
            <a:gdLst>
              <a:gd name="T0" fmla="*/ 0 w 8970958"/>
              <a:gd name="T1" fmla="*/ 599920 h 8375651"/>
              <a:gd name="T2" fmla="*/ 300757 w 8970958"/>
              <a:gd name="T3" fmla="*/ 599920 h 8375651"/>
              <a:gd name="T4" fmla="*/ 300757 w 8970958"/>
              <a:gd name="T5" fmla="*/ 1680923 h 8375651"/>
              <a:gd name="T6" fmla="*/ 0 w 8970958"/>
              <a:gd name="T7" fmla="*/ 1680923 h 8375651"/>
              <a:gd name="T8" fmla="*/ 982536 w 8970958"/>
              <a:gd name="T9" fmla="*/ 0 h 8375651"/>
              <a:gd name="T10" fmla="*/ 1076703 w 8970958"/>
              <a:gd name="T11" fmla="*/ 47488 h 8375651"/>
              <a:gd name="T12" fmla="*/ 1124163 w 8970958"/>
              <a:gd name="T13" fmla="*/ 600007 h 8375651"/>
              <a:gd name="T14" fmla="*/ 1593490 w 8970958"/>
              <a:gd name="T15" fmla="*/ 600007 h 8375651"/>
              <a:gd name="T16" fmla="*/ 1751690 w 8970958"/>
              <a:gd name="T17" fmla="*/ 654279 h 8375651"/>
              <a:gd name="T18" fmla="*/ 1799150 w 8970958"/>
              <a:gd name="T19" fmla="*/ 828401 h 8375651"/>
              <a:gd name="T20" fmla="*/ 1789357 w 8970958"/>
              <a:gd name="T21" fmla="*/ 957297 h 8375651"/>
              <a:gd name="T22" fmla="*/ 1170117 w 8970958"/>
              <a:gd name="T23" fmla="*/ 1680923 h 8375651"/>
              <a:gd name="T24" fmla="*/ 750510 w 8970958"/>
              <a:gd name="T25" fmla="*/ 1570872 h 8375651"/>
              <a:gd name="T26" fmla="*/ 487596 w 8970958"/>
              <a:gd name="T27" fmla="*/ 1498509 h 8375651"/>
              <a:gd name="T28" fmla="*/ 420550 w 8970958"/>
              <a:gd name="T29" fmla="*/ 1498509 h 8375651"/>
              <a:gd name="T30" fmla="*/ 420550 w 8970958"/>
              <a:gd name="T31" fmla="*/ 618097 h 8375651"/>
              <a:gd name="T32" fmla="*/ 840910 w 8970958"/>
              <a:gd name="T33" fmla="*/ 186183 h 8375651"/>
              <a:gd name="T34" fmla="*/ 982536 w 8970958"/>
              <a:gd name="T35" fmla="*/ 0 h 83756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70958" h="8375651">
                <a:moveTo>
                  <a:pt x="0" y="2989262"/>
                </a:moveTo>
                <a:lnTo>
                  <a:pt x="1498600" y="2989262"/>
                </a:lnTo>
                <a:lnTo>
                  <a:pt x="1498600" y="8375650"/>
                </a:lnTo>
                <a:lnTo>
                  <a:pt x="0" y="8375650"/>
                </a:lnTo>
                <a:lnTo>
                  <a:pt x="0" y="2989262"/>
                </a:lnTo>
                <a:close/>
                <a:moveTo>
                  <a:pt x="4895750" y="0"/>
                </a:moveTo>
                <a:cubicBezTo>
                  <a:pt x="5094695" y="11268"/>
                  <a:pt x="5244843" y="93898"/>
                  <a:pt x="5364961" y="236622"/>
                </a:cubicBezTo>
                <a:cubicBezTo>
                  <a:pt x="5751590" y="691085"/>
                  <a:pt x="5717807" y="1686398"/>
                  <a:pt x="5601443" y="2989694"/>
                </a:cubicBezTo>
                <a:cubicBezTo>
                  <a:pt x="5601443" y="2989694"/>
                  <a:pt x="5601443" y="2989694"/>
                  <a:pt x="7939989" y="2989694"/>
                </a:cubicBezTo>
                <a:cubicBezTo>
                  <a:pt x="8138935" y="2989694"/>
                  <a:pt x="8499289" y="3008474"/>
                  <a:pt x="8728264" y="3260119"/>
                </a:cubicBezTo>
                <a:cubicBezTo>
                  <a:pt x="8915948" y="3462937"/>
                  <a:pt x="8994775" y="3770921"/>
                  <a:pt x="8964746" y="4127731"/>
                </a:cubicBezTo>
                <a:cubicBezTo>
                  <a:pt x="8964746" y="4127731"/>
                  <a:pt x="8964746" y="4127731"/>
                  <a:pt x="8915948" y="4769990"/>
                </a:cubicBezTo>
                <a:cubicBezTo>
                  <a:pt x="8690727" y="7680810"/>
                  <a:pt x="8638175" y="8375651"/>
                  <a:pt x="5830418" y="8375651"/>
                </a:cubicBezTo>
                <a:cubicBezTo>
                  <a:pt x="4580440" y="8375651"/>
                  <a:pt x="4133752" y="8078935"/>
                  <a:pt x="3739615" y="7827290"/>
                </a:cubicBezTo>
                <a:cubicBezTo>
                  <a:pt x="3420551" y="7624472"/>
                  <a:pt x="3169054" y="7466724"/>
                  <a:pt x="2429578" y="7466724"/>
                </a:cubicBezTo>
                <a:cubicBezTo>
                  <a:pt x="2429578" y="7466724"/>
                  <a:pt x="2429578" y="7466724"/>
                  <a:pt x="2095500" y="7466724"/>
                </a:cubicBezTo>
                <a:cubicBezTo>
                  <a:pt x="2095500" y="7466724"/>
                  <a:pt x="2095500" y="7466724"/>
                  <a:pt x="2095500" y="3079836"/>
                </a:cubicBezTo>
                <a:cubicBezTo>
                  <a:pt x="3889762" y="2662932"/>
                  <a:pt x="4043663" y="1660107"/>
                  <a:pt x="4190057" y="927707"/>
                </a:cubicBezTo>
                <a:cubicBezTo>
                  <a:pt x="4276392" y="492023"/>
                  <a:pt x="4377741" y="0"/>
                  <a:pt x="4895750" y="0"/>
                </a:cubicBezTo>
                <a:close/>
              </a:path>
            </a:pathLst>
          </a:custGeom>
          <a:solidFill>
            <a:srgbClr val="15AA96"/>
          </a:solidFill>
          <a:ln>
            <a:noFill/>
          </a:ln>
        </p:spPr>
        <p:txBody>
          <a:bodyPr anchor="ctr" anchorCtr="1">
            <a:normAutofit fontScale="85000" lnSpcReduction="20000"/>
          </a:bodyPr>
          <a:lstStyle/>
          <a:p>
            <a:endParaRPr lang="zh-CN" altLang="en-US" sz="1350">
              <a:latin typeface="微软雅黑" panose="020B0503020204020204" pitchFamily="34" charset="-122"/>
              <a:ea typeface="微软雅黑" panose="020B0503020204020204" pitchFamily="34" charset="-122"/>
              <a:sym typeface="Arial" panose="020B0604020202020204" pitchFamily="34" charset="0"/>
            </a:endParaRPr>
          </a:p>
        </p:txBody>
      </p:sp>
      <p:sp>
        <p:nvSpPr>
          <p:cNvPr id="37" name="KSO_Shape"/>
          <p:cNvSpPr/>
          <p:nvPr>
            <p:custDataLst>
              <p:tags r:id="rId26"/>
            </p:custDataLst>
          </p:nvPr>
        </p:nvSpPr>
        <p:spPr bwMode="auto">
          <a:xfrm>
            <a:off x="3364543" y="2236649"/>
            <a:ext cx="338351" cy="187221"/>
          </a:xfrm>
          <a:custGeom>
            <a:avLst/>
            <a:gdLst>
              <a:gd name="T0" fmla="*/ 1660776 w 2546350"/>
              <a:gd name="T1" fmla="*/ 783048 h 1409701"/>
              <a:gd name="T2" fmla="*/ 1769836 w 2546350"/>
              <a:gd name="T3" fmla="*/ 861918 h 1409701"/>
              <a:gd name="T4" fmla="*/ 921682 w 2546350"/>
              <a:gd name="T5" fmla="*/ 1409701 h 1409701"/>
              <a:gd name="T6" fmla="*/ 729797 w 2546350"/>
              <a:gd name="T7" fmla="*/ 859878 h 1409701"/>
              <a:gd name="T8" fmla="*/ 850647 w 2546350"/>
              <a:gd name="T9" fmla="*/ 778742 h 1409701"/>
              <a:gd name="T10" fmla="*/ 591880 w 2546350"/>
              <a:gd name="T11" fmla="*/ 727368 h 1409701"/>
              <a:gd name="T12" fmla="*/ 778102 w 2546350"/>
              <a:gd name="T13" fmla="*/ 739045 h 1409701"/>
              <a:gd name="T14" fmla="*/ 684667 w 2546350"/>
              <a:gd name="T15" fmla="*/ 817014 h 1409701"/>
              <a:gd name="T16" fmla="*/ 0 w 2546350"/>
              <a:gd name="T17" fmla="*/ 1339155 h 1409701"/>
              <a:gd name="T18" fmla="*/ 77074 w 2546350"/>
              <a:gd name="T19" fmla="*/ 740308 h 1409701"/>
              <a:gd name="T20" fmla="*/ 449520 w 2546350"/>
              <a:gd name="T21" fmla="*/ 727368 h 1409701"/>
              <a:gd name="T22" fmla="*/ 2425273 w 2546350"/>
              <a:gd name="T23" fmla="*/ 707077 h 1409701"/>
              <a:gd name="T24" fmla="*/ 2545217 w 2546350"/>
              <a:gd name="T25" fmla="*/ 788440 h 1409701"/>
              <a:gd name="T26" fmla="*/ 2353389 w 2546350"/>
              <a:gd name="T27" fmla="*/ 1338263 h 1409701"/>
              <a:gd name="T28" fmla="*/ 1748292 w 2546350"/>
              <a:gd name="T29" fmla="*/ 761030 h 1409701"/>
              <a:gd name="T30" fmla="*/ 1751639 w 2546350"/>
              <a:gd name="T31" fmla="*/ 672628 h 1409701"/>
              <a:gd name="T32" fmla="*/ 1318533 w 2546350"/>
              <a:gd name="T33" fmla="*/ 82101 h 1409701"/>
              <a:gd name="T34" fmla="*/ 1428751 w 2546350"/>
              <a:gd name="T35" fmla="*/ 162185 h 1409701"/>
              <a:gd name="T36" fmla="*/ 1493838 w 2546350"/>
              <a:gd name="T37" fmla="*/ 298986 h 1409701"/>
              <a:gd name="T38" fmla="*/ 1524257 w 2546350"/>
              <a:gd name="T39" fmla="*/ 372145 h 1409701"/>
              <a:gd name="T40" fmla="*/ 1505392 w 2546350"/>
              <a:gd name="T41" fmla="*/ 463325 h 1409701"/>
              <a:gd name="T42" fmla="*/ 1460047 w 2546350"/>
              <a:gd name="T43" fmla="*/ 561245 h 1409701"/>
              <a:gd name="T44" fmla="*/ 1364570 w 2546350"/>
              <a:gd name="T45" fmla="*/ 665831 h 1409701"/>
              <a:gd name="T46" fmla="*/ 1235529 w 2546350"/>
              <a:gd name="T47" fmla="*/ 699861 h 1409701"/>
              <a:gd name="T48" fmla="*/ 1111250 w 2546350"/>
              <a:gd name="T49" fmla="*/ 650631 h 1409701"/>
              <a:gd name="T50" fmla="*/ 1024391 w 2546350"/>
              <a:gd name="T51" fmla="*/ 535155 h 1409701"/>
              <a:gd name="T52" fmla="*/ 983737 w 2546350"/>
              <a:gd name="T53" fmla="*/ 456120 h 1409701"/>
              <a:gd name="T54" fmla="*/ 981706 w 2546350"/>
              <a:gd name="T55" fmla="*/ 350306 h 1409701"/>
              <a:gd name="T56" fmla="*/ 1016227 w 2546350"/>
              <a:gd name="T57" fmla="*/ 255428 h 1409701"/>
              <a:gd name="T58" fmla="*/ 1096056 w 2546350"/>
              <a:gd name="T59" fmla="*/ 132465 h 1409701"/>
              <a:gd name="T60" fmla="*/ 1216252 w 2546350"/>
              <a:gd name="T61" fmla="*/ 72346 h 1409701"/>
              <a:gd name="T62" fmla="*/ 607408 w 2546350"/>
              <a:gd name="T63" fmla="*/ 33571 h 1409701"/>
              <a:gd name="T64" fmla="*/ 712589 w 2546350"/>
              <a:gd name="T65" fmla="*/ 123183 h 1409701"/>
              <a:gd name="T66" fmla="*/ 769261 w 2546350"/>
              <a:gd name="T67" fmla="*/ 265656 h 1409701"/>
              <a:gd name="T68" fmla="*/ 798064 w 2546350"/>
              <a:gd name="T69" fmla="*/ 332602 h 1409701"/>
              <a:gd name="T70" fmla="*/ 773361 w 2546350"/>
              <a:gd name="T71" fmla="*/ 407758 h 1409701"/>
              <a:gd name="T72" fmla="*/ 720523 w 2546350"/>
              <a:gd name="T73" fmla="*/ 523831 h 1409701"/>
              <a:gd name="T74" fmla="*/ 618969 w 2546350"/>
              <a:gd name="T75" fmla="*/ 619796 h 1409701"/>
              <a:gd name="T76" fmla="*/ 487264 w 2546350"/>
              <a:gd name="T77" fmla="*/ 642029 h 1409701"/>
              <a:gd name="T78" fmla="*/ 367575 w 2546350"/>
              <a:gd name="T79" fmla="*/ 581909 h 1409701"/>
              <a:gd name="T80" fmla="*/ 287555 w 2546350"/>
              <a:gd name="T81" fmla="*/ 458947 h 1409701"/>
              <a:gd name="T82" fmla="*/ 251422 w 2546350"/>
              <a:gd name="T83" fmla="*/ 393595 h 1409701"/>
              <a:gd name="T84" fmla="*/ 256812 w 2546350"/>
              <a:gd name="T85" fmla="*/ 287371 h 1409701"/>
              <a:gd name="T86" fmla="*/ 290275 w 2546350"/>
              <a:gd name="T87" fmla="*/ 192832 h 1409701"/>
              <a:gd name="T88" fmla="*/ 372335 w 2546350"/>
              <a:gd name="T89" fmla="*/ 72365 h 1409701"/>
              <a:gd name="T90" fmla="*/ 493838 w 2546350"/>
              <a:gd name="T91" fmla="*/ 15875 h 1409701"/>
              <a:gd name="T92" fmla="*/ 2131399 w 2546350"/>
              <a:gd name="T93" fmla="*/ 28121 h 1409701"/>
              <a:gd name="T94" fmla="*/ 2230687 w 2546350"/>
              <a:gd name="T95" fmla="*/ 126773 h 1409701"/>
              <a:gd name="T96" fmla="*/ 2278638 w 2546350"/>
              <a:gd name="T97" fmla="*/ 268548 h 1409701"/>
              <a:gd name="T98" fmla="*/ 2303010 w 2546350"/>
              <a:gd name="T99" fmla="*/ 342808 h 1409701"/>
              <a:gd name="T100" fmla="*/ 2271717 w 2546350"/>
              <a:gd name="T101" fmla="*/ 401411 h 1409701"/>
              <a:gd name="T102" fmla="*/ 2206659 w 2546350"/>
              <a:gd name="T103" fmla="*/ 537936 h 1409701"/>
              <a:gd name="T104" fmla="*/ 2096263 w 2546350"/>
              <a:gd name="T105" fmla="*/ 618218 h 1409701"/>
              <a:gd name="T106" fmla="*/ 1962972 w 2546350"/>
              <a:gd name="T107" fmla="*/ 620259 h 1409701"/>
              <a:gd name="T108" fmla="*/ 1850763 w 2546350"/>
              <a:gd name="T109" fmla="*/ 543152 h 1409701"/>
              <a:gd name="T110" fmla="*/ 1783438 w 2546350"/>
              <a:gd name="T111" fmla="*/ 408895 h 1409701"/>
              <a:gd name="T112" fmla="*/ 1749644 w 2546350"/>
              <a:gd name="T113" fmla="*/ 354290 h 1409701"/>
              <a:gd name="T114" fmla="*/ 1770632 w 2546350"/>
              <a:gd name="T115" fmla="*/ 268288 h 1409701"/>
              <a:gd name="T116" fmla="*/ 1811774 w 2546350"/>
              <a:gd name="T117" fmla="*/ 145370 h 1409701"/>
              <a:gd name="T118" fmla="*/ 1905168 w 2546350"/>
              <a:gd name="T119" fmla="*/ 38100 h 1409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6350" h="1409701">
                <a:moveTo>
                  <a:pt x="1205490" y="715963"/>
                </a:moveTo>
                <a:lnTo>
                  <a:pt x="1293463" y="715963"/>
                </a:lnTo>
                <a:lnTo>
                  <a:pt x="1320445" y="783954"/>
                </a:lnTo>
                <a:lnTo>
                  <a:pt x="1271470" y="813191"/>
                </a:lnTo>
                <a:lnTo>
                  <a:pt x="1310469" y="955292"/>
                </a:lnTo>
                <a:lnTo>
                  <a:pt x="1402297" y="721402"/>
                </a:lnTo>
                <a:lnTo>
                  <a:pt x="1433360" y="726162"/>
                </a:lnTo>
                <a:lnTo>
                  <a:pt x="1463969" y="731601"/>
                </a:lnTo>
                <a:lnTo>
                  <a:pt x="1494805" y="737494"/>
                </a:lnTo>
                <a:lnTo>
                  <a:pt x="1509997" y="740667"/>
                </a:lnTo>
                <a:lnTo>
                  <a:pt x="1525188" y="743840"/>
                </a:lnTo>
                <a:lnTo>
                  <a:pt x="1539699" y="747239"/>
                </a:lnTo>
                <a:lnTo>
                  <a:pt x="1554664" y="750639"/>
                </a:lnTo>
                <a:lnTo>
                  <a:pt x="1568948" y="754491"/>
                </a:lnTo>
                <a:lnTo>
                  <a:pt x="1583006" y="757891"/>
                </a:lnTo>
                <a:lnTo>
                  <a:pt x="1597063" y="761971"/>
                </a:lnTo>
                <a:lnTo>
                  <a:pt x="1610441" y="765823"/>
                </a:lnTo>
                <a:lnTo>
                  <a:pt x="1623818" y="770129"/>
                </a:lnTo>
                <a:lnTo>
                  <a:pt x="1636289" y="774209"/>
                </a:lnTo>
                <a:lnTo>
                  <a:pt x="1648759" y="778515"/>
                </a:lnTo>
                <a:lnTo>
                  <a:pt x="1660776" y="783048"/>
                </a:lnTo>
                <a:lnTo>
                  <a:pt x="1672113" y="787581"/>
                </a:lnTo>
                <a:lnTo>
                  <a:pt x="1683223" y="792113"/>
                </a:lnTo>
                <a:lnTo>
                  <a:pt x="1693653" y="796873"/>
                </a:lnTo>
                <a:lnTo>
                  <a:pt x="1703629" y="801632"/>
                </a:lnTo>
                <a:lnTo>
                  <a:pt x="1712699" y="806618"/>
                </a:lnTo>
                <a:lnTo>
                  <a:pt x="1721542" y="811604"/>
                </a:lnTo>
                <a:lnTo>
                  <a:pt x="1729704" y="817043"/>
                </a:lnTo>
                <a:lnTo>
                  <a:pt x="1736960" y="822256"/>
                </a:lnTo>
                <a:lnTo>
                  <a:pt x="1743762" y="827695"/>
                </a:lnTo>
                <a:lnTo>
                  <a:pt x="1749657" y="833135"/>
                </a:lnTo>
                <a:lnTo>
                  <a:pt x="1752378" y="835854"/>
                </a:lnTo>
                <a:lnTo>
                  <a:pt x="1754872" y="838801"/>
                </a:lnTo>
                <a:lnTo>
                  <a:pt x="1757139" y="841520"/>
                </a:lnTo>
                <a:lnTo>
                  <a:pt x="1759180" y="844240"/>
                </a:lnTo>
                <a:lnTo>
                  <a:pt x="1761221" y="847186"/>
                </a:lnTo>
                <a:lnTo>
                  <a:pt x="1762808" y="850133"/>
                </a:lnTo>
                <a:lnTo>
                  <a:pt x="1764168" y="853079"/>
                </a:lnTo>
                <a:lnTo>
                  <a:pt x="1765528" y="855799"/>
                </a:lnTo>
                <a:lnTo>
                  <a:pt x="1767569" y="857838"/>
                </a:lnTo>
                <a:lnTo>
                  <a:pt x="1768703" y="859878"/>
                </a:lnTo>
                <a:lnTo>
                  <a:pt x="1769836" y="861918"/>
                </a:lnTo>
                <a:lnTo>
                  <a:pt x="1770063" y="863278"/>
                </a:lnTo>
                <a:lnTo>
                  <a:pt x="1770063" y="864184"/>
                </a:lnTo>
                <a:lnTo>
                  <a:pt x="1770063" y="1395196"/>
                </a:lnTo>
                <a:lnTo>
                  <a:pt x="1770063" y="1396556"/>
                </a:lnTo>
                <a:lnTo>
                  <a:pt x="1769610" y="1398143"/>
                </a:lnTo>
                <a:lnTo>
                  <a:pt x="1768930" y="1399502"/>
                </a:lnTo>
                <a:lnTo>
                  <a:pt x="1768023" y="1400862"/>
                </a:lnTo>
                <a:lnTo>
                  <a:pt x="1767116" y="1402222"/>
                </a:lnTo>
                <a:lnTo>
                  <a:pt x="1765755" y="1403355"/>
                </a:lnTo>
                <a:lnTo>
                  <a:pt x="1764168" y="1404488"/>
                </a:lnTo>
                <a:lnTo>
                  <a:pt x="1762581" y="1405395"/>
                </a:lnTo>
                <a:lnTo>
                  <a:pt x="1760767" y="1406528"/>
                </a:lnTo>
                <a:lnTo>
                  <a:pt x="1758726" y="1407208"/>
                </a:lnTo>
                <a:lnTo>
                  <a:pt x="1754192" y="1408795"/>
                </a:lnTo>
                <a:lnTo>
                  <a:pt x="1749430" y="1409475"/>
                </a:lnTo>
                <a:lnTo>
                  <a:pt x="1746936" y="1409701"/>
                </a:lnTo>
                <a:lnTo>
                  <a:pt x="1743989" y="1409701"/>
                </a:lnTo>
                <a:lnTo>
                  <a:pt x="1604307" y="1409701"/>
                </a:lnTo>
                <a:lnTo>
                  <a:pt x="1590791" y="1027113"/>
                </a:lnTo>
                <a:lnTo>
                  <a:pt x="1577077" y="1409701"/>
                </a:lnTo>
                <a:lnTo>
                  <a:pt x="921682" y="1409701"/>
                </a:lnTo>
                <a:lnTo>
                  <a:pt x="908166" y="1027113"/>
                </a:lnTo>
                <a:lnTo>
                  <a:pt x="894451" y="1409701"/>
                </a:lnTo>
                <a:lnTo>
                  <a:pt x="754511" y="1409701"/>
                </a:lnTo>
                <a:lnTo>
                  <a:pt x="752017" y="1409701"/>
                </a:lnTo>
                <a:lnTo>
                  <a:pt x="749523" y="1409475"/>
                </a:lnTo>
                <a:lnTo>
                  <a:pt x="744535" y="1408795"/>
                </a:lnTo>
                <a:lnTo>
                  <a:pt x="740227" y="1407208"/>
                </a:lnTo>
                <a:lnTo>
                  <a:pt x="738186" y="1406528"/>
                </a:lnTo>
                <a:lnTo>
                  <a:pt x="736145" y="1405395"/>
                </a:lnTo>
                <a:lnTo>
                  <a:pt x="734785" y="1404488"/>
                </a:lnTo>
                <a:lnTo>
                  <a:pt x="733198" y="1403355"/>
                </a:lnTo>
                <a:lnTo>
                  <a:pt x="731837" y="1402222"/>
                </a:lnTo>
                <a:lnTo>
                  <a:pt x="730704" y="1400862"/>
                </a:lnTo>
                <a:lnTo>
                  <a:pt x="729797" y="1399502"/>
                </a:lnTo>
                <a:lnTo>
                  <a:pt x="729117" y="1398143"/>
                </a:lnTo>
                <a:lnTo>
                  <a:pt x="728890" y="1396556"/>
                </a:lnTo>
                <a:lnTo>
                  <a:pt x="728663" y="1395196"/>
                </a:lnTo>
                <a:lnTo>
                  <a:pt x="728663" y="864184"/>
                </a:lnTo>
                <a:lnTo>
                  <a:pt x="728663" y="863278"/>
                </a:lnTo>
                <a:lnTo>
                  <a:pt x="728890" y="861918"/>
                </a:lnTo>
                <a:lnTo>
                  <a:pt x="729797" y="859878"/>
                </a:lnTo>
                <a:lnTo>
                  <a:pt x="731384" y="857838"/>
                </a:lnTo>
                <a:lnTo>
                  <a:pt x="733198" y="855799"/>
                </a:lnTo>
                <a:lnTo>
                  <a:pt x="734332" y="853079"/>
                </a:lnTo>
                <a:lnTo>
                  <a:pt x="735919" y="850133"/>
                </a:lnTo>
                <a:lnTo>
                  <a:pt x="737733" y="847186"/>
                </a:lnTo>
                <a:lnTo>
                  <a:pt x="739546" y="844240"/>
                </a:lnTo>
                <a:lnTo>
                  <a:pt x="741814" y="841520"/>
                </a:lnTo>
                <a:lnTo>
                  <a:pt x="744081" y="838801"/>
                </a:lnTo>
                <a:lnTo>
                  <a:pt x="746575" y="835854"/>
                </a:lnTo>
                <a:lnTo>
                  <a:pt x="749296" y="833135"/>
                </a:lnTo>
                <a:lnTo>
                  <a:pt x="755191" y="827695"/>
                </a:lnTo>
                <a:lnTo>
                  <a:pt x="761993" y="822256"/>
                </a:lnTo>
                <a:lnTo>
                  <a:pt x="769249" y="817043"/>
                </a:lnTo>
                <a:lnTo>
                  <a:pt x="777638" y="811604"/>
                </a:lnTo>
                <a:lnTo>
                  <a:pt x="786254" y="806618"/>
                </a:lnTo>
                <a:lnTo>
                  <a:pt x="795777" y="801632"/>
                </a:lnTo>
                <a:lnTo>
                  <a:pt x="805527" y="796873"/>
                </a:lnTo>
                <a:lnTo>
                  <a:pt x="816183" y="792113"/>
                </a:lnTo>
                <a:lnTo>
                  <a:pt x="827293" y="787581"/>
                </a:lnTo>
                <a:lnTo>
                  <a:pt x="838630" y="783048"/>
                </a:lnTo>
                <a:lnTo>
                  <a:pt x="850647" y="778742"/>
                </a:lnTo>
                <a:lnTo>
                  <a:pt x="863345" y="774209"/>
                </a:lnTo>
                <a:lnTo>
                  <a:pt x="876268" y="770129"/>
                </a:lnTo>
                <a:lnTo>
                  <a:pt x="889419" y="766050"/>
                </a:lnTo>
                <a:lnTo>
                  <a:pt x="903023" y="761971"/>
                </a:lnTo>
                <a:lnTo>
                  <a:pt x="917081" y="758344"/>
                </a:lnTo>
                <a:lnTo>
                  <a:pt x="931139" y="754491"/>
                </a:lnTo>
                <a:lnTo>
                  <a:pt x="945650" y="750865"/>
                </a:lnTo>
                <a:lnTo>
                  <a:pt x="960388" y="747466"/>
                </a:lnTo>
                <a:lnTo>
                  <a:pt x="975352" y="743840"/>
                </a:lnTo>
                <a:lnTo>
                  <a:pt x="990544" y="740893"/>
                </a:lnTo>
                <a:lnTo>
                  <a:pt x="1005735" y="737494"/>
                </a:lnTo>
                <a:lnTo>
                  <a:pt x="1036344" y="731828"/>
                </a:lnTo>
                <a:lnTo>
                  <a:pt x="1067407" y="726388"/>
                </a:lnTo>
                <a:lnTo>
                  <a:pt x="1098470" y="721629"/>
                </a:lnTo>
                <a:lnTo>
                  <a:pt x="1188484" y="955292"/>
                </a:lnTo>
                <a:lnTo>
                  <a:pt x="1227483" y="813191"/>
                </a:lnTo>
                <a:lnTo>
                  <a:pt x="1178281" y="783954"/>
                </a:lnTo>
                <a:lnTo>
                  <a:pt x="1205490" y="715963"/>
                </a:lnTo>
                <a:close/>
                <a:moveTo>
                  <a:pt x="476723" y="658812"/>
                </a:moveTo>
                <a:lnTo>
                  <a:pt x="564677" y="658812"/>
                </a:lnTo>
                <a:lnTo>
                  <a:pt x="591880" y="727368"/>
                </a:lnTo>
                <a:lnTo>
                  <a:pt x="542915" y="756425"/>
                </a:lnTo>
                <a:lnTo>
                  <a:pt x="581452" y="898986"/>
                </a:lnTo>
                <a:lnTo>
                  <a:pt x="673487" y="664487"/>
                </a:lnTo>
                <a:lnTo>
                  <a:pt x="704317" y="669481"/>
                </a:lnTo>
                <a:lnTo>
                  <a:pt x="735373" y="674703"/>
                </a:lnTo>
                <a:lnTo>
                  <a:pt x="766202" y="680605"/>
                </a:lnTo>
                <a:lnTo>
                  <a:pt x="781163" y="683783"/>
                </a:lnTo>
                <a:lnTo>
                  <a:pt x="796125" y="686961"/>
                </a:lnTo>
                <a:lnTo>
                  <a:pt x="811086" y="690366"/>
                </a:lnTo>
                <a:lnTo>
                  <a:pt x="825594" y="693998"/>
                </a:lnTo>
                <a:lnTo>
                  <a:pt x="840329" y="697630"/>
                </a:lnTo>
                <a:lnTo>
                  <a:pt x="854383" y="701263"/>
                </a:lnTo>
                <a:lnTo>
                  <a:pt x="868211" y="705122"/>
                </a:lnTo>
                <a:lnTo>
                  <a:pt x="870360" y="705778"/>
                </a:lnTo>
                <a:lnTo>
                  <a:pt x="856570" y="709807"/>
                </a:lnTo>
                <a:lnTo>
                  <a:pt x="842283" y="714340"/>
                </a:lnTo>
                <a:lnTo>
                  <a:pt x="828449" y="719099"/>
                </a:lnTo>
                <a:lnTo>
                  <a:pt x="815069" y="723859"/>
                </a:lnTo>
                <a:lnTo>
                  <a:pt x="802369" y="728846"/>
                </a:lnTo>
                <a:lnTo>
                  <a:pt x="789895" y="734059"/>
                </a:lnTo>
                <a:lnTo>
                  <a:pt x="778102" y="739045"/>
                </a:lnTo>
                <a:lnTo>
                  <a:pt x="766763" y="744258"/>
                </a:lnTo>
                <a:lnTo>
                  <a:pt x="755877" y="749924"/>
                </a:lnTo>
                <a:lnTo>
                  <a:pt x="746126" y="755364"/>
                </a:lnTo>
                <a:lnTo>
                  <a:pt x="736374" y="761030"/>
                </a:lnTo>
                <a:lnTo>
                  <a:pt x="727983" y="766697"/>
                </a:lnTo>
                <a:lnTo>
                  <a:pt x="719819" y="772590"/>
                </a:lnTo>
                <a:lnTo>
                  <a:pt x="712788" y="778709"/>
                </a:lnTo>
                <a:lnTo>
                  <a:pt x="709386" y="781656"/>
                </a:lnTo>
                <a:lnTo>
                  <a:pt x="706211" y="784602"/>
                </a:lnTo>
                <a:lnTo>
                  <a:pt x="703490" y="788002"/>
                </a:lnTo>
                <a:lnTo>
                  <a:pt x="700542" y="790948"/>
                </a:lnTo>
                <a:lnTo>
                  <a:pt x="698047" y="794122"/>
                </a:lnTo>
                <a:lnTo>
                  <a:pt x="696006" y="797295"/>
                </a:lnTo>
                <a:lnTo>
                  <a:pt x="693738" y="800695"/>
                </a:lnTo>
                <a:lnTo>
                  <a:pt x="692151" y="803868"/>
                </a:lnTo>
                <a:lnTo>
                  <a:pt x="690563" y="807041"/>
                </a:lnTo>
                <a:lnTo>
                  <a:pt x="689202" y="810441"/>
                </a:lnTo>
                <a:lnTo>
                  <a:pt x="686935" y="812481"/>
                </a:lnTo>
                <a:lnTo>
                  <a:pt x="685574" y="814747"/>
                </a:lnTo>
                <a:lnTo>
                  <a:pt x="684893" y="815654"/>
                </a:lnTo>
                <a:lnTo>
                  <a:pt x="684667" y="817014"/>
                </a:lnTo>
                <a:lnTo>
                  <a:pt x="684440" y="818147"/>
                </a:lnTo>
                <a:lnTo>
                  <a:pt x="684213" y="819507"/>
                </a:lnTo>
                <a:lnTo>
                  <a:pt x="684213" y="1354137"/>
                </a:lnTo>
                <a:lnTo>
                  <a:pt x="193036" y="1354137"/>
                </a:lnTo>
                <a:lnTo>
                  <a:pt x="179272" y="971549"/>
                </a:lnTo>
                <a:lnTo>
                  <a:pt x="165708" y="1354137"/>
                </a:lnTo>
                <a:lnTo>
                  <a:pt x="26069" y="1354137"/>
                </a:lnTo>
                <a:lnTo>
                  <a:pt x="23576" y="1353910"/>
                </a:lnTo>
                <a:lnTo>
                  <a:pt x="20855" y="1353683"/>
                </a:lnTo>
                <a:lnTo>
                  <a:pt x="16095" y="1352775"/>
                </a:lnTo>
                <a:lnTo>
                  <a:pt x="11561" y="1351640"/>
                </a:lnTo>
                <a:lnTo>
                  <a:pt x="9748" y="1350505"/>
                </a:lnTo>
                <a:lnTo>
                  <a:pt x="7707" y="1349824"/>
                </a:lnTo>
                <a:lnTo>
                  <a:pt x="6121" y="1348689"/>
                </a:lnTo>
                <a:lnTo>
                  <a:pt x="4761" y="1347554"/>
                </a:lnTo>
                <a:lnTo>
                  <a:pt x="3174" y="1346419"/>
                </a:lnTo>
                <a:lnTo>
                  <a:pt x="2040" y="1345057"/>
                </a:lnTo>
                <a:lnTo>
                  <a:pt x="1360" y="1343695"/>
                </a:lnTo>
                <a:lnTo>
                  <a:pt x="680" y="1342333"/>
                </a:lnTo>
                <a:lnTo>
                  <a:pt x="453" y="1340744"/>
                </a:lnTo>
                <a:lnTo>
                  <a:pt x="0" y="1339155"/>
                </a:lnTo>
                <a:lnTo>
                  <a:pt x="0" y="807729"/>
                </a:lnTo>
                <a:lnTo>
                  <a:pt x="0" y="806367"/>
                </a:lnTo>
                <a:lnTo>
                  <a:pt x="453" y="805459"/>
                </a:lnTo>
                <a:lnTo>
                  <a:pt x="1360" y="803189"/>
                </a:lnTo>
                <a:lnTo>
                  <a:pt x="2720" y="801146"/>
                </a:lnTo>
                <a:lnTo>
                  <a:pt x="4761" y="799330"/>
                </a:lnTo>
                <a:lnTo>
                  <a:pt x="5894" y="796379"/>
                </a:lnTo>
                <a:lnTo>
                  <a:pt x="7481" y="793201"/>
                </a:lnTo>
                <a:lnTo>
                  <a:pt x="9294" y="790477"/>
                </a:lnTo>
                <a:lnTo>
                  <a:pt x="10881" y="787753"/>
                </a:lnTo>
                <a:lnTo>
                  <a:pt x="13148" y="784801"/>
                </a:lnTo>
                <a:lnTo>
                  <a:pt x="15415" y="781850"/>
                </a:lnTo>
                <a:lnTo>
                  <a:pt x="17908" y="779126"/>
                </a:lnTo>
                <a:lnTo>
                  <a:pt x="20629" y="776402"/>
                </a:lnTo>
                <a:lnTo>
                  <a:pt x="26523" y="770727"/>
                </a:lnTo>
                <a:lnTo>
                  <a:pt x="33323" y="765506"/>
                </a:lnTo>
                <a:lnTo>
                  <a:pt x="40804" y="760285"/>
                </a:lnTo>
                <a:lnTo>
                  <a:pt x="48738" y="755063"/>
                </a:lnTo>
                <a:lnTo>
                  <a:pt x="57579" y="750069"/>
                </a:lnTo>
                <a:lnTo>
                  <a:pt x="66873" y="745075"/>
                </a:lnTo>
                <a:lnTo>
                  <a:pt x="77074" y="740308"/>
                </a:lnTo>
                <a:lnTo>
                  <a:pt x="87728" y="735541"/>
                </a:lnTo>
                <a:lnTo>
                  <a:pt x="98382" y="730547"/>
                </a:lnTo>
                <a:lnTo>
                  <a:pt x="110170" y="726006"/>
                </a:lnTo>
                <a:lnTo>
                  <a:pt x="122184" y="721693"/>
                </a:lnTo>
                <a:lnTo>
                  <a:pt x="134652" y="717380"/>
                </a:lnTo>
                <a:lnTo>
                  <a:pt x="147573" y="713294"/>
                </a:lnTo>
                <a:lnTo>
                  <a:pt x="160721" y="709208"/>
                </a:lnTo>
                <a:lnTo>
                  <a:pt x="174322" y="705122"/>
                </a:lnTo>
                <a:lnTo>
                  <a:pt x="188377" y="701263"/>
                </a:lnTo>
                <a:lnTo>
                  <a:pt x="202658" y="697630"/>
                </a:lnTo>
                <a:lnTo>
                  <a:pt x="216940" y="693998"/>
                </a:lnTo>
                <a:lnTo>
                  <a:pt x="231901" y="690366"/>
                </a:lnTo>
                <a:lnTo>
                  <a:pt x="246862" y="687188"/>
                </a:lnTo>
                <a:lnTo>
                  <a:pt x="261824" y="683783"/>
                </a:lnTo>
                <a:lnTo>
                  <a:pt x="277012" y="680832"/>
                </a:lnTo>
                <a:lnTo>
                  <a:pt x="307841" y="674703"/>
                </a:lnTo>
                <a:lnTo>
                  <a:pt x="338897" y="669481"/>
                </a:lnTo>
                <a:lnTo>
                  <a:pt x="369953" y="664714"/>
                </a:lnTo>
                <a:lnTo>
                  <a:pt x="459948" y="898986"/>
                </a:lnTo>
                <a:lnTo>
                  <a:pt x="498485" y="756425"/>
                </a:lnTo>
                <a:lnTo>
                  <a:pt x="449520" y="727368"/>
                </a:lnTo>
                <a:lnTo>
                  <a:pt x="476723" y="658812"/>
                </a:lnTo>
                <a:close/>
                <a:moveTo>
                  <a:pt x="1981777" y="644525"/>
                </a:moveTo>
                <a:lnTo>
                  <a:pt x="2069750" y="644525"/>
                </a:lnTo>
                <a:lnTo>
                  <a:pt x="2096959" y="712516"/>
                </a:lnTo>
                <a:lnTo>
                  <a:pt x="2047757" y="741753"/>
                </a:lnTo>
                <a:lnTo>
                  <a:pt x="2086529" y="883854"/>
                </a:lnTo>
                <a:lnTo>
                  <a:pt x="2178357" y="649964"/>
                </a:lnTo>
                <a:lnTo>
                  <a:pt x="2209420" y="654724"/>
                </a:lnTo>
                <a:lnTo>
                  <a:pt x="2240256" y="660390"/>
                </a:lnTo>
                <a:lnTo>
                  <a:pt x="2271092" y="666056"/>
                </a:lnTo>
                <a:lnTo>
                  <a:pt x="2286284" y="669229"/>
                </a:lnTo>
                <a:lnTo>
                  <a:pt x="2301248" y="672402"/>
                </a:lnTo>
                <a:lnTo>
                  <a:pt x="2316213" y="675801"/>
                </a:lnTo>
                <a:lnTo>
                  <a:pt x="2330724" y="679201"/>
                </a:lnTo>
                <a:lnTo>
                  <a:pt x="2345235" y="683053"/>
                </a:lnTo>
                <a:lnTo>
                  <a:pt x="2359293" y="686680"/>
                </a:lnTo>
                <a:lnTo>
                  <a:pt x="2373124" y="690533"/>
                </a:lnTo>
                <a:lnTo>
                  <a:pt x="2386501" y="694385"/>
                </a:lnTo>
                <a:lnTo>
                  <a:pt x="2399879" y="698691"/>
                </a:lnTo>
                <a:lnTo>
                  <a:pt x="2412576" y="702771"/>
                </a:lnTo>
                <a:lnTo>
                  <a:pt x="2425273" y="707077"/>
                </a:lnTo>
                <a:lnTo>
                  <a:pt x="2437063" y="711610"/>
                </a:lnTo>
                <a:lnTo>
                  <a:pt x="2448400" y="716143"/>
                </a:lnTo>
                <a:lnTo>
                  <a:pt x="2459510" y="720675"/>
                </a:lnTo>
                <a:lnTo>
                  <a:pt x="2469940" y="725435"/>
                </a:lnTo>
                <a:lnTo>
                  <a:pt x="2479916" y="730194"/>
                </a:lnTo>
                <a:lnTo>
                  <a:pt x="2489213" y="735180"/>
                </a:lnTo>
                <a:lnTo>
                  <a:pt x="2497829" y="740393"/>
                </a:lnTo>
                <a:lnTo>
                  <a:pt x="2505991" y="745605"/>
                </a:lnTo>
                <a:lnTo>
                  <a:pt x="2513247" y="750818"/>
                </a:lnTo>
                <a:lnTo>
                  <a:pt x="2520049" y="756257"/>
                </a:lnTo>
                <a:lnTo>
                  <a:pt x="2525944" y="761697"/>
                </a:lnTo>
                <a:lnTo>
                  <a:pt x="2528665" y="764416"/>
                </a:lnTo>
                <a:lnTo>
                  <a:pt x="2531159" y="767363"/>
                </a:lnTo>
                <a:lnTo>
                  <a:pt x="2533426" y="770082"/>
                </a:lnTo>
                <a:lnTo>
                  <a:pt x="2535467" y="772802"/>
                </a:lnTo>
                <a:lnTo>
                  <a:pt x="2537508" y="775975"/>
                </a:lnTo>
                <a:lnTo>
                  <a:pt x="2538868" y="778695"/>
                </a:lnTo>
                <a:lnTo>
                  <a:pt x="2540455" y="781641"/>
                </a:lnTo>
                <a:lnTo>
                  <a:pt x="2541815" y="784361"/>
                </a:lnTo>
                <a:lnTo>
                  <a:pt x="2543856" y="786400"/>
                </a:lnTo>
                <a:lnTo>
                  <a:pt x="2545217" y="788440"/>
                </a:lnTo>
                <a:lnTo>
                  <a:pt x="2546123" y="790480"/>
                </a:lnTo>
                <a:lnTo>
                  <a:pt x="2546350" y="791840"/>
                </a:lnTo>
                <a:lnTo>
                  <a:pt x="2546350" y="792746"/>
                </a:lnTo>
                <a:lnTo>
                  <a:pt x="2546350" y="1323758"/>
                </a:lnTo>
                <a:lnTo>
                  <a:pt x="2546350" y="1325118"/>
                </a:lnTo>
                <a:lnTo>
                  <a:pt x="2545670" y="1326705"/>
                </a:lnTo>
                <a:lnTo>
                  <a:pt x="2545217" y="1328064"/>
                </a:lnTo>
                <a:lnTo>
                  <a:pt x="2544310" y="1329424"/>
                </a:lnTo>
                <a:lnTo>
                  <a:pt x="2543176" y="1330784"/>
                </a:lnTo>
                <a:lnTo>
                  <a:pt x="2542042" y="1332144"/>
                </a:lnTo>
                <a:lnTo>
                  <a:pt x="2540455" y="1333050"/>
                </a:lnTo>
                <a:lnTo>
                  <a:pt x="2538641" y="1333957"/>
                </a:lnTo>
                <a:lnTo>
                  <a:pt x="2537054" y="1335090"/>
                </a:lnTo>
                <a:lnTo>
                  <a:pt x="2535013" y="1335770"/>
                </a:lnTo>
                <a:lnTo>
                  <a:pt x="2530479" y="1337357"/>
                </a:lnTo>
                <a:lnTo>
                  <a:pt x="2525490" y="1338037"/>
                </a:lnTo>
                <a:lnTo>
                  <a:pt x="2522996" y="1338263"/>
                </a:lnTo>
                <a:lnTo>
                  <a:pt x="2520276" y="1338263"/>
                </a:lnTo>
                <a:lnTo>
                  <a:pt x="2380604" y="1338263"/>
                </a:lnTo>
                <a:lnTo>
                  <a:pt x="2367197" y="957263"/>
                </a:lnTo>
                <a:lnTo>
                  <a:pt x="2353389" y="1338263"/>
                </a:lnTo>
                <a:lnTo>
                  <a:pt x="1800226" y="1338263"/>
                </a:lnTo>
                <a:lnTo>
                  <a:pt x="1800226" y="819507"/>
                </a:lnTo>
                <a:lnTo>
                  <a:pt x="1799999" y="818147"/>
                </a:lnTo>
                <a:lnTo>
                  <a:pt x="1799773" y="817014"/>
                </a:lnTo>
                <a:lnTo>
                  <a:pt x="1799546" y="815654"/>
                </a:lnTo>
                <a:lnTo>
                  <a:pt x="1798865" y="814747"/>
                </a:lnTo>
                <a:lnTo>
                  <a:pt x="1797278" y="812481"/>
                </a:lnTo>
                <a:lnTo>
                  <a:pt x="1795237" y="810441"/>
                </a:lnTo>
                <a:lnTo>
                  <a:pt x="1794103" y="807041"/>
                </a:lnTo>
                <a:lnTo>
                  <a:pt x="1792515" y="803868"/>
                </a:lnTo>
                <a:lnTo>
                  <a:pt x="1790474" y="800695"/>
                </a:lnTo>
                <a:lnTo>
                  <a:pt x="1788433" y="797295"/>
                </a:lnTo>
                <a:lnTo>
                  <a:pt x="1786165" y="794122"/>
                </a:lnTo>
                <a:lnTo>
                  <a:pt x="1783898" y="790948"/>
                </a:lnTo>
                <a:lnTo>
                  <a:pt x="1781176" y="788002"/>
                </a:lnTo>
                <a:lnTo>
                  <a:pt x="1778455" y="784602"/>
                </a:lnTo>
                <a:lnTo>
                  <a:pt x="1775053" y="781656"/>
                </a:lnTo>
                <a:lnTo>
                  <a:pt x="1771878" y="778709"/>
                </a:lnTo>
                <a:lnTo>
                  <a:pt x="1764621" y="772590"/>
                </a:lnTo>
                <a:lnTo>
                  <a:pt x="1756910" y="766697"/>
                </a:lnTo>
                <a:lnTo>
                  <a:pt x="1748292" y="761030"/>
                </a:lnTo>
                <a:lnTo>
                  <a:pt x="1738994" y="755364"/>
                </a:lnTo>
                <a:lnTo>
                  <a:pt x="1728789" y="749924"/>
                </a:lnTo>
                <a:lnTo>
                  <a:pt x="1718357" y="744258"/>
                </a:lnTo>
                <a:lnTo>
                  <a:pt x="1707244" y="739045"/>
                </a:lnTo>
                <a:lnTo>
                  <a:pt x="1695224" y="733832"/>
                </a:lnTo>
                <a:lnTo>
                  <a:pt x="1682978" y="728619"/>
                </a:lnTo>
                <a:lnTo>
                  <a:pt x="1670278" y="723859"/>
                </a:lnTo>
                <a:lnTo>
                  <a:pt x="1656898" y="719099"/>
                </a:lnTo>
                <a:lnTo>
                  <a:pt x="1643290" y="714340"/>
                </a:lnTo>
                <a:lnTo>
                  <a:pt x="1629230" y="709807"/>
                </a:lnTo>
                <a:lnTo>
                  <a:pt x="1624147" y="708322"/>
                </a:lnTo>
                <a:lnTo>
                  <a:pt x="1626934" y="707304"/>
                </a:lnTo>
                <a:lnTo>
                  <a:pt x="1639632" y="702998"/>
                </a:lnTo>
                <a:lnTo>
                  <a:pt x="1652556" y="698691"/>
                </a:lnTo>
                <a:lnTo>
                  <a:pt x="1665480" y="694612"/>
                </a:lnTo>
                <a:lnTo>
                  <a:pt x="1679084" y="690533"/>
                </a:lnTo>
                <a:lnTo>
                  <a:pt x="1693368" y="686906"/>
                </a:lnTo>
                <a:lnTo>
                  <a:pt x="1707426" y="683053"/>
                </a:lnTo>
                <a:lnTo>
                  <a:pt x="1722164" y="679427"/>
                </a:lnTo>
                <a:lnTo>
                  <a:pt x="1736675" y="676028"/>
                </a:lnTo>
                <a:lnTo>
                  <a:pt x="1751639" y="672628"/>
                </a:lnTo>
                <a:lnTo>
                  <a:pt x="1766831" y="669455"/>
                </a:lnTo>
                <a:lnTo>
                  <a:pt x="1781795" y="666056"/>
                </a:lnTo>
                <a:lnTo>
                  <a:pt x="1812631" y="660390"/>
                </a:lnTo>
                <a:lnTo>
                  <a:pt x="1843694" y="654950"/>
                </a:lnTo>
                <a:lnTo>
                  <a:pt x="1874757" y="650191"/>
                </a:lnTo>
                <a:lnTo>
                  <a:pt x="1964772" y="883854"/>
                </a:lnTo>
                <a:lnTo>
                  <a:pt x="2003543" y="741753"/>
                </a:lnTo>
                <a:lnTo>
                  <a:pt x="1954342" y="712516"/>
                </a:lnTo>
                <a:lnTo>
                  <a:pt x="1981777" y="644525"/>
                </a:lnTo>
                <a:close/>
                <a:moveTo>
                  <a:pt x="1248456" y="69850"/>
                </a:moveTo>
                <a:lnTo>
                  <a:pt x="1255033" y="70077"/>
                </a:lnTo>
                <a:lnTo>
                  <a:pt x="1261609" y="70304"/>
                </a:lnTo>
                <a:lnTo>
                  <a:pt x="1268186" y="70984"/>
                </a:lnTo>
                <a:lnTo>
                  <a:pt x="1274536" y="71665"/>
                </a:lnTo>
                <a:lnTo>
                  <a:pt x="1281113" y="72346"/>
                </a:lnTo>
                <a:lnTo>
                  <a:pt x="1287463" y="73707"/>
                </a:lnTo>
                <a:lnTo>
                  <a:pt x="1293813" y="74841"/>
                </a:lnTo>
                <a:lnTo>
                  <a:pt x="1299936" y="76429"/>
                </a:lnTo>
                <a:lnTo>
                  <a:pt x="1306059" y="78017"/>
                </a:lnTo>
                <a:lnTo>
                  <a:pt x="1312409" y="80059"/>
                </a:lnTo>
                <a:lnTo>
                  <a:pt x="1318533" y="82101"/>
                </a:lnTo>
                <a:lnTo>
                  <a:pt x="1324429" y="84369"/>
                </a:lnTo>
                <a:lnTo>
                  <a:pt x="1330325" y="86638"/>
                </a:lnTo>
                <a:lnTo>
                  <a:pt x="1335995" y="89134"/>
                </a:lnTo>
                <a:lnTo>
                  <a:pt x="1342118" y="91856"/>
                </a:lnTo>
                <a:lnTo>
                  <a:pt x="1347788" y="94579"/>
                </a:lnTo>
                <a:lnTo>
                  <a:pt x="1353458" y="97982"/>
                </a:lnTo>
                <a:lnTo>
                  <a:pt x="1359127" y="100931"/>
                </a:lnTo>
                <a:lnTo>
                  <a:pt x="1364570" y="104561"/>
                </a:lnTo>
                <a:lnTo>
                  <a:pt x="1370240" y="107964"/>
                </a:lnTo>
                <a:lnTo>
                  <a:pt x="1375456" y="111820"/>
                </a:lnTo>
                <a:lnTo>
                  <a:pt x="1380672" y="115677"/>
                </a:lnTo>
                <a:lnTo>
                  <a:pt x="1386115" y="119534"/>
                </a:lnTo>
                <a:lnTo>
                  <a:pt x="1391104" y="123844"/>
                </a:lnTo>
                <a:lnTo>
                  <a:pt x="1396093" y="128155"/>
                </a:lnTo>
                <a:lnTo>
                  <a:pt x="1400856" y="132465"/>
                </a:lnTo>
                <a:lnTo>
                  <a:pt x="1406072" y="137230"/>
                </a:lnTo>
                <a:lnTo>
                  <a:pt x="1410834" y="141767"/>
                </a:lnTo>
                <a:lnTo>
                  <a:pt x="1415370" y="146985"/>
                </a:lnTo>
                <a:lnTo>
                  <a:pt x="1419906" y="151976"/>
                </a:lnTo>
                <a:lnTo>
                  <a:pt x="1424442" y="156967"/>
                </a:lnTo>
                <a:lnTo>
                  <a:pt x="1428751" y="162185"/>
                </a:lnTo>
                <a:lnTo>
                  <a:pt x="1433060" y="167630"/>
                </a:lnTo>
                <a:lnTo>
                  <a:pt x="1437369" y="173075"/>
                </a:lnTo>
                <a:lnTo>
                  <a:pt x="1441224" y="178973"/>
                </a:lnTo>
                <a:lnTo>
                  <a:pt x="1445079" y="184645"/>
                </a:lnTo>
                <a:lnTo>
                  <a:pt x="1449161" y="190543"/>
                </a:lnTo>
                <a:lnTo>
                  <a:pt x="1452790" y="196669"/>
                </a:lnTo>
                <a:lnTo>
                  <a:pt x="1456419" y="202567"/>
                </a:lnTo>
                <a:lnTo>
                  <a:pt x="1460047" y="208920"/>
                </a:lnTo>
                <a:lnTo>
                  <a:pt x="1463222" y="215272"/>
                </a:lnTo>
                <a:lnTo>
                  <a:pt x="1466624" y="221624"/>
                </a:lnTo>
                <a:lnTo>
                  <a:pt x="1469572" y="228203"/>
                </a:lnTo>
                <a:lnTo>
                  <a:pt x="1472520" y="235010"/>
                </a:lnTo>
                <a:lnTo>
                  <a:pt x="1475695" y="241589"/>
                </a:lnTo>
                <a:lnTo>
                  <a:pt x="1478417" y="248395"/>
                </a:lnTo>
                <a:lnTo>
                  <a:pt x="1480911" y="255428"/>
                </a:lnTo>
                <a:lnTo>
                  <a:pt x="1483406" y="262460"/>
                </a:lnTo>
                <a:lnTo>
                  <a:pt x="1485674" y="269493"/>
                </a:lnTo>
                <a:lnTo>
                  <a:pt x="1487942" y="276753"/>
                </a:lnTo>
                <a:lnTo>
                  <a:pt x="1489983" y="284013"/>
                </a:lnTo>
                <a:lnTo>
                  <a:pt x="1492024" y="291273"/>
                </a:lnTo>
                <a:lnTo>
                  <a:pt x="1493838" y="298986"/>
                </a:lnTo>
                <a:lnTo>
                  <a:pt x="1495426" y="306473"/>
                </a:lnTo>
                <a:lnTo>
                  <a:pt x="1496786" y="313959"/>
                </a:lnTo>
                <a:lnTo>
                  <a:pt x="1498374" y="321673"/>
                </a:lnTo>
                <a:lnTo>
                  <a:pt x="1499281" y="329386"/>
                </a:lnTo>
                <a:lnTo>
                  <a:pt x="1500415" y="337100"/>
                </a:lnTo>
                <a:lnTo>
                  <a:pt x="1500809" y="340447"/>
                </a:lnTo>
                <a:lnTo>
                  <a:pt x="1501799" y="339950"/>
                </a:lnTo>
                <a:lnTo>
                  <a:pt x="1502922" y="339725"/>
                </a:lnTo>
                <a:lnTo>
                  <a:pt x="1504045" y="339725"/>
                </a:lnTo>
                <a:lnTo>
                  <a:pt x="1505392" y="339725"/>
                </a:lnTo>
                <a:lnTo>
                  <a:pt x="1506291" y="339950"/>
                </a:lnTo>
                <a:lnTo>
                  <a:pt x="1508761" y="341076"/>
                </a:lnTo>
                <a:lnTo>
                  <a:pt x="1510782" y="342427"/>
                </a:lnTo>
                <a:lnTo>
                  <a:pt x="1513028" y="344678"/>
                </a:lnTo>
                <a:lnTo>
                  <a:pt x="1515049" y="347380"/>
                </a:lnTo>
                <a:lnTo>
                  <a:pt x="1516846" y="350306"/>
                </a:lnTo>
                <a:lnTo>
                  <a:pt x="1518642" y="353909"/>
                </a:lnTo>
                <a:lnTo>
                  <a:pt x="1520214" y="357736"/>
                </a:lnTo>
                <a:lnTo>
                  <a:pt x="1521786" y="362239"/>
                </a:lnTo>
                <a:lnTo>
                  <a:pt x="1523134" y="367192"/>
                </a:lnTo>
                <a:lnTo>
                  <a:pt x="1524257" y="372145"/>
                </a:lnTo>
                <a:lnTo>
                  <a:pt x="1525380" y="377548"/>
                </a:lnTo>
                <a:lnTo>
                  <a:pt x="1526053" y="383176"/>
                </a:lnTo>
                <a:lnTo>
                  <a:pt x="1526503" y="389030"/>
                </a:lnTo>
                <a:lnTo>
                  <a:pt x="1526727" y="395334"/>
                </a:lnTo>
                <a:lnTo>
                  <a:pt x="1527176" y="401637"/>
                </a:lnTo>
                <a:lnTo>
                  <a:pt x="1526727" y="407941"/>
                </a:lnTo>
                <a:lnTo>
                  <a:pt x="1526503" y="414245"/>
                </a:lnTo>
                <a:lnTo>
                  <a:pt x="1526053" y="419873"/>
                </a:lnTo>
                <a:lnTo>
                  <a:pt x="1525380" y="425727"/>
                </a:lnTo>
                <a:lnTo>
                  <a:pt x="1524257" y="430905"/>
                </a:lnTo>
                <a:lnTo>
                  <a:pt x="1523134" y="436308"/>
                </a:lnTo>
                <a:lnTo>
                  <a:pt x="1521786" y="441036"/>
                </a:lnTo>
                <a:lnTo>
                  <a:pt x="1520214" y="445314"/>
                </a:lnTo>
                <a:lnTo>
                  <a:pt x="1518642" y="449366"/>
                </a:lnTo>
                <a:lnTo>
                  <a:pt x="1516846" y="452743"/>
                </a:lnTo>
                <a:lnTo>
                  <a:pt x="1515049" y="456120"/>
                </a:lnTo>
                <a:lnTo>
                  <a:pt x="1513028" y="458597"/>
                </a:lnTo>
                <a:lnTo>
                  <a:pt x="1510782" y="460623"/>
                </a:lnTo>
                <a:lnTo>
                  <a:pt x="1508761" y="462199"/>
                </a:lnTo>
                <a:lnTo>
                  <a:pt x="1506291" y="463100"/>
                </a:lnTo>
                <a:lnTo>
                  <a:pt x="1505392" y="463325"/>
                </a:lnTo>
                <a:lnTo>
                  <a:pt x="1504045" y="463550"/>
                </a:lnTo>
                <a:lnTo>
                  <a:pt x="1502922" y="463325"/>
                </a:lnTo>
                <a:lnTo>
                  <a:pt x="1501799" y="463100"/>
                </a:lnTo>
                <a:lnTo>
                  <a:pt x="1499553" y="462199"/>
                </a:lnTo>
                <a:lnTo>
                  <a:pt x="1497308" y="460623"/>
                </a:lnTo>
                <a:lnTo>
                  <a:pt x="1496170" y="459597"/>
                </a:lnTo>
                <a:lnTo>
                  <a:pt x="1495426" y="463692"/>
                </a:lnTo>
                <a:lnTo>
                  <a:pt x="1493838" y="471405"/>
                </a:lnTo>
                <a:lnTo>
                  <a:pt x="1492024" y="478892"/>
                </a:lnTo>
                <a:lnTo>
                  <a:pt x="1489983" y="486152"/>
                </a:lnTo>
                <a:lnTo>
                  <a:pt x="1487942" y="493638"/>
                </a:lnTo>
                <a:lnTo>
                  <a:pt x="1485674" y="500671"/>
                </a:lnTo>
                <a:lnTo>
                  <a:pt x="1483406" y="507704"/>
                </a:lnTo>
                <a:lnTo>
                  <a:pt x="1480911" y="514737"/>
                </a:lnTo>
                <a:lnTo>
                  <a:pt x="1478417" y="521770"/>
                </a:lnTo>
                <a:lnTo>
                  <a:pt x="1475695" y="528576"/>
                </a:lnTo>
                <a:lnTo>
                  <a:pt x="1472520" y="535155"/>
                </a:lnTo>
                <a:lnTo>
                  <a:pt x="1469572" y="541961"/>
                </a:lnTo>
                <a:lnTo>
                  <a:pt x="1466624" y="548540"/>
                </a:lnTo>
                <a:lnTo>
                  <a:pt x="1463222" y="554893"/>
                </a:lnTo>
                <a:lnTo>
                  <a:pt x="1460047" y="561245"/>
                </a:lnTo>
                <a:lnTo>
                  <a:pt x="1456419" y="567597"/>
                </a:lnTo>
                <a:lnTo>
                  <a:pt x="1452790" y="573496"/>
                </a:lnTo>
                <a:lnTo>
                  <a:pt x="1449161" y="579621"/>
                </a:lnTo>
                <a:lnTo>
                  <a:pt x="1445079" y="585520"/>
                </a:lnTo>
                <a:lnTo>
                  <a:pt x="1441224" y="591192"/>
                </a:lnTo>
                <a:lnTo>
                  <a:pt x="1437369" y="597090"/>
                </a:lnTo>
                <a:lnTo>
                  <a:pt x="1433060" y="602535"/>
                </a:lnTo>
                <a:lnTo>
                  <a:pt x="1428751" y="607980"/>
                </a:lnTo>
                <a:lnTo>
                  <a:pt x="1424442" y="613198"/>
                </a:lnTo>
                <a:lnTo>
                  <a:pt x="1419906" y="618189"/>
                </a:lnTo>
                <a:lnTo>
                  <a:pt x="1415370" y="623407"/>
                </a:lnTo>
                <a:lnTo>
                  <a:pt x="1410834" y="628171"/>
                </a:lnTo>
                <a:lnTo>
                  <a:pt x="1406072" y="632935"/>
                </a:lnTo>
                <a:lnTo>
                  <a:pt x="1400856" y="637699"/>
                </a:lnTo>
                <a:lnTo>
                  <a:pt x="1396093" y="642010"/>
                </a:lnTo>
                <a:lnTo>
                  <a:pt x="1391104" y="646320"/>
                </a:lnTo>
                <a:lnTo>
                  <a:pt x="1386115" y="650631"/>
                </a:lnTo>
                <a:lnTo>
                  <a:pt x="1380672" y="654714"/>
                </a:lnTo>
                <a:lnTo>
                  <a:pt x="1375456" y="658344"/>
                </a:lnTo>
                <a:lnTo>
                  <a:pt x="1370240" y="662201"/>
                </a:lnTo>
                <a:lnTo>
                  <a:pt x="1364570" y="665831"/>
                </a:lnTo>
                <a:lnTo>
                  <a:pt x="1359127" y="669007"/>
                </a:lnTo>
                <a:lnTo>
                  <a:pt x="1353458" y="672410"/>
                </a:lnTo>
                <a:lnTo>
                  <a:pt x="1347788" y="675359"/>
                </a:lnTo>
                <a:lnTo>
                  <a:pt x="1342118" y="678309"/>
                </a:lnTo>
                <a:lnTo>
                  <a:pt x="1335995" y="681031"/>
                </a:lnTo>
                <a:lnTo>
                  <a:pt x="1330325" y="683753"/>
                </a:lnTo>
                <a:lnTo>
                  <a:pt x="1324429" y="686022"/>
                </a:lnTo>
                <a:lnTo>
                  <a:pt x="1318533" y="688291"/>
                </a:lnTo>
                <a:lnTo>
                  <a:pt x="1312409" y="690333"/>
                </a:lnTo>
                <a:lnTo>
                  <a:pt x="1306059" y="692148"/>
                </a:lnTo>
                <a:lnTo>
                  <a:pt x="1299936" y="693736"/>
                </a:lnTo>
                <a:lnTo>
                  <a:pt x="1293813" y="695324"/>
                </a:lnTo>
                <a:lnTo>
                  <a:pt x="1287463" y="696458"/>
                </a:lnTo>
                <a:lnTo>
                  <a:pt x="1281113" y="697592"/>
                </a:lnTo>
                <a:lnTo>
                  <a:pt x="1274536" y="698500"/>
                </a:lnTo>
                <a:lnTo>
                  <a:pt x="1268186" y="699407"/>
                </a:lnTo>
                <a:lnTo>
                  <a:pt x="1261609" y="699861"/>
                </a:lnTo>
                <a:lnTo>
                  <a:pt x="1255033" y="700088"/>
                </a:lnTo>
                <a:lnTo>
                  <a:pt x="1248456" y="700088"/>
                </a:lnTo>
                <a:lnTo>
                  <a:pt x="1241879" y="700088"/>
                </a:lnTo>
                <a:lnTo>
                  <a:pt x="1235529" y="699861"/>
                </a:lnTo>
                <a:lnTo>
                  <a:pt x="1228952" y="699407"/>
                </a:lnTo>
                <a:lnTo>
                  <a:pt x="1222602" y="698500"/>
                </a:lnTo>
                <a:lnTo>
                  <a:pt x="1216252" y="697592"/>
                </a:lnTo>
                <a:lnTo>
                  <a:pt x="1209675" y="696458"/>
                </a:lnTo>
                <a:lnTo>
                  <a:pt x="1203325" y="695324"/>
                </a:lnTo>
                <a:lnTo>
                  <a:pt x="1197429" y="693736"/>
                </a:lnTo>
                <a:lnTo>
                  <a:pt x="1191079" y="692148"/>
                </a:lnTo>
                <a:lnTo>
                  <a:pt x="1184956" y="690333"/>
                </a:lnTo>
                <a:lnTo>
                  <a:pt x="1178832" y="688291"/>
                </a:lnTo>
                <a:lnTo>
                  <a:pt x="1172936" y="686022"/>
                </a:lnTo>
                <a:lnTo>
                  <a:pt x="1166813" y="683753"/>
                </a:lnTo>
                <a:lnTo>
                  <a:pt x="1160916" y="681031"/>
                </a:lnTo>
                <a:lnTo>
                  <a:pt x="1155247" y="678309"/>
                </a:lnTo>
                <a:lnTo>
                  <a:pt x="1149350" y="675359"/>
                </a:lnTo>
                <a:lnTo>
                  <a:pt x="1143907" y="672410"/>
                </a:lnTo>
                <a:lnTo>
                  <a:pt x="1138011" y="669007"/>
                </a:lnTo>
                <a:lnTo>
                  <a:pt x="1132568" y="665831"/>
                </a:lnTo>
                <a:lnTo>
                  <a:pt x="1127125" y="662201"/>
                </a:lnTo>
                <a:lnTo>
                  <a:pt x="1121682" y="658344"/>
                </a:lnTo>
                <a:lnTo>
                  <a:pt x="1116240" y="654714"/>
                </a:lnTo>
                <a:lnTo>
                  <a:pt x="1111250" y="650631"/>
                </a:lnTo>
                <a:lnTo>
                  <a:pt x="1106034" y="646320"/>
                </a:lnTo>
                <a:lnTo>
                  <a:pt x="1101272" y="642010"/>
                </a:lnTo>
                <a:lnTo>
                  <a:pt x="1096056" y="637699"/>
                </a:lnTo>
                <a:lnTo>
                  <a:pt x="1091293" y="632935"/>
                </a:lnTo>
                <a:lnTo>
                  <a:pt x="1086531" y="628171"/>
                </a:lnTo>
                <a:lnTo>
                  <a:pt x="1081768" y="623407"/>
                </a:lnTo>
                <a:lnTo>
                  <a:pt x="1077232" y="618189"/>
                </a:lnTo>
                <a:lnTo>
                  <a:pt x="1072697" y="613198"/>
                </a:lnTo>
                <a:lnTo>
                  <a:pt x="1068388" y="607980"/>
                </a:lnTo>
                <a:lnTo>
                  <a:pt x="1064079" y="602535"/>
                </a:lnTo>
                <a:lnTo>
                  <a:pt x="1059997" y="597090"/>
                </a:lnTo>
                <a:lnTo>
                  <a:pt x="1055688" y="591192"/>
                </a:lnTo>
                <a:lnTo>
                  <a:pt x="1052059" y="585520"/>
                </a:lnTo>
                <a:lnTo>
                  <a:pt x="1048204" y="579621"/>
                </a:lnTo>
                <a:lnTo>
                  <a:pt x="1044348" y="573496"/>
                </a:lnTo>
                <a:lnTo>
                  <a:pt x="1040947" y="567597"/>
                </a:lnTo>
                <a:lnTo>
                  <a:pt x="1037318" y="561245"/>
                </a:lnTo>
                <a:lnTo>
                  <a:pt x="1033916" y="554893"/>
                </a:lnTo>
                <a:lnTo>
                  <a:pt x="1030514" y="548540"/>
                </a:lnTo>
                <a:lnTo>
                  <a:pt x="1027566" y="541961"/>
                </a:lnTo>
                <a:lnTo>
                  <a:pt x="1024391" y="535155"/>
                </a:lnTo>
                <a:lnTo>
                  <a:pt x="1021670" y="528576"/>
                </a:lnTo>
                <a:lnTo>
                  <a:pt x="1018948" y="521770"/>
                </a:lnTo>
                <a:lnTo>
                  <a:pt x="1016227" y="514737"/>
                </a:lnTo>
                <a:lnTo>
                  <a:pt x="1013959" y="507704"/>
                </a:lnTo>
                <a:lnTo>
                  <a:pt x="1011238" y="500671"/>
                </a:lnTo>
                <a:lnTo>
                  <a:pt x="1008970" y="493638"/>
                </a:lnTo>
                <a:lnTo>
                  <a:pt x="1007155" y="486152"/>
                </a:lnTo>
                <a:lnTo>
                  <a:pt x="1005341" y="478892"/>
                </a:lnTo>
                <a:lnTo>
                  <a:pt x="1003527" y="471405"/>
                </a:lnTo>
                <a:lnTo>
                  <a:pt x="1001713" y="463692"/>
                </a:lnTo>
                <a:lnTo>
                  <a:pt x="1001178" y="460749"/>
                </a:lnTo>
                <a:lnTo>
                  <a:pt x="999308" y="462199"/>
                </a:lnTo>
                <a:lnTo>
                  <a:pt x="997052" y="463100"/>
                </a:lnTo>
                <a:lnTo>
                  <a:pt x="995698" y="463325"/>
                </a:lnTo>
                <a:lnTo>
                  <a:pt x="994569" y="463550"/>
                </a:lnTo>
                <a:lnTo>
                  <a:pt x="993215" y="463325"/>
                </a:lnTo>
                <a:lnTo>
                  <a:pt x="992312" y="463100"/>
                </a:lnTo>
                <a:lnTo>
                  <a:pt x="990056" y="462199"/>
                </a:lnTo>
                <a:lnTo>
                  <a:pt x="987799" y="460623"/>
                </a:lnTo>
                <a:lnTo>
                  <a:pt x="985768" y="458597"/>
                </a:lnTo>
                <a:lnTo>
                  <a:pt x="983737" y="456120"/>
                </a:lnTo>
                <a:lnTo>
                  <a:pt x="981706" y="452743"/>
                </a:lnTo>
                <a:lnTo>
                  <a:pt x="979900" y="449366"/>
                </a:lnTo>
                <a:lnTo>
                  <a:pt x="978095" y="445314"/>
                </a:lnTo>
                <a:lnTo>
                  <a:pt x="976741" y="441036"/>
                </a:lnTo>
                <a:lnTo>
                  <a:pt x="975387" y="436308"/>
                </a:lnTo>
                <a:lnTo>
                  <a:pt x="974484" y="430905"/>
                </a:lnTo>
                <a:lnTo>
                  <a:pt x="973356" y="425727"/>
                </a:lnTo>
                <a:lnTo>
                  <a:pt x="972679" y="419873"/>
                </a:lnTo>
                <a:lnTo>
                  <a:pt x="971776" y="414245"/>
                </a:lnTo>
                <a:lnTo>
                  <a:pt x="971550" y="407941"/>
                </a:lnTo>
                <a:lnTo>
                  <a:pt x="971550" y="401637"/>
                </a:lnTo>
                <a:lnTo>
                  <a:pt x="971550" y="395334"/>
                </a:lnTo>
                <a:lnTo>
                  <a:pt x="971776" y="389030"/>
                </a:lnTo>
                <a:lnTo>
                  <a:pt x="972679" y="383176"/>
                </a:lnTo>
                <a:lnTo>
                  <a:pt x="973356" y="377548"/>
                </a:lnTo>
                <a:lnTo>
                  <a:pt x="974484" y="372145"/>
                </a:lnTo>
                <a:lnTo>
                  <a:pt x="975387" y="367192"/>
                </a:lnTo>
                <a:lnTo>
                  <a:pt x="976741" y="362239"/>
                </a:lnTo>
                <a:lnTo>
                  <a:pt x="978095" y="357736"/>
                </a:lnTo>
                <a:lnTo>
                  <a:pt x="979900" y="353909"/>
                </a:lnTo>
                <a:lnTo>
                  <a:pt x="981706" y="350306"/>
                </a:lnTo>
                <a:lnTo>
                  <a:pt x="983737" y="347380"/>
                </a:lnTo>
                <a:lnTo>
                  <a:pt x="985768" y="344678"/>
                </a:lnTo>
                <a:lnTo>
                  <a:pt x="987799" y="342427"/>
                </a:lnTo>
                <a:lnTo>
                  <a:pt x="990056" y="341076"/>
                </a:lnTo>
                <a:lnTo>
                  <a:pt x="992312" y="339950"/>
                </a:lnTo>
                <a:lnTo>
                  <a:pt x="993215" y="339725"/>
                </a:lnTo>
                <a:lnTo>
                  <a:pt x="994569" y="339725"/>
                </a:lnTo>
                <a:lnTo>
                  <a:pt x="995698" y="339725"/>
                </a:lnTo>
                <a:lnTo>
                  <a:pt x="996322" y="339829"/>
                </a:lnTo>
                <a:lnTo>
                  <a:pt x="996723" y="337100"/>
                </a:lnTo>
                <a:lnTo>
                  <a:pt x="997630" y="329386"/>
                </a:lnTo>
                <a:lnTo>
                  <a:pt x="998991" y="321673"/>
                </a:lnTo>
                <a:lnTo>
                  <a:pt x="1000352" y="313959"/>
                </a:lnTo>
                <a:lnTo>
                  <a:pt x="1001713" y="306473"/>
                </a:lnTo>
                <a:lnTo>
                  <a:pt x="1003527" y="298986"/>
                </a:lnTo>
                <a:lnTo>
                  <a:pt x="1005341" y="291273"/>
                </a:lnTo>
                <a:lnTo>
                  <a:pt x="1007155" y="284013"/>
                </a:lnTo>
                <a:lnTo>
                  <a:pt x="1008970" y="276753"/>
                </a:lnTo>
                <a:lnTo>
                  <a:pt x="1011238" y="269493"/>
                </a:lnTo>
                <a:lnTo>
                  <a:pt x="1013959" y="262460"/>
                </a:lnTo>
                <a:lnTo>
                  <a:pt x="1016227" y="255428"/>
                </a:lnTo>
                <a:lnTo>
                  <a:pt x="1018948" y="248395"/>
                </a:lnTo>
                <a:lnTo>
                  <a:pt x="1021670" y="241589"/>
                </a:lnTo>
                <a:lnTo>
                  <a:pt x="1024391" y="235010"/>
                </a:lnTo>
                <a:lnTo>
                  <a:pt x="1027566" y="228203"/>
                </a:lnTo>
                <a:lnTo>
                  <a:pt x="1030514" y="221624"/>
                </a:lnTo>
                <a:lnTo>
                  <a:pt x="1033916" y="215272"/>
                </a:lnTo>
                <a:lnTo>
                  <a:pt x="1037318" y="208920"/>
                </a:lnTo>
                <a:lnTo>
                  <a:pt x="1040947" y="202567"/>
                </a:lnTo>
                <a:lnTo>
                  <a:pt x="1044348" y="196669"/>
                </a:lnTo>
                <a:lnTo>
                  <a:pt x="1048204" y="190543"/>
                </a:lnTo>
                <a:lnTo>
                  <a:pt x="1052059" y="184645"/>
                </a:lnTo>
                <a:lnTo>
                  <a:pt x="1055688" y="178973"/>
                </a:lnTo>
                <a:lnTo>
                  <a:pt x="1059997" y="173075"/>
                </a:lnTo>
                <a:lnTo>
                  <a:pt x="1064079" y="167630"/>
                </a:lnTo>
                <a:lnTo>
                  <a:pt x="1068388" y="162185"/>
                </a:lnTo>
                <a:lnTo>
                  <a:pt x="1072697" y="156967"/>
                </a:lnTo>
                <a:lnTo>
                  <a:pt x="1077232" y="151976"/>
                </a:lnTo>
                <a:lnTo>
                  <a:pt x="1081768" y="146985"/>
                </a:lnTo>
                <a:lnTo>
                  <a:pt x="1086531" y="141767"/>
                </a:lnTo>
                <a:lnTo>
                  <a:pt x="1091293" y="137230"/>
                </a:lnTo>
                <a:lnTo>
                  <a:pt x="1096056" y="132465"/>
                </a:lnTo>
                <a:lnTo>
                  <a:pt x="1101272" y="128155"/>
                </a:lnTo>
                <a:lnTo>
                  <a:pt x="1106034" y="123844"/>
                </a:lnTo>
                <a:lnTo>
                  <a:pt x="1111250" y="119534"/>
                </a:lnTo>
                <a:lnTo>
                  <a:pt x="1116240" y="115677"/>
                </a:lnTo>
                <a:lnTo>
                  <a:pt x="1121682" y="111820"/>
                </a:lnTo>
                <a:lnTo>
                  <a:pt x="1127125" y="107964"/>
                </a:lnTo>
                <a:lnTo>
                  <a:pt x="1132568" y="104561"/>
                </a:lnTo>
                <a:lnTo>
                  <a:pt x="1138011" y="100931"/>
                </a:lnTo>
                <a:lnTo>
                  <a:pt x="1143907" y="97982"/>
                </a:lnTo>
                <a:lnTo>
                  <a:pt x="1149350" y="94579"/>
                </a:lnTo>
                <a:lnTo>
                  <a:pt x="1155247" y="91856"/>
                </a:lnTo>
                <a:lnTo>
                  <a:pt x="1160916" y="89134"/>
                </a:lnTo>
                <a:lnTo>
                  <a:pt x="1166813" y="86638"/>
                </a:lnTo>
                <a:lnTo>
                  <a:pt x="1172936" y="84369"/>
                </a:lnTo>
                <a:lnTo>
                  <a:pt x="1178832" y="82101"/>
                </a:lnTo>
                <a:lnTo>
                  <a:pt x="1184956" y="80059"/>
                </a:lnTo>
                <a:lnTo>
                  <a:pt x="1191079" y="78017"/>
                </a:lnTo>
                <a:lnTo>
                  <a:pt x="1197429" y="76429"/>
                </a:lnTo>
                <a:lnTo>
                  <a:pt x="1203325" y="74841"/>
                </a:lnTo>
                <a:lnTo>
                  <a:pt x="1209675" y="73707"/>
                </a:lnTo>
                <a:lnTo>
                  <a:pt x="1216252" y="72346"/>
                </a:lnTo>
                <a:lnTo>
                  <a:pt x="1222602" y="71665"/>
                </a:lnTo>
                <a:lnTo>
                  <a:pt x="1228952" y="70984"/>
                </a:lnTo>
                <a:lnTo>
                  <a:pt x="1235529" y="70304"/>
                </a:lnTo>
                <a:lnTo>
                  <a:pt x="1241879" y="70077"/>
                </a:lnTo>
                <a:lnTo>
                  <a:pt x="1248456" y="69850"/>
                </a:lnTo>
                <a:close/>
                <a:moveTo>
                  <a:pt x="513333" y="14287"/>
                </a:moveTo>
                <a:lnTo>
                  <a:pt x="519907" y="14287"/>
                </a:lnTo>
                <a:lnTo>
                  <a:pt x="526481" y="14287"/>
                </a:lnTo>
                <a:lnTo>
                  <a:pt x="533055" y="14514"/>
                </a:lnTo>
                <a:lnTo>
                  <a:pt x="539629" y="14968"/>
                </a:lnTo>
                <a:lnTo>
                  <a:pt x="545976" y="15875"/>
                </a:lnTo>
                <a:lnTo>
                  <a:pt x="552550" y="16783"/>
                </a:lnTo>
                <a:lnTo>
                  <a:pt x="558670" y="17917"/>
                </a:lnTo>
                <a:lnTo>
                  <a:pt x="565017" y="19051"/>
                </a:lnTo>
                <a:lnTo>
                  <a:pt x="571365" y="20639"/>
                </a:lnTo>
                <a:lnTo>
                  <a:pt x="577485" y="22454"/>
                </a:lnTo>
                <a:lnTo>
                  <a:pt x="583379" y="24042"/>
                </a:lnTo>
                <a:lnTo>
                  <a:pt x="589499" y="26084"/>
                </a:lnTo>
                <a:lnTo>
                  <a:pt x="595620" y="28353"/>
                </a:lnTo>
                <a:lnTo>
                  <a:pt x="601740" y="30621"/>
                </a:lnTo>
                <a:lnTo>
                  <a:pt x="607408" y="33571"/>
                </a:lnTo>
                <a:lnTo>
                  <a:pt x="613301" y="36066"/>
                </a:lnTo>
                <a:lnTo>
                  <a:pt x="618969" y="39016"/>
                </a:lnTo>
                <a:lnTo>
                  <a:pt x="624862" y="41965"/>
                </a:lnTo>
                <a:lnTo>
                  <a:pt x="630303" y="45368"/>
                </a:lnTo>
                <a:lnTo>
                  <a:pt x="635970" y="48544"/>
                </a:lnTo>
                <a:lnTo>
                  <a:pt x="641184" y="52174"/>
                </a:lnTo>
                <a:lnTo>
                  <a:pt x="646851" y="56031"/>
                </a:lnTo>
                <a:lnTo>
                  <a:pt x="652065" y="59887"/>
                </a:lnTo>
                <a:lnTo>
                  <a:pt x="657052" y="63744"/>
                </a:lnTo>
                <a:lnTo>
                  <a:pt x="662492" y="68055"/>
                </a:lnTo>
                <a:lnTo>
                  <a:pt x="667479" y="72365"/>
                </a:lnTo>
                <a:lnTo>
                  <a:pt x="672239" y="76902"/>
                </a:lnTo>
                <a:lnTo>
                  <a:pt x="677227" y="81440"/>
                </a:lnTo>
                <a:lnTo>
                  <a:pt x="681760" y="86204"/>
                </a:lnTo>
                <a:lnTo>
                  <a:pt x="686521" y="90968"/>
                </a:lnTo>
                <a:lnTo>
                  <a:pt x="691281" y="96186"/>
                </a:lnTo>
                <a:lnTo>
                  <a:pt x="695815" y="101177"/>
                </a:lnTo>
                <a:lnTo>
                  <a:pt x="699895" y="106395"/>
                </a:lnTo>
                <a:lnTo>
                  <a:pt x="704202" y="112067"/>
                </a:lnTo>
                <a:lnTo>
                  <a:pt x="708509" y="117512"/>
                </a:lnTo>
                <a:lnTo>
                  <a:pt x="712589" y="123183"/>
                </a:lnTo>
                <a:lnTo>
                  <a:pt x="716443" y="128855"/>
                </a:lnTo>
                <a:lnTo>
                  <a:pt x="720523" y="134754"/>
                </a:lnTo>
                <a:lnTo>
                  <a:pt x="723924" y="140652"/>
                </a:lnTo>
                <a:lnTo>
                  <a:pt x="727777" y="146778"/>
                </a:lnTo>
                <a:lnTo>
                  <a:pt x="730951" y="153130"/>
                </a:lnTo>
                <a:lnTo>
                  <a:pt x="734578" y="159482"/>
                </a:lnTo>
                <a:lnTo>
                  <a:pt x="737751" y="166061"/>
                </a:lnTo>
                <a:lnTo>
                  <a:pt x="740925" y="172640"/>
                </a:lnTo>
                <a:lnTo>
                  <a:pt x="743872" y="179220"/>
                </a:lnTo>
                <a:lnTo>
                  <a:pt x="746592" y="186026"/>
                </a:lnTo>
                <a:lnTo>
                  <a:pt x="749539" y="192832"/>
                </a:lnTo>
                <a:lnTo>
                  <a:pt x="752259" y="199638"/>
                </a:lnTo>
                <a:lnTo>
                  <a:pt x="754753" y="206671"/>
                </a:lnTo>
                <a:lnTo>
                  <a:pt x="757020" y="213704"/>
                </a:lnTo>
                <a:lnTo>
                  <a:pt x="759287" y="220963"/>
                </a:lnTo>
                <a:lnTo>
                  <a:pt x="761327" y="228450"/>
                </a:lnTo>
                <a:lnTo>
                  <a:pt x="763367" y="235710"/>
                </a:lnTo>
                <a:lnTo>
                  <a:pt x="765180" y="242969"/>
                </a:lnTo>
                <a:lnTo>
                  <a:pt x="766540" y="250683"/>
                </a:lnTo>
                <a:lnTo>
                  <a:pt x="768127" y="258170"/>
                </a:lnTo>
                <a:lnTo>
                  <a:pt x="769261" y="265656"/>
                </a:lnTo>
                <a:lnTo>
                  <a:pt x="770621" y="273597"/>
                </a:lnTo>
                <a:lnTo>
                  <a:pt x="771528" y="281310"/>
                </a:lnTo>
                <a:lnTo>
                  <a:pt x="771841" y="283505"/>
                </a:lnTo>
                <a:lnTo>
                  <a:pt x="773361" y="282802"/>
                </a:lnTo>
                <a:lnTo>
                  <a:pt x="774259" y="282574"/>
                </a:lnTo>
                <a:lnTo>
                  <a:pt x="775606" y="282574"/>
                </a:lnTo>
                <a:lnTo>
                  <a:pt x="776729" y="282574"/>
                </a:lnTo>
                <a:lnTo>
                  <a:pt x="777852" y="282802"/>
                </a:lnTo>
                <a:lnTo>
                  <a:pt x="780098" y="283945"/>
                </a:lnTo>
                <a:lnTo>
                  <a:pt x="782344" y="285315"/>
                </a:lnTo>
                <a:lnTo>
                  <a:pt x="784589" y="287371"/>
                </a:lnTo>
                <a:lnTo>
                  <a:pt x="786611" y="289884"/>
                </a:lnTo>
                <a:lnTo>
                  <a:pt x="788407" y="293311"/>
                </a:lnTo>
                <a:lnTo>
                  <a:pt x="789979" y="296737"/>
                </a:lnTo>
                <a:lnTo>
                  <a:pt x="791776" y="300849"/>
                </a:lnTo>
                <a:lnTo>
                  <a:pt x="793348" y="305189"/>
                </a:lnTo>
                <a:lnTo>
                  <a:pt x="794471" y="309987"/>
                </a:lnTo>
                <a:lnTo>
                  <a:pt x="795818" y="315469"/>
                </a:lnTo>
                <a:lnTo>
                  <a:pt x="796492" y="320723"/>
                </a:lnTo>
                <a:lnTo>
                  <a:pt x="797390" y="326663"/>
                </a:lnTo>
                <a:lnTo>
                  <a:pt x="798064" y="332602"/>
                </a:lnTo>
                <a:lnTo>
                  <a:pt x="798289" y="338770"/>
                </a:lnTo>
                <a:lnTo>
                  <a:pt x="798513" y="345166"/>
                </a:lnTo>
                <a:lnTo>
                  <a:pt x="798289" y="351563"/>
                </a:lnTo>
                <a:lnTo>
                  <a:pt x="798064" y="357730"/>
                </a:lnTo>
                <a:lnTo>
                  <a:pt x="797390" y="363898"/>
                </a:lnTo>
                <a:lnTo>
                  <a:pt x="796492" y="369609"/>
                </a:lnTo>
                <a:lnTo>
                  <a:pt x="795818" y="375092"/>
                </a:lnTo>
                <a:lnTo>
                  <a:pt x="794471" y="380117"/>
                </a:lnTo>
                <a:lnTo>
                  <a:pt x="793348" y="385143"/>
                </a:lnTo>
                <a:lnTo>
                  <a:pt x="791776" y="389712"/>
                </a:lnTo>
                <a:lnTo>
                  <a:pt x="789979" y="393595"/>
                </a:lnTo>
                <a:lnTo>
                  <a:pt x="788407" y="397250"/>
                </a:lnTo>
                <a:lnTo>
                  <a:pt x="786611" y="400220"/>
                </a:lnTo>
                <a:lnTo>
                  <a:pt x="784589" y="403190"/>
                </a:lnTo>
                <a:lnTo>
                  <a:pt x="782344" y="405017"/>
                </a:lnTo>
                <a:lnTo>
                  <a:pt x="780098" y="406616"/>
                </a:lnTo>
                <a:lnTo>
                  <a:pt x="777852" y="407758"/>
                </a:lnTo>
                <a:lnTo>
                  <a:pt x="776729" y="407987"/>
                </a:lnTo>
                <a:lnTo>
                  <a:pt x="775606" y="407987"/>
                </a:lnTo>
                <a:lnTo>
                  <a:pt x="774259" y="407987"/>
                </a:lnTo>
                <a:lnTo>
                  <a:pt x="773361" y="407758"/>
                </a:lnTo>
                <a:lnTo>
                  <a:pt x="770890" y="406616"/>
                </a:lnTo>
                <a:lnTo>
                  <a:pt x="768869" y="405017"/>
                </a:lnTo>
                <a:lnTo>
                  <a:pt x="767445" y="403859"/>
                </a:lnTo>
                <a:lnTo>
                  <a:pt x="766540" y="408129"/>
                </a:lnTo>
                <a:lnTo>
                  <a:pt x="765180" y="415616"/>
                </a:lnTo>
                <a:lnTo>
                  <a:pt x="763367" y="423102"/>
                </a:lnTo>
                <a:lnTo>
                  <a:pt x="761327" y="430362"/>
                </a:lnTo>
                <a:lnTo>
                  <a:pt x="759287" y="437622"/>
                </a:lnTo>
                <a:lnTo>
                  <a:pt x="757020" y="444655"/>
                </a:lnTo>
                <a:lnTo>
                  <a:pt x="754753" y="452141"/>
                </a:lnTo>
                <a:lnTo>
                  <a:pt x="752259" y="458947"/>
                </a:lnTo>
                <a:lnTo>
                  <a:pt x="749539" y="465980"/>
                </a:lnTo>
                <a:lnTo>
                  <a:pt x="746592" y="472786"/>
                </a:lnTo>
                <a:lnTo>
                  <a:pt x="743872" y="479592"/>
                </a:lnTo>
                <a:lnTo>
                  <a:pt x="740925" y="486171"/>
                </a:lnTo>
                <a:lnTo>
                  <a:pt x="737751" y="492751"/>
                </a:lnTo>
                <a:lnTo>
                  <a:pt x="734578" y="499330"/>
                </a:lnTo>
                <a:lnTo>
                  <a:pt x="730951" y="505682"/>
                </a:lnTo>
                <a:lnTo>
                  <a:pt x="727777" y="511581"/>
                </a:lnTo>
                <a:lnTo>
                  <a:pt x="723924" y="517933"/>
                </a:lnTo>
                <a:lnTo>
                  <a:pt x="720523" y="523831"/>
                </a:lnTo>
                <a:lnTo>
                  <a:pt x="716443" y="529730"/>
                </a:lnTo>
                <a:lnTo>
                  <a:pt x="712589" y="535629"/>
                </a:lnTo>
                <a:lnTo>
                  <a:pt x="708509" y="541300"/>
                </a:lnTo>
                <a:lnTo>
                  <a:pt x="704202" y="546745"/>
                </a:lnTo>
                <a:lnTo>
                  <a:pt x="699895" y="551963"/>
                </a:lnTo>
                <a:lnTo>
                  <a:pt x="695815" y="557408"/>
                </a:lnTo>
                <a:lnTo>
                  <a:pt x="691281" y="562626"/>
                </a:lnTo>
                <a:lnTo>
                  <a:pt x="686521" y="567617"/>
                </a:lnTo>
                <a:lnTo>
                  <a:pt x="681760" y="572608"/>
                </a:lnTo>
                <a:lnTo>
                  <a:pt x="677227" y="577372"/>
                </a:lnTo>
                <a:lnTo>
                  <a:pt x="672239" y="581909"/>
                </a:lnTo>
                <a:lnTo>
                  <a:pt x="667479" y="586447"/>
                </a:lnTo>
                <a:lnTo>
                  <a:pt x="662492" y="590757"/>
                </a:lnTo>
                <a:lnTo>
                  <a:pt x="657052" y="594841"/>
                </a:lnTo>
                <a:lnTo>
                  <a:pt x="652065" y="598698"/>
                </a:lnTo>
                <a:lnTo>
                  <a:pt x="646851" y="602781"/>
                </a:lnTo>
                <a:lnTo>
                  <a:pt x="641184" y="606411"/>
                </a:lnTo>
                <a:lnTo>
                  <a:pt x="635970" y="609814"/>
                </a:lnTo>
                <a:lnTo>
                  <a:pt x="630303" y="613444"/>
                </a:lnTo>
                <a:lnTo>
                  <a:pt x="624862" y="616620"/>
                </a:lnTo>
                <a:lnTo>
                  <a:pt x="618969" y="619796"/>
                </a:lnTo>
                <a:lnTo>
                  <a:pt x="613301" y="622519"/>
                </a:lnTo>
                <a:lnTo>
                  <a:pt x="607408" y="625241"/>
                </a:lnTo>
                <a:lnTo>
                  <a:pt x="601740" y="627737"/>
                </a:lnTo>
                <a:lnTo>
                  <a:pt x="595620" y="630232"/>
                </a:lnTo>
                <a:lnTo>
                  <a:pt x="589499" y="632501"/>
                </a:lnTo>
                <a:lnTo>
                  <a:pt x="583379" y="634543"/>
                </a:lnTo>
                <a:lnTo>
                  <a:pt x="577485" y="636358"/>
                </a:lnTo>
                <a:lnTo>
                  <a:pt x="571365" y="638173"/>
                </a:lnTo>
                <a:lnTo>
                  <a:pt x="565017" y="639307"/>
                </a:lnTo>
                <a:lnTo>
                  <a:pt x="558670" y="640895"/>
                </a:lnTo>
                <a:lnTo>
                  <a:pt x="552550" y="642029"/>
                </a:lnTo>
                <a:lnTo>
                  <a:pt x="545976" y="642710"/>
                </a:lnTo>
                <a:lnTo>
                  <a:pt x="539629" y="643391"/>
                </a:lnTo>
                <a:lnTo>
                  <a:pt x="533055" y="644071"/>
                </a:lnTo>
                <a:lnTo>
                  <a:pt x="526481" y="644525"/>
                </a:lnTo>
                <a:lnTo>
                  <a:pt x="519907" y="644525"/>
                </a:lnTo>
                <a:lnTo>
                  <a:pt x="513333" y="644525"/>
                </a:lnTo>
                <a:lnTo>
                  <a:pt x="506759" y="644071"/>
                </a:lnTo>
                <a:lnTo>
                  <a:pt x="500186" y="643391"/>
                </a:lnTo>
                <a:lnTo>
                  <a:pt x="493838" y="642710"/>
                </a:lnTo>
                <a:lnTo>
                  <a:pt x="487264" y="642029"/>
                </a:lnTo>
                <a:lnTo>
                  <a:pt x="481144" y="640895"/>
                </a:lnTo>
                <a:lnTo>
                  <a:pt x="474797" y="639307"/>
                </a:lnTo>
                <a:lnTo>
                  <a:pt x="468450" y="638173"/>
                </a:lnTo>
                <a:lnTo>
                  <a:pt x="462329" y="636358"/>
                </a:lnTo>
                <a:lnTo>
                  <a:pt x="456435" y="634543"/>
                </a:lnTo>
                <a:lnTo>
                  <a:pt x="450315" y="632501"/>
                </a:lnTo>
                <a:lnTo>
                  <a:pt x="444194" y="630232"/>
                </a:lnTo>
                <a:lnTo>
                  <a:pt x="438301" y="627737"/>
                </a:lnTo>
                <a:lnTo>
                  <a:pt x="432407" y="625241"/>
                </a:lnTo>
                <a:lnTo>
                  <a:pt x="426513" y="622519"/>
                </a:lnTo>
                <a:lnTo>
                  <a:pt x="420846" y="619796"/>
                </a:lnTo>
                <a:lnTo>
                  <a:pt x="414952" y="616620"/>
                </a:lnTo>
                <a:lnTo>
                  <a:pt x="409512" y="613444"/>
                </a:lnTo>
                <a:lnTo>
                  <a:pt x="403844" y="609814"/>
                </a:lnTo>
                <a:lnTo>
                  <a:pt x="398631" y="606411"/>
                </a:lnTo>
                <a:lnTo>
                  <a:pt x="392963" y="602781"/>
                </a:lnTo>
                <a:lnTo>
                  <a:pt x="387750" y="598698"/>
                </a:lnTo>
                <a:lnTo>
                  <a:pt x="382763" y="594841"/>
                </a:lnTo>
                <a:lnTo>
                  <a:pt x="377322" y="590757"/>
                </a:lnTo>
                <a:lnTo>
                  <a:pt x="372335" y="586447"/>
                </a:lnTo>
                <a:lnTo>
                  <a:pt x="367575" y="581909"/>
                </a:lnTo>
                <a:lnTo>
                  <a:pt x="362588" y="577372"/>
                </a:lnTo>
                <a:lnTo>
                  <a:pt x="358054" y="572608"/>
                </a:lnTo>
                <a:lnTo>
                  <a:pt x="353294" y="567617"/>
                </a:lnTo>
                <a:lnTo>
                  <a:pt x="348760" y="562626"/>
                </a:lnTo>
                <a:lnTo>
                  <a:pt x="344000" y="557408"/>
                </a:lnTo>
                <a:lnTo>
                  <a:pt x="339919" y="551963"/>
                </a:lnTo>
                <a:lnTo>
                  <a:pt x="335612" y="546745"/>
                </a:lnTo>
                <a:lnTo>
                  <a:pt x="331305" y="541300"/>
                </a:lnTo>
                <a:lnTo>
                  <a:pt x="327225" y="535629"/>
                </a:lnTo>
                <a:lnTo>
                  <a:pt x="323371" y="529730"/>
                </a:lnTo>
                <a:lnTo>
                  <a:pt x="319291" y="523831"/>
                </a:lnTo>
                <a:lnTo>
                  <a:pt x="315891" y="517933"/>
                </a:lnTo>
                <a:lnTo>
                  <a:pt x="312037" y="511581"/>
                </a:lnTo>
                <a:lnTo>
                  <a:pt x="308863" y="505682"/>
                </a:lnTo>
                <a:lnTo>
                  <a:pt x="305236" y="499330"/>
                </a:lnTo>
                <a:lnTo>
                  <a:pt x="302063" y="492751"/>
                </a:lnTo>
                <a:lnTo>
                  <a:pt x="298889" y="486171"/>
                </a:lnTo>
                <a:lnTo>
                  <a:pt x="295942" y="479592"/>
                </a:lnTo>
                <a:lnTo>
                  <a:pt x="293222" y="472786"/>
                </a:lnTo>
                <a:lnTo>
                  <a:pt x="290275" y="465980"/>
                </a:lnTo>
                <a:lnTo>
                  <a:pt x="287555" y="458947"/>
                </a:lnTo>
                <a:lnTo>
                  <a:pt x="285061" y="452141"/>
                </a:lnTo>
                <a:lnTo>
                  <a:pt x="282795" y="444655"/>
                </a:lnTo>
                <a:lnTo>
                  <a:pt x="280528" y="437622"/>
                </a:lnTo>
                <a:lnTo>
                  <a:pt x="278488" y="430362"/>
                </a:lnTo>
                <a:lnTo>
                  <a:pt x="276447" y="423102"/>
                </a:lnTo>
                <a:lnTo>
                  <a:pt x="274861" y="415616"/>
                </a:lnTo>
                <a:lnTo>
                  <a:pt x="273274" y="408129"/>
                </a:lnTo>
                <a:lnTo>
                  <a:pt x="272602" y="404960"/>
                </a:lnTo>
                <a:lnTo>
                  <a:pt x="272532" y="405017"/>
                </a:lnTo>
                <a:lnTo>
                  <a:pt x="270286" y="406616"/>
                </a:lnTo>
                <a:lnTo>
                  <a:pt x="268041" y="407758"/>
                </a:lnTo>
                <a:lnTo>
                  <a:pt x="267142" y="407987"/>
                </a:lnTo>
                <a:lnTo>
                  <a:pt x="265795" y="407987"/>
                </a:lnTo>
                <a:lnTo>
                  <a:pt x="264672" y="407987"/>
                </a:lnTo>
                <a:lnTo>
                  <a:pt x="263549" y="407758"/>
                </a:lnTo>
                <a:lnTo>
                  <a:pt x="261303" y="406616"/>
                </a:lnTo>
                <a:lnTo>
                  <a:pt x="259058" y="405017"/>
                </a:lnTo>
                <a:lnTo>
                  <a:pt x="256812" y="403190"/>
                </a:lnTo>
                <a:lnTo>
                  <a:pt x="254791" y="400220"/>
                </a:lnTo>
                <a:lnTo>
                  <a:pt x="252994" y="397250"/>
                </a:lnTo>
                <a:lnTo>
                  <a:pt x="251422" y="393595"/>
                </a:lnTo>
                <a:lnTo>
                  <a:pt x="249625" y="389712"/>
                </a:lnTo>
                <a:lnTo>
                  <a:pt x="248053" y="385143"/>
                </a:lnTo>
                <a:lnTo>
                  <a:pt x="246930" y="380117"/>
                </a:lnTo>
                <a:lnTo>
                  <a:pt x="245583" y="375092"/>
                </a:lnTo>
                <a:lnTo>
                  <a:pt x="244909" y="369609"/>
                </a:lnTo>
                <a:lnTo>
                  <a:pt x="243786" y="363898"/>
                </a:lnTo>
                <a:lnTo>
                  <a:pt x="243337" y="357730"/>
                </a:lnTo>
                <a:lnTo>
                  <a:pt x="243113" y="351563"/>
                </a:lnTo>
                <a:lnTo>
                  <a:pt x="242888" y="345166"/>
                </a:lnTo>
                <a:lnTo>
                  <a:pt x="243113" y="338770"/>
                </a:lnTo>
                <a:lnTo>
                  <a:pt x="243337" y="332602"/>
                </a:lnTo>
                <a:lnTo>
                  <a:pt x="243786" y="326663"/>
                </a:lnTo>
                <a:lnTo>
                  <a:pt x="244909" y="320723"/>
                </a:lnTo>
                <a:lnTo>
                  <a:pt x="245583" y="315469"/>
                </a:lnTo>
                <a:lnTo>
                  <a:pt x="246930" y="309987"/>
                </a:lnTo>
                <a:lnTo>
                  <a:pt x="248053" y="305189"/>
                </a:lnTo>
                <a:lnTo>
                  <a:pt x="249625" y="300849"/>
                </a:lnTo>
                <a:lnTo>
                  <a:pt x="251422" y="296737"/>
                </a:lnTo>
                <a:lnTo>
                  <a:pt x="252994" y="293311"/>
                </a:lnTo>
                <a:lnTo>
                  <a:pt x="254791" y="289884"/>
                </a:lnTo>
                <a:lnTo>
                  <a:pt x="256812" y="287371"/>
                </a:lnTo>
                <a:lnTo>
                  <a:pt x="259058" y="285315"/>
                </a:lnTo>
                <a:lnTo>
                  <a:pt x="261303" y="283945"/>
                </a:lnTo>
                <a:lnTo>
                  <a:pt x="263549" y="282802"/>
                </a:lnTo>
                <a:lnTo>
                  <a:pt x="264672" y="282574"/>
                </a:lnTo>
                <a:lnTo>
                  <a:pt x="265795" y="282574"/>
                </a:lnTo>
                <a:lnTo>
                  <a:pt x="267142" y="282574"/>
                </a:lnTo>
                <a:lnTo>
                  <a:pt x="268041" y="282802"/>
                </a:lnTo>
                <a:lnTo>
                  <a:pt x="268071" y="282818"/>
                </a:lnTo>
                <a:lnTo>
                  <a:pt x="268287" y="281310"/>
                </a:lnTo>
                <a:lnTo>
                  <a:pt x="269193" y="273597"/>
                </a:lnTo>
                <a:lnTo>
                  <a:pt x="270554" y="265656"/>
                </a:lnTo>
                <a:lnTo>
                  <a:pt x="271687" y="258170"/>
                </a:lnTo>
                <a:lnTo>
                  <a:pt x="273274" y="250683"/>
                </a:lnTo>
                <a:lnTo>
                  <a:pt x="274861" y="242969"/>
                </a:lnTo>
                <a:lnTo>
                  <a:pt x="276447" y="235710"/>
                </a:lnTo>
                <a:lnTo>
                  <a:pt x="278488" y="228450"/>
                </a:lnTo>
                <a:lnTo>
                  <a:pt x="280528" y="220963"/>
                </a:lnTo>
                <a:lnTo>
                  <a:pt x="282795" y="213704"/>
                </a:lnTo>
                <a:lnTo>
                  <a:pt x="285061" y="206671"/>
                </a:lnTo>
                <a:lnTo>
                  <a:pt x="287555" y="199638"/>
                </a:lnTo>
                <a:lnTo>
                  <a:pt x="290275" y="192832"/>
                </a:lnTo>
                <a:lnTo>
                  <a:pt x="293222" y="186026"/>
                </a:lnTo>
                <a:lnTo>
                  <a:pt x="295942" y="179220"/>
                </a:lnTo>
                <a:lnTo>
                  <a:pt x="298889" y="172640"/>
                </a:lnTo>
                <a:lnTo>
                  <a:pt x="302063" y="166061"/>
                </a:lnTo>
                <a:lnTo>
                  <a:pt x="305236" y="159482"/>
                </a:lnTo>
                <a:lnTo>
                  <a:pt x="308863" y="153130"/>
                </a:lnTo>
                <a:lnTo>
                  <a:pt x="312037" y="146778"/>
                </a:lnTo>
                <a:lnTo>
                  <a:pt x="315891" y="140652"/>
                </a:lnTo>
                <a:lnTo>
                  <a:pt x="319291" y="134754"/>
                </a:lnTo>
                <a:lnTo>
                  <a:pt x="323371" y="128855"/>
                </a:lnTo>
                <a:lnTo>
                  <a:pt x="327225" y="123183"/>
                </a:lnTo>
                <a:lnTo>
                  <a:pt x="331305" y="117512"/>
                </a:lnTo>
                <a:lnTo>
                  <a:pt x="335612" y="112067"/>
                </a:lnTo>
                <a:lnTo>
                  <a:pt x="339919" y="106395"/>
                </a:lnTo>
                <a:lnTo>
                  <a:pt x="344000" y="101177"/>
                </a:lnTo>
                <a:lnTo>
                  <a:pt x="348760" y="96186"/>
                </a:lnTo>
                <a:lnTo>
                  <a:pt x="353294" y="90968"/>
                </a:lnTo>
                <a:lnTo>
                  <a:pt x="358054" y="86204"/>
                </a:lnTo>
                <a:lnTo>
                  <a:pt x="362588" y="81440"/>
                </a:lnTo>
                <a:lnTo>
                  <a:pt x="367575" y="76902"/>
                </a:lnTo>
                <a:lnTo>
                  <a:pt x="372335" y="72365"/>
                </a:lnTo>
                <a:lnTo>
                  <a:pt x="377322" y="68055"/>
                </a:lnTo>
                <a:lnTo>
                  <a:pt x="382763" y="63744"/>
                </a:lnTo>
                <a:lnTo>
                  <a:pt x="387750" y="59887"/>
                </a:lnTo>
                <a:lnTo>
                  <a:pt x="392963" y="56031"/>
                </a:lnTo>
                <a:lnTo>
                  <a:pt x="398631" y="52174"/>
                </a:lnTo>
                <a:lnTo>
                  <a:pt x="403844" y="48544"/>
                </a:lnTo>
                <a:lnTo>
                  <a:pt x="409512" y="45368"/>
                </a:lnTo>
                <a:lnTo>
                  <a:pt x="414952" y="41965"/>
                </a:lnTo>
                <a:lnTo>
                  <a:pt x="420846" y="39016"/>
                </a:lnTo>
                <a:lnTo>
                  <a:pt x="426513" y="36066"/>
                </a:lnTo>
                <a:lnTo>
                  <a:pt x="432407" y="33571"/>
                </a:lnTo>
                <a:lnTo>
                  <a:pt x="438301" y="30621"/>
                </a:lnTo>
                <a:lnTo>
                  <a:pt x="444194" y="28353"/>
                </a:lnTo>
                <a:lnTo>
                  <a:pt x="450315" y="26084"/>
                </a:lnTo>
                <a:lnTo>
                  <a:pt x="456435" y="24042"/>
                </a:lnTo>
                <a:lnTo>
                  <a:pt x="462329" y="22454"/>
                </a:lnTo>
                <a:lnTo>
                  <a:pt x="468450" y="20639"/>
                </a:lnTo>
                <a:lnTo>
                  <a:pt x="474797" y="19051"/>
                </a:lnTo>
                <a:lnTo>
                  <a:pt x="481144" y="17917"/>
                </a:lnTo>
                <a:lnTo>
                  <a:pt x="487264" y="16783"/>
                </a:lnTo>
                <a:lnTo>
                  <a:pt x="493838" y="15875"/>
                </a:lnTo>
                <a:lnTo>
                  <a:pt x="500186" y="14968"/>
                </a:lnTo>
                <a:lnTo>
                  <a:pt x="506759" y="14514"/>
                </a:lnTo>
                <a:lnTo>
                  <a:pt x="513333" y="14287"/>
                </a:lnTo>
                <a:close/>
                <a:moveTo>
                  <a:pt x="2026444" y="0"/>
                </a:moveTo>
                <a:lnTo>
                  <a:pt x="2033018" y="227"/>
                </a:lnTo>
                <a:lnTo>
                  <a:pt x="2039592" y="454"/>
                </a:lnTo>
                <a:lnTo>
                  <a:pt x="2046166" y="1134"/>
                </a:lnTo>
                <a:lnTo>
                  <a:pt x="2052740" y="1814"/>
                </a:lnTo>
                <a:lnTo>
                  <a:pt x="2059087" y="2948"/>
                </a:lnTo>
                <a:lnTo>
                  <a:pt x="2065434" y="3855"/>
                </a:lnTo>
                <a:lnTo>
                  <a:pt x="2071555" y="5216"/>
                </a:lnTo>
                <a:lnTo>
                  <a:pt x="2077902" y="6577"/>
                </a:lnTo>
                <a:lnTo>
                  <a:pt x="2084022" y="8164"/>
                </a:lnTo>
                <a:lnTo>
                  <a:pt x="2090369" y="10205"/>
                </a:lnTo>
                <a:lnTo>
                  <a:pt x="2096263" y="12246"/>
                </a:lnTo>
                <a:lnTo>
                  <a:pt x="2102384" y="14514"/>
                </a:lnTo>
                <a:lnTo>
                  <a:pt x="2108278" y="16782"/>
                </a:lnTo>
                <a:lnTo>
                  <a:pt x="2114171" y="19277"/>
                </a:lnTo>
                <a:lnTo>
                  <a:pt x="2120065" y="21998"/>
                </a:lnTo>
                <a:lnTo>
                  <a:pt x="2125506" y="24946"/>
                </a:lnTo>
                <a:lnTo>
                  <a:pt x="2131399" y="28121"/>
                </a:lnTo>
                <a:lnTo>
                  <a:pt x="2137067" y="31296"/>
                </a:lnTo>
                <a:lnTo>
                  <a:pt x="2142507" y="34698"/>
                </a:lnTo>
                <a:lnTo>
                  <a:pt x="2147947" y="38100"/>
                </a:lnTo>
                <a:lnTo>
                  <a:pt x="2153388" y="41955"/>
                </a:lnTo>
                <a:lnTo>
                  <a:pt x="2158602" y="45811"/>
                </a:lnTo>
                <a:lnTo>
                  <a:pt x="2164042" y="49893"/>
                </a:lnTo>
                <a:lnTo>
                  <a:pt x="2169029" y="53975"/>
                </a:lnTo>
                <a:lnTo>
                  <a:pt x="2174016" y="58284"/>
                </a:lnTo>
                <a:lnTo>
                  <a:pt x="2179003" y="62593"/>
                </a:lnTo>
                <a:lnTo>
                  <a:pt x="2183764" y="67355"/>
                </a:lnTo>
                <a:lnTo>
                  <a:pt x="2188751" y="71891"/>
                </a:lnTo>
                <a:lnTo>
                  <a:pt x="2193284" y="77107"/>
                </a:lnTo>
                <a:lnTo>
                  <a:pt x="2197818" y="82096"/>
                </a:lnTo>
                <a:lnTo>
                  <a:pt x="2202352" y="87086"/>
                </a:lnTo>
                <a:lnTo>
                  <a:pt x="2206659" y="92529"/>
                </a:lnTo>
                <a:lnTo>
                  <a:pt x="2210966" y="97745"/>
                </a:lnTo>
                <a:lnTo>
                  <a:pt x="2215046" y="103188"/>
                </a:lnTo>
                <a:lnTo>
                  <a:pt x="2219127" y="109084"/>
                </a:lnTo>
                <a:lnTo>
                  <a:pt x="2223207" y="114980"/>
                </a:lnTo>
                <a:lnTo>
                  <a:pt x="2227061" y="120650"/>
                </a:lnTo>
                <a:lnTo>
                  <a:pt x="2230687" y="126773"/>
                </a:lnTo>
                <a:lnTo>
                  <a:pt x="2234314" y="132896"/>
                </a:lnTo>
                <a:lnTo>
                  <a:pt x="2237941" y="139020"/>
                </a:lnTo>
                <a:lnTo>
                  <a:pt x="2241115" y="145370"/>
                </a:lnTo>
                <a:lnTo>
                  <a:pt x="2244515" y="151720"/>
                </a:lnTo>
                <a:lnTo>
                  <a:pt x="2247462" y="158297"/>
                </a:lnTo>
                <a:lnTo>
                  <a:pt x="2250409" y="165100"/>
                </a:lnTo>
                <a:lnTo>
                  <a:pt x="2253583" y="171677"/>
                </a:lnTo>
                <a:lnTo>
                  <a:pt x="2256303" y="178480"/>
                </a:lnTo>
                <a:lnTo>
                  <a:pt x="2258796" y="185511"/>
                </a:lnTo>
                <a:lnTo>
                  <a:pt x="2261290" y="192541"/>
                </a:lnTo>
                <a:lnTo>
                  <a:pt x="2263557" y="199798"/>
                </a:lnTo>
                <a:lnTo>
                  <a:pt x="2265824" y="206829"/>
                </a:lnTo>
                <a:lnTo>
                  <a:pt x="2267864" y="214086"/>
                </a:lnTo>
                <a:lnTo>
                  <a:pt x="2269904" y="221343"/>
                </a:lnTo>
                <a:lnTo>
                  <a:pt x="2271717" y="229054"/>
                </a:lnTo>
                <a:lnTo>
                  <a:pt x="2273078" y="236538"/>
                </a:lnTo>
                <a:lnTo>
                  <a:pt x="2274664" y="244022"/>
                </a:lnTo>
                <a:lnTo>
                  <a:pt x="2276251" y="251732"/>
                </a:lnTo>
                <a:lnTo>
                  <a:pt x="2277158" y="259443"/>
                </a:lnTo>
                <a:lnTo>
                  <a:pt x="2278518" y="267154"/>
                </a:lnTo>
                <a:lnTo>
                  <a:pt x="2278638" y="268548"/>
                </a:lnTo>
                <a:lnTo>
                  <a:pt x="2279424" y="268288"/>
                </a:lnTo>
                <a:lnTo>
                  <a:pt x="2280331" y="268288"/>
                </a:lnTo>
                <a:lnTo>
                  <a:pt x="2281692" y="268288"/>
                </a:lnTo>
                <a:lnTo>
                  <a:pt x="2282826" y="268738"/>
                </a:lnTo>
                <a:lnTo>
                  <a:pt x="2285093" y="269639"/>
                </a:lnTo>
                <a:lnTo>
                  <a:pt x="2287361" y="271215"/>
                </a:lnTo>
                <a:lnTo>
                  <a:pt x="2289402" y="273466"/>
                </a:lnTo>
                <a:lnTo>
                  <a:pt x="2291443" y="275943"/>
                </a:lnTo>
                <a:lnTo>
                  <a:pt x="2293485" y="278869"/>
                </a:lnTo>
                <a:lnTo>
                  <a:pt x="2295299" y="282472"/>
                </a:lnTo>
                <a:lnTo>
                  <a:pt x="2296660" y="286524"/>
                </a:lnTo>
                <a:lnTo>
                  <a:pt x="2298247" y="291027"/>
                </a:lnTo>
                <a:lnTo>
                  <a:pt x="2299608" y="295755"/>
                </a:lnTo>
                <a:lnTo>
                  <a:pt x="2300742" y="300708"/>
                </a:lnTo>
                <a:lnTo>
                  <a:pt x="2301876" y="306111"/>
                </a:lnTo>
                <a:lnTo>
                  <a:pt x="2302556" y="311964"/>
                </a:lnTo>
                <a:lnTo>
                  <a:pt x="2303010" y="317818"/>
                </a:lnTo>
                <a:lnTo>
                  <a:pt x="2303236" y="323897"/>
                </a:lnTo>
                <a:lnTo>
                  <a:pt x="2303463" y="330200"/>
                </a:lnTo>
                <a:lnTo>
                  <a:pt x="2303236" y="336504"/>
                </a:lnTo>
                <a:lnTo>
                  <a:pt x="2303010" y="342808"/>
                </a:lnTo>
                <a:lnTo>
                  <a:pt x="2302556" y="348662"/>
                </a:lnTo>
                <a:lnTo>
                  <a:pt x="2301876" y="354290"/>
                </a:lnTo>
                <a:lnTo>
                  <a:pt x="2300742" y="359918"/>
                </a:lnTo>
                <a:lnTo>
                  <a:pt x="2299608" y="364871"/>
                </a:lnTo>
                <a:lnTo>
                  <a:pt x="2298247" y="369599"/>
                </a:lnTo>
                <a:lnTo>
                  <a:pt x="2296660" y="373877"/>
                </a:lnTo>
                <a:lnTo>
                  <a:pt x="2295299" y="377929"/>
                </a:lnTo>
                <a:lnTo>
                  <a:pt x="2293485" y="381306"/>
                </a:lnTo>
                <a:lnTo>
                  <a:pt x="2291443" y="384683"/>
                </a:lnTo>
                <a:lnTo>
                  <a:pt x="2289402" y="387160"/>
                </a:lnTo>
                <a:lnTo>
                  <a:pt x="2287361" y="389411"/>
                </a:lnTo>
                <a:lnTo>
                  <a:pt x="2285093" y="390987"/>
                </a:lnTo>
                <a:lnTo>
                  <a:pt x="2282826" y="391663"/>
                </a:lnTo>
                <a:lnTo>
                  <a:pt x="2281692" y="391888"/>
                </a:lnTo>
                <a:lnTo>
                  <a:pt x="2280331" y="392113"/>
                </a:lnTo>
                <a:lnTo>
                  <a:pt x="2279424" y="391888"/>
                </a:lnTo>
                <a:lnTo>
                  <a:pt x="2278063" y="391663"/>
                </a:lnTo>
                <a:lnTo>
                  <a:pt x="2275795" y="390987"/>
                </a:lnTo>
                <a:lnTo>
                  <a:pt x="2273928" y="389690"/>
                </a:lnTo>
                <a:lnTo>
                  <a:pt x="2273078" y="393700"/>
                </a:lnTo>
                <a:lnTo>
                  <a:pt x="2271717" y="401411"/>
                </a:lnTo>
                <a:lnTo>
                  <a:pt x="2269904" y="408895"/>
                </a:lnTo>
                <a:lnTo>
                  <a:pt x="2267864" y="416152"/>
                </a:lnTo>
                <a:lnTo>
                  <a:pt x="2265824" y="423636"/>
                </a:lnTo>
                <a:lnTo>
                  <a:pt x="2263557" y="430666"/>
                </a:lnTo>
                <a:lnTo>
                  <a:pt x="2261290" y="437697"/>
                </a:lnTo>
                <a:lnTo>
                  <a:pt x="2258796" y="444727"/>
                </a:lnTo>
                <a:lnTo>
                  <a:pt x="2256303" y="451757"/>
                </a:lnTo>
                <a:lnTo>
                  <a:pt x="2253583" y="458561"/>
                </a:lnTo>
                <a:lnTo>
                  <a:pt x="2250409" y="465138"/>
                </a:lnTo>
                <a:lnTo>
                  <a:pt x="2247462" y="471941"/>
                </a:lnTo>
                <a:lnTo>
                  <a:pt x="2244515" y="478518"/>
                </a:lnTo>
                <a:lnTo>
                  <a:pt x="2241115" y="484868"/>
                </a:lnTo>
                <a:lnTo>
                  <a:pt x="2237941" y="491218"/>
                </a:lnTo>
                <a:lnTo>
                  <a:pt x="2234314" y="497568"/>
                </a:lnTo>
                <a:lnTo>
                  <a:pt x="2230687" y="503691"/>
                </a:lnTo>
                <a:lnTo>
                  <a:pt x="2227061" y="509588"/>
                </a:lnTo>
                <a:lnTo>
                  <a:pt x="2223207" y="515484"/>
                </a:lnTo>
                <a:lnTo>
                  <a:pt x="2219127" y="521154"/>
                </a:lnTo>
                <a:lnTo>
                  <a:pt x="2215046" y="527050"/>
                </a:lnTo>
                <a:lnTo>
                  <a:pt x="2210966" y="532720"/>
                </a:lnTo>
                <a:lnTo>
                  <a:pt x="2206659" y="537936"/>
                </a:lnTo>
                <a:lnTo>
                  <a:pt x="2202352" y="543152"/>
                </a:lnTo>
                <a:lnTo>
                  <a:pt x="2197818" y="548368"/>
                </a:lnTo>
                <a:lnTo>
                  <a:pt x="2193284" y="553357"/>
                </a:lnTo>
                <a:lnTo>
                  <a:pt x="2188751" y="558347"/>
                </a:lnTo>
                <a:lnTo>
                  <a:pt x="2183764" y="562882"/>
                </a:lnTo>
                <a:lnTo>
                  <a:pt x="2179003" y="567645"/>
                </a:lnTo>
                <a:lnTo>
                  <a:pt x="2174016" y="571954"/>
                </a:lnTo>
                <a:lnTo>
                  <a:pt x="2169029" y="576263"/>
                </a:lnTo>
                <a:lnTo>
                  <a:pt x="2164042" y="580572"/>
                </a:lnTo>
                <a:lnTo>
                  <a:pt x="2158602" y="584654"/>
                </a:lnTo>
                <a:lnTo>
                  <a:pt x="2153388" y="588283"/>
                </a:lnTo>
                <a:lnTo>
                  <a:pt x="2147947" y="592138"/>
                </a:lnTo>
                <a:lnTo>
                  <a:pt x="2142507" y="595766"/>
                </a:lnTo>
                <a:lnTo>
                  <a:pt x="2137067" y="598941"/>
                </a:lnTo>
                <a:lnTo>
                  <a:pt x="2131399" y="602343"/>
                </a:lnTo>
                <a:lnTo>
                  <a:pt x="2125506" y="605291"/>
                </a:lnTo>
                <a:lnTo>
                  <a:pt x="2120065" y="608240"/>
                </a:lnTo>
                <a:lnTo>
                  <a:pt x="2114171" y="611188"/>
                </a:lnTo>
                <a:lnTo>
                  <a:pt x="2108278" y="613683"/>
                </a:lnTo>
                <a:lnTo>
                  <a:pt x="2102384" y="615950"/>
                </a:lnTo>
                <a:lnTo>
                  <a:pt x="2096263" y="618218"/>
                </a:lnTo>
                <a:lnTo>
                  <a:pt x="2090369" y="620259"/>
                </a:lnTo>
                <a:lnTo>
                  <a:pt x="2084022" y="622300"/>
                </a:lnTo>
                <a:lnTo>
                  <a:pt x="2077902" y="623661"/>
                </a:lnTo>
                <a:lnTo>
                  <a:pt x="2071555" y="625249"/>
                </a:lnTo>
                <a:lnTo>
                  <a:pt x="2065434" y="626609"/>
                </a:lnTo>
                <a:lnTo>
                  <a:pt x="2059087" y="627743"/>
                </a:lnTo>
                <a:lnTo>
                  <a:pt x="2052740" y="628424"/>
                </a:lnTo>
                <a:lnTo>
                  <a:pt x="2046166" y="629331"/>
                </a:lnTo>
                <a:lnTo>
                  <a:pt x="2039592" y="629784"/>
                </a:lnTo>
                <a:lnTo>
                  <a:pt x="2033018" y="630011"/>
                </a:lnTo>
                <a:lnTo>
                  <a:pt x="2026444" y="630238"/>
                </a:lnTo>
                <a:lnTo>
                  <a:pt x="2019870" y="630011"/>
                </a:lnTo>
                <a:lnTo>
                  <a:pt x="2013297" y="629784"/>
                </a:lnTo>
                <a:lnTo>
                  <a:pt x="2006949" y="629331"/>
                </a:lnTo>
                <a:lnTo>
                  <a:pt x="2000602" y="628424"/>
                </a:lnTo>
                <a:lnTo>
                  <a:pt x="1994255" y="627743"/>
                </a:lnTo>
                <a:lnTo>
                  <a:pt x="1987681" y="626609"/>
                </a:lnTo>
                <a:lnTo>
                  <a:pt x="1981334" y="625249"/>
                </a:lnTo>
                <a:lnTo>
                  <a:pt x="1975213" y="623661"/>
                </a:lnTo>
                <a:lnTo>
                  <a:pt x="1968866" y="622300"/>
                </a:lnTo>
                <a:lnTo>
                  <a:pt x="1962972" y="620259"/>
                </a:lnTo>
                <a:lnTo>
                  <a:pt x="1956852" y="618218"/>
                </a:lnTo>
                <a:lnTo>
                  <a:pt x="1950731" y="615950"/>
                </a:lnTo>
                <a:lnTo>
                  <a:pt x="1944838" y="613683"/>
                </a:lnTo>
                <a:lnTo>
                  <a:pt x="1938944" y="611188"/>
                </a:lnTo>
                <a:lnTo>
                  <a:pt x="1933050" y="608240"/>
                </a:lnTo>
                <a:lnTo>
                  <a:pt x="1927383" y="605291"/>
                </a:lnTo>
                <a:lnTo>
                  <a:pt x="1921716" y="602343"/>
                </a:lnTo>
                <a:lnTo>
                  <a:pt x="1916049" y="598941"/>
                </a:lnTo>
                <a:lnTo>
                  <a:pt x="1910381" y="595766"/>
                </a:lnTo>
                <a:lnTo>
                  <a:pt x="1905168" y="592138"/>
                </a:lnTo>
                <a:lnTo>
                  <a:pt x="1899954" y="588283"/>
                </a:lnTo>
                <a:lnTo>
                  <a:pt x="1894514" y="584654"/>
                </a:lnTo>
                <a:lnTo>
                  <a:pt x="1889300" y="580572"/>
                </a:lnTo>
                <a:lnTo>
                  <a:pt x="1884313" y="576263"/>
                </a:lnTo>
                <a:lnTo>
                  <a:pt x="1879099" y="571954"/>
                </a:lnTo>
                <a:lnTo>
                  <a:pt x="1874112" y="567645"/>
                </a:lnTo>
                <a:lnTo>
                  <a:pt x="1869352" y="562882"/>
                </a:lnTo>
                <a:lnTo>
                  <a:pt x="1864591" y="558347"/>
                </a:lnTo>
                <a:lnTo>
                  <a:pt x="1859831" y="553357"/>
                </a:lnTo>
                <a:lnTo>
                  <a:pt x="1855297" y="548368"/>
                </a:lnTo>
                <a:lnTo>
                  <a:pt x="1850763" y="543152"/>
                </a:lnTo>
                <a:lnTo>
                  <a:pt x="1846456" y="537936"/>
                </a:lnTo>
                <a:lnTo>
                  <a:pt x="1842149" y="532720"/>
                </a:lnTo>
                <a:lnTo>
                  <a:pt x="1838069" y="527050"/>
                </a:lnTo>
                <a:lnTo>
                  <a:pt x="1833989" y="521154"/>
                </a:lnTo>
                <a:lnTo>
                  <a:pt x="1829908" y="515484"/>
                </a:lnTo>
                <a:lnTo>
                  <a:pt x="1826281" y="509588"/>
                </a:lnTo>
                <a:lnTo>
                  <a:pt x="1822428" y="503691"/>
                </a:lnTo>
                <a:lnTo>
                  <a:pt x="1818801" y="497568"/>
                </a:lnTo>
                <a:lnTo>
                  <a:pt x="1815400" y="491218"/>
                </a:lnTo>
                <a:lnTo>
                  <a:pt x="1811774" y="484868"/>
                </a:lnTo>
                <a:lnTo>
                  <a:pt x="1808827" y="478518"/>
                </a:lnTo>
                <a:lnTo>
                  <a:pt x="1805426" y="471941"/>
                </a:lnTo>
                <a:lnTo>
                  <a:pt x="1802479" y="465138"/>
                </a:lnTo>
                <a:lnTo>
                  <a:pt x="1799759" y="458561"/>
                </a:lnTo>
                <a:lnTo>
                  <a:pt x="1797039" y="451757"/>
                </a:lnTo>
                <a:lnTo>
                  <a:pt x="1794545" y="444727"/>
                </a:lnTo>
                <a:lnTo>
                  <a:pt x="1791825" y="437697"/>
                </a:lnTo>
                <a:lnTo>
                  <a:pt x="1789332" y="430666"/>
                </a:lnTo>
                <a:lnTo>
                  <a:pt x="1787292" y="423636"/>
                </a:lnTo>
                <a:lnTo>
                  <a:pt x="1785025" y="416152"/>
                </a:lnTo>
                <a:lnTo>
                  <a:pt x="1783438" y="408895"/>
                </a:lnTo>
                <a:lnTo>
                  <a:pt x="1781624" y="401411"/>
                </a:lnTo>
                <a:lnTo>
                  <a:pt x="1779811" y="393700"/>
                </a:lnTo>
                <a:lnTo>
                  <a:pt x="1778682" y="388377"/>
                </a:lnTo>
                <a:lnTo>
                  <a:pt x="1777853" y="389411"/>
                </a:lnTo>
                <a:lnTo>
                  <a:pt x="1775596" y="390987"/>
                </a:lnTo>
                <a:lnTo>
                  <a:pt x="1773114" y="391663"/>
                </a:lnTo>
                <a:lnTo>
                  <a:pt x="1771986" y="391888"/>
                </a:lnTo>
                <a:lnTo>
                  <a:pt x="1770632" y="392113"/>
                </a:lnTo>
                <a:lnTo>
                  <a:pt x="1769729" y="391888"/>
                </a:lnTo>
                <a:lnTo>
                  <a:pt x="1768375" y="391663"/>
                </a:lnTo>
                <a:lnTo>
                  <a:pt x="1766118" y="390987"/>
                </a:lnTo>
                <a:lnTo>
                  <a:pt x="1763861" y="389411"/>
                </a:lnTo>
                <a:lnTo>
                  <a:pt x="1761830" y="387160"/>
                </a:lnTo>
                <a:lnTo>
                  <a:pt x="1760025" y="384683"/>
                </a:lnTo>
                <a:lnTo>
                  <a:pt x="1757994" y="381306"/>
                </a:lnTo>
                <a:lnTo>
                  <a:pt x="1756188" y="377929"/>
                </a:lnTo>
                <a:lnTo>
                  <a:pt x="1754609" y="373877"/>
                </a:lnTo>
                <a:lnTo>
                  <a:pt x="1753029" y="369599"/>
                </a:lnTo>
                <a:lnTo>
                  <a:pt x="1751675" y="364871"/>
                </a:lnTo>
                <a:lnTo>
                  <a:pt x="1750546" y="359918"/>
                </a:lnTo>
                <a:lnTo>
                  <a:pt x="1749644" y="354290"/>
                </a:lnTo>
                <a:lnTo>
                  <a:pt x="1748967" y="348662"/>
                </a:lnTo>
                <a:lnTo>
                  <a:pt x="1748290" y="342808"/>
                </a:lnTo>
                <a:lnTo>
                  <a:pt x="1747838" y="336504"/>
                </a:lnTo>
                <a:lnTo>
                  <a:pt x="1747838" y="330200"/>
                </a:lnTo>
                <a:lnTo>
                  <a:pt x="1747838" y="323897"/>
                </a:lnTo>
                <a:lnTo>
                  <a:pt x="1748290" y="317818"/>
                </a:lnTo>
                <a:lnTo>
                  <a:pt x="1748967" y="311964"/>
                </a:lnTo>
                <a:lnTo>
                  <a:pt x="1749644" y="306111"/>
                </a:lnTo>
                <a:lnTo>
                  <a:pt x="1750546" y="300708"/>
                </a:lnTo>
                <a:lnTo>
                  <a:pt x="1751675" y="295755"/>
                </a:lnTo>
                <a:lnTo>
                  <a:pt x="1753029" y="291027"/>
                </a:lnTo>
                <a:lnTo>
                  <a:pt x="1754609" y="286524"/>
                </a:lnTo>
                <a:lnTo>
                  <a:pt x="1756188" y="282472"/>
                </a:lnTo>
                <a:lnTo>
                  <a:pt x="1757994" y="278869"/>
                </a:lnTo>
                <a:lnTo>
                  <a:pt x="1760025" y="275943"/>
                </a:lnTo>
                <a:lnTo>
                  <a:pt x="1761830" y="273466"/>
                </a:lnTo>
                <a:lnTo>
                  <a:pt x="1763861" y="271215"/>
                </a:lnTo>
                <a:lnTo>
                  <a:pt x="1766118" y="269639"/>
                </a:lnTo>
                <a:lnTo>
                  <a:pt x="1768375" y="268738"/>
                </a:lnTo>
                <a:lnTo>
                  <a:pt x="1769729" y="268288"/>
                </a:lnTo>
                <a:lnTo>
                  <a:pt x="1770632" y="268288"/>
                </a:lnTo>
                <a:lnTo>
                  <a:pt x="1771986" y="268288"/>
                </a:lnTo>
                <a:lnTo>
                  <a:pt x="1773114" y="268738"/>
                </a:lnTo>
                <a:lnTo>
                  <a:pt x="1774524" y="269250"/>
                </a:lnTo>
                <a:lnTo>
                  <a:pt x="1774824" y="267154"/>
                </a:lnTo>
                <a:lnTo>
                  <a:pt x="1775731" y="259443"/>
                </a:lnTo>
                <a:lnTo>
                  <a:pt x="1777091" y="251732"/>
                </a:lnTo>
                <a:lnTo>
                  <a:pt x="1778224" y="244022"/>
                </a:lnTo>
                <a:lnTo>
                  <a:pt x="1779811" y="236538"/>
                </a:lnTo>
                <a:lnTo>
                  <a:pt x="1781624" y="229054"/>
                </a:lnTo>
                <a:lnTo>
                  <a:pt x="1783438" y="221343"/>
                </a:lnTo>
                <a:lnTo>
                  <a:pt x="1785025" y="214086"/>
                </a:lnTo>
                <a:lnTo>
                  <a:pt x="1787292" y="206829"/>
                </a:lnTo>
                <a:lnTo>
                  <a:pt x="1789332" y="199798"/>
                </a:lnTo>
                <a:lnTo>
                  <a:pt x="1791825" y="192541"/>
                </a:lnTo>
                <a:lnTo>
                  <a:pt x="1794545" y="185511"/>
                </a:lnTo>
                <a:lnTo>
                  <a:pt x="1797039" y="178480"/>
                </a:lnTo>
                <a:lnTo>
                  <a:pt x="1799759" y="171677"/>
                </a:lnTo>
                <a:lnTo>
                  <a:pt x="1802479" y="165100"/>
                </a:lnTo>
                <a:lnTo>
                  <a:pt x="1805426" y="158297"/>
                </a:lnTo>
                <a:lnTo>
                  <a:pt x="1808827" y="151720"/>
                </a:lnTo>
                <a:lnTo>
                  <a:pt x="1811774" y="145370"/>
                </a:lnTo>
                <a:lnTo>
                  <a:pt x="1815400" y="139020"/>
                </a:lnTo>
                <a:lnTo>
                  <a:pt x="1818801" y="132896"/>
                </a:lnTo>
                <a:lnTo>
                  <a:pt x="1822428" y="126773"/>
                </a:lnTo>
                <a:lnTo>
                  <a:pt x="1826281" y="120650"/>
                </a:lnTo>
                <a:lnTo>
                  <a:pt x="1829908" y="114980"/>
                </a:lnTo>
                <a:lnTo>
                  <a:pt x="1833989" y="109084"/>
                </a:lnTo>
                <a:lnTo>
                  <a:pt x="1838069" y="103188"/>
                </a:lnTo>
                <a:lnTo>
                  <a:pt x="1842149" y="97745"/>
                </a:lnTo>
                <a:lnTo>
                  <a:pt x="1846456" y="92529"/>
                </a:lnTo>
                <a:lnTo>
                  <a:pt x="1850763" y="87086"/>
                </a:lnTo>
                <a:lnTo>
                  <a:pt x="1855297" y="82096"/>
                </a:lnTo>
                <a:lnTo>
                  <a:pt x="1859831" y="77107"/>
                </a:lnTo>
                <a:lnTo>
                  <a:pt x="1864591" y="71891"/>
                </a:lnTo>
                <a:lnTo>
                  <a:pt x="1869352" y="67355"/>
                </a:lnTo>
                <a:lnTo>
                  <a:pt x="1874112" y="62593"/>
                </a:lnTo>
                <a:lnTo>
                  <a:pt x="1879099" y="58284"/>
                </a:lnTo>
                <a:lnTo>
                  <a:pt x="1884313" y="53975"/>
                </a:lnTo>
                <a:lnTo>
                  <a:pt x="1889300" y="49893"/>
                </a:lnTo>
                <a:lnTo>
                  <a:pt x="1894514" y="45811"/>
                </a:lnTo>
                <a:lnTo>
                  <a:pt x="1899954" y="41955"/>
                </a:lnTo>
                <a:lnTo>
                  <a:pt x="1905168" y="38100"/>
                </a:lnTo>
                <a:lnTo>
                  <a:pt x="1910381" y="34698"/>
                </a:lnTo>
                <a:lnTo>
                  <a:pt x="1916049" y="31296"/>
                </a:lnTo>
                <a:lnTo>
                  <a:pt x="1921716" y="28121"/>
                </a:lnTo>
                <a:lnTo>
                  <a:pt x="1927383" y="24946"/>
                </a:lnTo>
                <a:lnTo>
                  <a:pt x="1933050" y="21998"/>
                </a:lnTo>
                <a:lnTo>
                  <a:pt x="1938944" y="19277"/>
                </a:lnTo>
                <a:lnTo>
                  <a:pt x="1944838" y="16782"/>
                </a:lnTo>
                <a:lnTo>
                  <a:pt x="1950731" y="14514"/>
                </a:lnTo>
                <a:lnTo>
                  <a:pt x="1956852" y="12246"/>
                </a:lnTo>
                <a:lnTo>
                  <a:pt x="1962972" y="10205"/>
                </a:lnTo>
                <a:lnTo>
                  <a:pt x="1968866" y="8164"/>
                </a:lnTo>
                <a:lnTo>
                  <a:pt x="1975213" y="6577"/>
                </a:lnTo>
                <a:lnTo>
                  <a:pt x="1981334" y="5216"/>
                </a:lnTo>
                <a:lnTo>
                  <a:pt x="1987681" y="3855"/>
                </a:lnTo>
                <a:lnTo>
                  <a:pt x="1994255" y="2948"/>
                </a:lnTo>
                <a:lnTo>
                  <a:pt x="2000602" y="1814"/>
                </a:lnTo>
                <a:lnTo>
                  <a:pt x="2006949" y="1134"/>
                </a:lnTo>
                <a:lnTo>
                  <a:pt x="2013297" y="454"/>
                </a:lnTo>
                <a:lnTo>
                  <a:pt x="2019870" y="227"/>
                </a:lnTo>
                <a:lnTo>
                  <a:pt x="2026444" y="0"/>
                </a:lnTo>
                <a:close/>
              </a:path>
            </a:pathLst>
          </a:custGeom>
          <a:solidFill>
            <a:srgbClr val="8DB545"/>
          </a:solidFill>
          <a:ln>
            <a:noFill/>
          </a:ln>
        </p:spPr>
        <p:txBody>
          <a:bodyPr anchor="ctr">
            <a:normAutofit fontScale="77500" lnSpcReduction="20000"/>
            <a:scene3d>
              <a:camera prst="orthographicFront"/>
              <a:lightRig rig="threePt" dir="t"/>
            </a:scene3d>
            <a:sp3d>
              <a:contourClr>
                <a:srgbClr val="FFFFFF"/>
              </a:contourClr>
            </a:sp3d>
          </a:bodyPr>
          <a:lstStyle/>
          <a:p>
            <a:pPr algn="ctr">
              <a:defRPr/>
            </a:pPr>
            <a:endParaRPr lang="zh-CN" altLang="en-US" sz="9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0" name="KSO_Shape"/>
          <p:cNvSpPr>
            <a:spLocks noChangeAspect="1"/>
          </p:cNvSpPr>
          <p:nvPr>
            <p:custDataLst>
              <p:tags r:id="rId27"/>
            </p:custDataLst>
          </p:nvPr>
        </p:nvSpPr>
        <p:spPr bwMode="auto">
          <a:xfrm>
            <a:off x="4702953" y="1808333"/>
            <a:ext cx="317446" cy="232795"/>
          </a:xfrm>
          <a:custGeom>
            <a:avLst/>
            <a:gdLst>
              <a:gd name="T0" fmla="*/ 1197133 w 1928813"/>
              <a:gd name="T1" fmla="*/ 740567 h 1412875"/>
              <a:gd name="T2" fmla="*/ 1236336 w 1928813"/>
              <a:gd name="T3" fmla="*/ 765368 h 1412875"/>
              <a:gd name="T4" fmla="*/ 1216264 w 1928813"/>
              <a:gd name="T5" fmla="*/ 799272 h 1412875"/>
              <a:gd name="T6" fmla="*/ 1105552 w 1928813"/>
              <a:gd name="T7" fmla="*/ 845421 h 1412875"/>
              <a:gd name="T8" fmla="*/ 876287 w 1928813"/>
              <a:gd name="T9" fmla="*/ 908521 h 1412875"/>
              <a:gd name="T10" fmla="*/ 866565 w 1928813"/>
              <a:gd name="T11" fmla="*/ 925160 h 1412875"/>
              <a:gd name="T12" fmla="*/ 1011462 w 1928813"/>
              <a:gd name="T13" fmla="*/ 952158 h 1412875"/>
              <a:gd name="T14" fmla="*/ 1178629 w 1928813"/>
              <a:gd name="T15" fmla="*/ 958437 h 1412875"/>
              <a:gd name="T16" fmla="*/ 1485047 w 1928813"/>
              <a:gd name="T17" fmla="*/ 829410 h 1412875"/>
              <a:gd name="T18" fmla="*/ 1666012 w 1928813"/>
              <a:gd name="T19" fmla="*/ 772274 h 1412875"/>
              <a:gd name="T20" fmla="*/ 1752261 w 1928813"/>
              <a:gd name="T21" fmla="*/ 772274 h 1412875"/>
              <a:gd name="T22" fmla="*/ 1779861 w 1928813"/>
              <a:gd name="T23" fmla="*/ 801470 h 1412875"/>
              <a:gd name="T24" fmla="*/ 1544383 w 1928813"/>
              <a:gd name="T25" fmla="*/ 1003014 h 1412875"/>
              <a:gd name="T26" fmla="*/ 1794288 w 1928813"/>
              <a:gd name="T27" fmla="*/ 892196 h 1412875"/>
              <a:gd name="T28" fmla="*/ 1863287 w 1928813"/>
              <a:gd name="T29" fmla="*/ 893452 h 1412875"/>
              <a:gd name="T30" fmla="*/ 1899040 w 1928813"/>
              <a:gd name="T31" fmla="*/ 917311 h 1412875"/>
              <a:gd name="T32" fmla="*/ 1900923 w 1928813"/>
              <a:gd name="T33" fmla="*/ 948391 h 1412875"/>
              <a:gd name="T34" fmla="*/ 1805265 w 1928813"/>
              <a:gd name="T35" fmla="*/ 1006154 h 1412875"/>
              <a:gd name="T36" fmla="*/ 1199328 w 1928813"/>
              <a:gd name="T37" fmla="*/ 1336412 h 1412875"/>
              <a:gd name="T38" fmla="*/ 1037181 w 1928813"/>
              <a:gd name="T39" fmla="*/ 1391036 h 1412875"/>
              <a:gd name="T40" fmla="*/ 917374 w 1928813"/>
              <a:gd name="T41" fmla="*/ 1389152 h 1412875"/>
              <a:gd name="T42" fmla="*/ 440339 w 1928813"/>
              <a:gd name="T43" fmla="*/ 1286182 h 1412875"/>
              <a:gd name="T44" fmla="*/ 218915 w 1928813"/>
              <a:gd name="T45" fmla="*/ 1268916 h 1412875"/>
              <a:gd name="T46" fmla="*/ 105381 w 1928813"/>
              <a:gd name="T47" fmla="*/ 970994 h 1412875"/>
              <a:gd name="T48" fmla="*/ 235538 w 1928813"/>
              <a:gd name="T49" fmla="*/ 960634 h 1412875"/>
              <a:gd name="T50" fmla="*/ 328686 w 1928813"/>
              <a:gd name="T51" fmla="*/ 907580 h 1412875"/>
              <a:gd name="T52" fmla="*/ 523765 w 1928813"/>
              <a:gd name="T53" fmla="*/ 801784 h 1412875"/>
              <a:gd name="T54" fmla="*/ 733585 w 1928813"/>
              <a:gd name="T55" fmla="*/ 760345 h 1412875"/>
              <a:gd name="T56" fmla="*/ 1072307 w 1928813"/>
              <a:gd name="T57" fmla="*/ 731463 h 1412875"/>
              <a:gd name="T58" fmla="*/ 1427018 w 1928813"/>
              <a:gd name="T59" fmla="*/ 561219 h 1412875"/>
              <a:gd name="T60" fmla="*/ 1446437 w 1928813"/>
              <a:gd name="T61" fmla="*/ 513169 h 1412875"/>
              <a:gd name="T62" fmla="*/ 1406031 w 1928813"/>
              <a:gd name="T63" fmla="*/ 477994 h 1412875"/>
              <a:gd name="T64" fmla="*/ 1289513 w 1928813"/>
              <a:gd name="T65" fmla="*/ 211360 h 1412875"/>
              <a:gd name="T66" fmla="*/ 1271659 w 1928813"/>
              <a:gd name="T67" fmla="*/ 252187 h 1412875"/>
              <a:gd name="T68" fmla="*/ 1305174 w 1928813"/>
              <a:gd name="T69" fmla="*/ 283279 h 1412875"/>
              <a:gd name="T70" fmla="*/ 1387238 w 1928813"/>
              <a:gd name="T71" fmla="*/ 68778 h 1412875"/>
              <a:gd name="T72" fmla="*/ 1491541 w 1928813"/>
              <a:gd name="T73" fmla="*/ 90763 h 1412875"/>
              <a:gd name="T74" fmla="*/ 1568907 w 1928813"/>
              <a:gd name="T75" fmla="*/ 152004 h 1412875"/>
              <a:gd name="T76" fmla="*/ 1602422 w 1928813"/>
              <a:gd name="T77" fmla="*/ 256270 h 1412875"/>
              <a:gd name="T78" fmla="*/ 1422320 w 1928813"/>
              <a:gd name="T79" fmla="*/ 223608 h 1412875"/>
              <a:gd name="T80" fmla="*/ 1396635 w 1928813"/>
              <a:gd name="T81" fmla="*/ 305577 h 1412875"/>
              <a:gd name="T82" fmla="*/ 1543223 w 1928813"/>
              <a:gd name="T83" fmla="*/ 358025 h 1412875"/>
              <a:gd name="T84" fmla="*/ 1609313 w 1928813"/>
              <a:gd name="T85" fmla="*/ 423662 h 1412875"/>
              <a:gd name="T86" fmla="*/ 1625914 w 1928813"/>
              <a:gd name="T87" fmla="*/ 504374 h 1412875"/>
              <a:gd name="T88" fmla="*/ 1608686 w 1928813"/>
              <a:gd name="T89" fmla="*/ 592310 h 1412875"/>
              <a:gd name="T90" fmla="*/ 1544476 w 1928813"/>
              <a:gd name="T91" fmla="*/ 667998 h 1412875"/>
              <a:gd name="T92" fmla="*/ 1424198 w 1928813"/>
              <a:gd name="T93" fmla="*/ 709453 h 1412875"/>
              <a:gd name="T94" fmla="*/ 1268840 w 1928813"/>
              <a:gd name="T95" fmla="*/ 707568 h 1412875"/>
              <a:gd name="T96" fmla="*/ 1154201 w 1928813"/>
              <a:gd name="T97" fmla="*/ 659204 h 1412875"/>
              <a:gd name="T98" fmla="*/ 1093123 w 1928813"/>
              <a:gd name="T99" fmla="*/ 574723 h 1412875"/>
              <a:gd name="T100" fmla="*/ 1260697 w 1928813"/>
              <a:gd name="T101" fmla="*/ 498722 h 1412875"/>
              <a:gd name="T102" fmla="*/ 1278237 w 1928813"/>
              <a:gd name="T103" fmla="*/ 553368 h 1412875"/>
              <a:gd name="T104" fmla="*/ 1315198 w 1928813"/>
              <a:gd name="T105" fmla="*/ 574095 h 1412875"/>
              <a:gd name="T106" fmla="*/ 1240337 w 1928813"/>
              <a:gd name="T107" fmla="*/ 427431 h 1412875"/>
              <a:gd name="T108" fmla="*/ 1149190 w 1928813"/>
              <a:gd name="T109" fmla="*/ 380950 h 1412875"/>
              <a:gd name="T110" fmla="*/ 1109723 w 1928813"/>
              <a:gd name="T111" fmla="*/ 325676 h 1412875"/>
              <a:gd name="T112" fmla="*/ 1104086 w 1928813"/>
              <a:gd name="T113" fmla="*/ 232402 h 1412875"/>
              <a:gd name="T114" fmla="*/ 1152948 w 1928813"/>
              <a:gd name="T115" fmla="*/ 136615 h 1412875"/>
              <a:gd name="T116" fmla="*/ 1240337 w 1928813"/>
              <a:gd name="T117" fmla="*/ 83540 h 1412875"/>
              <a:gd name="T118" fmla="*/ 1331798 w 1928813"/>
              <a:gd name="T119" fmla="*/ 0 h 14128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28813" h="1412875">
                <a:moveTo>
                  <a:pt x="1085711" y="739775"/>
                </a:moveTo>
                <a:lnTo>
                  <a:pt x="1111116" y="739775"/>
                </a:lnTo>
                <a:lnTo>
                  <a:pt x="1134932" y="740093"/>
                </a:lnTo>
                <a:lnTo>
                  <a:pt x="1157161" y="741363"/>
                </a:lnTo>
                <a:lnTo>
                  <a:pt x="1167640" y="741998"/>
                </a:lnTo>
                <a:lnTo>
                  <a:pt x="1177484" y="742950"/>
                </a:lnTo>
                <a:lnTo>
                  <a:pt x="1187011" y="744220"/>
                </a:lnTo>
                <a:lnTo>
                  <a:pt x="1195902" y="745808"/>
                </a:lnTo>
                <a:lnTo>
                  <a:pt x="1204159" y="747078"/>
                </a:lnTo>
                <a:lnTo>
                  <a:pt x="1212097" y="748983"/>
                </a:lnTo>
                <a:lnTo>
                  <a:pt x="1219401" y="750570"/>
                </a:lnTo>
                <a:lnTo>
                  <a:pt x="1225752" y="753110"/>
                </a:lnTo>
                <a:lnTo>
                  <a:pt x="1231786" y="755333"/>
                </a:lnTo>
                <a:lnTo>
                  <a:pt x="1236549" y="757555"/>
                </a:lnTo>
                <a:lnTo>
                  <a:pt x="1241312" y="760730"/>
                </a:lnTo>
                <a:lnTo>
                  <a:pt x="1245123" y="763588"/>
                </a:lnTo>
                <a:lnTo>
                  <a:pt x="1247981" y="767080"/>
                </a:lnTo>
                <a:lnTo>
                  <a:pt x="1249251" y="768668"/>
                </a:lnTo>
                <a:lnTo>
                  <a:pt x="1250204" y="770255"/>
                </a:lnTo>
                <a:lnTo>
                  <a:pt x="1251791" y="774065"/>
                </a:lnTo>
                <a:lnTo>
                  <a:pt x="1252427" y="777558"/>
                </a:lnTo>
                <a:lnTo>
                  <a:pt x="1252427" y="781050"/>
                </a:lnTo>
                <a:lnTo>
                  <a:pt x="1252109" y="784860"/>
                </a:lnTo>
                <a:lnTo>
                  <a:pt x="1250839" y="788035"/>
                </a:lnTo>
                <a:lnTo>
                  <a:pt x="1248933" y="791845"/>
                </a:lnTo>
                <a:lnTo>
                  <a:pt x="1246393" y="795020"/>
                </a:lnTo>
                <a:lnTo>
                  <a:pt x="1243217" y="798513"/>
                </a:lnTo>
                <a:lnTo>
                  <a:pt x="1240042" y="801688"/>
                </a:lnTo>
                <a:lnTo>
                  <a:pt x="1235914" y="805180"/>
                </a:lnTo>
                <a:lnTo>
                  <a:pt x="1231468" y="808355"/>
                </a:lnTo>
                <a:lnTo>
                  <a:pt x="1226387" y="811848"/>
                </a:lnTo>
                <a:lnTo>
                  <a:pt x="1220989" y="815023"/>
                </a:lnTo>
                <a:lnTo>
                  <a:pt x="1214955" y="818515"/>
                </a:lnTo>
                <a:lnTo>
                  <a:pt x="1208922" y="821373"/>
                </a:lnTo>
                <a:lnTo>
                  <a:pt x="1202253" y="824865"/>
                </a:lnTo>
                <a:lnTo>
                  <a:pt x="1187963" y="831215"/>
                </a:lnTo>
                <a:lnTo>
                  <a:pt x="1172086" y="837248"/>
                </a:lnTo>
                <a:lnTo>
                  <a:pt x="1155255" y="843280"/>
                </a:lnTo>
                <a:lnTo>
                  <a:pt x="1137790" y="849313"/>
                </a:lnTo>
                <a:lnTo>
                  <a:pt x="1119372" y="855028"/>
                </a:lnTo>
                <a:lnTo>
                  <a:pt x="1100319" y="860425"/>
                </a:lnTo>
                <a:lnTo>
                  <a:pt x="1080948" y="865823"/>
                </a:lnTo>
                <a:lnTo>
                  <a:pt x="1061577" y="871220"/>
                </a:lnTo>
                <a:lnTo>
                  <a:pt x="1022836" y="881380"/>
                </a:lnTo>
                <a:lnTo>
                  <a:pt x="985683" y="890905"/>
                </a:lnTo>
                <a:lnTo>
                  <a:pt x="951387" y="900113"/>
                </a:lnTo>
                <a:lnTo>
                  <a:pt x="921219" y="908050"/>
                </a:lnTo>
                <a:lnTo>
                  <a:pt x="908200" y="911860"/>
                </a:lnTo>
                <a:lnTo>
                  <a:pt x="897085" y="915670"/>
                </a:lnTo>
                <a:lnTo>
                  <a:pt x="887241" y="918845"/>
                </a:lnTo>
                <a:lnTo>
                  <a:pt x="879938" y="922338"/>
                </a:lnTo>
                <a:lnTo>
                  <a:pt x="876762" y="923925"/>
                </a:lnTo>
                <a:lnTo>
                  <a:pt x="874539" y="925195"/>
                </a:lnTo>
                <a:lnTo>
                  <a:pt x="872634" y="927100"/>
                </a:lnTo>
                <a:lnTo>
                  <a:pt x="871681" y="928370"/>
                </a:lnTo>
                <a:lnTo>
                  <a:pt x="871046" y="929640"/>
                </a:lnTo>
                <a:lnTo>
                  <a:pt x="871046" y="930910"/>
                </a:lnTo>
                <a:lnTo>
                  <a:pt x="871681" y="932498"/>
                </a:lnTo>
                <a:lnTo>
                  <a:pt x="873269" y="933450"/>
                </a:lnTo>
                <a:lnTo>
                  <a:pt x="877397" y="935673"/>
                </a:lnTo>
                <a:lnTo>
                  <a:pt x="882160" y="937895"/>
                </a:lnTo>
                <a:lnTo>
                  <a:pt x="888511" y="940435"/>
                </a:lnTo>
                <a:lnTo>
                  <a:pt x="895498" y="942658"/>
                </a:lnTo>
                <a:lnTo>
                  <a:pt x="903436" y="944563"/>
                </a:lnTo>
                <a:lnTo>
                  <a:pt x="912010" y="946785"/>
                </a:lnTo>
                <a:lnTo>
                  <a:pt x="931063" y="950278"/>
                </a:lnTo>
                <a:lnTo>
                  <a:pt x="952339" y="954088"/>
                </a:lnTo>
                <a:lnTo>
                  <a:pt x="975521" y="957263"/>
                </a:lnTo>
                <a:lnTo>
                  <a:pt x="999655" y="960438"/>
                </a:lnTo>
                <a:lnTo>
                  <a:pt x="1024106" y="962978"/>
                </a:lnTo>
                <a:lnTo>
                  <a:pt x="1048875" y="965518"/>
                </a:lnTo>
                <a:lnTo>
                  <a:pt x="1073009" y="967423"/>
                </a:lnTo>
                <a:lnTo>
                  <a:pt x="1096191" y="969328"/>
                </a:lnTo>
                <a:lnTo>
                  <a:pt x="1117467" y="970915"/>
                </a:lnTo>
                <a:lnTo>
                  <a:pt x="1153033" y="972820"/>
                </a:lnTo>
                <a:lnTo>
                  <a:pt x="1166052" y="973138"/>
                </a:lnTo>
                <a:lnTo>
                  <a:pt x="1175579" y="973455"/>
                </a:lnTo>
                <a:lnTo>
                  <a:pt x="1180025" y="972820"/>
                </a:lnTo>
                <a:lnTo>
                  <a:pt x="1185741" y="971550"/>
                </a:lnTo>
                <a:lnTo>
                  <a:pt x="1193362" y="969328"/>
                </a:lnTo>
                <a:lnTo>
                  <a:pt x="1202253" y="966470"/>
                </a:lnTo>
                <a:lnTo>
                  <a:pt x="1212415" y="962343"/>
                </a:lnTo>
                <a:lnTo>
                  <a:pt x="1223529" y="958215"/>
                </a:lnTo>
                <a:lnTo>
                  <a:pt x="1249569" y="947420"/>
                </a:lnTo>
                <a:lnTo>
                  <a:pt x="1279736" y="934403"/>
                </a:lnTo>
                <a:lnTo>
                  <a:pt x="1312761" y="920115"/>
                </a:lnTo>
                <a:lnTo>
                  <a:pt x="1386434" y="888048"/>
                </a:lnTo>
                <a:lnTo>
                  <a:pt x="1425175" y="871220"/>
                </a:lnTo>
                <a:lnTo>
                  <a:pt x="1464551" y="854393"/>
                </a:lnTo>
                <a:lnTo>
                  <a:pt x="1503610" y="838835"/>
                </a:lnTo>
                <a:lnTo>
                  <a:pt x="1542034" y="823913"/>
                </a:lnTo>
                <a:lnTo>
                  <a:pt x="1560770" y="816928"/>
                </a:lnTo>
                <a:lnTo>
                  <a:pt x="1578553" y="810578"/>
                </a:lnTo>
                <a:lnTo>
                  <a:pt x="1596336" y="804545"/>
                </a:lnTo>
                <a:lnTo>
                  <a:pt x="1613483" y="798830"/>
                </a:lnTo>
                <a:lnTo>
                  <a:pt x="1629679" y="793750"/>
                </a:lnTo>
                <a:lnTo>
                  <a:pt x="1645556" y="789623"/>
                </a:lnTo>
                <a:lnTo>
                  <a:pt x="1660164" y="786130"/>
                </a:lnTo>
                <a:lnTo>
                  <a:pt x="1673819" y="783273"/>
                </a:lnTo>
                <a:lnTo>
                  <a:pt x="1686838" y="781050"/>
                </a:lnTo>
                <a:lnTo>
                  <a:pt x="1698905" y="779463"/>
                </a:lnTo>
                <a:lnTo>
                  <a:pt x="1710019" y="778193"/>
                </a:lnTo>
                <a:lnTo>
                  <a:pt x="1720499" y="776923"/>
                </a:lnTo>
                <a:lnTo>
                  <a:pt x="1730343" y="776605"/>
                </a:lnTo>
                <a:lnTo>
                  <a:pt x="1739234" y="776288"/>
                </a:lnTo>
                <a:lnTo>
                  <a:pt x="1747808" y="776605"/>
                </a:lnTo>
                <a:lnTo>
                  <a:pt x="1755112" y="777558"/>
                </a:lnTo>
                <a:lnTo>
                  <a:pt x="1762098" y="778193"/>
                </a:lnTo>
                <a:lnTo>
                  <a:pt x="1768449" y="779463"/>
                </a:lnTo>
                <a:lnTo>
                  <a:pt x="1774165" y="781050"/>
                </a:lnTo>
                <a:lnTo>
                  <a:pt x="1779563" y="782638"/>
                </a:lnTo>
                <a:lnTo>
                  <a:pt x="1783692" y="785178"/>
                </a:lnTo>
                <a:lnTo>
                  <a:pt x="1787820" y="787400"/>
                </a:lnTo>
                <a:lnTo>
                  <a:pt x="1791313" y="789940"/>
                </a:lnTo>
                <a:lnTo>
                  <a:pt x="1794488" y="792798"/>
                </a:lnTo>
                <a:lnTo>
                  <a:pt x="1796711" y="795973"/>
                </a:lnTo>
                <a:lnTo>
                  <a:pt x="1798934" y="799465"/>
                </a:lnTo>
                <a:lnTo>
                  <a:pt x="1800522" y="802640"/>
                </a:lnTo>
                <a:lnTo>
                  <a:pt x="1801475" y="806450"/>
                </a:lnTo>
                <a:lnTo>
                  <a:pt x="1802110" y="810578"/>
                </a:lnTo>
                <a:lnTo>
                  <a:pt x="1802427" y="814388"/>
                </a:lnTo>
                <a:lnTo>
                  <a:pt x="1802427" y="818833"/>
                </a:lnTo>
                <a:lnTo>
                  <a:pt x="1802110" y="822960"/>
                </a:lnTo>
                <a:lnTo>
                  <a:pt x="1801475" y="827405"/>
                </a:lnTo>
                <a:lnTo>
                  <a:pt x="1800522" y="831850"/>
                </a:lnTo>
                <a:lnTo>
                  <a:pt x="1799252" y="836613"/>
                </a:lnTo>
                <a:lnTo>
                  <a:pt x="1797664" y="841058"/>
                </a:lnTo>
                <a:lnTo>
                  <a:pt x="1793853" y="850583"/>
                </a:lnTo>
                <a:lnTo>
                  <a:pt x="1792177" y="854173"/>
                </a:lnTo>
                <a:lnTo>
                  <a:pt x="1563688" y="1014412"/>
                </a:lnTo>
                <a:lnTo>
                  <a:pt x="1716974" y="935228"/>
                </a:lnTo>
                <a:lnTo>
                  <a:pt x="1725262" y="931228"/>
                </a:lnTo>
                <a:lnTo>
                  <a:pt x="1739869" y="924878"/>
                </a:lnTo>
                <a:lnTo>
                  <a:pt x="1749078" y="921703"/>
                </a:lnTo>
                <a:lnTo>
                  <a:pt x="1758923" y="917893"/>
                </a:lnTo>
                <a:lnTo>
                  <a:pt x="1769402" y="914718"/>
                </a:lnTo>
                <a:lnTo>
                  <a:pt x="1780834" y="910908"/>
                </a:lnTo>
                <a:lnTo>
                  <a:pt x="1792583" y="907733"/>
                </a:lnTo>
                <a:lnTo>
                  <a:pt x="1804650" y="904875"/>
                </a:lnTo>
                <a:lnTo>
                  <a:pt x="1816717" y="902335"/>
                </a:lnTo>
                <a:lnTo>
                  <a:pt x="1829101" y="900748"/>
                </a:lnTo>
                <a:lnTo>
                  <a:pt x="1841486" y="899160"/>
                </a:lnTo>
                <a:lnTo>
                  <a:pt x="1847520" y="898843"/>
                </a:lnTo>
                <a:lnTo>
                  <a:pt x="1853553" y="898843"/>
                </a:lnTo>
                <a:lnTo>
                  <a:pt x="1859587" y="898843"/>
                </a:lnTo>
                <a:lnTo>
                  <a:pt x="1865303" y="899160"/>
                </a:lnTo>
                <a:lnTo>
                  <a:pt x="1871019" y="900113"/>
                </a:lnTo>
                <a:lnTo>
                  <a:pt x="1876417" y="901065"/>
                </a:lnTo>
                <a:lnTo>
                  <a:pt x="1881498" y="902335"/>
                </a:lnTo>
                <a:lnTo>
                  <a:pt x="1886579" y="903605"/>
                </a:lnTo>
                <a:lnTo>
                  <a:pt x="1891342" y="905193"/>
                </a:lnTo>
                <a:lnTo>
                  <a:pt x="1896105" y="907415"/>
                </a:lnTo>
                <a:lnTo>
                  <a:pt x="1900233" y="909320"/>
                </a:lnTo>
                <a:lnTo>
                  <a:pt x="1904361" y="911543"/>
                </a:lnTo>
                <a:lnTo>
                  <a:pt x="1908172" y="914083"/>
                </a:lnTo>
                <a:lnTo>
                  <a:pt x="1911665" y="916305"/>
                </a:lnTo>
                <a:lnTo>
                  <a:pt x="1915158" y="918845"/>
                </a:lnTo>
                <a:lnTo>
                  <a:pt x="1917699" y="922020"/>
                </a:lnTo>
                <a:lnTo>
                  <a:pt x="1920239" y="924560"/>
                </a:lnTo>
                <a:lnTo>
                  <a:pt x="1922779" y="927735"/>
                </a:lnTo>
                <a:lnTo>
                  <a:pt x="1924685" y="930593"/>
                </a:lnTo>
                <a:lnTo>
                  <a:pt x="1925955" y="934085"/>
                </a:lnTo>
                <a:lnTo>
                  <a:pt x="1927543" y="936943"/>
                </a:lnTo>
                <a:lnTo>
                  <a:pt x="1928495" y="940435"/>
                </a:lnTo>
                <a:lnTo>
                  <a:pt x="1928813" y="943293"/>
                </a:lnTo>
                <a:lnTo>
                  <a:pt x="1928813" y="946785"/>
                </a:lnTo>
                <a:lnTo>
                  <a:pt x="1928495" y="949643"/>
                </a:lnTo>
                <a:lnTo>
                  <a:pt x="1927860" y="953135"/>
                </a:lnTo>
                <a:lnTo>
                  <a:pt x="1926273" y="955993"/>
                </a:lnTo>
                <a:lnTo>
                  <a:pt x="1924685" y="959168"/>
                </a:lnTo>
                <a:lnTo>
                  <a:pt x="1922779" y="962025"/>
                </a:lnTo>
                <a:lnTo>
                  <a:pt x="1919921" y="965200"/>
                </a:lnTo>
                <a:lnTo>
                  <a:pt x="1917064" y="968058"/>
                </a:lnTo>
                <a:lnTo>
                  <a:pt x="1913571" y="970915"/>
                </a:lnTo>
                <a:lnTo>
                  <a:pt x="1909760" y="973455"/>
                </a:lnTo>
                <a:lnTo>
                  <a:pt x="1904997" y="975678"/>
                </a:lnTo>
                <a:lnTo>
                  <a:pt x="1885308" y="986155"/>
                </a:lnTo>
                <a:lnTo>
                  <a:pt x="1865303" y="996950"/>
                </a:lnTo>
                <a:lnTo>
                  <a:pt x="1845932" y="1007428"/>
                </a:lnTo>
                <a:lnTo>
                  <a:pt x="1827831" y="1017588"/>
                </a:lnTo>
                <a:lnTo>
                  <a:pt x="1800204" y="1033463"/>
                </a:lnTo>
                <a:lnTo>
                  <a:pt x="1789407" y="1039813"/>
                </a:lnTo>
                <a:lnTo>
                  <a:pt x="1853553" y="1001395"/>
                </a:lnTo>
                <a:lnTo>
                  <a:pt x="1352773" y="1283970"/>
                </a:lnTo>
                <a:lnTo>
                  <a:pt x="1342294" y="1289685"/>
                </a:lnTo>
                <a:lnTo>
                  <a:pt x="1312444" y="1304925"/>
                </a:lnTo>
                <a:lnTo>
                  <a:pt x="1291803" y="1315403"/>
                </a:lnTo>
                <a:lnTo>
                  <a:pt x="1268304" y="1326833"/>
                </a:lnTo>
                <a:lnTo>
                  <a:pt x="1242265" y="1338898"/>
                </a:lnTo>
                <a:lnTo>
                  <a:pt x="1214320" y="1351598"/>
                </a:lnTo>
                <a:lnTo>
                  <a:pt x="1184788" y="1363980"/>
                </a:lnTo>
                <a:lnTo>
                  <a:pt x="1169863" y="1370013"/>
                </a:lnTo>
                <a:lnTo>
                  <a:pt x="1154620" y="1375410"/>
                </a:lnTo>
                <a:lnTo>
                  <a:pt x="1139378" y="1381125"/>
                </a:lnTo>
                <a:lnTo>
                  <a:pt x="1124135" y="1386523"/>
                </a:lnTo>
                <a:lnTo>
                  <a:pt x="1109210" y="1391603"/>
                </a:lnTo>
                <a:lnTo>
                  <a:pt x="1093968" y="1396048"/>
                </a:lnTo>
                <a:lnTo>
                  <a:pt x="1079043" y="1400175"/>
                </a:lnTo>
                <a:lnTo>
                  <a:pt x="1064753" y="1403985"/>
                </a:lnTo>
                <a:lnTo>
                  <a:pt x="1050146" y="1406843"/>
                </a:lnTo>
                <a:lnTo>
                  <a:pt x="1036491" y="1409700"/>
                </a:lnTo>
                <a:lnTo>
                  <a:pt x="1023154" y="1411288"/>
                </a:lnTo>
                <a:lnTo>
                  <a:pt x="1010452" y="1412558"/>
                </a:lnTo>
                <a:lnTo>
                  <a:pt x="998385" y="1412875"/>
                </a:lnTo>
                <a:lnTo>
                  <a:pt x="992669" y="1412875"/>
                </a:lnTo>
                <a:lnTo>
                  <a:pt x="987270" y="1412558"/>
                </a:lnTo>
                <a:lnTo>
                  <a:pt x="975203" y="1411605"/>
                </a:lnTo>
                <a:lnTo>
                  <a:pt x="961549" y="1410018"/>
                </a:lnTo>
                <a:lnTo>
                  <a:pt x="945671" y="1407478"/>
                </a:lnTo>
                <a:lnTo>
                  <a:pt x="928841" y="1404938"/>
                </a:lnTo>
                <a:lnTo>
                  <a:pt x="910105" y="1401445"/>
                </a:lnTo>
                <a:lnTo>
                  <a:pt x="890417" y="1397635"/>
                </a:lnTo>
                <a:lnTo>
                  <a:pt x="846912" y="1388745"/>
                </a:lnTo>
                <a:lnTo>
                  <a:pt x="799914" y="1378903"/>
                </a:lnTo>
                <a:lnTo>
                  <a:pt x="749741" y="1367473"/>
                </a:lnTo>
                <a:lnTo>
                  <a:pt x="645266" y="1344295"/>
                </a:lnTo>
                <a:lnTo>
                  <a:pt x="592235" y="1332548"/>
                </a:lnTo>
                <a:lnTo>
                  <a:pt x="540792" y="1320800"/>
                </a:lnTo>
                <a:lnTo>
                  <a:pt x="491889" y="1310323"/>
                </a:lnTo>
                <a:lnTo>
                  <a:pt x="445843" y="1300798"/>
                </a:lnTo>
                <a:lnTo>
                  <a:pt x="403927" y="1293178"/>
                </a:lnTo>
                <a:lnTo>
                  <a:pt x="384873" y="1289685"/>
                </a:lnTo>
                <a:lnTo>
                  <a:pt x="367408" y="1286828"/>
                </a:lnTo>
                <a:lnTo>
                  <a:pt x="351530" y="1284605"/>
                </a:lnTo>
                <a:lnTo>
                  <a:pt x="337241" y="1283018"/>
                </a:lnTo>
                <a:lnTo>
                  <a:pt x="324539" y="1282065"/>
                </a:lnTo>
                <a:lnTo>
                  <a:pt x="313742" y="1281430"/>
                </a:lnTo>
                <a:lnTo>
                  <a:pt x="293418" y="1281748"/>
                </a:lnTo>
                <a:lnTo>
                  <a:pt x="270872" y="1282065"/>
                </a:lnTo>
                <a:lnTo>
                  <a:pt x="221652" y="1283335"/>
                </a:lnTo>
                <a:lnTo>
                  <a:pt x="169573" y="1284923"/>
                </a:lnTo>
                <a:lnTo>
                  <a:pt x="118447" y="1287463"/>
                </a:lnTo>
                <a:lnTo>
                  <a:pt x="34613" y="1290955"/>
                </a:lnTo>
                <a:lnTo>
                  <a:pt x="0" y="1293178"/>
                </a:lnTo>
                <a:lnTo>
                  <a:pt x="17783" y="975678"/>
                </a:lnTo>
                <a:lnTo>
                  <a:pt x="26992" y="976630"/>
                </a:lnTo>
                <a:lnTo>
                  <a:pt x="50808" y="979170"/>
                </a:lnTo>
                <a:lnTo>
                  <a:pt x="67321" y="980123"/>
                </a:lnTo>
                <a:lnTo>
                  <a:pt x="86057" y="981075"/>
                </a:lnTo>
                <a:lnTo>
                  <a:pt x="106698" y="982028"/>
                </a:lnTo>
                <a:lnTo>
                  <a:pt x="128291" y="982028"/>
                </a:lnTo>
                <a:lnTo>
                  <a:pt x="151155" y="981710"/>
                </a:lnTo>
                <a:lnTo>
                  <a:pt x="162587" y="981393"/>
                </a:lnTo>
                <a:lnTo>
                  <a:pt x="173701" y="980758"/>
                </a:lnTo>
                <a:lnTo>
                  <a:pt x="185133" y="980123"/>
                </a:lnTo>
                <a:lnTo>
                  <a:pt x="196247" y="978853"/>
                </a:lnTo>
                <a:lnTo>
                  <a:pt x="207362" y="977583"/>
                </a:lnTo>
                <a:lnTo>
                  <a:pt x="218158" y="975678"/>
                </a:lnTo>
                <a:lnTo>
                  <a:pt x="228638" y="973773"/>
                </a:lnTo>
                <a:lnTo>
                  <a:pt x="238482" y="971550"/>
                </a:lnTo>
                <a:lnTo>
                  <a:pt x="248326" y="969010"/>
                </a:lnTo>
                <a:lnTo>
                  <a:pt x="257217" y="966153"/>
                </a:lnTo>
                <a:lnTo>
                  <a:pt x="265791" y="962660"/>
                </a:lnTo>
                <a:lnTo>
                  <a:pt x="273730" y="958850"/>
                </a:lnTo>
                <a:lnTo>
                  <a:pt x="281034" y="954723"/>
                </a:lnTo>
                <a:lnTo>
                  <a:pt x="284209" y="952500"/>
                </a:lnTo>
                <a:lnTo>
                  <a:pt x="287385" y="949960"/>
                </a:lnTo>
                <a:lnTo>
                  <a:pt x="300405" y="940118"/>
                </a:lnTo>
                <a:lnTo>
                  <a:pt x="315647" y="929323"/>
                </a:lnTo>
                <a:lnTo>
                  <a:pt x="332795" y="917893"/>
                </a:lnTo>
                <a:lnTo>
                  <a:pt x="351530" y="906463"/>
                </a:lnTo>
                <a:lnTo>
                  <a:pt x="370901" y="894398"/>
                </a:lnTo>
                <a:lnTo>
                  <a:pt x="391225" y="882333"/>
                </a:lnTo>
                <a:lnTo>
                  <a:pt x="412183" y="870268"/>
                </a:lnTo>
                <a:lnTo>
                  <a:pt x="433459" y="858520"/>
                </a:lnTo>
                <a:lnTo>
                  <a:pt x="454417" y="847408"/>
                </a:lnTo>
                <a:lnTo>
                  <a:pt x="474741" y="836930"/>
                </a:lnTo>
                <a:lnTo>
                  <a:pt x="494429" y="827088"/>
                </a:lnTo>
                <a:lnTo>
                  <a:pt x="513165" y="818515"/>
                </a:lnTo>
                <a:lnTo>
                  <a:pt x="530312" y="810895"/>
                </a:lnTo>
                <a:lnTo>
                  <a:pt x="545555" y="804545"/>
                </a:lnTo>
                <a:lnTo>
                  <a:pt x="558892" y="799465"/>
                </a:lnTo>
                <a:lnTo>
                  <a:pt x="564608" y="797560"/>
                </a:lnTo>
                <a:lnTo>
                  <a:pt x="569689" y="795973"/>
                </a:lnTo>
                <a:lnTo>
                  <a:pt x="576040" y="794703"/>
                </a:lnTo>
                <a:lnTo>
                  <a:pt x="585249" y="792798"/>
                </a:lnTo>
                <a:lnTo>
                  <a:pt x="611923" y="788035"/>
                </a:lnTo>
                <a:lnTo>
                  <a:pt x="648442" y="782320"/>
                </a:lnTo>
                <a:lnTo>
                  <a:pt x="692264" y="775653"/>
                </a:lnTo>
                <a:lnTo>
                  <a:pt x="742755" y="768985"/>
                </a:lnTo>
                <a:lnTo>
                  <a:pt x="797374" y="762000"/>
                </a:lnTo>
                <a:lnTo>
                  <a:pt x="855486" y="755333"/>
                </a:lnTo>
                <a:lnTo>
                  <a:pt x="885018" y="752475"/>
                </a:lnTo>
                <a:lnTo>
                  <a:pt x="914868" y="749618"/>
                </a:lnTo>
                <a:lnTo>
                  <a:pt x="944718" y="747078"/>
                </a:lnTo>
                <a:lnTo>
                  <a:pt x="974251" y="744538"/>
                </a:lnTo>
                <a:lnTo>
                  <a:pt x="1003148" y="742950"/>
                </a:lnTo>
                <a:lnTo>
                  <a:pt x="1031728" y="741363"/>
                </a:lnTo>
                <a:lnTo>
                  <a:pt x="1059355" y="740410"/>
                </a:lnTo>
                <a:lnTo>
                  <a:pt x="1085711" y="739775"/>
                </a:lnTo>
                <a:close/>
                <a:moveTo>
                  <a:pt x="1393479" y="472309"/>
                </a:moveTo>
                <a:lnTo>
                  <a:pt x="1393479" y="582842"/>
                </a:lnTo>
                <a:lnTo>
                  <a:pt x="1401091" y="581889"/>
                </a:lnTo>
                <a:lnTo>
                  <a:pt x="1408385" y="580936"/>
                </a:lnTo>
                <a:lnTo>
                  <a:pt x="1415362" y="579666"/>
                </a:lnTo>
                <a:lnTo>
                  <a:pt x="1422022" y="577760"/>
                </a:lnTo>
                <a:lnTo>
                  <a:pt x="1428365" y="575854"/>
                </a:lnTo>
                <a:lnTo>
                  <a:pt x="1434073" y="573631"/>
                </a:lnTo>
                <a:lnTo>
                  <a:pt x="1439781" y="570772"/>
                </a:lnTo>
                <a:lnTo>
                  <a:pt x="1444856" y="567596"/>
                </a:lnTo>
                <a:lnTo>
                  <a:pt x="1449296" y="564102"/>
                </a:lnTo>
                <a:lnTo>
                  <a:pt x="1453418" y="560608"/>
                </a:lnTo>
                <a:lnTo>
                  <a:pt x="1457224" y="556479"/>
                </a:lnTo>
                <a:lnTo>
                  <a:pt x="1460078" y="551715"/>
                </a:lnTo>
                <a:lnTo>
                  <a:pt x="1462298" y="546951"/>
                </a:lnTo>
                <a:lnTo>
                  <a:pt x="1464201" y="541551"/>
                </a:lnTo>
                <a:lnTo>
                  <a:pt x="1465152" y="535834"/>
                </a:lnTo>
                <a:lnTo>
                  <a:pt x="1465470" y="529799"/>
                </a:lnTo>
                <a:lnTo>
                  <a:pt x="1465152" y="524082"/>
                </a:lnTo>
                <a:lnTo>
                  <a:pt x="1464518" y="519000"/>
                </a:lnTo>
                <a:lnTo>
                  <a:pt x="1462933" y="514553"/>
                </a:lnTo>
                <a:lnTo>
                  <a:pt x="1460713" y="510106"/>
                </a:lnTo>
                <a:lnTo>
                  <a:pt x="1458175" y="505659"/>
                </a:lnTo>
                <a:lnTo>
                  <a:pt x="1454687" y="502165"/>
                </a:lnTo>
                <a:lnTo>
                  <a:pt x="1450881" y="498354"/>
                </a:lnTo>
                <a:lnTo>
                  <a:pt x="1446441" y="495178"/>
                </a:lnTo>
                <a:lnTo>
                  <a:pt x="1441367" y="492001"/>
                </a:lnTo>
                <a:lnTo>
                  <a:pt x="1435976" y="489143"/>
                </a:lnTo>
                <a:lnTo>
                  <a:pt x="1429950" y="485967"/>
                </a:lnTo>
                <a:lnTo>
                  <a:pt x="1423607" y="483426"/>
                </a:lnTo>
                <a:lnTo>
                  <a:pt x="1416630" y="480249"/>
                </a:lnTo>
                <a:lnTo>
                  <a:pt x="1409336" y="477708"/>
                </a:lnTo>
                <a:lnTo>
                  <a:pt x="1393479" y="472309"/>
                </a:lnTo>
                <a:close/>
                <a:moveTo>
                  <a:pt x="1336712" y="207092"/>
                </a:moveTo>
                <a:lnTo>
                  <a:pt x="1331003" y="207727"/>
                </a:lnTo>
                <a:lnTo>
                  <a:pt x="1325295" y="208362"/>
                </a:lnTo>
                <a:lnTo>
                  <a:pt x="1319903" y="208998"/>
                </a:lnTo>
                <a:lnTo>
                  <a:pt x="1315146" y="210268"/>
                </a:lnTo>
                <a:lnTo>
                  <a:pt x="1310389" y="212174"/>
                </a:lnTo>
                <a:lnTo>
                  <a:pt x="1305632" y="213762"/>
                </a:lnTo>
                <a:lnTo>
                  <a:pt x="1301509" y="215985"/>
                </a:lnTo>
                <a:lnTo>
                  <a:pt x="1298021" y="219162"/>
                </a:lnTo>
                <a:lnTo>
                  <a:pt x="1294532" y="222020"/>
                </a:lnTo>
                <a:lnTo>
                  <a:pt x="1291995" y="226149"/>
                </a:lnTo>
                <a:lnTo>
                  <a:pt x="1289775" y="230596"/>
                </a:lnTo>
                <a:lnTo>
                  <a:pt x="1287873" y="235043"/>
                </a:lnTo>
                <a:lnTo>
                  <a:pt x="1286921" y="240760"/>
                </a:lnTo>
                <a:lnTo>
                  <a:pt x="1286604" y="246795"/>
                </a:lnTo>
                <a:lnTo>
                  <a:pt x="1286921" y="251242"/>
                </a:lnTo>
                <a:lnTo>
                  <a:pt x="1287555" y="255053"/>
                </a:lnTo>
                <a:lnTo>
                  <a:pt x="1288824" y="259182"/>
                </a:lnTo>
                <a:lnTo>
                  <a:pt x="1290727" y="263311"/>
                </a:lnTo>
                <a:lnTo>
                  <a:pt x="1292630" y="266488"/>
                </a:lnTo>
                <a:lnTo>
                  <a:pt x="1295167" y="269982"/>
                </a:lnTo>
                <a:lnTo>
                  <a:pt x="1298655" y="273158"/>
                </a:lnTo>
                <a:lnTo>
                  <a:pt x="1302461" y="276334"/>
                </a:lnTo>
                <a:lnTo>
                  <a:pt x="1306267" y="279193"/>
                </a:lnTo>
                <a:lnTo>
                  <a:pt x="1311024" y="282051"/>
                </a:lnTo>
                <a:lnTo>
                  <a:pt x="1316098" y="284275"/>
                </a:lnTo>
                <a:lnTo>
                  <a:pt x="1321489" y="286498"/>
                </a:lnTo>
                <a:lnTo>
                  <a:pt x="1327198" y="288721"/>
                </a:lnTo>
                <a:lnTo>
                  <a:pt x="1333857" y="290627"/>
                </a:lnTo>
                <a:lnTo>
                  <a:pt x="1341152" y="292215"/>
                </a:lnTo>
                <a:lnTo>
                  <a:pt x="1348446" y="293803"/>
                </a:lnTo>
                <a:lnTo>
                  <a:pt x="1348446" y="207092"/>
                </a:lnTo>
                <a:lnTo>
                  <a:pt x="1336712" y="207092"/>
                </a:lnTo>
                <a:close/>
                <a:moveTo>
                  <a:pt x="1348446" y="0"/>
                </a:moveTo>
                <a:lnTo>
                  <a:pt x="1393479" y="0"/>
                </a:lnTo>
                <a:lnTo>
                  <a:pt x="1393479" y="69560"/>
                </a:lnTo>
                <a:lnTo>
                  <a:pt x="1404579" y="69560"/>
                </a:lnTo>
                <a:lnTo>
                  <a:pt x="1415996" y="70195"/>
                </a:lnTo>
                <a:lnTo>
                  <a:pt x="1427096" y="71148"/>
                </a:lnTo>
                <a:lnTo>
                  <a:pt x="1438196" y="72419"/>
                </a:lnTo>
                <a:lnTo>
                  <a:pt x="1448978" y="74007"/>
                </a:lnTo>
                <a:lnTo>
                  <a:pt x="1459761" y="76230"/>
                </a:lnTo>
                <a:lnTo>
                  <a:pt x="1470544" y="78454"/>
                </a:lnTo>
                <a:lnTo>
                  <a:pt x="1480375" y="80995"/>
                </a:lnTo>
                <a:lnTo>
                  <a:pt x="1490841" y="84489"/>
                </a:lnTo>
                <a:lnTo>
                  <a:pt x="1500355" y="87665"/>
                </a:lnTo>
                <a:lnTo>
                  <a:pt x="1510186" y="91794"/>
                </a:lnTo>
                <a:lnTo>
                  <a:pt x="1519383" y="96241"/>
                </a:lnTo>
                <a:lnTo>
                  <a:pt x="1528580" y="100687"/>
                </a:lnTo>
                <a:lnTo>
                  <a:pt x="1537143" y="106087"/>
                </a:lnTo>
                <a:lnTo>
                  <a:pt x="1545705" y="111487"/>
                </a:lnTo>
                <a:lnTo>
                  <a:pt x="1553951" y="117522"/>
                </a:lnTo>
                <a:lnTo>
                  <a:pt x="1561562" y="123874"/>
                </a:lnTo>
                <a:lnTo>
                  <a:pt x="1568856" y="130862"/>
                </a:lnTo>
                <a:lnTo>
                  <a:pt x="1575833" y="137850"/>
                </a:lnTo>
                <a:lnTo>
                  <a:pt x="1582176" y="145473"/>
                </a:lnTo>
                <a:lnTo>
                  <a:pt x="1588519" y="153731"/>
                </a:lnTo>
                <a:lnTo>
                  <a:pt x="1594227" y="162307"/>
                </a:lnTo>
                <a:lnTo>
                  <a:pt x="1599302" y="171200"/>
                </a:lnTo>
                <a:lnTo>
                  <a:pt x="1604059" y="180729"/>
                </a:lnTo>
                <a:lnTo>
                  <a:pt x="1608181" y="190258"/>
                </a:lnTo>
                <a:lnTo>
                  <a:pt x="1612304" y="200739"/>
                </a:lnTo>
                <a:lnTo>
                  <a:pt x="1615159" y="211539"/>
                </a:lnTo>
                <a:lnTo>
                  <a:pt x="1618013" y="222655"/>
                </a:lnTo>
                <a:lnTo>
                  <a:pt x="1620233" y="234408"/>
                </a:lnTo>
                <a:lnTo>
                  <a:pt x="1621501" y="246477"/>
                </a:lnTo>
                <a:lnTo>
                  <a:pt x="1622453" y="259182"/>
                </a:lnTo>
                <a:lnTo>
                  <a:pt x="1622770" y="272205"/>
                </a:lnTo>
                <a:lnTo>
                  <a:pt x="1457224" y="272205"/>
                </a:lnTo>
                <a:lnTo>
                  <a:pt x="1455955" y="264264"/>
                </a:lnTo>
                <a:lnTo>
                  <a:pt x="1454687" y="256959"/>
                </a:lnTo>
                <a:lnTo>
                  <a:pt x="1453418" y="250289"/>
                </a:lnTo>
                <a:lnTo>
                  <a:pt x="1451516" y="244254"/>
                </a:lnTo>
                <a:lnTo>
                  <a:pt x="1448978" y="238854"/>
                </a:lnTo>
                <a:lnTo>
                  <a:pt x="1446758" y="234090"/>
                </a:lnTo>
                <a:lnTo>
                  <a:pt x="1443904" y="229643"/>
                </a:lnTo>
                <a:lnTo>
                  <a:pt x="1440099" y="226149"/>
                </a:lnTo>
                <a:lnTo>
                  <a:pt x="1436293" y="222655"/>
                </a:lnTo>
                <a:lnTo>
                  <a:pt x="1431853" y="219797"/>
                </a:lnTo>
                <a:lnTo>
                  <a:pt x="1427096" y="216938"/>
                </a:lnTo>
                <a:lnTo>
                  <a:pt x="1421387" y="214715"/>
                </a:lnTo>
                <a:lnTo>
                  <a:pt x="1415362" y="212809"/>
                </a:lnTo>
                <a:lnTo>
                  <a:pt x="1408702" y="210586"/>
                </a:lnTo>
                <a:lnTo>
                  <a:pt x="1401408" y="208680"/>
                </a:lnTo>
                <a:lnTo>
                  <a:pt x="1393479" y="207092"/>
                </a:lnTo>
                <a:lnTo>
                  <a:pt x="1393479" y="304285"/>
                </a:lnTo>
                <a:lnTo>
                  <a:pt x="1414093" y="309049"/>
                </a:lnTo>
                <a:lnTo>
                  <a:pt x="1433439" y="313496"/>
                </a:lnTo>
                <a:lnTo>
                  <a:pt x="1451833" y="318578"/>
                </a:lnTo>
                <a:lnTo>
                  <a:pt x="1468641" y="323660"/>
                </a:lnTo>
                <a:lnTo>
                  <a:pt x="1485132" y="328742"/>
                </a:lnTo>
                <a:lnTo>
                  <a:pt x="1500355" y="334142"/>
                </a:lnTo>
                <a:lnTo>
                  <a:pt x="1514626" y="339224"/>
                </a:lnTo>
                <a:lnTo>
                  <a:pt x="1527946" y="344623"/>
                </a:lnTo>
                <a:lnTo>
                  <a:pt x="1540314" y="350341"/>
                </a:lnTo>
                <a:lnTo>
                  <a:pt x="1551731" y="356058"/>
                </a:lnTo>
                <a:lnTo>
                  <a:pt x="1562514" y="362093"/>
                </a:lnTo>
                <a:lnTo>
                  <a:pt x="1572345" y="368128"/>
                </a:lnTo>
                <a:lnTo>
                  <a:pt x="1581542" y="374163"/>
                </a:lnTo>
                <a:lnTo>
                  <a:pt x="1589787" y="380515"/>
                </a:lnTo>
                <a:lnTo>
                  <a:pt x="1597082" y="386868"/>
                </a:lnTo>
                <a:lnTo>
                  <a:pt x="1604059" y="393538"/>
                </a:lnTo>
                <a:lnTo>
                  <a:pt x="1610401" y="400208"/>
                </a:lnTo>
                <a:lnTo>
                  <a:pt x="1616110" y="407196"/>
                </a:lnTo>
                <a:lnTo>
                  <a:pt x="1621184" y="414183"/>
                </a:lnTo>
                <a:lnTo>
                  <a:pt x="1625624" y="421171"/>
                </a:lnTo>
                <a:lnTo>
                  <a:pt x="1629430" y="428476"/>
                </a:lnTo>
                <a:lnTo>
                  <a:pt x="1632918" y="435782"/>
                </a:lnTo>
                <a:lnTo>
                  <a:pt x="1635772" y="443722"/>
                </a:lnTo>
                <a:lnTo>
                  <a:pt x="1638627" y="451345"/>
                </a:lnTo>
                <a:lnTo>
                  <a:pt x="1640529" y="459286"/>
                </a:lnTo>
                <a:lnTo>
                  <a:pt x="1642115" y="467227"/>
                </a:lnTo>
                <a:lnTo>
                  <a:pt x="1643701" y="475803"/>
                </a:lnTo>
                <a:lnTo>
                  <a:pt x="1644652" y="484061"/>
                </a:lnTo>
                <a:lnTo>
                  <a:pt x="1645287" y="492637"/>
                </a:lnTo>
                <a:lnTo>
                  <a:pt x="1645921" y="501530"/>
                </a:lnTo>
                <a:lnTo>
                  <a:pt x="1646238" y="510106"/>
                </a:lnTo>
                <a:lnTo>
                  <a:pt x="1646238" y="519000"/>
                </a:lnTo>
                <a:lnTo>
                  <a:pt x="1645921" y="528211"/>
                </a:lnTo>
                <a:lnTo>
                  <a:pt x="1645604" y="536787"/>
                </a:lnTo>
                <a:lnTo>
                  <a:pt x="1644652" y="545998"/>
                </a:lnTo>
                <a:lnTo>
                  <a:pt x="1643067" y="554891"/>
                </a:lnTo>
                <a:lnTo>
                  <a:pt x="1640847" y="563785"/>
                </a:lnTo>
                <a:lnTo>
                  <a:pt x="1638627" y="572678"/>
                </a:lnTo>
                <a:lnTo>
                  <a:pt x="1635772" y="581572"/>
                </a:lnTo>
                <a:lnTo>
                  <a:pt x="1632601" y="590148"/>
                </a:lnTo>
                <a:lnTo>
                  <a:pt x="1628795" y="599041"/>
                </a:lnTo>
                <a:lnTo>
                  <a:pt x="1624990" y="607617"/>
                </a:lnTo>
                <a:lnTo>
                  <a:pt x="1619916" y="615875"/>
                </a:lnTo>
                <a:lnTo>
                  <a:pt x="1614841" y="624133"/>
                </a:lnTo>
                <a:lnTo>
                  <a:pt x="1609133" y="632074"/>
                </a:lnTo>
                <a:lnTo>
                  <a:pt x="1602790" y="640015"/>
                </a:lnTo>
                <a:lnTo>
                  <a:pt x="1596130" y="647638"/>
                </a:lnTo>
                <a:lnTo>
                  <a:pt x="1588836" y="654943"/>
                </a:lnTo>
                <a:lnTo>
                  <a:pt x="1581225" y="662248"/>
                </a:lnTo>
                <a:lnTo>
                  <a:pt x="1572979" y="668919"/>
                </a:lnTo>
                <a:lnTo>
                  <a:pt x="1563782" y="675589"/>
                </a:lnTo>
                <a:lnTo>
                  <a:pt x="1554585" y="681624"/>
                </a:lnTo>
                <a:lnTo>
                  <a:pt x="1544120" y="687023"/>
                </a:lnTo>
                <a:lnTo>
                  <a:pt x="1533971" y="692423"/>
                </a:lnTo>
                <a:lnTo>
                  <a:pt x="1522554" y="697505"/>
                </a:lnTo>
                <a:lnTo>
                  <a:pt x="1510820" y="702269"/>
                </a:lnTo>
                <a:lnTo>
                  <a:pt x="1498135" y="706081"/>
                </a:lnTo>
                <a:lnTo>
                  <a:pt x="1485132" y="709892"/>
                </a:lnTo>
                <a:lnTo>
                  <a:pt x="1471495" y="712751"/>
                </a:lnTo>
                <a:lnTo>
                  <a:pt x="1457224" y="715609"/>
                </a:lnTo>
                <a:lnTo>
                  <a:pt x="1442001" y="717515"/>
                </a:lnTo>
                <a:lnTo>
                  <a:pt x="1426779" y="718786"/>
                </a:lnTo>
                <a:lnTo>
                  <a:pt x="1410288" y="720056"/>
                </a:lnTo>
                <a:lnTo>
                  <a:pt x="1393479" y="720374"/>
                </a:lnTo>
                <a:lnTo>
                  <a:pt x="1393479" y="806450"/>
                </a:lnTo>
                <a:lnTo>
                  <a:pt x="1348446" y="806450"/>
                </a:lnTo>
                <a:lnTo>
                  <a:pt x="1348446" y="720374"/>
                </a:lnTo>
                <a:lnTo>
                  <a:pt x="1331320" y="720056"/>
                </a:lnTo>
                <a:lnTo>
                  <a:pt x="1315464" y="718786"/>
                </a:lnTo>
                <a:lnTo>
                  <a:pt x="1299607" y="717515"/>
                </a:lnTo>
                <a:lnTo>
                  <a:pt x="1284701" y="715609"/>
                </a:lnTo>
                <a:lnTo>
                  <a:pt x="1270747" y="712751"/>
                </a:lnTo>
                <a:lnTo>
                  <a:pt x="1257110" y="709575"/>
                </a:lnTo>
                <a:lnTo>
                  <a:pt x="1243473" y="705763"/>
                </a:lnTo>
                <a:lnTo>
                  <a:pt x="1231422" y="701634"/>
                </a:lnTo>
                <a:lnTo>
                  <a:pt x="1219371" y="696870"/>
                </a:lnTo>
                <a:lnTo>
                  <a:pt x="1208271" y="691788"/>
                </a:lnTo>
                <a:lnTo>
                  <a:pt x="1197488" y="686070"/>
                </a:lnTo>
                <a:lnTo>
                  <a:pt x="1187340" y="680035"/>
                </a:lnTo>
                <a:lnTo>
                  <a:pt x="1177509" y="673683"/>
                </a:lnTo>
                <a:lnTo>
                  <a:pt x="1168629" y="666695"/>
                </a:lnTo>
                <a:lnTo>
                  <a:pt x="1160066" y="659707"/>
                </a:lnTo>
                <a:lnTo>
                  <a:pt x="1152138" y="652084"/>
                </a:lnTo>
                <a:lnTo>
                  <a:pt x="1144844" y="644144"/>
                </a:lnTo>
                <a:lnTo>
                  <a:pt x="1137866" y="636203"/>
                </a:lnTo>
                <a:lnTo>
                  <a:pt x="1131524" y="627310"/>
                </a:lnTo>
                <a:lnTo>
                  <a:pt x="1125498" y="618734"/>
                </a:lnTo>
                <a:lnTo>
                  <a:pt x="1120107" y="609523"/>
                </a:lnTo>
                <a:lnTo>
                  <a:pt x="1115033" y="600312"/>
                </a:lnTo>
                <a:lnTo>
                  <a:pt x="1110910" y="591100"/>
                </a:lnTo>
                <a:lnTo>
                  <a:pt x="1106787" y="581254"/>
                </a:lnTo>
                <a:lnTo>
                  <a:pt x="1103299" y="571090"/>
                </a:lnTo>
                <a:lnTo>
                  <a:pt x="1100127" y="561244"/>
                </a:lnTo>
                <a:lnTo>
                  <a:pt x="1097590" y="550762"/>
                </a:lnTo>
                <a:lnTo>
                  <a:pt x="1095053" y="540598"/>
                </a:lnTo>
                <a:lnTo>
                  <a:pt x="1093150" y="530116"/>
                </a:lnTo>
                <a:lnTo>
                  <a:pt x="1091882" y="519635"/>
                </a:lnTo>
                <a:lnTo>
                  <a:pt x="1090930" y="509153"/>
                </a:lnTo>
                <a:lnTo>
                  <a:pt x="1090613" y="498354"/>
                </a:lnTo>
                <a:lnTo>
                  <a:pt x="1276456" y="498354"/>
                </a:lnTo>
                <a:lnTo>
                  <a:pt x="1276456" y="504389"/>
                </a:lnTo>
                <a:lnTo>
                  <a:pt x="1276773" y="510424"/>
                </a:lnTo>
                <a:lnTo>
                  <a:pt x="1277407" y="517094"/>
                </a:lnTo>
                <a:lnTo>
                  <a:pt x="1278358" y="523764"/>
                </a:lnTo>
                <a:lnTo>
                  <a:pt x="1279944" y="530434"/>
                </a:lnTo>
                <a:lnTo>
                  <a:pt x="1281847" y="537104"/>
                </a:lnTo>
                <a:lnTo>
                  <a:pt x="1284701" y="543774"/>
                </a:lnTo>
                <a:lnTo>
                  <a:pt x="1287873" y="550444"/>
                </a:lnTo>
                <a:lnTo>
                  <a:pt x="1290093" y="553621"/>
                </a:lnTo>
                <a:lnTo>
                  <a:pt x="1291995" y="556479"/>
                </a:lnTo>
                <a:lnTo>
                  <a:pt x="1294215" y="559656"/>
                </a:lnTo>
                <a:lnTo>
                  <a:pt x="1297070" y="562197"/>
                </a:lnTo>
                <a:lnTo>
                  <a:pt x="1299607" y="564738"/>
                </a:lnTo>
                <a:lnTo>
                  <a:pt x="1302778" y="567596"/>
                </a:lnTo>
                <a:lnTo>
                  <a:pt x="1305949" y="569820"/>
                </a:lnTo>
                <a:lnTo>
                  <a:pt x="1309755" y="572043"/>
                </a:lnTo>
                <a:lnTo>
                  <a:pt x="1313244" y="574266"/>
                </a:lnTo>
                <a:lnTo>
                  <a:pt x="1317683" y="575854"/>
                </a:lnTo>
                <a:lnTo>
                  <a:pt x="1322123" y="577443"/>
                </a:lnTo>
                <a:lnTo>
                  <a:pt x="1326563" y="579348"/>
                </a:lnTo>
                <a:lnTo>
                  <a:pt x="1331638" y="580619"/>
                </a:lnTo>
                <a:lnTo>
                  <a:pt x="1336712" y="581572"/>
                </a:lnTo>
                <a:lnTo>
                  <a:pt x="1342420" y="582207"/>
                </a:lnTo>
                <a:lnTo>
                  <a:pt x="1348446" y="582842"/>
                </a:lnTo>
                <a:lnTo>
                  <a:pt x="1348446" y="459921"/>
                </a:lnTo>
                <a:lnTo>
                  <a:pt x="1330686" y="454839"/>
                </a:lnTo>
                <a:lnTo>
                  <a:pt x="1312292" y="450393"/>
                </a:lnTo>
                <a:lnTo>
                  <a:pt x="1293264" y="444993"/>
                </a:lnTo>
                <a:lnTo>
                  <a:pt x="1283750" y="441499"/>
                </a:lnTo>
                <a:lnTo>
                  <a:pt x="1273601" y="438323"/>
                </a:lnTo>
                <a:lnTo>
                  <a:pt x="1255842" y="432288"/>
                </a:lnTo>
                <a:lnTo>
                  <a:pt x="1239351" y="425935"/>
                </a:lnTo>
                <a:lnTo>
                  <a:pt x="1223494" y="419265"/>
                </a:lnTo>
                <a:lnTo>
                  <a:pt x="1208588" y="412595"/>
                </a:lnTo>
                <a:lnTo>
                  <a:pt x="1201294" y="408784"/>
                </a:lnTo>
                <a:lnTo>
                  <a:pt x="1194317" y="405290"/>
                </a:lnTo>
                <a:lnTo>
                  <a:pt x="1187657" y="401478"/>
                </a:lnTo>
                <a:lnTo>
                  <a:pt x="1181314" y="397984"/>
                </a:lnTo>
                <a:lnTo>
                  <a:pt x="1175289" y="393538"/>
                </a:lnTo>
                <a:lnTo>
                  <a:pt x="1169263" y="389409"/>
                </a:lnTo>
                <a:lnTo>
                  <a:pt x="1163555" y="385279"/>
                </a:lnTo>
                <a:lnTo>
                  <a:pt x="1158163" y="380515"/>
                </a:lnTo>
                <a:lnTo>
                  <a:pt x="1153089" y="375751"/>
                </a:lnTo>
                <a:lnTo>
                  <a:pt x="1148649" y="370669"/>
                </a:lnTo>
                <a:lnTo>
                  <a:pt x="1143892" y="365904"/>
                </a:lnTo>
                <a:lnTo>
                  <a:pt x="1139769" y="360187"/>
                </a:lnTo>
                <a:lnTo>
                  <a:pt x="1135964" y="354470"/>
                </a:lnTo>
                <a:lnTo>
                  <a:pt x="1132158" y="348753"/>
                </a:lnTo>
                <a:lnTo>
                  <a:pt x="1128987" y="342400"/>
                </a:lnTo>
                <a:lnTo>
                  <a:pt x="1126132" y="336048"/>
                </a:lnTo>
                <a:lnTo>
                  <a:pt x="1123595" y="329377"/>
                </a:lnTo>
                <a:lnTo>
                  <a:pt x="1121058" y="322390"/>
                </a:lnTo>
                <a:lnTo>
                  <a:pt x="1119155" y="315084"/>
                </a:lnTo>
                <a:lnTo>
                  <a:pt x="1117570" y="307144"/>
                </a:lnTo>
                <a:lnTo>
                  <a:pt x="1116301" y="299203"/>
                </a:lnTo>
                <a:lnTo>
                  <a:pt x="1115667" y="290945"/>
                </a:lnTo>
                <a:lnTo>
                  <a:pt x="1114715" y="282369"/>
                </a:lnTo>
                <a:lnTo>
                  <a:pt x="1114398" y="272840"/>
                </a:lnTo>
                <a:lnTo>
                  <a:pt x="1114715" y="259818"/>
                </a:lnTo>
                <a:lnTo>
                  <a:pt x="1116301" y="247113"/>
                </a:lnTo>
                <a:lnTo>
                  <a:pt x="1117887" y="235043"/>
                </a:lnTo>
                <a:lnTo>
                  <a:pt x="1120107" y="223291"/>
                </a:lnTo>
                <a:lnTo>
                  <a:pt x="1123278" y="212174"/>
                </a:lnTo>
                <a:lnTo>
                  <a:pt x="1126767" y="201375"/>
                </a:lnTo>
                <a:lnTo>
                  <a:pt x="1131207" y="190893"/>
                </a:lnTo>
                <a:lnTo>
                  <a:pt x="1135964" y="181047"/>
                </a:lnTo>
                <a:lnTo>
                  <a:pt x="1141355" y="171518"/>
                </a:lnTo>
                <a:lnTo>
                  <a:pt x="1146746" y="162624"/>
                </a:lnTo>
                <a:lnTo>
                  <a:pt x="1153089" y="154048"/>
                </a:lnTo>
                <a:lnTo>
                  <a:pt x="1159749" y="145790"/>
                </a:lnTo>
                <a:lnTo>
                  <a:pt x="1167360" y="138167"/>
                </a:lnTo>
                <a:lnTo>
                  <a:pt x="1174654" y="130862"/>
                </a:lnTo>
                <a:lnTo>
                  <a:pt x="1182583" y="124192"/>
                </a:lnTo>
                <a:lnTo>
                  <a:pt x="1190828" y="117839"/>
                </a:lnTo>
                <a:lnTo>
                  <a:pt x="1199391" y="111804"/>
                </a:lnTo>
                <a:lnTo>
                  <a:pt x="1208271" y="106087"/>
                </a:lnTo>
                <a:lnTo>
                  <a:pt x="1217151" y="100687"/>
                </a:lnTo>
                <a:lnTo>
                  <a:pt x="1226665" y="96241"/>
                </a:lnTo>
                <a:lnTo>
                  <a:pt x="1236179" y="91794"/>
                </a:lnTo>
                <a:lnTo>
                  <a:pt x="1246010" y="87665"/>
                </a:lnTo>
                <a:lnTo>
                  <a:pt x="1255842" y="84489"/>
                </a:lnTo>
                <a:lnTo>
                  <a:pt x="1265990" y="80995"/>
                </a:lnTo>
                <a:lnTo>
                  <a:pt x="1276456" y="78454"/>
                </a:lnTo>
                <a:lnTo>
                  <a:pt x="1286287" y="76230"/>
                </a:lnTo>
                <a:lnTo>
                  <a:pt x="1296752" y="74007"/>
                </a:lnTo>
                <a:lnTo>
                  <a:pt x="1306901" y="72419"/>
                </a:lnTo>
                <a:lnTo>
                  <a:pt x="1317683" y="71148"/>
                </a:lnTo>
                <a:lnTo>
                  <a:pt x="1328149" y="70195"/>
                </a:lnTo>
                <a:lnTo>
                  <a:pt x="1337980" y="69560"/>
                </a:lnTo>
                <a:lnTo>
                  <a:pt x="1348446" y="69560"/>
                </a:lnTo>
                <a:lnTo>
                  <a:pt x="1348446" y="0"/>
                </a:lnTo>
                <a:close/>
              </a:path>
            </a:pathLst>
          </a:custGeom>
          <a:solidFill>
            <a:srgbClr val="F4A516"/>
          </a:solidFill>
          <a:ln>
            <a:noFill/>
          </a:ln>
        </p:spPr>
        <p:txBody>
          <a:bodyPr anchor="ctr">
            <a:normAutofit fontScale="85000" lnSpcReduction="20000"/>
            <a:scene3d>
              <a:camera prst="orthographicFront"/>
              <a:lightRig rig="threePt" dir="t"/>
            </a:scene3d>
            <a:sp3d>
              <a:contourClr>
                <a:srgbClr val="FFFFFF"/>
              </a:contourClr>
            </a:sp3d>
          </a:bodyPr>
          <a:lstStyle/>
          <a:p>
            <a:pPr algn="ctr"/>
            <a:endParaRPr lang="zh-CN" altLang="en-US" sz="135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1" name="KSO_Shape"/>
          <p:cNvSpPr/>
          <p:nvPr>
            <p:custDataLst>
              <p:tags r:id="rId28"/>
            </p:custDataLst>
          </p:nvPr>
        </p:nvSpPr>
        <p:spPr bwMode="auto">
          <a:xfrm>
            <a:off x="6014273" y="1484148"/>
            <a:ext cx="288755" cy="164591"/>
          </a:xfrm>
          <a:custGeom>
            <a:avLst/>
            <a:gdLst>
              <a:gd name="T0" fmla="*/ 2147483646 w 6286"/>
              <a:gd name="T1" fmla="*/ 2147483646 h 3585"/>
              <a:gd name="T2" fmla="*/ 2147483646 w 6286"/>
              <a:gd name="T3" fmla="*/ 2147483646 h 3585"/>
              <a:gd name="T4" fmla="*/ 2147483646 w 6286"/>
              <a:gd name="T5" fmla="*/ 1250331893 h 3585"/>
              <a:gd name="T6" fmla="*/ 2147483646 w 6286"/>
              <a:gd name="T7" fmla="*/ 2147483646 h 3585"/>
              <a:gd name="T8" fmla="*/ 2147483646 w 6286"/>
              <a:gd name="T9" fmla="*/ 2147483646 h 3585"/>
              <a:gd name="T10" fmla="*/ 2147483646 w 6286"/>
              <a:gd name="T11" fmla="*/ 2147483646 h 3585"/>
              <a:gd name="T12" fmla="*/ 2147483646 w 6286"/>
              <a:gd name="T13" fmla="*/ 2147483646 h 3585"/>
              <a:gd name="T14" fmla="*/ 2147483646 w 6286"/>
              <a:gd name="T15" fmla="*/ 2147483646 h 3585"/>
              <a:gd name="T16" fmla="*/ 2147483646 w 6286"/>
              <a:gd name="T17" fmla="*/ 2147483646 h 3585"/>
              <a:gd name="T18" fmla="*/ 2147483646 w 6286"/>
              <a:gd name="T19" fmla="*/ 55594914 h 3585"/>
              <a:gd name="T20" fmla="*/ 2147483646 w 6286"/>
              <a:gd name="T21" fmla="*/ 2147483646 h 3585"/>
              <a:gd name="T22" fmla="*/ 2147483646 w 6286"/>
              <a:gd name="T23" fmla="*/ 2147483646 h 3585"/>
              <a:gd name="T24" fmla="*/ 2147483646 w 6286"/>
              <a:gd name="T25" fmla="*/ 2147483646 h 3585"/>
              <a:gd name="T26" fmla="*/ 2147483646 w 6286"/>
              <a:gd name="T27" fmla="*/ 2147483646 h 3585"/>
              <a:gd name="T28" fmla="*/ 2147483646 w 6286"/>
              <a:gd name="T29" fmla="*/ 2147483646 h 3585"/>
              <a:gd name="T30" fmla="*/ 2147483646 w 6286"/>
              <a:gd name="T31" fmla="*/ 2147483646 h 3585"/>
              <a:gd name="T32" fmla="*/ 2147483646 w 6286"/>
              <a:gd name="T33" fmla="*/ 2147483646 h 3585"/>
              <a:gd name="T34" fmla="*/ 2147483646 w 6286"/>
              <a:gd name="T35" fmla="*/ 2147483646 h 3585"/>
              <a:gd name="T36" fmla="*/ 2147483646 w 6286"/>
              <a:gd name="T37" fmla="*/ 2147483646 h 3585"/>
              <a:gd name="T38" fmla="*/ 2147483646 w 6286"/>
              <a:gd name="T39" fmla="*/ 2147483646 h 3585"/>
              <a:gd name="T40" fmla="*/ 2147483646 w 6286"/>
              <a:gd name="T41" fmla="*/ 2147483646 h 3585"/>
              <a:gd name="T42" fmla="*/ 2147483646 w 6286"/>
              <a:gd name="T43" fmla="*/ 2147483646 h 3585"/>
              <a:gd name="T44" fmla="*/ 2147483646 w 6286"/>
              <a:gd name="T45" fmla="*/ 2147483646 h 3585"/>
              <a:gd name="T46" fmla="*/ 2147483646 w 6286"/>
              <a:gd name="T47" fmla="*/ 2147483646 h 3585"/>
              <a:gd name="T48" fmla="*/ 2147483646 w 6286"/>
              <a:gd name="T49" fmla="*/ 2147483646 h 3585"/>
              <a:gd name="T50" fmla="*/ 2147483646 w 6286"/>
              <a:gd name="T51" fmla="*/ 2147483646 h 3585"/>
              <a:gd name="T52" fmla="*/ 2147483646 w 6286"/>
              <a:gd name="T53" fmla="*/ 2147483646 h 3585"/>
              <a:gd name="T54" fmla="*/ 2147483646 w 6286"/>
              <a:gd name="T55" fmla="*/ 2147483646 h 3585"/>
              <a:gd name="T56" fmla="*/ 2147483646 w 6286"/>
              <a:gd name="T57" fmla="*/ 2147483646 h 3585"/>
              <a:gd name="T58" fmla="*/ 2147483646 w 6286"/>
              <a:gd name="T59" fmla="*/ 2147483646 h 3585"/>
              <a:gd name="T60" fmla="*/ 2147483646 w 6286"/>
              <a:gd name="T61" fmla="*/ 2147483646 h 3585"/>
              <a:gd name="T62" fmla="*/ 2147483646 w 6286"/>
              <a:gd name="T63" fmla="*/ 2147483646 h 3585"/>
              <a:gd name="T64" fmla="*/ 2147483646 w 6286"/>
              <a:gd name="T65" fmla="*/ 2147483646 h 3585"/>
              <a:gd name="T66" fmla="*/ 2147483646 w 6286"/>
              <a:gd name="T67" fmla="*/ 2147483646 h 3585"/>
              <a:gd name="T68" fmla="*/ 2147483646 w 6286"/>
              <a:gd name="T69" fmla="*/ 2147483646 h 3585"/>
              <a:gd name="T70" fmla="*/ 2147483646 w 6286"/>
              <a:gd name="T71" fmla="*/ 2147483646 h 3585"/>
              <a:gd name="T72" fmla="*/ 2147483646 w 6286"/>
              <a:gd name="T73" fmla="*/ 2147483646 h 3585"/>
              <a:gd name="T74" fmla="*/ 2147483646 w 6286"/>
              <a:gd name="T75" fmla="*/ 2147483646 h 3585"/>
              <a:gd name="T76" fmla="*/ 2147483646 w 6286"/>
              <a:gd name="T77" fmla="*/ 2147483646 h 3585"/>
              <a:gd name="T78" fmla="*/ 2147483646 w 6286"/>
              <a:gd name="T79" fmla="*/ 2147483646 h 3585"/>
              <a:gd name="T80" fmla="*/ 2147483646 w 6286"/>
              <a:gd name="T81" fmla="*/ 2147483646 h 3585"/>
              <a:gd name="T82" fmla="*/ 2147483646 w 6286"/>
              <a:gd name="T83" fmla="*/ 2147483646 h 3585"/>
              <a:gd name="T84" fmla="*/ 2147483646 w 6286"/>
              <a:gd name="T85" fmla="*/ 2147483646 h 3585"/>
              <a:gd name="T86" fmla="*/ 2147483646 w 6286"/>
              <a:gd name="T87" fmla="*/ 2147483646 h 3585"/>
              <a:gd name="T88" fmla="*/ 2147483646 w 6286"/>
              <a:gd name="T89" fmla="*/ 2147483646 h 3585"/>
              <a:gd name="T90" fmla="*/ 2147483646 w 6286"/>
              <a:gd name="T91" fmla="*/ 2147483646 h 3585"/>
              <a:gd name="T92" fmla="*/ 2147483646 w 6286"/>
              <a:gd name="T93" fmla="*/ 2147483646 h 3585"/>
              <a:gd name="T94" fmla="*/ 2147483646 w 6286"/>
              <a:gd name="T95" fmla="*/ 2147483646 h 3585"/>
              <a:gd name="T96" fmla="*/ 2147483646 w 6286"/>
              <a:gd name="T97" fmla="*/ 2147483646 h 3585"/>
              <a:gd name="T98" fmla="*/ 2147483646 w 6286"/>
              <a:gd name="T99" fmla="*/ 2147483646 h 3585"/>
              <a:gd name="T100" fmla="*/ 2147483646 w 6286"/>
              <a:gd name="T101" fmla="*/ 2147483646 h 3585"/>
              <a:gd name="T102" fmla="*/ 2147483646 w 6286"/>
              <a:gd name="T103" fmla="*/ 2147483646 h 3585"/>
              <a:gd name="T104" fmla="*/ 2147483646 w 6286"/>
              <a:gd name="T105" fmla="*/ 2147483646 h 3585"/>
              <a:gd name="T106" fmla="*/ 2147483646 w 6286"/>
              <a:gd name="T107" fmla="*/ 2147483646 h 3585"/>
              <a:gd name="T108" fmla="*/ 2147483646 w 6286"/>
              <a:gd name="T109" fmla="*/ 2147483646 h 3585"/>
              <a:gd name="T110" fmla="*/ 1864851352 w 6286"/>
              <a:gd name="T111" fmla="*/ 2147483646 h 3585"/>
              <a:gd name="T112" fmla="*/ 2147483646 w 6286"/>
              <a:gd name="T113" fmla="*/ 2147483646 h 3585"/>
              <a:gd name="T114" fmla="*/ 2147483646 w 6286"/>
              <a:gd name="T115" fmla="*/ 2147483646 h 3585"/>
              <a:gd name="T116" fmla="*/ 2147483646 w 6286"/>
              <a:gd name="T117" fmla="*/ 2147483646 h 3585"/>
              <a:gd name="T118" fmla="*/ 2147483646 w 6286"/>
              <a:gd name="T119" fmla="*/ 2147483646 h 3585"/>
              <a:gd name="T120" fmla="*/ 2147483646 w 6286"/>
              <a:gd name="T121" fmla="*/ 2147483646 h 3585"/>
              <a:gd name="T122" fmla="*/ 2147483646 w 6286"/>
              <a:gd name="T123" fmla="*/ 2147483646 h 3585"/>
              <a:gd name="T124" fmla="*/ 2147483646 w 6286"/>
              <a:gd name="T125" fmla="*/ 2147483646 h 35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286" h="3585">
                <a:moveTo>
                  <a:pt x="3934" y="1151"/>
                </a:moveTo>
                <a:lnTo>
                  <a:pt x="3934" y="1151"/>
                </a:lnTo>
                <a:lnTo>
                  <a:pt x="3962" y="1158"/>
                </a:lnTo>
                <a:lnTo>
                  <a:pt x="3991" y="1163"/>
                </a:lnTo>
                <a:lnTo>
                  <a:pt x="4019" y="1166"/>
                </a:lnTo>
                <a:lnTo>
                  <a:pt x="4047" y="1169"/>
                </a:lnTo>
                <a:lnTo>
                  <a:pt x="4074" y="1170"/>
                </a:lnTo>
                <a:lnTo>
                  <a:pt x="4103" y="1169"/>
                </a:lnTo>
                <a:lnTo>
                  <a:pt x="4130" y="1167"/>
                </a:lnTo>
                <a:lnTo>
                  <a:pt x="4157" y="1164"/>
                </a:lnTo>
                <a:lnTo>
                  <a:pt x="4184" y="1159"/>
                </a:lnTo>
                <a:lnTo>
                  <a:pt x="4211" y="1153"/>
                </a:lnTo>
                <a:lnTo>
                  <a:pt x="4237" y="1147"/>
                </a:lnTo>
                <a:lnTo>
                  <a:pt x="4263" y="1139"/>
                </a:lnTo>
                <a:lnTo>
                  <a:pt x="4288" y="1128"/>
                </a:lnTo>
                <a:lnTo>
                  <a:pt x="4313" y="1118"/>
                </a:lnTo>
                <a:lnTo>
                  <a:pt x="4338" y="1106"/>
                </a:lnTo>
                <a:lnTo>
                  <a:pt x="4361" y="1093"/>
                </a:lnTo>
                <a:lnTo>
                  <a:pt x="4384" y="1079"/>
                </a:lnTo>
                <a:lnTo>
                  <a:pt x="4406" y="1065"/>
                </a:lnTo>
                <a:lnTo>
                  <a:pt x="4428" y="1048"/>
                </a:lnTo>
                <a:lnTo>
                  <a:pt x="4448" y="1031"/>
                </a:lnTo>
                <a:lnTo>
                  <a:pt x="4469" y="1013"/>
                </a:lnTo>
                <a:lnTo>
                  <a:pt x="4487" y="993"/>
                </a:lnTo>
                <a:lnTo>
                  <a:pt x="4506" y="973"/>
                </a:lnTo>
                <a:lnTo>
                  <a:pt x="4524" y="951"/>
                </a:lnTo>
                <a:lnTo>
                  <a:pt x="4539" y="929"/>
                </a:lnTo>
                <a:lnTo>
                  <a:pt x="4555" y="907"/>
                </a:lnTo>
                <a:lnTo>
                  <a:pt x="4569" y="883"/>
                </a:lnTo>
                <a:lnTo>
                  <a:pt x="4582" y="858"/>
                </a:lnTo>
                <a:lnTo>
                  <a:pt x="4594" y="832"/>
                </a:lnTo>
                <a:lnTo>
                  <a:pt x="4604" y="806"/>
                </a:lnTo>
                <a:lnTo>
                  <a:pt x="4614" y="779"/>
                </a:lnTo>
                <a:lnTo>
                  <a:pt x="4622" y="751"/>
                </a:lnTo>
                <a:lnTo>
                  <a:pt x="4629" y="724"/>
                </a:lnTo>
                <a:lnTo>
                  <a:pt x="4634" y="695"/>
                </a:lnTo>
                <a:lnTo>
                  <a:pt x="4638" y="667"/>
                </a:lnTo>
                <a:lnTo>
                  <a:pt x="4641" y="639"/>
                </a:lnTo>
                <a:lnTo>
                  <a:pt x="4641" y="610"/>
                </a:lnTo>
                <a:lnTo>
                  <a:pt x="4641" y="583"/>
                </a:lnTo>
                <a:lnTo>
                  <a:pt x="4638" y="556"/>
                </a:lnTo>
                <a:lnTo>
                  <a:pt x="4636" y="528"/>
                </a:lnTo>
                <a:lnTo>
                  <a:pt x="4631" y="502"/>
                </a:lnTo>
                <a:lnTo>
                  <a:pt x="4625" y="475"/>
                </a:lnTo>
                <a:lnTo>
                  <a:pt x="4618" y="449"/>
                </a:lnTo>
                <a:lnTo>
                  <a:pt x="4610" y="423"/>
                </a:lnTo>
                <a:lnTo>
                  <a:pt x="4601" y="397"/>
                </a:lnTo>
                <a:lnTo>
                  <a:pt x="4590" y="372"/>
                </a:lnTo>
                <a:lnTo>
                  <a:pt x="4578" y="349"/>
                </a:lnTo>
                <a:lnTo>
                  <a:pt x="4565" y="325"/>
                </a:lnTo>
                <a:lnTo>
                  <a:pt x="4551" y="301"/>
                </a:lnTo>
                <a:lnTo>
                  <a:pt x="4536" y="279"/>
                </a:lnTo>
                <a:lnTo>
                  <a:pt x="4519" y="258"/>
                </a:lnTo>
                <a:lnTo>
                  <a:pt x="4503" y="238"/>
                </a:lnTo>
                <a:lnTo>
                  <a:pt x="4484" y="218"/>
                </a:lnTo>
                <a:lnTo>
                  <a:pt x="4465" y="197"/>
                </a:lnTo>
                <a:lnTo>
                  <a:pt x="4445" y="180"/>
                </a:lnTo>
                <a:lnTo>
                  <a:pt x="4424" y="162"/>
                </a:lnTo>
                <a:lnTo>
                  <a:pt x="4401" y="147"/>
                </a:lnTo>
                <a:lnTo>
                  <a:pt x="4378" y="131"/>
                </a:lnTo>
                <a:lnTo>
                  <a:pt x="4354" y="117"/>
                </a:lnTo>
                <a:lnTo>
                  <a:pt x="4329" y="104"/>
                </a:lnTo>
                <a:lnTo>
                  <a:pt x="4305" y="91"/>
                </a:lnTo>
                <a:lnTo>
                  <a:pt x="4277" y="81"/>
                </a:lnTo>
                <a:lnTo>
                  <a:pt x="4251" y="71"/>
                </a:lnTo>
                <a:lnTo>
                  <a:pt x="4223" y="63"/>
                </a:lnTo>
                <a:lnTo>
                  <a:pt x="4195" y="57"/>
                </a:lnTo>
                <a:lnTo>
                  <a:pt x="4166" y="51"/>
                </a:lnTo>
                <a:lnTo>
                  <a:pt x="4138" y="48"/>
                </a:lnTo>
                <a:lnTo>
                  <a:pt x="4111" y="45"/>
                </a:lnTo>
                <a:lnTo>
                  <a:pt x="4083" y="44"/>
                </a:lnTo>
                <a:lnTo>
                  <a:pt x="4054" y="45"/>
                </a:lnTo>
                <a:lnTo>
                  <a:pt x="4027" y="46"/>
                </a:lnTo>
                <a:lnTo>
                  <a:pt x="4000" y="50"/>
                </a:lnTo>
                <a:lnTo>
                  <a:pt x="3973" y="55"/>
                </a:lnTo>
                <a:lnTo>
                  <a:pt x="3947" y="61"/>
                </a:lnTo>
                <a:lnTo>
                  <a:pt x="3920" y="68"/>
                </a:lnTo>
                <a:lnTo>
                  <a:pt x="3895" y="76"/>
                </a:lnTo>
                <a:lnTo>
                  <a:pt x="3869" y="85"/>
                </a:lnTo>
                <a:lnTo>
                  <a:pt x="3844" y="96"/>
                </a:lnTo>
                <a:lnTo>
                  <a:pt x="3819" y="108"/>
                </a:lnTo>
                <a:lnTo>
                  <a:pt x="3796" y="121"/>
                </a:lnTo>
                <a:lnTo>
                  <a:pt x="3773" y="135"/>
                </a:lnTo>
                <a:lnTo>
                  <a:pt x="3751" y="150"/>
                </a:lnTo>
                <a:lnTo>
                  <a:pt x="3730" y="167"/>
                </a:lnTo>
                <a:lnTo>
                  <a:pt x="3709" y="183"/>
                </a:lnTo>
                <a:lnTo>
                  <a:pt x="3689" y="202"/>
                </a:lnTo>
                <a:lnTo>
                  <a:pt x="3670" y="221"/>
                </a:lnTo>
                <a:lnTo>
                  <a:pt x="3651" y="241"/>
                </a:lnTo>
                <a:lnTo>
                  <a:pt x="3634" y="262"/>
                </a:lnTo>
                <a:lnTo>
                  <a:pt x="3618" y="285"/>
                </a:lnTo>
                <a:lnTo>
                  <a:pt x="3602" y="307"/>
                </a:lnTo>
                <a:lnTo>
                  <a:pt x="3588" y="332"/>
                </a:lnTo>
                <a:lnTo>
                  <a:pt x="3575" y="357"/>
                </a:lnTo>
                <a:lnTo>
                  <a:pt x="3563" y="382"/>
                </a:lnTo>
                <a:lnTo>
                  <a:pt x="3553" y="408"/>
                </a:lnTo>
                <a:lnTo>
                  <a:pt x="3543" y="435"/>
                </a:lnTo>
                <a:lnTo>
                  <a:pt x="3535" y="463"/>
                </a:lnTo>
                <a:lnTo>
                  <a:pt x="3528" y="491"/>
                </a:lnTo>
                <a:lnTo>
                  <a:pt x="3523" y="520"/>
                </a:lnTo>
                <a:lnTo>
                  <a:pt x="3520" y="548"/>
                </a:lnTo>
                <a:lnTo>
                  <a:pt x="3517" y="575"/>
                </a:lnTo>
                <a:lnTo>
                  <a:pt x="3516" y="603"/>
                </a:lnTo>
                <a:lnTo>
                  <a:pt x="3516" y="631"/>
                </a:lnTo>
                <a:lnTo>
                  <a:pt x="3519" y="659"/>
                </a:lnTo>
                <a:lnTo>
                  <a:pt x="3522" y="686"/>
                </a:lnTo>
                <a:lnTo>
                  <a:pt x="3526" y="713"/>
                </a:lnTo>
                <a:lnTo>
                  <a:pt x="3532" y="739"/>
                </a:lnTo>
                <a:lnTo>
                  <a:pt x="3539" y="766"/>
                </a:lnTo>
                <a:lnTo>
                  <a:pt x="3547" y="791"/>
                </a:lnTo>
                <a:lnTo>
                  <a:pt x="3556" y="817"/>
                </a:lnTo>
                <a:lnTo>
                  <a:pt x="3567" y="842"/>
                </a:lnTo>
                <a:lnTo>
                  <a:pt x="3580" y="865"/>
                </a:lnTo>
                <a:lnTo>
                  <a:pt x="3593" y="890"/>
                </a:lnTo>
                <a:lnTo>
                  <a:pt x="3606" y="913"/>
                </a:lnTo>
                <a:lnTo>
                  <a:pt x="3621" y="935"/>
                </a:lnTo>
                <a:lnTo>
                  <a:pt x="3638" y="956"/>
                </a:lnTo>
                <a:lnTo>
                  <a:pt x="3655" y="977"/>
                </a:lnTo>
                <a:lnTo>
                  <a:pt x="3673" y="998"/>
                </a:lnTo>
                <a:lnTo>
                  <a:pt x="3693" y="1016"/>
                </a:lnTo>
                <a:lnTo>
                  <a:pt x="3713" y="1034"/>
                </a:lnTo>
                <a:lnTo>
                  <a:pt x="3735" y="1052"/>
                </a:lnTo>
                <a:lnTo>
                  <a:pt x="3756" y="1068"/>
                </a:lnTo>
                <a:lnTo>
                  <a:pt x="3779" y="1084"/>
                </a:lnTo>
                <a:lnTo>
                  <a:pt x="3803" y="1098"/>
                </a:lnTo>
                <a:lnTo>
                  <a:pt x="3828" y="1111"/>
                </a:lnTo>
                <a:lnTo>
                  <a:pt x="3854" y="1123"/>
                </a:lnTo>
                <a:lnTo>
                  <a:pt x="3880" y="1133"/>
                </a:lnTo>
                <a:lnTo>
                  <a:pt x="3907" y="1143"/>
                </a:lnTo>
                <a:lnTo>
                  <a:pt x="3934" y="1151"/>
                </a:lnTo>
                <a:close/>
                <a:moveTo>
                  <a:pt x="5747" y="1511"/>
                </a:moveTo>
                <a:lnTo>
                  <a:pt x="5747" y="1511"/>
                </a:lnTo>
                <a:lnTo>
                  <a:pt x="5739" y="1498"/>
                </a:lnTo>
                <a:lnTo>
                  <a:pt x="5732" y="1485"/>
                </a:lnTo>
                <a:lnTo>
                  <a:pt x="5725" y="1473"/>
                </a:lnTo>
                <a:lnTo>
                  <a:pt x="5717" y="1461"/>
                </a:lnTo>
                <a:lnTo>
                  <a:pt x="5699" y="1440"/>
                </a:lnTo>
                <a:lnTo>
                  <a:pt x="5680" y="1421"/>
                </a:lnTo>
                <a:lnTo>
                  <a:pt x="5659" y="1403"/>
                </a:lnTo>
                <a:lnTo>
                  <a:pt x="5637" y="1389"/>
                </a:lnTo>
                <a:lnTo>
                  <a:pt x="5613" y="1376"/>
                </a:lnTo>
                <a:lnTo>
                  <a:pt x="5588" y="1366"/>
                </a:lnTo>
                <a:lnTo>
                  <a:pt x="5562" y="1359"/>
                </a:lnTo>
                <a:lnTo>
                  <a:pt x="5537" y="1353"/>
                </a:lnTo>
                <a:lnTo>
                  <a:pt x="5509" y="1349"/>
                </a:lnTo>
                <a:lnTo>
                  <a:pt x="5482" y="1349"/>
                </a:lnTo>
                <a:lnTo>
                  <a:pt x="5455" y="1352"/>
                </a:lnTo>
                <a:lnTo>
                  <a:pt x="5428" y="1356"/>
                </a:lnTo>
                <a:lnTo>
                  <a:pt x="5415" y="1361"/>
                </a:lnTo>
                <a:lnTo>
                  <a:pt x="5401" y="1364"/>
                </a:lnTo>
                <a:lnTo>
                  <a:pt x="5388" y="1369"/>
                </a:lnTo>
                <a:lnTo>
                  <a:pt x="5375" y="1375"/>
                </a:lnTo>
                <a:lnTo>
                  <a:pt x="4968" y="1565"/>
                </a:lnTo>
                <a:lnTo>
                  <a:pt x="4912" y="1584"/>
                </a:lnTo>
                <a:lnTo>
                  <a:pt x="4854" y="1600"/>
                </a:lnTo>
                <a:lnTo>
                  <a:pt x="4798" y="1613"/>
                </a:lnTo>
                <a:lnTo>
                  <a:pt x="4739" y="1624"/>
                </a:lnTo>
                <a:lnTo>
                  <a:pt x="4681" y="1632"/>
                </a:lnTo>
                <a:lnTo>
                  <a:pt x="4623" y="1639"/>
                </a:lnTo>
                <a:lnTo>
                  <a:pt x="4564" y="1643"/>
                </a:lnTo>
                <a:lnTo>
                  <a:pt x="4506" y="1644"/>
                </a:lnTo>
                <a:lnTo>
                  <a:pt x="4469" y="1643"/>
                </a:lnTo>
                <a:lnTo>
                  <a:pt x="4431" y="1642"/>
                </a:lnTo>
                <a:lnTo>
                  <a:pt x="4394" y="1639"/>
                </a:lnTo>
                <a:lnTo>
                  <a:pt x="4358" y="1636"/>
                </a:lnTo>
                <a:lnTo>
                  <a:pt x="4321" y="1631"/>
                </a:lnTo>
                <a:lnTo>
                  <a:pt x="4286" y="1626"/>
                </a:lnTo>
                <a:lnTo>
                  <a:pt x="4250" y="1621"/>
                </a:lnTo>
                <a:lnTo>
                  <a:pt x="4215" y="1613"/>
                </a:lnTo>
                <a:lnTo>
                  <a:pt x="4179" y="1605"/>
                </a:lnTo>
                <a:lnTo>
                  <a:pt x="4145" y="1596"/>
                </a:lnTo>
                <a:lnTo>
                  <a:pt x="4111" y="1586"/>
                </a:lnTo>
                <a:lnTo>
                  <a:pt x="4077" y="1576"/>
                </a:lnTo>
                <a:lnTo>
                  <a:pt x="4044" y="1564"/>
                </a:lnTo>
                <a:lnTo>
                  <a:pt x="4012" y="1552"/>
                </a:lnTo>
                <a:lnTo>
                  <a:pt x="3980" y="1539"/>
                </a:lnTo>
                <a:lnTo>
                  <a:pt x="3948" y="1525"/>
                </a:lnTo>
                <a:lnTo>
                  <a:pt x="3917" y="1510"/>
                </a:lnTo>
                <a:lnTo>
                  <a:pt x="3887" y="1494"/>
                </a:lnTo>
                <a:lnTo>
                  <a:pt x="3857" y="1478"/>
                </a:lnTo>
                <a:lnTo>
                  <a:pt x="3829" y="1461"/>
                </a:lnTo>
                <a:lnTo>
                  <a:pt x="3801" y="1444"/>
                </a:lnTo>
                <a:lnTo>
                  <a:pt x="3773" y="1425"/>
                </a:lnTo>
                <a:lnTo>
                  <a:pt x="3748" y="1406"/>
                </a:lnTo>
                <a:lnTo>
                  <a:pt x="3722" y="1386"/>
                </a:lnTo>
                <a:lnTo>
                  <a:pt x="3697" y="1364"/>
                </a:lnTo>
                <a:lnTo>
                  <a:pt x="3673" y="1343"/>
                </a:lnTo>
                <a:lnTo>
                  <a:pt x="3651" y="1321"/>
                </a:lnTo>
                <a:lnTo>
                  <a:pt x="3628" y="1298"/>
                </a:lnTo>
                <a:lnTo>
                  <a:pt x="3607" y="1275"/>
                </a:lnTo>
                <a:lnTo>
                  <a:pt x="3587" y="1251"/>
                </a:lnTo>
                <a:lnTo>
                  <a:pt x="3568" y="1226"/>
                </a:lnTo>
                <a:lnTo>
                  <a:pt x="3550" y="1202"/>
                </a:lnTo>
                <a:lnTo>
                  <a:pt x="3440" y="1045"/>
                </a:lnTo>
                <a:lnTo>
                  <a:pt x="3358" y="927"/>
                </a:lnTo>
                <a:lnTo>
                  <a:pt x="3313" y="862"/>
                </a:lnTo>
                <a:lnTo>
                  <a:pt x="3280" y="811"/>
                </a:lnTo>
                <a:lnTo>
                  <a:pt x="3245" y="763"/>
                </a:lnTo>
                <a:lnTo>
                  <a:pt x="3209" y="715"/>
                </a:lnTo>
                <a:lnTo>
                  <a:pt x="3172" y="669"/>
                </a:lnTo>
                <a:lnTo>
                  <a:pt x="3133" y="625"/>
                </a:lnTo>
                <a:lnTo>
                  <a:pt x="3093" y="581"/>
                </a:lnTo>
                <a:lnTo>
                  <a:pt x="3051" y="540"/>
                </a:lnTo>
                <a:lnTo>
                  <a:pt x="3009" y="500"/>
                </a:lnTo>
                <a:lnTo>
                  <a:pt x="2965" y="459"/>
                </a:lnTo>
                <a:lnTo>
                  <a:pt x="2921" y="423"/>
                </a:lnTo>
                <a:lnTo>
                  <a:pt x="2875" y="386"/>
                </a:lnTo>
                <a:lnTo>
                  <a:pt x="2828" y="352"/>
                </a:lnTo>
                <a:lnTo>
                  <a:pt x="2781" y="319"/>
                </a:lnTo>
                <a:lnTo>
                  <a:pt x="2731" y="287"/>
                </a:lnTo>
                <a:lnTo>
                  <a:pt x="2682" y="256"/>
                </a:lnTo>
                <a:lnTo>
                  <a:pt x="2631" y="228"/>
                </a:lnTo>
                <a:lnTo>
                  <a:pt x="2580" y="201"/>
                </a:lnTo>
                <a:lnTo>
                  <a:pt x="2528" y="176"/>
                </a:lnTo>
                <a:lnTo>
                  <a:pt x="2475" y="153"/>
                </a:lnTo>
                <a:lnTo>
                  <a:pt x="2421" y="130"/>
                </a:lnTo>
                <a:lnTo>
                  <a:pt x="2367" y="110"/>
                </a:lnTo>
                <a:lnTo>
                  <a:pt x="2313" y="91"/>
                </a:lnTo>
                <a:lnTo>
                  <a:pt x="2256" y="75"/>
                </a:lnTo>
                <a:lnTo>
                  <a:pt x="2200" y="59"/>
                </a:lnTo>
                <a:lnTo>
                  <a:pt x="2144" y="45"/>
                </a:lnTo>
                <a:lnTo>
                  <a:pt x="2086" y="33"/>
                </a:lnTo>
                <a:lnTo>
                  <a:pt x="2029" y="23"/>
                </a:lnTo>
                <a:lnTo>
                  <a:pt x="1971" y="15"/>
                </a:lnTo>
                <a:lnTo>
                  <a:pt x="1912" y="9"/>
                </a:lnTo>
                <a:lnTo>
                  <a:pt x="1853" y="4"/>
                </a:lnTo>
                <a:lnTo>
                  <a:pt x="1794" y="2"/>
                </a:lnTo>
                <a:lnTo>
                  <a:pt x="1735" y="0"/>
                </a:lnTo>
                <a:lnTo>
                  <a:pt x="1697" y="0"/>
                </a:lnTo>
                <a:lnTo>
                  <a:pt x="1656" y="2"/>
                </a:lnTo>
                <a:lnTo>
                  <a:pt x="1616" y="4"/>
                </a:lnTo>
                <a:lnTo>
                  <a:pt x="1577" y="7"/>
                </a:lnTo>
                <a:lnTo>
                  <a:pt x="1537" y="11"/>
                </a:lnTo>
                <a:lnTo>
                  <a:pt x="1497" y="16"/>
                </a:lnTo>
                <a:lnTo>
                  <a:pt x="1457" y="22"/>
                </a:lnTo>
                <a:lnTo>
                  <a:pt x="1417" y="28"/>
                </a:lnTo>
                <a:lnTo>
                  <a:pt x="1378" y="35"/>
                </a:lnTo>
                <a:lnTo>
                  <a:pt x="1338" y="43"/>
                </a:lnTo>
                <a:lnTo>
                  <a:pt x="1298" y="52"/>
                </a:lnTo>
                <a:lnTo>
                  <a:pt x="1258" y="63"/>
                </a:lnTo>
                <a:lnTo>
                  <a:pt x="1219" y="74"/>
                </a:lnTo>
                <a:lnTo>
                  <a:pt x="1178" y="85"/>
                </a:lnTo>
                <a:lnTo>
                  <a:pt x="1140" y="98"/>
                </a:lnTo>
                <a:lnTo>
                  <a:pt x="1101" y="111"/>
                </a:lnTo>
                <a:lnTo>
                  <a:pt x="1076" y="122"/>
                </a:lnTo>
                <a:lnTo>
                  <a:pt x="657" y="318"/>
                </a:lnTo>
                <a:lnTo>
                  <a:pt x="644" y="324"/>
                </a:lnTo>
                <a:lnTo>
                  <a:pt x="632" y="331"/>
                </a:lnTo>
                <a:lnTo>
                  <a:pt x="620" y="339"/>
                </a:lnTo>
                <a:lnTo>
                  <a:pt x="608" y="346"/>
                </a:lnTo>
                <a:lnTo>
                  <a:pt x="587" y="364"/>
                </a:lnTo>
                <a:lnTo>
                  <a:pt x="568" y="384"/>
                </a:lnTo>
                <a:lnTo>
                  <a:pt x="551" y="405"/>
                </a:lnTo>
                <a:lnTo>
                  <a:pt x="535" y="428"/>
                </a:lnTo>
                <a:lnTo>
                  <a:pt x="524" y="451"/>
                </a:lnTo>
                <a:lnTo>
                  <a:pt x="513" y="476"/>
                </a:lnTo>
                <a:lnTo>
                  <a:pt x="505" y="502"/>
                </a:lnTo>
                <a:lnTo>
                  <a:pt x="500" y="528"/>
                </a:lnTo>
                <a:lnTo>
                  <a:pt x="496" y="555"/>
                </a:lnTo>
                <a:lnTo>
                  <a:pt x="496" y="582"/>
                </a:lnTo>
                <a:lnTo>
                  <a:pt x="499" y="609"/>
                </a:lnTo>
                <a:lnTo>
                  <a:pt x="503" y="636"/>
                </a:lnTo>
                <a:lnTo>
                  <a:pt x="507" y="649"/>
                </a:lnTo>
                <a:lnTo>
                  <a:pt x="512" y="664"/>
                </a:lnTo>
                <a:lnTo>
                  <a:pt x="516" y="677"/>
                </a:lnTo>
                <a:lnTo>
                  <a:pt x="522" y="690"/>
                </a:lnTo>
                <a:lnTo>
                  <a:pt x="529" y="703"/>
                </a:lnTo>
                <a:lnTo>
                  <a:pt x="537" y="714"/>
                </a:lnTo>
                <a:lnTo>
                  <a:pt x="544" y="727"/>
                </a:lnTo>
                <a:lnTo>
                  <a:pt x="552" y="738"/>
                </a:lnTo>
                <a:lnTo>
                  <a:pt x="570" y="759"/>
                </a:lnTo>
                <a:lnTo>
                  <a:pt x="588" y="779"/>
                </a:lnTo>
                <a:lnTo>
                  <a:pt x="610" y="796"/>
                </a:lnTo>
                <a:lnTo>
                  <a:pt x="632" y="811"/>
                </a:lnTo>
                <a:lnTo>
                  <a:pt x="656" y="823"/>
                </a:lnTo>
                <a:lnTo>
                  <a:pt x="680" y="833"/>
                </a:lnTo>
                <a:lnTo>
                  <a:pt x="706" y="842"/>
                </a:lnTo>
                <a:lnTo>
                  <a:pt x="732" y="848"/>
                </a:lnTo>
                <a:lnTo>
                  <a:pt x="760" y="850"/>
                </a:lnTo>
                <a:lnTo>
                  <a:pt x="787" y="850"/>
                </a:lnTo>
                <a:lnTo>
                  <a:pt x="814" y="848"/>
                </a:lnTo>
                <a:lnTo>
                  <a:pt x="841" y="843"/>
                </a:lnTo>
                <a:lnTo>
                  <a:pt x="854" y="839"/>
                </a:lnTo>
                <a:lnTo>
                  <a:pt x="868" y="835"/>
                </a:lnTo>
                <a:lnTo>
                  <a:pt x="881" y="830"/>
                </a:lnTo>
                <a:lnTo>
                  <a:pt x="894" y="824"/>
                </a:lnTo>
                <a:lnTo>
                  <a:pt x="1301" y="633"/>
                </a:lnTo>
                <a:lnTo>
                  <a:pt x="1355" y="616"/>
                </a:lnTo>
                <a:lnTo>
                  <a:pt x="1410" y="601"/>
                </a:lnTo>
                <a:lnTo>
                  <a:pt x="1464" y="588"/>
                </a:lnTo>
                <a:lnTo>
                  <a:pt x="1518" y="577"/>
                </a:lnTo>
                <a:lnTo>
                  <a:pt x="1573" y="569"/>
                </a:lnTo>
                <a:lnTo>
                  <a:pt x="1627" y="563"/>
                </a:lnTo>
                <a:lnTo>
                  <a:pt x="1681" y="561"/>
                </a:lnTo>
                <a:lnTo>
                  <a:pt x="1735" y="560"/>
                </a:lnTo>
                <a:lnTo>
                  <a:pt x="1792" y="561"/>
                </a:lnTo>
                <a:lnTo>
                  <a:pt x="1848" y="564"/>
                </a:lnTo>
                <a:lnTo>
                  <a:pt x="1902" y="570"/>
                </a:lnTo>
                <a:lnTo>
                  <a:pt x="1957" y="579"/>
                </a:lnTo>
                <a:lnTo>
                  <a:pt x="2010" y="589"/>
                </a:lnTo>
                <a:lnTo>
                  <a:pt x="2065" y="601"/>
                </a:lnTo>
                <a:lnTo>
                  <a:pt x="2118" y="616"/>
                </a:lnTo>
                <a:lnTo>
                  <a:pt x="2170" y="634"/>
                </a:lnTo>
                <a:lnTo>
                  <a:pt x="2222" y="653"/>
                </a:lnTo>
                <a:lnTo>
                  <a:pt x="2271" y="674"/>
                </a:lnTo>
                <a:lnTo>
                  <a:pt x="2322" y="698"/>
                </a:lnTo>
                <a:lnTo>
                  <a:pt x="2370" y="723"/>
                </a:lnTo>
                <a:lnTo>
                  <a:pt x="2418" y="751"/>
                </a:lnTo>
                <a:lnTo>
                  <a:pt x="2464" y="780"/>
                </a:lnTo>
                <a:lnTo>
                  <a:pt x="2510" y="811"/>
                </a:lnTo>
                <a:lnTo>
                  <a:pt x="2553" y="844"/>
                </a:lnTo>
                <a:lnTo>
                  <a:pt x="809" y="1655"/>
                </a:lnTo>
                <a:lnTo>
                  <a:pt x="839" y="1656"/>
                </a:lnTo>
                <a:lnTo>
                  <a:pt x="868" y="1658"/>
                </a:lnTo>
                <a:lnTo>
                  <a:pt x="924" y="1663"/>
                </a:lnTo>
                <a:lnTo>
                  <a:pt x="977" y="1670"/>
                </a:lnTo>
                <a:lnTo>
                  <a:pt x="1029" y="1680"/>
                </a:lnTo>
                <a:lnTo>
                  <a:pt x="1076" y="1691"/>
                </a:lnTo>
                <a:lnTo>
                  <a:pt x="1122" y="1704"/>
                </a:lnTo>
                <a:lnTo>
                  <a:pt x="1165" y="1720"/>
                </a:lnTo>
                <a:lnTo>
                  <a:pt x="1207" y="1735"/>
                </a:lnTo>
                <a:lnTo>
                  <a:pt x="1246" y="1752"/>
                </a:lnTo>
                <a:lnTo>
                  <a:pt x="1282" y="1769"/>
                </a:lnTo>
                <a:lnTo>
                  <a:pt x="1318" y="1787"/>
                </a:lnTo>
                <a:lnTo>
                  <a:pt x="1350" y="1805"/>
                </a:lnTo>
                <a:lnTo>
                  <a:pt x="1380" y="1822"/>
                </a:lnTo>
                <a:lnTo>
                  <a:pt x="1409" y="1840"/>
                </a:lnTo>
                <a:lnTo>
                  <a:pt x="1459" y="1873"/>
                </a:lnTo>
                <a:lnTo>
                  <a:pt x="1510" y="1905"/>
                </a:lnTo>
                <a:lnTo>
                  <a:pt x="1564" y="1937"/>
                </a:lnTo>
                <a:lnTo>
                  <a:pt x="1593" y="1952"/>
                </a:lnTo>
                <a:lnTo>
                  <a:pt x="1621" y="1967"/>
                </a:lnTo>
                <a:lnTo>
                  <a:pt x="1653" y="1982"/>
                </a:lnTo>
                <a:lnTo>
                  <a:pt x="1685" y="1996"/>
                </a:lnTo>
                <a:lnTo>
                  <a:pt x="1719" y="2009"/>
                </a:lnTo>
                <a:lnTo>
                  <a:pt x="1754" y="2021"/>
                </a:lnTo>
                <a:lnTo>
                  <a:pt x="1792" y="2030"/>
                </a:lnTo>
                <a:lnTo>
                  <a:pt x="1832" y="2039"/>
                </a:lnTo>
                <a:lnTo>
                  <a:pt x="1875" y="2047"/>
                </a:lnTo>
                <a:lnTo>
                  <a:pt x="1921" y="2052"/>
                </a:lnTo>
                <a:lnTo>
                  <a:pt x="1968" y="2056"/>
                </a:lnTo>
                <a:lnTo>
                  <a:pt x="2019" y="2057"/>
                </a:lnTo>
                <a:lnTo>
                  <a:pt x="2069" y="2056"/>
                </a:lnTo>
                <a:lnTo>
                  <a:pt x="2117" y="2052"/>
                </a:lnTo>
                <a:lnTo>
                  <a:pt x="2161" y="2047"/>
                </a:lnTo>
                <a:lnTo>
                  <a:pt x="2204" y="2039"/>
                </a:lnTo>
                <a:lnTo>
                  <a:pt x="2243" y="2031"/>
                </a:lnTo>
                <a:lnTo>
                  <a:pt x="2281" y="2021"/>
                </a:lnTo>
                <a:lnTo>
                  <a:pt x="2316" y="2010"/>
                </a:lnTo>
                <a:lnTo>
                  <a:pt x="2349" y="1997"/>
                </a:lnTo>
                <a:lnTo>
                  <a:pt x="2381" y="1983"/>
                </a:lnTo>
                <a:lnTo>
                  <a:pt x="2412" y="1969"/>
                </a:lnTo>
                <a:lnTo>
                  <a:pt x="2441" y="1953"/>
                </a:lnTo>
                <a:lnTo>
                  <a:pt x="2469" y="1938"/>
                </a:lnTo>
                <a:lnTo>
                  <a:pt x="2525" y="1905"/>
                </a:lnTo>
                <a:lnTo>
                  <a:pt x="2578" y="1872"/>
                </a:lnTo>
                <a:lnTo>
                  <a:pt x="2634" y="1838"/>
                </a:lnTo>
                <a:lnTo>
                  <a:pt x="2663" y="1820"/>
                </a:lnTo>
                <a:lnTo>
                  <a:pt x="2695" y="1801"/>
                </a:lnTo>
                <a:lnTo>
                  <a:pt x="2728" y="1783"/>
                </a:lnTo>
                <a:lnTo>
                  <a:pt x="2765" y="1765"/>
                </a:lnTo>
                <a:lnTo>
                  <a:pt x="2802" y="1747"/>
                </a:lnTo>
                <a:lnTo>
                  <a:pt x="2842" y="1730"/>
                </a:lnTo>
                <a:lnTo>
                  <a:pt x="2884" y="1714"/>
                </a:lnTo>
                <a:lnTo>
                  <a:pt x="2929" y="1700"/>
                </a:lnTo>
                <a:lnTo>
                  <a:pt x="2976" y="1687"/>
                </a:lnTo>
                <a:lnTo>
                  <a:pt x="3026" y="1675"/>
                </a:lnTo>
                <a:lnTo>
                  <a:pt x="3078" y="1667"/>
                </a:lnTo>
                <a:lnTo>
                  <a:pt x="3106" y="1663"/>
                </a:lnTo>
                <a:lnTo>
                  <a:pt x="3134" y="1659"/>
                </a:lnTo>
                <a:lnTo>
                  <a:pt x="3162" y="1657"/>
                </a:lnTo>
                <a:lnTo>
                  <a:pt x="3192" y="1655"/>
                </a:lnTo>
                <a:lnTo>
                  <a:pt x="3222" y="1655"/>
                </a:lnTo>
                <a:lnTo>
                  <a:pt x="3253" y="1654"/>
                </a:lnTo>
                <a:lnTo>
                  <a:pt x="3284" y="1655"/>
                </a:lnTo>
                <a:lnTo>
                  <a:pt x="3314" y="1656"/>
                </a:lnTo>
                <a:lnTo>
                  <a:pt x="3344" y="1657"/>
                </a:lnTo>
                <a:lnTo>
                  <a:pt x="3373" y="1659"/>
                </a:lnTo>
                <a:lnTo>
                  <a:pt x="3402" y="1663"/>
                </a:lnTo>
                <a:lnTo>
                  <a:pt x="3429" y="1667"/>
                </a:lnTo>
                <a:lnTo>
                  <a:pt x="3482" y="1676"/>
                </a:lnTo>
                <a:lnTo>
                  <a:pt x="3533" y="1687"/>
                </a:lnTo>
                <a:lnTo>
                  <a:pt x="3580" y="1701"/>
                </a:lnTo>
                <a:lnTo>
                  <a:pt x="3625" y="1715"/>
                </a:lnTo>
                <a:lnTo>
                  <a:pt x="3668" y="1731"/>
                </a:lnTo>
                <a:lnTo>
                  <a:pt x="3709" y="1748"/>
                </a:lnTo>
                <a:lnTo>
                  <a:pt x="3746" y="1766"/>
                </a:lnTo>
                <a:lnTo>
                  <a:pt x="3782" y="1785"/>
                </a:lnTo>
                <a:lnTo>
                  <a:pt x="3816" y="1802"/>
                </a:lnTo>
                <a:lnTo>
                  <a:pt x="3848" y="1821"/>
                </a:lnTo>
                <a:lnTo>
                  <a:pt x="3876" y="1839"/>
                </a:lnTo>
                <a:lnTo>
                  <a:pt x="3929" y="1873"/>
                </a:lnTo>
                <a:lnTo>
                  <a:pt x="3942" y="1881"/>
                </a:lnTo>
                <a:lnTo>
                  <a:pt x="3992" y="1912"/>
                </a:lnTo>
                <a:lnTo>
                  <a:pt x="4044" y="1943"/>
                </a:lnTo>
                <a:lnTo>
                  <a:pt x="4072" y="1958"/>
                </a:lnTo>
                <a:lnTo>
                  <a:pt x="4100" y="1972"/>
                </a:lnTo>
                <a:lnTo>
                  <a:pt x="4131" y="1986"/>
                </a:lnTo>
                <a:lnTo>
                  <a:pt x="4163" y="1999"/>
                </a:lnTo>
                <a:lnTo>
                  <a:pt x="4196" y="2011"/>
                </a:lnTo>
                <a:lnTo>
                  <a:pt x="4231" y="2022"/>
                </a:lnTo>
                <a:lnTo>
                  <a:pt x="4268" y="2032"/>
                </a:lnTo>
                <a:lnTo>
                  <a:pt x="4307" y="2041"/>
                </a:lnTo>
                <a:lnTo>
                  <a:pt x="4348" y="2047"/>
                </a:lnTo>
                <a:lnTo>
                  <a:pt x="4393" y="2052"/>
                </a:lnTo>
                <a:lnTo>
                  <a:pt x="4439" y="2056"/>
                </a:lnTo>
                <a:lnTo>
                  <a:pt x="4489" y="2057"/>
                </a:lnTo>
                <a:lnTo>
                  <a:pt x="4538" y="2056"/>
                </a:lnTo>
                <a:lnTo>
                  <a:pt x="4587" y="2052"/>
                </a:lnTo>
                <a:lnTo>
                  <a:pt x="4631" y="2047"/>
                </a:lnTo>
                <a:lnTo>
                  <a:pt x="4673" y="2039"/>
                </a:lnTo>
                <a:lnTo>
                  <a:pt x="4713" y="2031"/>
                </a:lnTo>
                <a:lnTo>
                  <a:pt x="4749" y="2021"/>
                </a:lnTo>
                <a:lnTo>
                  <a:pt x="4785" y="2010"/>
                </a:lnTo>
                <a:lnTo>
                  <a:pt x="4819" y="1997"/>
                </a:lnTo>
                <a:lnTo>
                  <a:pt x="4851" y="1983"/>
                </a:lnTo>
                <a:lnTo>
                  <a:pt x="4882" y="1969"/>
                </a:lnTo>
                <a:lnTo>
                  <a:pt x="4911" y="1953"/>
                </a:lnTo>
                <a:lnTo>
                  <a:pt x="4939" y="1938"/>
                </a:lnTo>
                <a:lnTo>
                  <a:pt x="4994" y="1905"/>
                </a:lnTo>
                <a:lnTo>
                  <a:pt x="5048" y="1872"/>
                </a:lnTo>
                <a:lnTo>
                  <a:pt x="5101" y="1839"/>
                </a:lnTo>
                <a:lnTo>
                  <a:pt x="5131" y="1821"/>
                </a:lnTo>
                <a:lnTo>
                  <a:pt x="5161" y="1802"/>
                </a:lnTo>
                <a:lnTo>
                  <a:pt x="5194" y="1785"/>
                </a:lnTo>
                <a:lnTo>
                  <a:pt x="5230" y="1767"/>
                </a:lnTo>
                <a:lnTo>
                  <a:pt x="5266" y="1749"/>
                </a:lnTo>
                <a:lnTo>
                  <a:pt x="5305" y="1733"/>
                </a:lnTo>
                <a:lnTo>
                  <a:pt x="5347" y="1717"/>
                </a:lnTo>
                <a:lnTo>
                  <a:pt x="5390" y="1702"/>
                </a:lnTo>
                <a:lnTo>
                  <a:pt x="5436" y="1689"/>
                </a:lnTo>
                <a:lnTo>
                  <a:pt x="5485" y="1677"/>
                </a:lnTo>
                <a:lnTo>
                  <a:pt x="5535" y="1668"/>
                </a:lnTo>
                <a:lnTo>
                  <a:pt x="5588" y="1661"/>
                </a:lnTo>
                <a:lnTo>
                  <a:pt x="5617" y="1658"/>
                </a:lnTo>
                <a:lnTo>
                  <a:pt x="5645" y="1656"/>
                </a:lnTo>
                <a:lnTo>
                  <a:pt x="5675" y="1655"/>
                </a:lnTo>
                <a:lnTo>
                  <a:pt x="5704" y="1654"/>
                </a:lnTo>
                <a:lnTo>
                  <a:pt x="5770" y="1656"/>
                </a:lnTo>
                <a:lnTo>
                  <a:pt x="5771" y="1638"/>
                </a:lnTo>
                <a:lnTo>
                  <a:pt x="5771" y="1619"/>
                </a:lnTo>
                <a:lnTo>
                  <a:pt x="5770" y="1602"/>
                </a:lnTo>
                <a:lnTo>
                  <a:pt x="5768" y="1583"/>
                </a:lnTo>
                <a:lnTo>
                  <a:pt x="5764" y="1565"/>
                </a:lnTo>
                <a:lnTo>
                  <a:pt x="5760" y="1546"/>
                </a:lnTo>
                <a:lnTo>
                  <a:pt x="5754" y="1529"/>
                </a:lnTo>
                <a:lnTo>
                  <a:pt x="5747" y="1511"/>
                </a:lnTo>
                <a:close/>
                <a:moveTo>
                  <a:pt x="5042" y="2637"/>
                </a:moveTo>
                <a:lnTo>
                  <a:pt x="5042" y="2637"/>
                </a:lnTo>
                <a:lnTo>
                  <a:pt x="4988" y="2671"/>
                </a:lnTo>
                <a:lnTo>
                  <a:pt x="4933" y="2703"/>
                </a:lnTo>
                <a:lnTo>
                  <a:pt x="4905" y="2718"/>
                </a:lnTo>
                <a:lnTo>
                  <a:pt x="4876" y="2733"/>
                </a:lnTo>
                <a:lnTo>
                  <a:pt x="4846" y="2747"/>
                </a:lnTo>
                <a:lnTo>
                  <a:pt x="4814" y="2762"/>
                </a:lnTo>
                <a:lnTo>
                  <a:pt x="4781" y="2773"/>
                </a:lnTo>
                <a:lnTo>
                  <a:pt x="4746" y="2785"/>
                </a:lnTo>
                <a:lnTo>
                  <a:pt x="4709" y="2795"/>
                </a:lnTo>
                <a:lnTo>
                  <a:pt x="4670" y="2803"/>
                </a:lnTo>
                <a:lnTo>
                  <a:pt x="4629" y="2810"/>
                </a:lnTo>
                <a:lnTo>
                  <a:pt x="4585" y="2816"/>
                </a:lnTo>
                <a:lnTo>
                  <a:pt x="4538" y="2819"/>
                </a:lnTo>
                <a:lnTo>
                  <a:pt x="4487" y="2821"/>
                </a:lnTo>
                <a:lnTo>
                  <a:pt x="4440" y="2819"/>
                </a:lnTo>
                <a:lnTo>
                  <a:pt x="4395" y="2816"/>
                </a:lnTo>
                <a:lnTo>
                  <a:pt x="4353" y="2811"/>
                </a:lnTo>
                <a:lnTo>
                  <a:pt x="4313" y="2804"/>
                </a:lnTo>
                <a:lnTo>
                  <a:pt x="4275" y="2797"/>
                </a:lnTo>
                <a:lnTo>
                  <a:pt x="4238" y="2788"/>
                </a:lnTo>
                <a:lnTo>
                  <a:pt x="4204" y="2777"/>
                </a:lnTo>
                <a:lnTo>
                  <a:pt x="4172" y="2765"/>
                </a:lnTo>
                <a:lnTo>
                  <a:pt x="4140" y="2753"/>
                </a:lnTo>
                <a:lnTo>
                  <a:pt x="4111" y="2739"/>
                </a:lnTo>
                <a:lnTo>
                  <a:pt x="4083" y="2725"/>
                </a:lnTo>
                <a:lnTo>
                  <a:pt x="4057" y="2711"/>
                </a:lnTo>
                <a:lnTo>
                  <a:pt x="4005" y="2681"/>
                </a:lnTo>
                <a:lnTo>
                  <a:pt x="3956" y="2651"/>
                </a:lnTo>
                <a:lnTo>
                  <a:pt x="3935" y="2638"/>
                </a:lnTo>
                <a:lnTo>
                  <a:pt x="3883" y="2605"/>
                </a:lnTo>
                <a:lnTo>
                  <a:pt x="3854" y="2586"/>
                </a:lnTo>
                <a:lnTo>
                  <a:pt x="3822" y="2568"/>
                </a:lnTo>
                <a:lnTo>
                  <a:pt x="3788" y="2549"/>
                </a:lnTo>
                <a:lnTo>
                  <a:pt x="3751" y="2530"/>
                </a:lnTo>
                <a:lnTo>
                  <a:pt x="3713" y="2513"/>
                </a:lnTo>
                <a:lnTo>
                  <a:pt x="3672" y="2495"/>
                </a:lnTo>
                <a:lnTo>
                  <a:pt x="3628" y="2480"/>
                </a:lnTo>
                <a:lnTo>
                  <a:pt x="3583" y="2464"/>
                </a:lnTo>
                <a:lnTo>
                  <a:pt x="3535" y="2451"/>
                </a:lnTo>
                <a:lnTo>
                  <a:pt x="3484" y="2439"/>
                </a:lnTo>
                <a:lnTo>
                  <a:pt x="3430" y="2430"/>
                </a:lnTo>
                <a:lnTo>
                  <a:pt x="3403" y="2426"/>
                </a:lnTo>
                <a:lnTo>
                  <a:pt x="3375" y="2423"/>
                </a:lnTo>
                <a:lnTo>
                  <a:pt x="3345" y="2421"/>
                </a:lnTo>
                <a:lnTo>
                  <a:pt x="3314" y="2418"/>
                </a:lnTo>
                <a:lnTo>
                  <a:pt x="3285" y="2418"/>
                </a:lnTo>
                <a:lnTo>
                  <a:pt x="3253" y="2417"/>
                </a:lnTo>
                <a:lnTo>
                  <a:pt x="3222" y="2418"/>
                </a:lnTo>
                <a:lnTo>
                  <a:pt x="3192" y="2418"/>
                </a:lnTo>
                <a:lnTo>
                  <a:pt x="3162" y="2421"/>
                </a:lnTo>
                <a:lnTo>
                  <a:pt x="3133" y="2423"/>
                </a:lnTo>
                <a:lnTo>
                  <a:pt x="3104" y="2426"/>
                </a:lnTo>
                <a:lnTo>
                  <a:pt x="3077" y="2430"/>
                </a:lnTo>
                <a:lnTo>
                  <a:pt x="3024" y="2439"/>
                </a:lnTo>
                <a:lnTo>
                  <a:pt x="2973" y="2450"/>
                </a:lnTo>
                <a:lnTo>
                  <a:pt x="2925" y="2463"/>
                </a:lnTo>
                <a:lnTo>
                  <a:pt x="2880" y="2478"/>
                </a:lnTo>
                <a:lnTo>
                  <a:pt x="2838" y="2495"/>
                </a:lnTo>
                <a:lnTo>
                  <a:pt x="2796" y="2511"/>
                </a:lnTo>
                <a:lnTo>
                  <a:pt x="2759" y="2529"/>
                </a:lnTo>
                <a:lnTo>
                  <a:pt x="2723" y="2548"/>
                </a:lnTo>
                <a:lnTo>
                  <a:pt x="2689" y="2567"/>
                </a:lnTo>
                <a:lnTo>
                  <a:pt x="2657" y="2585"/>
                </a:lnTo>
                <a:lnTo>
                  <a:pt x="2626" y="2603"/>
                </a:lnTo>
                <a:lnTo>
                  <a:pt x="2572" y="2637"/>
                </a:lnTo>
                <a:lnTo>
                  <a:pt x="2518" y="2671"/>
                </a:lnTo>
                <a:lnTo>
                  <a:pt x="2464" y="2703"/>
                </a:lnTo>
                <a:lnTo>
                  <a:pt x="2435" y="2718"/>
                </a:lnTo>
                <a:lnTo>
                  <a:pt x="2407" y="2733"/>
                </a:lnTo>
                <a:lnTo>
                  <a:pt x="2376" y="2747"/>
                </a:lnTo>
                <a:lnTo>
                  <a:pt x="2344" y="2762"/>
                </a:lnTo>
                <a:lnTo>
                  <a:pt x="2311" y="2773"/>
                </a:lnTo>
                <a:lnTo>
                  <a:pt x="2277" y="2785"/>
                </a:lnTo>
                <a:lnTo>
                  <a:pt x="2241" y="2795"/>
                </a:lnTo>
                <a:lnTo>
                  <a:pt x="2202" y="2803"/>
                </a:lnTo>
                <a:lnTo>
                  <a:pt x="2159" y="2810"/>
                </a:lnTo>
                <a:lnTo>
                  <a:pt x="2115" y="2816"/>
                </a:lnTo>
                <a:lnTo>
                  <a:pt x="2068" y="2819"/>
                </a:lnTo>
                <a:lnTo>
                  <a:pt x="2019" y="2821"/>
                </a:lnTo>
                <a:lnTo>
                  <a:pt x="1968" y="2819"/>
                </a:lnTo>
                <a:lnTo>
                  <a:pt x="1921" y="2816"/>
                </a:lnTo>
                <a:lnTo>
                  <a:pt x="1877" y="2810"/>
                </a:lnTo>
                <a:lnTo>
                  <a:pt x="1835" y="2803"/>
                </a:lnTo>
                <a:lnTo>
                  <a:pt x="1796" y="2795"/>
                </a:lnTo>
                <a:lnTo>
                  <a:pt x="1758" y="2784"/>
                </a:lnTo>
                <a:lnTo>
                  <a:pt x="1722" y="2772"/>
                </a:lnTo>
                <a:lnTo>
                  <a:pt x="1689" y="2760"/>
                </a:lnTo>
                <a:lnTo>
                  <a:pt x="1658" y="2746"/>
                </a:lnTo>
                <a:lnTo>
                  <a:pt x="1627" y="2732"/>
                </a:lnTo>
                <a:lnTo>
                  <a:pt x="1597" y="2717"/>
                </a:lnTo>
                <a:lnTo>
                  <a:pt x="1570" y="2701"/>
                </a:lnTo>
                <a:lnTo>
                  <a:pt x="1517" y="2670"/>
                </a:lnTo>
                <a:lnTo>
                  <a:pt x="1466" y="2638"/>
                </a:lnTo>
                <a:lnTo>
                  <a:pt x="1413" y="2605"/>
                </a:lnTo>
                <a:lnTo>
                  <a:pt x="1384" y="2586"/>
                </a:lnTo>
                <a:lnTo>
                  <a:pt x="1352" y="2568"/>
                </a:lnTo>
                <a:lnTo>
                  <a:pt x="1318" y="2549"/>
                </a:lnTo>
                <a:lnTo>
                  <a:pt x="1282" y="2530"/>
                </a:lnTo>
                <a:lnTo>
                  <a:pt x="1243" y="2513"/>
                </a:lnTo>
                <a:lnTo>
                  <a:pt x="1203" y="2495"/>
                </a:lnTo>
                <a:lnTo>
                  <a:pt x="1160" y="2480"/>
                </a:lnTo>
                <a:lnTo>
                  <a:pt x="1114" y="2464"/>
                </a:lnTo>
                <a:lnTo>
                  <a:pt x="1065" y="2451"/>
                </a:lnTo>
                <a:lnTo>
                  <a:pt x="1014" y="2439"/>
                </a:lnTo>
                <a:lnTo>
                  <a:pt x="961" y="2430"/>
                </a:lnTo>
                <a:lnTo>
                  <a:pt x="933" y="2426"/>
                </a:lnTo>
                <a:lnTo>
                  <a:pt x="905" y="2423"/>
                </a:lnTo>
                <a:lnTo>
                  <a:pt x="875" y="2421"/>
                </a:lnTo>
                <a:lnTo>
                  <a:pt x="846" y="2418"/>
                </a:lnTo>
                <a:lnTo>
                  <a:pt x="815" y="2418"/>
                </a:lnTo>
                <a:lnTo>
                  <a:pt x="783" y="2417"/>
                </a:lnTo>
                <a:lnTo>
                  <a:pt x="752" y="2418"/>
                </a:lnTo>
                <a:lnTo>
                  <a:pt x="722" y="2418"/>
                </a:lnTo>
                <a:lnTo>
                  <a:pt x="692" y="2421"/>
                </a:lnTo>
                <a:lnTo>
                  <a:pt x="663" y="2423"/>
                </a:lnTo>
                <a:lnTo>
                  <a:pt x="634" y="2426"/>
                </a:lnTo>
                <a:lnTo>
                  <a:pt x="607" y="2430"/>
                </a:lnTo>
                <a:lnTo>
                  <a:pt x="554" y="2439"/>
                </a:lnTo>
                <a:lnTo>
                  <a:pt x="503" y="2450"/>
                </a:lnTo>
                <a:lnTo>
                  <a:pt x="456" y="2463"/>
                </a:lnTo>
                <a:lnTo>
                  <a:pt x="410" y="2478"/>
                </a:lnTo>
                <a:lnTo>
                  <a:pt x="368" y="2495"/>
                </a:lnTo>
                <a:lnTo>
                  <a:pt x="328" y="2511"/>
                </a:lnTo>
                <a:lnTo>
                  <a:pt x="289" y="2529"/>
                </a:lnTo>
                <a:lnTo>
                  <a:pt x="253" y="2548"/>
                </a:lnTo>
                <a:lnTo>
                  <a:pt x="219" y="2567"/>
                </a:lnTo>
                <a:lnTo>
                  <a:pt x="187" y="2585"/>
                </a:lnTo>
                <a:lnTo>
                  <a:pt x="158" y="2603"/>
                </a:lnTo>
                <a:lnTo>
                  <a:pt x="102" y="2637"/>
                </a:lnTo>
                <a:lnTo>
                  <a:pt x="51" y="2668"/>
                </a:lnTo>
                <a:lnTo>
                  <a:pt x="0" y="2700"/>
                </a:lnTo>
                <a:lnTo>
                  <a:pt x="0" y="2969"/>
                </a:lnTo>
                <a:lnTo>
                  <a:pt x="34" y="2954"/>
                </a:lnTo>
                <a:lnTo>
                  <a:pt x="67" y="2937"/>
                </a:lnTo>
                <a:lnTo>
                  <a:pt x="98" y="2921"/>
                </a:lnTo>
                <a:lnTo>
                  <a:pt x="127" y="2904"/>
                </a:lnTo>
                <a:lnTo>
                  <a:pt x="181" y="2873"/>
                </a:lnTo>
                <a:lnTo>
                  <a:pt x="230" y="2842"/>
                </a:lnTo>
                <a:lnTo>
                  <a:pt x="284" y="2809"/>
                </a:lnTo>
                <a:lnTo>
                  <a:pt x="338" y="2777"/>
                </a:lnTo>
                <a:lnTo>
                  <a:pt x="367" y="2760"/>
                </a:lnTo>
                <a:lnTo>
                  <a:pt x="396" y="2746"/>
                </a:lnTo>
                <a:lnTo>
                  <a:pt x="426" y="2732"/>
                </a:lnTo>
                <a:lnTo>
                  <a:pt x="457" y="2718"/>
                </a:lnTo>
                <a:lnTo>
                  <a:pt x="490" y="2706"/>
                </a:lnTo>
                <a:lnTo>
                  <a:pt x="526" y="2694"/>
                </a:lnTo>
                <a:lnTo>
                  <a:pt x="562" y="2685"/>
                </a:lnTo>
                <a:lnTo>
                  <a:pt x="601" y="2675"/>
                </a:lnTo>
                <a:lnTo>
                  <a:pt x="643" y="2670"/>
                </a:lnTo>
                <a:lnTo>
                  <a:pt x="686" y="2664"/>
                </a:lnTo>
                <a:lnTo>
                  <a:pt x="734" y="2660"/>
                </a:lnTo>
                <a:lnTo>
                  <a:pt x="783" y="2659"/>
                </a:lnTo>
                <a:lnTo>
                  <a:pt x="834" y="2660"/>
                </a:lnTo>
                <a:lnTo>
                  <a:pt x="881" y="2664"/>
                </a:lnTo>
                <a:lnTo>
                  <a:pt x="926" y="2670"/>
                </a:lnTo>
                <a:lnTo>
                  <a:pt x="967" y="2677"/>
                </a:lnTo>
                <a:lnTo>
                  <a:pt x="1007" y="2685"/>
                </a:lnTo>
                <a:lnTo>
                  <a:pt x="1044" y="2696"/>
                </a:lnTo>
                <a:lnTo>
                  <a:pt x="1079" y="2707"/>
                </a:lnTo>
                <a:lnTo>
                  <a:pt x="1114" y="2719"/>
                </a:lnTo>
                <a:lnTo>
                  <a:pt x="1145" y="2733"/>
                </a:lnTo>
                <a:lnTo>
                  <a:pt x="1176" y="2747"/>
                </a:lnTo>
                <a:lnTo>
                  <a:pt x="1204" y="2763"/>
                </a:lnTo>
                <a:lnTo>
                  <a:pt x="1233" y="2778"/>
                </a:lnTo>
                <a:lnTo>
                  <a:pt x="1286" y="2810"/>
                </a:lnTo>
                <a:lnTo>
                  <a:pt x="1337" y="2842"/>
                </a:lnTo>
                <a:lnTo>
                  <a:pt x="1389" y="2875"/>
                </a:lnTo>
                <a:lnTo>
                  <a:pt x="1418" y="2893"/>
                </a:lnTo>
                <a:lnTo>
                  <a:pt x="1450" y="2911"/>
                </a:lnTo>
                <a:lnTo>
                  <a:pt x="1484" y="2930"/>
                </a:lnTo>
                <a:lnTo>
                  <a:pt x="1520" y="2948"/>
                </a:lnTo>
                <a:lnTo>
                  <a:pt x="1558" y="2967"/>
                </a:lnTo>
                <a:lnTo>
                  <a:pt x="1600" y="2983"/>
                </a:lnTo>
                <a:lnTo>
                  <a:pt x="1642" y="3000"/>
                </a:lnTo>
                <a:lnTo>
                  <a:pt x="1688" y="3015"/>
                </a:lnTo>
                <a:lnTo>
                  <a:pt x="1737" y="3028"/>
                </a:lnTo>
                <a:lnTo>
                  <a:pt x="1787" y="3040"/>
                </a:lnTo>
                <a:lnTo>
                  <a:pt x="1842" y="3050"/>
                </a:lnTo>
                <a:lnTo>
                  <a:pt x="1869" y="3053"/>
                </a:lnTo>
                <a:lnTo>
                  <a:pt x="1897" y="3057"/>
                </a:lnTo>
                <a:lnTo>
                  <a:pt x="1927" y="3059"/>
                </a:lnTo>
                <a:lnTo>
                  <a:pt x="1956" y="3060"/>
                </a:lnTo>
                <a:lnTo>
                  <a:pt x="1987" y="3061"/>
                </a:lnTo>
                <a:lnTo>
                  <a:pt x="2019" y="3061"/>
                </a:lnTo>
                <a:lnTo>
                  <a:pt x="2049" y="3061"/>
                </a:lnTo>
                <a:lnTo>
                  <a:pt x="2080" y="3060"/>
                </a:lnTo>
                <a:lnTo>
                  <a:pt x="2110" y="3059"/>
                </a:lnTo>
                <a:lnTo>
                  <a:pt x="2139" y="3057"/>
                </a:lnTo>
                <a:lnTo>
                  <a:pt x="2167" y="3053"/>
                </a:lnTo>
                <a:lnTo>
                  <a:pt x="2195" y="3050"/>
                </a:lnTo>
                <a:lnTo>
                  <a:pt x="2248" y="3040"/>
                </a:lnTo>
                <a:lnTo>
                  <a:pt x="2298" y="3029"/>
                </a:lnTo>
                <a:lnTo>
                  <a:pt x="2347" y="3015"/>
                </a:lnTo>
                <a:lnTo>
                  <a:pt x="2392" y="3001"/>
                </a:lnTo>
                <a:lnTo>
                  <a:pt x="2434" y="2985"/>
                </a:lnTo>
                <a:lnTo>
                  <a:pt x="2474" y="2968"/>
                </a:lnTo>
                <a:lnTo>
                  <a:pt x="2513" y="2950"/>
                </a:lnTo>
                <a:lnTo>
                  <a:pt x="2549" y="2932"/>
                </a:lnTo>
                <a:lnTo>
                  <a:pt x="2583" y="2913"/>
                </a:lnTo>
                <a:lnTo>
                  <a:pt x="2615" y="2895"/>
                </a:lnTo>
                <a:lnTo>
                  <a:pt x="2645" y="2876"/>
                </a:lnTo>
                <a:lnTo>
                  <a:pt x="2700" y="2842"/>
                </a:lnTo>
                <a:lnTo>
                  <a:pt x="2753" y="2809"/>
                </a:lnTo>
                <a:lnTo>
                  <a:pt x="2808" y="2777"/>
                </a:lnTo>
                <a:lnTo>
                  <a:pt x="2836" y="2760"/>
                </a:lnTo>
                <a:lnTo>
                  <a:pt x="2865" y="2746"/>
                </a:lnTo>
                <a:lnTo>
                  <a:pt x="2895" y="2732"/>
                </a:lnTo>
                <a:lnTo>
                  <a:pt x="2927" y="2718"/>
                </a:lnTo>
                <a:lnTo>
                  <a:pt x="2960" y="2706"/>
                </a:lnTo>
                <a:lnTo>
                  <a:pt x="2995" y="2694"/>
                </a:lnTo>
                <a:lnTo>
                  <a:pt x="3031" y="2685"/>
                </a:lnTo>
                <a:lnTo>
                  <a:pt x="3070" y="2675"/>
                </a:lnTo>
                <a:lnTo>
                  <a:pt x="3111" y="2670"/>
                </a:lnTo>
                <a:lnTo>
                  <a:pt x="3156" y="2664"/>
                </a:lnTo>
                <a:lnTo>
                  <a:pt x="3203" y="2660"/>
                </a:lnTo>
                <a:lnTo>
                  <a:pt x="3253" y="2659"/>
                </a:lnTo>
                <a:lnTo>
                  <a:pt x="3303" y="2660"/>
                </a:lnTo>
                <a:lnTo>
                  <a:pt x="3350" y="2664"/>
                </a:lnTo>
                <a:lnTo>
                  <a:pt x="3395" y="2670"/>
                </a:lnTo>
                <a:lnTo>
                  <a:pt x="3437" y="2677"/>
                </a:lnTo>
                <a:lnTo>
                  <a:pt x="3476" y="2685"/>
                </a:lnTo>
                <a:lnTo>
                  <a:pt x="3514" y="2696"/>
                </a:lnTo>
                <a:lnTo>
                  <a:pt x="3549" y="2707"/>
                </a:lnTo>
                <a:lnTo>
                  <a:pt x="3582" y="2719"/>
                </a:lnTo>
                <a:lnTo>
                  <a:pt x="3614" y="2733"/>
                </a:lnTo>
                <a:lnTo>
                  <a:pt x="3645" y="2747"/>
                </a:lnTo>
                <a:lnTo>
                  <a:pt x="3674" y="2763"/>
                </a:lnTo>
                <a:lnTo>
                  <a:pt x="3701" y="2778"/>
                </a:lnTo>
                <a:lnTo>
                  <a:pt x="3755" y="2810"/>
                </a:lnTo>
                <a:lnTo>
                  <a:pt x="3805" y="2842"/>
                </a:lnTo>
                <a:lnTo>
                  <a:pt x="3858" y="2875"/>
                </a:lnTo>
                <a:lnTo>
                  <a:pt x="3888" y="2893"/>
                </a:lnTo>
                <a:lnTo>
                  <a:pt x="3920" y="2911"/>
                </a:lnTo>
                <a:lnTo>
                  <a:pt x="3953" y="2930"/>
                </a:lnTo>
                <a:lnTo>
                  <a:pt x="3989" y="2948"/>
                </a:lnTo>
                <a:lnTo>
                  <a:pt x="4028" y="2967"/>
                </a:lnTo>
                <a:lnTo>
                  <a:pt x="4068" y="2983"/>
                </a:lnTo>
                <a:lnTo>
                  <a:pt x="4112" y="3000"/>
                </a:lnTo>
                <a:lnTo>
                  <a:pt x="4158" y="3015"/>
                </a:lnTo>
                <a:lnTo>
                  <a:pt x="4207" y="3028"/>
                </a:lnTo>
                <a:lnTo>
                  <a:pt x="4257" y="3040"/>
                </a:lnTo>
                <a:lnTo>
                  <a:pt x="4310" y="3050"/>
                </a:lnTo>
                <a:lnTo>
                  <a:pt x="4339" y="3053"/>
                </a:lnTo>
                <a:lnTo>
                  <a:pt x="4367" y="3057"/>
                </a:lnTo>
                <a:lnTo>
                  <a:pt x="4397" y="3059"/>
                </a:lnTo>
                <a:lnTo>
                  <a:pt x="4426" y="3060"/>
                </a:lnTo>
                <a:lnTo>
                  <a:pt x="4457" y="3061"/>
                </a:lnTo>
                <a:lnTo>
                  <a:pt x="4487" y="3061"/>
                </a:lnTo>
                <a:lnTo>
                  <a:pt x="4519" y="3061"/>
                </a:lnTo>
                <a:lnTo>
                  <a:pt x="4550" y="3060"/>
                </a:lnTo>
                <a:lnTo>
                  <a:pt x="4579" y="3059"/>
                </a:lnTo>
                <a:lnTo>
                  <a:pt x="4609" y="3057"/>
                </a:lnTo>
                <a:lnTo>
                  <a:pt x="4637" y="3053"/>
                </a:lnTo>
                <a:lnTo>
                  <a:pt x="4664" y="3050"/>
                </a:lnTo>
                <a:lnTo>
                  <a:pt x="4718" y="3040"/>
                </a:lnTo>
                <a:lnTo>
                  <a:pt x="4768" y="3029"/>
                </a:lnTo>
                <a:lnTo>
                  <a:pt x="4815" y="3015"/>
                </a:lnTo>
                <a:lnTo>
                  <a:pt x="4860" y="3001"/>
                </a:lnTo>
                <a:lnTo>
                  <a:pt x="4904" y="2985"/>
                </a:lnTo>
                <a:lnTo>
                  <a:pt x="4944" y="2968"/>
                </a:lnTo>
                <a:lnTo>
                  <a:pt x="4982" y="2950"/>
                </a:lnTo>
                <a:lnTo>
                  <a:pt x="5018" y="2932"/>
                </a:lnTo>
                <a:lnTo>
                  <a:pt x="5053" y="2913"/>
                </a:lnTo>
                <a:lnTo>
                  <a:pt x="5085" y="2895"/>
                </a:lnTo>
                <a:lnTo>
                  <a:pt x="5114" y="2876"/>
                </a:lnTo>
                <a:lnTo>
                  <a:pt x="5170" y="2842"/>
                </a:lnTo>
                <a:lnTo>
                  <a:pt x="5223" y="2809"/>
                </a:lnTo>
                <a:lnTo>
                  <a:pt x="5277" y="2777"/>
                </a:lnTo>
                <a:lnTo>
                  <a:pt x="5305" y="2760"/>
                </a:lnTo>
                <a:lnTo>
                  <a:pt x="5335" y="2746"/>
                </a:lnTo>
                <a:lnTo>
                  <a:pt x="5364" y="2732"/>
                </a:lnTo>
                <a:lnTo>
                  <a:pt x="5396" y="2718"/>
                </a:lnTo>
                <a:lnTo>
                  <a:pt x="5429" y="2706"/>
                </a:lnTo>
                <a:lnTo>
                  <a:pt x="5465" y="2694"/>
                </a:lnTo>
                <a:lnTo>
                  <a:pt x="5501" y="2685"/>
                </a:lnTo>
                <a:lnTo>
                  <a:pt x="5540" y="2675"/>
                </a:lnTo>
                <a:lnTo>
                  <a:pt x="5581" y="2670"/>
                </a:lnTo>
                <a:lnTo>
                  <a:pt x="5625" y="2664"/>
                </a:lnTo>
                <a:lnTo>
                  <a:pt x="5672" y="2660"/>
                </a:lnTo>
                <a:lnTo>
                  <a:pt x="5723" y="2659"/>
                </a:lnTo>
                <a:lnTo>
                  <a:pt x="5773" y="2660"/>
                </a:lnTo>
                <a:lnTo>
                  <a:pt x="5820" y="2664"/>
                </a:lnTo>
                <a:lnTo>
                  <a:pt x="5865" y="2670"/>
                </a:lnTo>
                <a:lnTo>
                  <a:pt x="5906" y="2677"/>
                </a:lnTo>
                <a:lnTo>
                  <a:pt x="5946" y="2685"/>
                </a:lnTo>
                <a:lnTo>
                  <a:pt x="5984" y="2696"/>
                </a:lnTo>
                <a:lnTo>
                  <a:pt x="6019" y="2707"/>
                </a:lnTo>
                <a:lnTo>
                  <a:pt x="6052" y="2719"/>
                </a:lnTo>
                <a:lnTo>
                  <a:pt x="6084" y="2733"/>
                </a:lnTo>
                <a:lnTo>
                  <a:pt x="6115" y="2747"/>
                </a:lnTo>
                <a:lnTo>
                  <a:pt x="6143" y="2763"/>
                </a:lnTo>
                <a:lnTo>
                  <a:pt x="6171" y="2778"/>
                </a:lnTo>
                <a:lnTo>
                  <a:pt x="6225" y="2810"/>
                </a:lnTo>
                <a:lnTo>
                  <a:pt x="6275" y="2842"/>
                </a:lnTo>
                <a:lnTo>
                  <a:pt x="6286" y="2848"/>
                </a:lnTo>
                <a:lnTo>
                  <a:pt x="6286" y="2565"/>
                </a:lnTo>
                <a:lnTo>
                  <a:pt x="6234" y="2537"/>
                </a:lnTo>
                <a:lnTo>
                  <a:pt x="6207" y="2524"/>
                </a:lnTo>
                <a:lnTo>
                  <a:pt x="6177" y="2510"/>
                </a:lnTo>
                <a:lnTo>
                  <a:pt x="6148" y="2498"/>
                </a:lnTo>
                <a:lnTo>
                  <a:pt x="6116" y="2485"/>
                </a:lnTo>
                <a:lnTo>
                  <a:pt x="6083" y="2474"/>
                </a:lnTo>
                <a:lnTo>
                  <a:pt x="6049" y="2463"/>
                </a:lnTo>
                <a:lnTo>
                  <a:pt x="6013" y="2454"/>
                </a:lnTo>
                <a:lnTo>
                  <a:pt x="5976" y="2444"/>
                </a:lnTo>
                <a:lnTo>
                  <a:pt x="5938" y="2436"/>
                </a:lnTo>
                <a:lnTo>
                  <a:pt x="5898" y="2430"/>
                </a:lnTo>
                <a:lnTo>
                  <a:pt x="5856" y="2424"/>
                </a:lnTo>
                <a:lnTo>
                  <a:pt x="5813" y="2421"/>
                </a:lnTo>
                <a:lnTo>
                  <a:pt x="5769" y="2418"/>
                </a:lnTo>
                <a:lnTo>
                  <a:pt x="5723" y="2417"/>
                </a:lnTo>
                <a:lnTo>
                  <a:pt x="5691" y="2418"/>
                </a:lnTo>
                <a:lnTo>
                  <a:pt x="5660" y="2418"/>
                </a:lnTo>
                <a:lnTo>
                  <a:pt x="5631" y="2421"/>
                </a:lnTo>
                <a:lnTo>
                  <a:pt x="5603" y="2423"/>
                </a:lnTo>
                <a:lnTo>
                  <a:pt x="5574" y="2426"/>
                </a:lnTo>
                <a:lnTo>
                  <a:pt x="5546" y="2430"/>
                </a:lnTo>
                <a:lnTo>
                  <a:pt x="5493" y="2439"/>
                </a:lnTo>
                <a:lnTo>
                  <a:pt x="5442" y="2450"/>
                </a:lnTo>
                <a:lnTo>
                  <a:pt x="5395" y="2463"/>
                </a:lnTo>
                <a:lnTo>
                  <a:pt x="5350" y="2478"/>
                </a:lnTo>
                <a:lnTo>
                  <a:pt x="5306" y="2495"/>
                </a:lnTo>
                <a:lnTo>
                  <a:pt x="5266" y="2511"/>
                </a:lnTo>
                <a:lnTo>
                  <a:pt x="5229" y="2529"/>
                </a:lnTo>
                <a:lnTo>
                  <a:pt x="5192" y="2548"/>
                </a:lnTo>
                <a:lnTo>
                  <a:pt x="5158" y="2567"/>
                </a:lnTo>
                <a:lnTo>
                  <a:pt x="5126" y="2585"/>
                </a:lnTo>
                <a:lnTo>
                  <a:pt x="5096" y="2603"/>
                </a:lnTo>
                <a:lnTo>
                  <a:pt x="5042" y="2637"/>
                </a:lnTo>
                <a:close/>
                <a:moveTo>
                  <a:pt x="5042" y="3160"/>
                </a:moveTo>
                <a:lnTo>
                  <a:pt x="5042" y="3160"/>
                </a:lnTo>
                <a:lnTo>
                  <a:pt x="4988" y="3193"/>
                </a:lnTo>
                <a:lnTo>
                  <a:pt x="4933" y="3227"/>
                </a:lnTo>
                <a:lnTo>
                  <a:pt x="4905" y="3242"/>
                </a:lnTo>
                <a:lnTo>
                  <a:pt x="4876" y="3257"/>
                </a:lnTo>
                <a:lnTo>
                  <a:pt x="4846" y="3271"/>
                </a:lnTo>
                <a:lnTo>
                  <a:pt x="4814" y="3284"/>
                </a:lnTo>
                <a:lnTo>
                  <a:pt x="4781" y="3297"/>
                </a:lnTo>
                <a:lnTo>
                  <a:pt x="4746" y="3308"/>
                </a:lnTo>
                <a:lnTo>
                  <a:pt x="4709" y="3319"/>
                </a:lnTo>
                <a:lnTo>
                  <a:pt x="4670" y="3327"/>
                </a:lnTo>
                <a:lnTo>
                  <a:pt x="4629" y="3334"/>
                </a:lnTo>
                <a:lnTo>
                  <a:pt x="4585" y="3339"/>
                </a:lnTo>
                <a:lnTo>
                  <a:pt x="4538" y="3342"/>
                </a:lnTo>
                <a:lnTo>
                  <a:pt x="4487" y="3343"/>
                </a:lnTo>
                <a:lnTo>
                  <a:pt x="4440" y="3342"/>
                </a:lnTo>
                <a:lnTo>
                  <a:pt x="4397" y="3340"/>
                </a:lnTo>
                <a:lnTo>
                  <a:pt x="4354" y="3335"/>
                </a:lnTo>
                <a:lnTo>
                  <a:pt x="4314" y="3328"/>
                </a:lnTo>
                <a:lnTo>
                  <a:pt x="4276" y="3321"/>
                </a:lnTo>
                <a:lnTo>
                  <a:pt x="4240" y="3311"/>
                </a:lnTo>
                <a:lnTo>
                  <a:pt x="4205" y="3301"/>
                </a:lnTo>
                <a:lnTo>
                  <a:pt x="4174" y="3289"/>
                </a:lnTo>
                <a:lnTo>
                  <a:pt x="4143" y="3277"/>
                </a:lnTo>
                <a:lnTo>
                  <a:pt x="4113" y="3264"/>
                </a:lnTo>
                <a:lnTo>
                  <a:pt x="4085" y="3250"/>
                </a:lnTo>
                <a:lnTo>
                  <a:pt x="4058" y="3236"/>
                </a:lnTo>
                <a:lnTo>
                  <a:pt x="4007" y="3206"/>
                </a:lnTo>
                <a:lnTo>
                  <a:pt x="3959" y="3176"/>
                </a:lnTo>
                <a:lnTo>
                  <a:pt x="3935" y="3162"/>
                </a:lnTo>
                <a:lnTo>
                  <a:pt x="3883" y="3127"/>
                </a:lnTo>
                <a:lnTo>
                  <a:pt x="3854" y="3110"/>
                </a:lnTo>
                <a:lnTo>
                  <a:pt x="3822" y="3091"/>
                </a:lnTo>
                <a:lnTo>
                  <a:pt x="3788" y="3073"/>
                </a:lnTo>
                <a:lnTo>
                  <a:pt x="3751" y="3054"/>
                </a:lnTo>
                <a:lnTo>
                  <a:pt x="3713" y="3037"/>
                </a:lnTo>
                <a:lnTo>
                  <a:pt x="3672" y="3019"/>
                </a:lnTo>
                <a:lnTo>
                  <a:pt x="3628" y="3002"/>
                </a:lnTo>
                <a:lnTo>
                  <a:pt x="3583" y="2988"/>
                </a:lnTo>
                <a:lnTo>
                  <a:pt x="3535" y="2974"/>
                </a:lnTo>
                <a:lnTo>
                  <a:pt x="3484" y="2963"/>
                </a:lnTo>
                <a:lnTo>
                  <a:pt x="3430" y="2954"/>
                </a:lnTo>
                <a:lnTo>
                  <a:pt x="3403" y="2949"/>
                </a:lnTo>
                <a:lnTo>
                  <a:pt x="3375" y="2947"/>
                </a:lnTo>
                <a:lnTo>
                  <a:pt x="3345" y="2945"/>
                </a:lnTo>
                <a:lnTo>
                  <a:pt x="3314" y="2942"/>
                </a:lnTo>
                <a:lnTo>
                  <a:pt x="3285" y="2941"/>
                </a:lnTo>
                <a:lnTo>
                  <a:pt x="3253" y="2941"/>
                </a:lnTo>
                <a:lnTo>
                  <a:pt x="3222" y="2941"/>
                </a:lnTo>
                <a:lnTo>
                  <a:pt x="3192" y="2942"/>
                </a:lnTo>
                <a:lnTo>
                  <a:pt x="3162" y="2945"/>
                </a:lnTo>
                <a:lnTo>
                  <a:pt x="3133" y="2947"/>
                </a:lnTo>
                <a:lnTo>
                  <a:pt x="3104" y="2949"/>
                </a:lnTo>
                <a:lnTo>
                  <a:pt x="3077" y="2953"/>
                </a:lnTo>
                <a:lnTo>
                  <a:pt x="3024" y="2962"/>
                </a:lnTo>
                <a:lnTo>
                  <a:pt x="2973" y="2974"/>
                </a:lnTo>
                <a:lnTo>
                  <a:pt x="2925" y="2987"/>
                </a:lnTo>
                <a:lnTo>
                  <a:pt x="2880" y="3002"/>
                </a:lnTo>
                <a:lnTo>
                  <a:pt x="2838" y="3018"/>
                </a:lnTo>
                <a:lnTo>
                  <a:pt x="2796" y="3035"/>
                </a:lnTo>
                <a:lnTo>
                  <a:pt x="2759" y="3053"/>
                </a:lnTo>
                <a:lnTo>
                  <a:pt x="2723" y="3071"/>
                </a:lnTo>
                <a:lnTo>
                  <a:pt x="2689" y="3090"/>
                </a:lnTo>
                <a:lnTo>
                  <a:pt x="2657" y="3109"/>
                </a:lnTo>
                <a:lnTo>
                  <a:pt x="2626" y="3126"/>
                </a:lnTo>
                <a:lnTo>
                  <a:pt x="2572" y="3160"/>
                </a:lnTo>
                <a:lnTo>
                  <a:pt x="2518" y="3193"/>
                </a:lnTo>
                <a:lnTo>
                  <a:pt x="2464" y="3227"/>
                </a:lnTo>
                <a:lnTo>
                  <a:pt x="2435" y="3242"/>
                </a:lnTo>
                <a:lnTo>
                  <a:pt x="2407" y="3257"/>
                </a:lnTo>
                <a:lnTo>
                  <a:pt x="2376" y="3271"/>
                </a:lnTo>
                <a:lnTo>
                  <a:pt x="2344" y="3284"/>
                </a:lnTo>
                <a:lnTo>
                  <a:pt x="2311" y="3297"/>
                </a:lnTo>
                <a:lnTo>
                  <a:pt x="2277" y="3308"/>
                </a:lnTo>
                <a:lnTo>
                  <a:pt x="2241" y="3319"/>
                </a:lnTo>
                <a:lnTo>
                  <a:pt x="2202" y="3327"/>
                </a:lnTo>
                <a:lnTo>
                  <a:pt x="2159" y="3334"/>
                </a:lnTo>
                <a:lnTo>
                  <a:pt x="2115" y="3339"/>
                </a:lnTo>
                <a:lnTo>
                  <a:pt x="2068" y="3342"/>
                </a:lnTo>
                <a:lnTo>
                  <a:pt x="2019" y="3343"/>
                </a:lnTo>
                <a:lnTo>
                  <a:pt x="1968" y="3342"/>
                </a:lnTo>
                <a:lnTo>
                  <a:pt x="1921" y="3339"/>
                </a:lnTo>
                <a:lnTo>
                  <a:pt x="1877" y="3334"/>
                </a:lnTo>
                <a:lnTo>
                  <a:pt x="1835" y="3327"/>
                </a:lnTo>
                <a:lnTo>
                  <a:pt x="1796" y="3317"/>
                </a:lnTo>
                <a:lnTo>
                  <a:pt x="1758" y="3308"/>
                </a:lnTo>
                <a:lnTo>
                  <a:pt x="1722" y="3296"/>
                </a:lnTo>
                <a:lnTo>
                  <a:pt x="1689" y="3283"/>
                </a:lnTo>
                <a:lnTo>
                  <a:pt x="1658" y="3270"/>
                </a:lnTo>
                <a:lnTo>
                  <a:pt x="1627" y="3256"/>
                </a:lnTo>
                <a:lnTo>
                  <a:pt x="1597" y="3241"/>
                </a:lnTo>
                <a:lnTo>
                  <a:pt x="1570" y="3225"/>
                </a:lnTo>
                <a:lnTo>
                  <a:pt x="1517" y="3193"/>
                </a:lnTo>
                <a:lnTo>
                  <a:pt x="1466" y="3162"/>
                </a:lnTo>
                <a:lnTo>
                  <a:pt x="1413" y="3127"/>
                </a:lnTo>
                <a:lnTo>
                  <a:pt x="1384" y="3110"/>
                </a:lnTo>
                <a:lnTo>
                  <a:pt x="1352" y="3091"/>
                </a:lnTo>
                <a:lnTo>
                  <a:pt x="1318" y="3073"/>
                </a:lnTo>
                <a:lnTo>
                  <a:pt x="1282" y="3054"/>
                </a:lnTo>
                <a:lnTo>
                  <a:pt x="1243" y="3037"/>
                </a:lnTo>
                <a:lnTo>
                  <a:pt x="1203" y="3019"/>
                </a:lnTo>
                <a:lnTo>
                  <a:pt x="1160" y="3002"/>
                </a:lnTo>
                <a:lnTo>
                  <a:pt x="1114" y="2988"/>
                </a:lnTo>
                <a:lnTo>
                  <a:pt x="1065" y="2974"/>
                </a:lnTo>
                <a:lnTo>
                  <a:pt x="1014" y="2963"/>
                </a:lnTo>
                <a:lnTo>
                  <a:pt x="961" y="2954"/>
                </a:lnTo>
                <a:lnTo>
                  <a:pt x="933" y="2949"/>
                </a:lnTo>
                <a:lnTo>
                  <a:pt x="905" y="2947"/>
                </a:lnTo>
                <a:lnTo>
                  <a:pt x="875" y="2945"/>
                </a:lnTo>
                <a:lnTo>
                  <a:pt x="846" y="2942"/>
                </a:lnTo>
                <a:lnTo>
                  <a:pt x="815" y="2941"/>
                </a:lnTo>
                <a:lnTo>
                  <a:pt x="783" y="2941"/>
                </a:lnTo>
                <a:lnTo>
                  <a:pt x="752" y="2941"/>
                </a:lnTo>
                <a:lnTo>
                  <a:pt x="722" y="2942"/>
                </a:lnTo>
                <a:lnTo>
                  <a:pt x="692" y="2945"/>
                </a:lnTo>
                <a:lnTo>
                  <a:pt x="663" y="2947"/>
                </a:lnTo>
                <a:lnTo>
                  <a:pt x="634" y="2949"/>
                </a:lnTo>
                <a:lnTo>
                  <a:pt x="607" y="2953"/>
                </a:lnTo>
                <a:lnTo>
                  <a:pt x="554" y="2962"/>
                </a:lnTo>
                <a:lnTo>
                  <a:pt x="503" y="2974"/>
                </a:lnTo>
                <a:lnTo>
                  <a:pt x="456" y="2987"/>
                </a:lnTo>
                <a:lnTo>
                  <a:pt x="410" y="3002"/>
                </a:lnTo>
                <a:lnTo>
                  <a:pt x="368" y="3018"/>
                </a:lnTo>
                <a:lnTo>
                  <a:pt x="328" y="3035"/>
                </a:lnTo>
                <a:lnTo>
                  <a:pt x="289" y="3053"/>
                </a:lnTo>
                <a:lnTo>
                  <a:pt x="253" y="3071"/>
                </a:lnTo>
                <a:lnTo>
                  <a:pt x="219" y="3090"/>
                </a:lnTo>
                <a:lnTo>
                  <a:pt x="187" y="3109"/>
                </a:lnTo>
                <a:lnTo>
                  <a:pt x="158" y="3126"/>
                </a:lnTo>
                <a:lnTo>
                  <a:pt x="102" y="3160"/>
                </a:lnTo>
                <a:lnTo>
                  <a:pt x="51" y="3192"/>
                </a:lnTo>
                <a:lnTo>
                  <a:pt x="0" y="3223"/>
                </a:lnTo>
                <a:lnTo>
                  <a:pt x="0" y="3493"/>
                </a:lnTo>
                <a:lnTo>
                  <a:pt x="34" y="3477"/>
                </a:lnTo>
                <a:lnTo>
                  <a:pt x="67" y="3461"/>
                </a:lnTo>
                <a:lnTo>
                  <a:pt x="98" y="3445"/>
                </a:lnTo>
                <a:lnTo>
                  <a:pt x="127" y="3428"/>
                </a:lnTo>
                <a:lnTo>
                  <a:pt x="181" y="3396"/>
                </a:lnTo>
                <a:lnTo>
                  <a:pt x="230" y="3366"/>
                </a:lnTo>
                <a:lnTo>
                  <a:pt x="284" y="3333"/>
                </a:lnTo>
                <a:lnTo>
                  <a:pt x="338" y="3300"/>
                </a:lnTo>
                <a:lnTo>
                  <a:pt x="367" y="3284"/>
                </a:lnTo>
                <a:lnTo>
                  <a:pt x="396" y="3269"/>
                </a:lnTo>
                <a:lnTo>
                  <a:pt x="426" y="3255"/>
                </a:lnTo>
                <a:lnTo>
                  <a:pt x="457" y="3242"/>
                </a:lnTo>
                <a:lnTo>
                  <a:pt x="490" y="3229"/>
                </a:lnTo>
                <a:lnTo>
                  <a:pt x="526" y="3218"/>
                </a:lnTo>
                <a:lnTo>
                  <a:pt x="562" y="3208"/>
                </a:lnTo>
                <a:lnTo>
                  <a:pt x="601" y="3199"/>
                </a:lnTo>
                <a:lnTo>
                  <a:pt x="643" y="3192"/>
                </a:lnTo>
                <a:lnTo>
                  <a:pt x="686" y="3188"/>
                </a:lnTo>
                <a:lnTo>
                  <a:pt x="734" y="3184"/>
                </a:lnTo>
                <a:lnTo>
                  <a:pt x="783" y="3183"/>
                </a:lnTo>
                <a:lnTo>
                  <a:pt x="834" y="3184"/>
                </a:lnTo>
                <a:lnTo>
                  <a:pt x="881" y="3188"/>
                </a:lnTo>
                <a:lnTo>
                  <a:pt x="926" y="3192"/>
                </a:lnTo>
                <a:lnTo>
                  <a:pt x="967" y="3199"/>
                </a:lnTo>
                <a:lnTo>
                  <a:pt x="1007" y="3209"/>
                </a:lnTo>
                <a:lnTo>
                  <a:pt x="1044" y="3219"/>
                </a:lnTo>
                <a:lnTo>
                  <a:pt x="1079" y="3230"/>
                </a:lnTo>
                <a:lnTo>
                  <a:pt x="1114" y="3243"/>
                </a:lnTo>
                <a:lnTo>
                  <a:pt x="1145" y="3256"/>
                </a:lnTo>
                <a:lnTo>
                  <a:pt x="1176" y="3271"/>
                </a:lnTo>
                <a:lnTo>
                  <a:pt x="1204" y="3286"/>
                </a:lnTo>
                <a:lnTo>
                  <a:pt x="1233" y="3301"/>
                </a:lnTo>
                <a:lnTo>
                  <a:pt x="1286" y="3333"/>
                </a:lnTo>
                <a:lnTo>
                  <a:pt x="1337" y="3365"/>
                </a:lnTo>
                <a:lnTo>
                  <a:pt x="1389" y="3399"/>
                </a:lnTo>
                <a:lnTo>
                  <a:pt x="1418" y="3417"/>
                </a:lnTo>
                <a:lnTo>
                  <a:pt x="1450" y="3435"/>
                </a:lnTo>
                <a:lnTo>
                  <a:pt x="1484" y="3453"/>
                </a:lnTo>
                <a:lnTo>
                  <a:pt x="1520" y="3472"/>
                </a:lnTo>
                <a:lnTo>
                  <a:pt x="1558" y="3490"/>
                </a:lnTo>
                <a:lnTo>
                  <a:pt x="1600" y="3507"/>
                </a:lnTo>
                <a:lnTo>
                  <a:pt x="1642" y="3524"/>
                </a:lnTo>
                <a:lnTo>
                  <a:pt x="1688" y="3538"/>
                </a:lnTo>
                <a:lnTo>
                  <a:pt x="1737" y="3552"/>
                </a:lnTo>
                <a:lnTo>
                  <a:pt x="1787" y="3563"/>
                </a:lnTo>
                <a:lnTo>
                  <a:pt x="1842" y="3572"/>
                </a:lnTo>
                <a:lnTo>
                  <a:pt x="1869" y="3577"/>
                </a:lnTo>
                <a:lnTo>
                  <a:pt x="1897" y="3579"/>
                </a:lnTo>
                <a:lnTo>
                  <a:pt x="1927" y="3582"/>
                </a:lnTo>
                <a:lnTo>
                  <a:pt x="1956" y="3584"/>
                </a:lnTo>
                <a:lnTo>
                  <a:pt x="1987" y="3585"/>
                </a:lnTo>
                <a:lnTo>
                  <a:pt x="2019" y="3585"/>
                </a:lnTo>
                <a:lnTo>
                  <a:pt x="2049" y="3585"/>
                </a:lnTo>
                <a:lnTo>
                  <a:pt x="2080" y="3584"/>
                </a:lnTo>
                <a:lnTo>
                  <a:pt x="2110" y="3583"/>
                </a:lnTo>
                <a:lnTo>
                  <a:pt x="2139" y="3579"/>
                </a:lnTo>
                <a:lnTo>
                  <a:pt x="2167" y="3577"/>
                </a:lnTo>
                <a:lnTo>
                  <a:pt x="2195" y="3573"/>
                </a:lnTo>
                <a:lnTo>
                  <a:pt x="2248" y="3564"/>
                </a:lnTo>
                <a:lnTo>
                  <a:pt x="2298" y="3552"/>
                </a:lnTo>
                <a:lnTo>
                  <a:pt x="2347" y="3539"/>
                </a:lnTo>
                <a:lnTo>
                  <a:pt x="2392" y="3525"/>
                </a:lnTo>
                <a:lnTo>
                  <a:pt x="2434" y="3509"/>
                </a:lnTo>
                <a:lnTo>
                  <a:pt x="2474" y="3491"/>
                </a:lnTo>
                <a:lnTo>
                  <a:pt x="2513" y="3473"/>
                </a:lnTo>
                <a:lnTo>
                  <a:pt x="2549" y="3455"/>
                </a:lnTo>
                <a:lnTo>
                  <a:pt x="2583" y="3437"/>
                </a:lnTo>
                <a:lnTo>
                  <a:pt x="2615" y="3418"/>
                </a:lnTo>
                <a:lnTo>
                  <a:pt x="2645" y="3400"/>
                </a:lnTo>
                <a:lnTo>
                  <a:pt x="2700" y="3366"/>
                </a:lnTo>
                <a:lnTo>
                  <a:pt x="2753" y="3333"/>
                </a:lnTo>
                <a:lnTo>
                  <a:pt x="2808" y="3300"/>
                </a:lnTo>
                <a:lnTo>
                  <a:pt x="2836" y="3284"/>
                </a:lnTo>
                <a:lnTo>
                  <a:pt x="2865" y="3269"/>
                </a:lnTo>
                <a:lnTo>
                  <a:pt x="2895" y="3255"/>
                </a:lnTo>
                <a:lnTo>
                  <a:pt x="2927" y="3242"/>
                </a:lnTo>
                <a:lnTo>
                  <a:pt x="2960" y="3229"/>
                </a:lnTo>
                <a:lnTo>
                  <a:pt x="2995" y="3218"/>
                </a:lnTo>
                <a:lnTo>
                  <a:pt x="3031" y="3208"/>
                </a:lnTo>
                <a:lnTo>
                  <a:pt x="3070" y="3199"/>
                </a:lnTo>
                <a:lnTo>
                  <a:pt x="3111" y="3192"/>
                </a:lnTo>
                <a:lnTo>
                  <a:pt x="3156" y="3188"/>
                </a:lnTo>
                <a:lnTo>
                  <a:pt x="3203" y="3184"/>
                </a:lnTo>
                <a:lnTo>
                  <a:pt x="3253" y="3183"/>
                </a:lnTo>
                <a:lnTo>
                  <a:pt x="3303" y="3184"/>
                </a:lnTo>
                <a:lnTo>
                  <a:pt x="3350" y="3188"/>
                </a:lnTo>
                <a:lnTo>
                  <a:pt x="3395" y="3192"/>
                </a:lnTo>
                <a:lnTo>
                  <a:pt x="3437" y="3199"/>
                </a:lnTo>
                <a:lnTo>
                  <a:pt x="3476" y="3209"/>
                </a:lnTo>
                <a:lnTo>
                  <a:pt x="3514" y="3219"/>
                </a:lnTo>
                <a:lnTo>
                  <a:pt x="3549" y="3230"/>
                </a:lnTo>
                <a:lnTo>
                  <a:pt x="3582" y="3243"/>
                </a:lnTo>
                <a:lnTo>
                  <a:pt x="3614" y="3256"/>
                </a:lnTo>
                <a:lnTo>
                  <a:pt x="3645" y="3271"/>
                </a:lnTo>
                <a:lnTo>
                  <a:pt x="3674" y="3286"/>
                </a:lnTo>
                <a:lnTo>
                  <a:pt x="3701" y="3301"/>
                </a:lnTo>
                <a:lnTo>
                  <a:pt x="3755" y="3333"/>
                </a:lnTo>
                <a:lnTo>
                  <a:pt x="3805" y="3365"/>
                </a:lnTo>
                <a:lnTo>
                  <a:pt x="3858" y="3399"/>
                </a:lnTo>
                <a:lnTo>
                  <a:pt x="3888" y="3417"/>
                </a:lnTo>
                <a:lnTo>
                  <a:pt x="3920" y="3435"/>
                </a:lnTo>
                <a:lnTo>
                  <a:pt x="3953" y="3453"/>
                </a:lnTo>
                <a:lnTo>
                  <a:pt x="3989" y="3472"/>
                </a:lnTo>
                <a:lnTo>
                  <a:pt x="4028" y="3490"/>
                </a:lnTo>
                <a:lnTo>
                  <a:pt x="4068" y="3507"/>
                </a:lnTo>
                <a:lnTo>
                  <a:pt x="4112" y="3524"/>
                </a:lnTo>
                <a:lnTo>
                  <a:pt x="4158" y="3538"/>
                </a:lnTo>
                <a:lnTo>
                  <a:pt x="4207" y="3552"/>
                </a:lnTo>
                <a:lnTo>
                  <a:pt x="4257" y="3563"/>
                </a:lnTo>
                <a:lnTo>
                  <a:pt x="4310" y="3572"/>
                </a:lnTo>
                <a:lnTo>
                  <a:pt x="4339" y="3577"/>
                </a:lnTo>
                <a:lnTo>
                  <a:pt x="4367" y="3579"/>
                </a:lnTo>
                <a:lnTo>
                  <a:pt x="4397" y="3582"/>
                </a:lnTo>
                <a:lnTo>
                  <a:pt x="4426" y="3584"/>
                </a:lnTo>
                <a:lnTo>
                  <a:pt x="4457" y="3585"/>
                </a:lnTo>
                <a:lnTo>
                  <a:pt x="4487" y="3585"/>
                </a:lnTo>
                <a:lnTo>
                  <a:pt x="4519" y="3585"/>
                </a:lnTo>
                <a:lnTo>
                  <a:pt x="4550" y="3584"/>
                </a:lnTo>
                <a:lnTo>
                  <a:pt x="4579" y="3583"/>
                </a:lnTo>
                <a:lnTo>
                  <a:pt x="4609" y="3579"/>
                </a:lnTo>
                <a:lnTo>
                  <a:pt x="4637" y="3577"/>
                </a:lnTo>
                <a:lnTo>
                  <a:pt x="4664" y="3573"/>
                </a:lnTo>
                <a:lnTo>
                  <a:pt x="4718" y="3564"/>
                </a:lnTo>
                <a:lnTo>
                  <a:pt x="4768" y="3552"/>
                </a:lnTo>
                <a:lnTo>
                  <a:pt x="4815" y="3539"/>
                </a:lnTo>
                <a:lnTo>
                  <a:pt x="4860" y="3525"/>
                </a:lnTo>
                <a:lnTo>
                  <a:pt x="4904" y="3509"/>
                </a:lnTo>
                <a:lnTo>
                  <a:pt x="4944" y="3491"/>
                </a:lnTo>
                <a:lnTo>
                  <a:pt x="4982" y="3473"/>
                </a:lnTo>
                <a:lnTo>
                  <a:pt x="5018" y="3455"/>
                </a:lnTo>
                <a:lnTo>
                  <a:pt x="5053" y="3437"/>
                </a:lnTo>
                <a:lnTo>
                  <a:pt x="5085" y="3418"/>
                </a:lnTo>
                <a:lnTo>
                  <a:pt x="5114" y="3400"/>
                </a:lnTo>
                <a:lnTo>
                  <a:pt x="5170" y="3366"/>
                </a:lnTo>
                <a:lnTo>
                  <a:pt x="5223" y="3333"/>
                </a:lnTo>
                <a:lnTo>
                  <a:pt x="5277" y="3300"/>
                </a:lnTo>
                <a:lnTo>
                  <a:pt x="5305" y="3284"/>
                </a:lnTo>
                <a:lnTo>
                  <a:pt x="5335" y="3269"/>
                </a:lnTo>
                <a:lnTo>
                  <a:pt x="5364" y="3255"/>
                </a:lnTo>
                <a:lnTo>
                  <a:pt x="5396" y="3242"/>
                </a:lnTo>
                <a:lnTo>
                  <a:pt x="5429" y="3229"/>
                </a:lnTo>
                <a:lnTo>
                  <a:pt x="5465" y="3218"/>
                </a:lnTo>
                <a:lnTo>
                  <a:pt x="5501" y="3208"/>
                </a:lnTo>
                <a:lnTo>
                  <a:pt x="5540" y="3199"/>
                </a:lnTo>
                <a:lnTo>
                  <a:pt x="5581" y="3192"/>
                </a:lnTo>
                <a:lnTo>
                  <a:pt x="5625" y="3188"/>
                </a:lnTo>
                <a:lnTo>
                  <a:pt x="5672" y="3184"/>
                </a:lnTo>
                <a:lnTo>
                  <a:pt x="5723" y="3183"/>
                </a:lnTo>
                <a:lnTo>
                  <a:pt x="5773" y="3184"/>
                </a:lnTo>
                <a:lnTo>
                  <a:pt x="5820" y="3188"/>
                </a:lnTo>
                <a:lnTo>
                  <a:pt x="5865" y="3192"/>
                </a:lnTo>
                <a:lnTo>
                  <a:pt x="5906" y="3199"/>
                </a:lnTo>
                <a:lnTo>
                  <a:pt x="5946" y="3209"/>
                </a:lnTo>
                <a:lnTo>
                  <a:pt x="5984" y="3219"/>
                </a:lnTo>
                <a:lnTo>
                  <a:pt x="6019" y="3230"/>
                </a:lnTo>
                <a:lnTo>
                  <a:pt x="6052" y="3243"/>
                </a:lnTo>
                <a:lnTo>
                  <a:pt x="6084" y="3256"/>
                </a:lnTo>
                <a:lnTo>
                  <a:pt x="6115" y="3271"/>
                </a:lnTo>
                <a:lnTo>
                  <a:pt x="6143" y="3286"/>
                </a:lnTo>
                <a:lnTo>
                  <a:pt x="6171" y="3301"/>
                </a:lnTo>
                <a:lnTo>
                  <a:pt x="6225" y="3333"/>
                </a:lnTo>
                <a:lnTo>
                  <a:pt x="6275" y="3365"/>
                </a:lnTo>
                <a:lnTo>
                  <a:pt x="6286" y="3372"/>
                </a:lnTo>
                <a:lnTo>
                  <a:pt x="6286" y="3088"/>
                </a:lnTo>
                <a:lnTo>
                  <a:pt x="6234" y="3061"/>
                </a:lnTo>
                <a:lnTo>
                  <a:pt x="6207" y="3047"/>
                </a:lnTo>
                <a:lnTo>
                  <a:pt x="6177" y="3034"/>
                </a:lnTo>
                <a:lnTo>
                  <a:pt x="6148" y="3021"/>
                </a:lnTo>
                <a:lnTo>
                  <a:pt x="6116" y="3009"/>
                </a:lnTo>
                <a:lnTo>
                  <a:pt x="6083" y="2998"/>
                </a:lnTo>
                <a:lnTo>
                  <a:pt x="6049" y="2987"/>
                </a:lnTo>
                <a:lnTo>
                  <a:pt x="6013" y="2976"/>
                </a:lnTo>
                <a:lnTo>
                  <a:pt x="5976" y="2968"/>
                </a:lnTo>
                <a:lnTo>
                  <a:pt x="5938" y="2960"/>
                </a:lnTo>
                <a:lnTo>
                  <a:pt x="5898" y="2953"/>
                </a:lnTo>
                <a:lnTo>
                  <a:pt x="5856" y="2948"/>
                </a:lnTo>
                <a:lnTo>
                  <a:pt x="5813" y="2945"/>
                </a:lnTo>
                <a:lnTo>
                  <a:pt x="5769" y="2942"/>
                </a:lnTo>
                <a:lnTo>
                  <a:pt x="5723" y="2941"/>
                </a:lnTo>
                <a:lnTo>
                  <a:pt x="5691" y="2941"/>
                </a:lnTo>
                <a:lnTo>
                  <a:pt x="5660" y="2942"/>
                </a:lnTo>
                <a:lnTo>
                  <a:pt x="5631" y="2945"/>
                </a:lnTo>
                <a:lnTo>
                  <a:pt x="5603" y="2947"/>
                </a:lnTo>
                <a:lnTo>
                  <a:pt x="5574" y="2949"/>
                </a:lnTo>
                <a:lnTo>
                  <a:pt x="5546" y="2953"/>
                </a:lnTo>
                <a:lnTo>
                  <a:pt x="5493" y="2962"/>
                </a:lnTo>
                <a:lnTo>
                  <a:pt x="5442" y="2974"/>
                </a:lnTo>
                <a:lnTo>
                  <a:pt x="5395" y="2987"/>
                </a:lnTo>
                <a:lnTo>
                  <a:pt x="5350" y="3002"/>
                </a:lnTo>
                <a:lnTo>
                  <a:pt x="5306" y="3018"/>
                </a:lnTo>
                <a:lnTo>
                  <a:pt x="5266" y="3035"/>
                </a:lnTo>
                <a:lnTo>
                  <a:pt x="5229" y="3053"/>
                </a:lnTo>
                <a:lnTo>
                  <a:pt x="5192" y="3071"/>
                </a:lnTo>
                <a:lnTo>
                  <a:pt x="5158" y="3090"/>
                </a:lnTo>
                <a:lnTo>
                  <a:pt x="5126" y="3109"/>
                </a:lnTo>
                <a:lnTo>
                  <a:pt x="5096" y="3126"/>
                </a:lnTo>
                <a:lnTo>
                  <a:pt x="5042" y="3160"/>
                </a:lnTo>
                <a:close/>
                <a:moveTo>
                  <a:pt x="5723" y="1893"/>
                </a:moveTo>
                <a:lnTo>
                  <a:pt x="5723" y="1893"/>
                </a:lnTo>
                <a:lnTo>
                  <a:pt x="5691" y="1893"/>
                </a:lnTo>
                <a:lnTo>
                  <a:pt x="5660" y="1894"/>
                </a:lnTo>
                <a:lnTo>
                  <a:pt x="5631" y="1897"/>
                </a:lnTo>
                <a:lnTo>
                  <a:pt x="5603" y="1899"/>
                </a:lnTo>
                <a:lnTo>
                  <a:pt x="5574" y="1901"/>
                </a:lnTo>
                <a:lnTo>
                  <a:pt x="5546" y="1906"/>
                </a:lnTo>
                <a:lnTo>
                  <a:pt x="5493" y="1914"/>
                </a:lnTo>
                <a:lnTo>
                  <a:pt x="5442" y="1926"/>
                </a:lnTo>
                <a:lnTo>
                  <a:pt x="5395" y="1939"/>
                </a:lnTo>
                <a:lnTo>
                  <a:pt x="5350" y="1954"/>
                </a:lnTo>
                <a:lnTo>
                  <a:pt x="5306" y="1970"/>
                </a:lnTo>
                <a:lnTo>
                  <a:pt x="5266" y="1988"/>
                </a:lnTo>
                <a:lnTo>
                  <a:pt x="5229" y="2005"/>
                </a:lnTo>
                <a:lnTo>
                  <a:pt x="5192" y="2024"/>
                </a:lnTo>
                <a:lnTo>
                  <a:pt x="5158" y="2042"/>
                </a:lnTo>
                <a:lnTo>
                  <a:pt x="5126" y="2061"/>
                </a:lnTo>
                <a:lnTo>
                  <a:pt x="5096" y="2078"/>
                </a:lnTo>
                <a:lnTo>
                  <a:pt x="5041" y="2113"/>
                </a:lnTo>
                <a:lnTo>
                  <a:pt x="4988" y="2146"/>
                </a:lnTo>
                <a:lnTo>
                  <a:pt x="4933" y="2179"/>
                </a:lnTo>
                <a:lnTo>
                  <a:pt x="4905" y="2194"/>
                </a:lnTo>
                <a:lnTo>
                  <a:pt x="4876" y="2209"/>
                </a:lnTo>
                <a:lnTo>
                  <a:pt x="4846" y="2224"/>
                </a:lnTo>
                <a:lnTo>
                  <a:pt x="4814" y="2237"/>
                </a:lnTo>
                <a:lnTo>
                  <a:pt x="4781" y="2249"/>
                </a:lnTo>
                <a:lnTo>
                  <a:pt x="4746" y="2260"/>
                </a:lnTo>
                <a:lnTo>
                  <a:pt x="4709" y="2271"/>
                </a:lnTo>
                <a:lnTo>
                  <a:pt x="4670" y="2279"/>
                </a:lnTo>
                <a:lnTo>
                  <a:pt x="4629" y="2286"/>
                </a:lnTo>
                <a:lnTo>
                  <a:pt x="4585" y="2291"/>
                </a:lnTo>
                <a:lnTo>
                  <a:pt x="4538" y="2294"/>
                </a:lnTo>
                <a:lnTo>
                  <a:pt x="4487" y="2296"/>
                </a:lnTo>
                <a:lnTo>
                  <a:pt x="4440" y="2294"/>
                </a:lnTo>
                <a:lnTo>
                  <a:pt x="4395" y="2292"/>
                </a:lnTo>
                <a:lnTo>
                  <a:pt x="4353" y="2287"/>
                </a:lnTo>
                <a:lnTo>
                  <a:pt x="4313" y="2280"/>
                </a:lnTo>
                <a:lnTo>
                  <a:pt x="4275" y="2272"/>
                </a:lnTo>
                <a:lnTo>
                  <a:pt x="4238" y="2264"/>
                </a:lnTo>
                <a:lnTo>
                  <a:pt x="4204" y="2253"/>
                </a:lnTo>
                <a:lnTo>
                  <a:pt x="4172" y="2241"/>
                </a:lnTo>
                <a:lnTo>
                  <a:pt x="4140" y="2228"/>
                </a:lnTo>
                <a:lnTo>
                  <a:pt x="4111" y="2215"/>
                </a:lnTo>
                <a:lnTo>
                  <a:pt x="4083" y="2201"/>
                </a:lnTo>
                <a:lnTo>
                  <a:pt x="4057" y="2187"/>
                </a:lnTo>
                <a:lnTo>
                  <a:pt x="4005" y="2157"/>
                </a:lnTo>
                <a:lnTo>
                  <a:pt x="3956" y="2127"/>
                </a:lnTo>
                <a:lnTo>
                  <a:pt x="3935" y="2114"/>
                </a:lnTo>
                <a:lnTo>
                  <a:pt x="3883" y="2080"/>
                </a:lnTo>
                <a:lnTo>
                  <a:pt x="3854" y="2062"/>
                </a:lnTo>
                <a:lnTo>
                  <a:pt x="3822" y="2043"/>
                </a:lnTo>
                <a:lnTo>
                  <a:pt x="3788" y="2025"/>
                </a:lnTo>
                <a:lnTo>
                  <a:pt x="3751" y="2006"/>
                </a:lnTo>
                <a:lnTo>
                  <a:pt x="3713" y="1989"/>
                </a:lnTo>
                <a:lnTo>
                  <a:pt x="3672" y="1971"/>
                </a:lnTo>
                <a:lnTo>
                  <a:pt x="3628" y="1956"/>
                </a:lnTo>
                <a:lnTo>
                  <a:pt x="3583" y="1940"/>
                </a:lnTo>
                <a:lnTo>
                  <a:pt x="3535" y="1927"/>
                </a:lnTo>
                <a:lnTo>
                  <a:pt x="3484" y="1916"/>
                </a:lnTo>
                <a:lnTo>
                  <a:pt x="3430" y="1906"/>
                </a:lnTo>
                <a:lnTo>
                  <a:pt x="3403" y="1903"/>
                </a:lnTo>
                <a:lnTo>
                  <a:pt x="3375" y="1899"/>
                </a:lnTo>
                <a:lnTo>
                  <a:pt x="3345" y="1897"/>
                </a:lnTo>
                <a:lnTo>
                  <a:pt x="3314" y="1894"/>
                </a:lnTo>
                <a:lnTo>
                  <a:pt x="3285" y="1893"/>
                </a:lnTo>
                <a:lnTo>
                  <a:pt x="3253" y="1893"/>
                </a:lnTo>
                <a:lnTo>
                  <a:pt x="3222" y="1893"/>
                </a:lnTo>
                <a:lnTo>
                  <a:pt x="3192" y="1894"/>
                </a:lnTo>
                <a:lnTo>
                  <a:pt x="3162" y="1897"/>
                </a:lnTo>
                <a:lnTo>
                  <a:pt x="3133" y="1899"/>
                </a:lnTo>
                <a:lnTo>
                  <a:pt x="3104" y="1901"/>
                </a:lnTo>
                <a:lnTo>
                  <a:pt x="3077" y="1906"/>
                </a:lnTo>
                <a:lnTo>
                  <a:pt x="3024" y="1914"/>
                </a:lnTo>
                <a:lnTo>
                  <a:pt x="2973" y="1926"/>
                </a:lnTo>
                <a:lnTo>
                  <a:pt x="2925" y="1939"/>
                </a:lnTo>
                <a:lnTo>
                  <a:pt x="2880" y="1954"/>
                </a:lnTo>
                <a:lnTo>
                  <a:pt x="2838" y="1970"/>
                </a:lnTo>
                <a:lnTo>
                  <a:pt x="2796" y="1988"/>
                </a:lnTo>
                <a:lnTo>
                  <a:pt x="2759" y="2005"/>
                </a:lnTo>
                <a:lnTo>
                  <a:pt x="2722" y="2024"/>
                </a:lnTo>
                <a:lnTo>
                  <a:pt x="2689" y="2042"/>
                </a:lnTo>
                <a:lnTo>
                  <a:pt x="2657" y="2061"/>
                </a:lnTo>
                <a:lnTo>
                  <a:pt x="2626" y="2078"/>
                </a:lnTo>
                <a:lnTo>
                  <a:pt x="2572" y="2113"/>
                </a:lnTo>
                <a:lnTo>
                  <a:pt x="2518" y="2146"/>
                </a:lnTo>
                <a:lnTo>
                  <a:pt x="2464" y="2179"/>
                </a:lnTo>
                <a:lnTo>
                  <a:pt x="2435" y="2194"/>
                </a:lnTo>
                <a:lnTo>
                  <a:pt x="2407" y="2209"/>
                </a:lnTo>
                <a:lnTo>
                  <a:pt x="2376" y="2224"/>
                </a:lnTo>
                <a:lnTo>
                  <a:pt x="2344" y="2237"/>
                </a:lnTo>
                <a:lnTo>
                  <a:pt x="2311" y="2249"/>
                </a:lnTo>
                <a:lnTo>
                  <a:pt x="2277" y="2260"/>
                </a:lnTo>
                <a:lnTo>
                  <a:pt x="2241" y="2271"/>
                </a:lnTo>
                <a:lnTo>
                  <a:pt x="2202" y="2279"/>
                </a:lnTo>
                <a:lnTo>
                  <a:pt x="2159" y="2286"/>
                </a:lnTo>
                <a:lnTo>
                  <a:pt x="2115" y="2291"/>
                </a:lnTo>
                <a:lnTo>
                  <a:pt x="2068" y="2294"/>
                </a:lnTo>
                <a:lnTo>
                  <a:pt x="2019" y="2296"/>
                </a:lnTo>
                <a:lnTo>
                  <a:pt x="1968" y="2294"/>
                </a:lnTo>
                <a:lnTo>
                  <a:pt x="1921" y="2291"/>
                </a:lnTo>
                <a:lnTo>
                  <a:pt x="1877" y="2286"/>
                </a:lnTo>
                <a:lnTo>
                  <a:pt x="1835" y="2279"/>
                </a:lnTo>
                <a:lnTo>
                  <a:pt x="1796" y="2270"/>
                </a:lnTo>
                <a:lnTo>
                  <a:pt x="1758" y="2260"/>
                </a:lnTo>
                <a:lnTo>
                  <a:pt x="1722" y="2248"/>
                </a:lnTo>
                <a:lnTo>
                  <a:pt x="1689" y="2235"/>
                </a:lnTo>
                <a:lnTo>
                  <a:pt x="1658" y="2222"/>
                </a:lnTo>
                <a:lnTo>
                  <a:pt x="1627" y="2208"/>
                </a:lnTo>
                <a:lnTo>
                  <a:pt x="1597" y="2193"/>
                </a:lnTo>
                <a:lnTo>
                  <a:pt x="1570" y="2178"/>
                </a:lnTo>
                <a:lnTo>
                  <a:pt x="1517" y="2146"/>
                </a:lnTo>
                <a:lnTo>
                  <a:pt x="1466" y="2114"/>
                </a:lnTo>
                <a:lnTo>
                  <a:pt x="1413" y="2080"/>
                </a:lnTo>
                <a:lnTo>
                  <a:pt x="1384" y="2062"/>
                </a:lnTo>
                <a:lnTo>
                  <a:pt x="1352" y="2043"/>
                </a:lnTo>
                <a:lnTo>
                  <a:pt x="1318" y="2025"/>
                </a:lnTo>
                <a:lnTo>
                  <a:pt x="1282" y="2006"/>
                </a:lnTo>
                <a:lnTo>
                  <a:pt x="1243" y="1989"/>
                </a:lnTo>
                <a:lnTo>
                  <a:pt x="1203" y="1971"/>
                </a:lnTo>
                <a:lnTo>
                  <a:pt x="1160" y="1956"/>
                </a:lnTo>
                <a:lnTo>
                  <a:pt x="1114" y="1940"/>
                </a:lnTo>
                <a:lnTo>
                  <a:pt x="1065" y="1927"/>
                </a:lnTo>
                <a:lnTo>
                  <a:pt x="1014" y="1916"/>
                </a:lnTo>
                <a:lnTo>
                  <a:pt x="961" y="1906"/>
                </a:lnTo>
                <a:lnTo>
                  <a:pt x="933" y="1903"/>
                </a:lnTo>
                <a:lnTo>
                  <a:pt x="905" y="1899"/>
                </a:lnTo>
                <a:lnTo>
                  <a:pt x="875" y="1897"/>
                </a:lnTo>
                <a:lnTo>
                  <a:pt x="846" y="1894"/>
                </a:lnTo>
                <a:lnTo>
                  <a:pt x="815" y="1893"/>
                </a:lnTo>
                <a:lnTo>
                  <a:pt x="783" y="1893"/>
                </a:lnTo>
                <a:lnTo>
                  <a:pt x="752" y="1893"/>
                </a:lnTo>
                <a:lnTo>
                  <a:pt x="722" y="1894"/>
                </a:lnTo>
                <a:lnTo>
                  <a:pt x="692" y="1897"/>
                </a:lnTo>
                <a:lnTo>
                  <a:pt x="663" y="1899"/>
                </a:lnTo>
                <a:lnTo>
                  <a:pt x="634" y="1901"/>
                </a:lnTo>
                <a:lnTo>
                  <a:pt x="607" y="1906"/>
                </a:lnTo>
                <a:lnTo>
                  <a:pt x="554" y="1914"/>
                </a:lnTo>
                <a:lnTo>
                  <a:pt x="503" y="1926"/>
                </a:lnTo>
                <a:lnTo>
                  <a:pt x="456" y="1939"/>
                </a:lnTo>
                <a:lnTo>
                  <a:pt x="410" y="1954"/>
                </a:lnTo>
                <a:lnTo>
                  <a:pt x="368" y="1970"/>
                </a:lnTo>
                <a:lnTo>
                  <a:pt x="328" y="1988"/>
                </a:lnTo>
                <a:lnTo>
                  <a:pt x="289" y="2005"/>
                </a:lnTo>
                <a:lnTo>
                  <a:pt x="253" y="2024"/>
                </a:lnTo>
                <a:lnTo>
                  <a:pt x="219" y="2042"/>
                </a:lnTo>
                <a:lnTo>
                  <a:pt x="187" y="2061"/>
                </a:lnTo>
                <a:lnTo>
                  <a:pt x="158" y="2078"/>
                </a:lnTo>
                <a:lnTo>
                  <a:pt x="102" y="2113"/>
                </a:lnTo>
                <a:lnTo>
                  <a:pt x="51" y="2144"/>
                </a:lnTo>
                <a:lnTo>
                  <a:pt x="0" y="2175"/>
                </a:lnTo>
                <a:lnTo>
                  <a:pt x="0" y="2445"/>
                </a:lnTo>
                <a:lnTo>
                  <a:pt x="34" y="2430"/>
                </a:lnTo>
                <a:lnTo>
                  <a:pt x="67" y="2414"/>
                </a:lnTo>
                <a:lnTo>
                  <a:pt x="98" y="2397"/>
                </a:lnTo>
                <a:lnTo>
                  <a:pt x="127" y="2380"/>
                </a:lnTo>
                <a:lnTo>
                  <a:pt x="181" y="2349"/>
                </a:lnTo>
                <a:lnTo>
                  <a:pt x="230" y="2318"/>
                </a:lnTo>
                <a:lnTo>
                  <a:pt x="284" y="2285"/>
                </a:lnTo>
                <a:lnTo>
                  <a:pt x="338" y="2253"/>
                </a:lnTo>
                <a:lnTo>
                  <a:pt x="367" y="2237"/>
                </a:lnTo>
                <a:lnTo>
                  <a:pt x="396" y="2222"/>
                </a:lnTo>
                <a:lnTo>
                  <a:pt x="426" y="2207"/>
                </a:lnTo>
                <a:lnTo>
                  <a:pt x="457" y="2194"/>
                </a:lnTo>
                <a:lnTo>
                  <a:pt x="490" y="2182"/>
                </a:lnTo>
                <a:lnTo>
                  <a:pt x="526" y="2170"/>
                </a:lnTo>
                <a:lnTo>
                  <a:pt x="562" y="2161"/>
                </a:lnTo>
                <a:lnTo>
                  <a:pt x="601" y="2152"/>
                </a:lnTo>
                <a:lnTo>
                  <a:pt x="643" y="2144"/>
                </a:lnTo>
                <a:lnTo>
                  <a:pt x="686" y="2140"/>
                </a:lnTo>
                <a:lnTo>
                  <a:pt x="734" y="2136"/>
                </a:lnTo>
                <a:lnTo>
                  <a:pt x="783" y="2135"/>
                </a:lnTo>
                <a:lnTo>
                  <a:pt x="834" y="2136"/>
                </a:lnTo>
                <a:lnTo>
                  <a:pt x="881" y="2140"/>
                </a:lnTo>
                <a:lnTo>
                  <a:pt x="926" y="2146"/>
                </a:lnTo>
                <a:lnTo>
                  <a:pt x="967" y="2153"/>
                </a:lnTo>
                <a:lnTo>
                  <a:pt x="1007" y="2161"/>
                </a:lnTo>
                <a:lnTo>
                  <a:pt x="1044" y="2172"/>
                </a:lnTo>
                <a:lnTo>
                  <a:pt x="1079" y="2182"/>
                </a:lnTo>
                <a:lnTo>
                  <a:pt x="1114" y="2195"/>
                </a:lnTo>
                <a:lnTo>
                  <a:pt x="1145" y="2209"/>
                </a:lnTo>
                <a:lnTo>
                  <a:pt x="1176" y="2224"/>
                </a:lnTo>
                <a:lnTo>
                  <a:pt x="1204" y="2238"/>
                </a:lnTo>
                <a:lnTo>
                  <a:pt x="1233" y="2254"/>
                </a:lnTo>
                <a:lnTo>
                  <a:pt x="1286" y="2285"/>
                </a:lnTo>
                <a:lnTo>
                  <a:pt x="1337" y="2317"/>
                </a:lnTo>
                <a:lnTo>
                  <a:pt x="1389" y="2351"/>
                </a:lnTo>
                <a:lnTo>
                  <a:pt x="1418" y="2369"/>
                </a:lnTo>
                <a:lnTo>
                  <a:pt x="1450" y="2388"/>
                </a:lnTo>
                <a:lnTo>
                  <a:pt x="1484" y="2406"/>
                </a:lnTo>
                <a:lnTo>
                  <a:pt x="1520" y="2424"/>
                </a:lnTo>
                <a:lnTo>
                  <a:pt x="1558" y="2442"/>
                </a:lnTo>
                <a:lnTo>
                  <a:pt x="1600" y="2460"/>
                </a:lnTo>
                <a:lnTo>
                  <a:pt x="1642" y="2476"/>
                </a:lnTo>
                <a:lnTo>
                  <a:pt x="1688" y="2491"/>
                </a:lnTo>
                <a:lnTo>
                  <a:pt x="1737" y="2504"/>
                </a:lnTo>
                <a:lnTo>
                  <a:pt x="1787" y="2516"/>
                </a:lnTo>
                <a:lnTo>
                  <a:pt x="1842" y="2526"/>
                </a:lnTo>
                <a:lnTo>
                  <a:pt x="1869" y="2529"/>
                </a:lnTo>
                <a:lnTo>
                  <a:pt x="1897" y="2533"/>
                </a:lnTo>
                <a:lnTo>
                  <a:pt x="1927" y="2535"/>
                </a:lnTo>
                <a:lnTo>
                  <a:pt x="1956" y="2536"/>
                </a:lnTo>
                <a:lnTo>
                  <a:pt x="1987" y="2537"/>
                </a:lnTo>
                <a:lnTo>
                  <a:pt x="2019" y="2537"/>
                </a:lnTo>
                <a:lnTo>
                  <a:pt x="2049" y="2537"/>
                </a:lnTo>
                <a:lnTo>
                  <a:pt x="2080" y="2536"/>
                </a:lnTo>
                <a:lnTo>
                  <a:pt x="2110" y="2535"/>
                </a:lnTo>
                <a:lnTo>
                  <a:pt x="2139" y="2533"/>
                </a:lnTo>
                <a:lnTo>
                  <a:pt x="2167" y="2529"/>
                </a:lnTo>
                <a:lnTo>
                  <a:pt x="2195" y="2526"/>
                </a:lnTo>
                <a:lnTo>
                  <a:pt x="2248" y="2516"/>
                </a:lnTo>
                <a:lnTo>
                  <a:pt x="2298" y="2506"/>
                </a:lnTo>
                <a:lnTo>
                  <a:pt x="2347" y="2491"/>
                </a:lnTo>
                <a:lnTo>
                  <a:pt x="2392" y="2477"/>
                </a:lnTo>
                <a:lnTo>
                  <a:pt x="2434" y="2461"/>
                </a:lnTo>
                <a:lnTo>
                  <a:pt x="2474" y="2444"/>
                </a:lnTo>
                <a:lnTo>
                  <a:pt x="2513" y="2425"/>
                </a:lnTo>
                <a:lnTo>
                  <a:pt x="2549" y="2408"/>
                </a:lnTo>
                <a:lnTo>
                  <a:pt x="2583" y="2389"/>
                </a:lnTo>
                <a:lnTo>
                  <a:pt x="2615" y="2370"/>
                </a:lnTo>
                <a:lnTo>
                  <a:pt x="2645" y="2352"/>
                </a:lnTo>
                <a:lnTo>
                  <a:pt x="2700" y="2318"/>
                </a:lnTo>
                <a:lnTo>
                  <a:pt x="2753" y="2285"/>
                </a:lnTo>
                <a:lnTo>
                  <a:pt x="2808" y="2253"/>
                </a:lnTo>
                <a:lnTo>
                  <a:pt x="2836" y="2237"/>
                </a:lnTo>
                <a:lnTo>
                  <a:pt x="2865" y="2222"/>
                </a:lnTo>
                <a:lnTo>
                  <a:pt x="2895" y="2207"/>
                </a:lnTo>
                <a:lnTo>
                  <a:pt x="2927" y="2194"/>
                </a:lnTo>
                <a:lnTo>
                  <a:pt x="2960" y="2182"/>
                </a:lnTo>
                <a:lnTo>
                  <a:pt x="2995" y="2170"/>
                </a:lnTo>
                <a:lnTo>
                  <a:pt x="3031" y="2161"/>
                </a:lnTo>
                <a:lnTo>
                  <a:pt x="3070" y="2152"/>
                </a:lnTo>
                <a:lnTo>
                  <a:pt x="3111" y="2144"/>
                </a:lnTo>
                <a:lnTo>
                  <a:pt x="3156" y="2140"/>
                </a:lnTo>
                <a:lnTo>
                  <a:pt x="3203" y="2136"/>
                </a:lnTo>
                <a:lnTo>
                  <a:pt x="3253" y="2135"/>
                </a:lnTo>
                <a:lnTo>
                  <a:pt x="3303" y="2136"/>
                </a:lnTo>
                <a:lnTo>
                  <a:pt x="3350" y="2140"/>
                </a:lnTo>
                <a:lnTo>
                  <a:pt x="3395" y="2146"/>
                </a:lnTo>
                <a:lnTo>
                  <a:pt x="3437" y="2153"/>
                </a:lnTo>
                <a:lnTo>
                  <a:pt x="3476" y="2161"/>
                </a:lnTo>
                <a:lnTo>
                  <a:pt x="3514" y="2172"/>
                </a:lnTo>
                <a:lnTo>
                  <a:pt x="3549" y="2182"/>
                </a:lnTo>
                <a:lnTo>
                  <a:pt x="3582" y="2195"/>
                </a:lnTo>
                <a:lnTo>
                  <a:pt x="3614" y="2209"/>
                </a:lnTo>
                <a:lnTo>
                  <a:pt x="3645" y="2224"/>
                </a:lnTo>
                <a:lnTo>
                  <a:pt x="3674" y="2238"/>
                </a:lnTo>
                <a:lnTo>
                  <a:pt x="3701" y="2254"/>
                </a:lnTo>
                <a:lnTo>
                  <a:pt x="3755" y="2285"/>
                </a:lnTo>
                <a:lnTo>
                  <a:pt x="3805" y="2317"/>
                </a:lnTo>
                <a:lnTo>
                  <a:pt x="3858" y="2351"/>
                </a:lnTo>
                <a:lnTo>
                  <a:pt x="3888" y="2369"/>
                </a:lnTo>
                <a:lnTo>
                  <a:pt x="3920" y="2388"/>
                </a:lnTo>
                <a:lnTo>
                  <a:pt x="3953" y="2406"/>
                </a:lnTo>
                <a:lnTo>
                  <a:pt x="3989" y="2424"/>
                </a:lnTo>
                <a:lnTo>
                  <a:pt x="4028" y="2442"/>
                </a:lnTo>
                <a:lnTo>
                  <a:pt x="4068" y="2460"/>
                </a:lnTo>
                <a:lnTo>
                  <a:pt x="4112" y="2476"/>
                </a:lnTo>
                <a:lnTo>
                  <a:pt x="4158" y="2491"/>
                </a:lnTo>
                <a:lnTo>
                  <a:pt x="4207" y="2504"/>
                </a:lnTo>
                <a:lnTo>
                  <a:pt x="4257" y="2516"/>
                </a:lnTo>
                <a:lnTo>
                  <a:pt x="4310" y="2526"/>
                </a:lnTo>
                <a:lnTo>
                  <a:pt x="4339" y="2529"/>
                </a:lnTo>
                <a:lnTo>
                  <a:pt x="4367" y="2533"/>
                </a:lnTo>
                <a:lnTo>
                  <a:pt x="4397" y="2535"/>
                </a:lnTo>
                <a:lnTo>
                  <a:pt x="4426" y="2536"/>
                </a:lnTo>
                <a:lnTo>
                  <a:pt x="4457" y="2537"/>
                </a:lnTo>
                <a:lnTo>
                  <a:pt x="4487" y="2537"/>
                </a:lnTo>
                <a:lnTo>
                  <a:pt x="4519" y="2537"/>
                </a:lnTo>
                <a:lnTo>
                  <a:pt x="4550" y="2536"/>
                </a:lnTo>
                <a:lnTo>
                  <a:pt x="4579" y="2535"/>
                </a:lnTo>
                <a:lnTo>
                  <a:pt x="4609" y="2533"/>
                </a:lnTo>
                <a:lnTo>
                  <a:pt x="4637" y="2529"/>
                </a:lnTo>
                <a:lnTo>
                  <a:pt x="4664" y="2526"/>
                </a:lnTo>
                <a:lnTo>
                  <a:pt x="4718" y="2516"/>
                </a:lnTo>
                <a:lnTo>
                  <a:pt x="4768" y="2506"/>
                </a:lnTo>
                <a:lnTo>
                  <a:pt x="4815" y="2491"/>
                </a:lnTo>
                <a:lnTo>
                  <a:pt x="4860" y="2477"/>
                </a:lnTo>
                <a:lnTo>
                  <a:pt x="4904" y="2461"/>
                </a:lnTo>
                <a:lnTo>
                  <a:pt x="4944" y="2444"/>
                </a:lnTo>
                <a:lnTo>
                  <a:pt x="4982" y="2425"/>
                </a:lnTo>
                <a:lnTo>
                  <a:pt x="5018" y="2408"/>
                </a:lnTo>
                <a:lnTo>
                  <a:pt x="5053" y="2389"/>
                </a:lnTo>
                <a:lnTo>
                  <a:pt x="5085" y="2370"/>
                </a:lnTo>
                <a:lnTo>
                  <a:pt x="5114" y="2352"/>
                </a:lnTo>
                <a:lnTo>
                  <a:pt x="5170" y="2318"/>
                </a:lnTo>
                <a:lnTo>
                  <a:pt x="5223" y="2285"/>
                </a:lnTo>
                <a:lnTo>
                  <a:pt x="5277" y="2253"/>
                </a:lnTo>
                <a:lnTo>
                  <a:pt x="5305" y="2237"/>
                </a:lnTo>
                <a:lnTo>
                  <a:pt x="5335" y="2222"/>
                </a:lnTo>
                <a:lnTo>
                  <a:pt x="5364" y="2207"/>
                </a:lnTo>
                <a:lnTo>
                  <a:pt x="5396" y="2194"/>
                </a:lnTo>
                <a:lnTo>
                  <a:pt x="5429" y="2182"/>
                </a:lnTo>
                <a:lnTo>
                  <a:pt x="5465" y="2170"/>
                </a:lnTo>
                <a:lnTo>
                  <a:pt x="5501" y="2161"/>
                </a:lnTo>
                <a:lnTo>
                  <a:pt x="5540" y="2152"/>
                </a:lnTo>
                <a:lnTo>
                  <a:pt x="5581" y="2144"/>
                </a:lnTo>
                <a:lnTo>
                  <a:pt x="5625" y="2140"/>
                </a:lnTo>
                <a:lnTo>
                  <a:pt x="5672" y="2136"/>
                </a:lnTo>
                <a:lnTo>
                  <a:pt x="5723" y="2135"/>
                </a:lnTo>
                <a:lnTo>
                  <a:pt x="5773" y="2136"/>
                </a:lnTo>
                <a:lnTo>
                  <a:pt x="5820" y="2140"/>
                </a:lnTo>
                <a:lnTo>
                  <a:pt x="5865" y="2146"/>
                </a:lnTo>
                <a:lnTo>
                  <a:pt x="5906" y="2153"/>
                </a:lnTo>
                <a:lnTo>
                  <a:pt x="5946" y="2161"/>
                </a:lnTo>
                <a:lnTo>
                  <a:pt x="5984" y="2172"/>
                </a:lnTo>
                <a:lnTo>
                  <a:pt x="6019" y="2182"/>
                </a:lnTo>
                <a:lnTo>
                  <a:pt x="6052" y="2195"/>
                </a:lnTo>
                <a:lnTo>
                  <a:pt x="6084" y="2209"/>
                </a:lnTo>
                <a:lnTo>
                  <a:pt x="6115" y="2224"/>
                </a:lnTo>
                <a:lnTo>
                  <a:pt x="6143" y="2238"/>
                </a:lnTo>
                <a:lnTo>
                  <a:pt x="6171" y="2254"/>
                </a:lnTo>
                <a:lnTo>
                  <a:pt x="6225" y="2285"/>
                </a:lnTo>
                <a:lnTo>
                  <a:pt x="6275" y="2317"/>
                </a:lnTo>
                <a:lnTo>
                  <a:pt x="6286" y="2324"/>
                </a:lnTo>
                <a:lnTo>
                  <a:pt x="6286" y="2041"/>
                </a:lnTo>
                <a:lnTo>
                  <a:pt x="6234" y="2013"/>
                </a:lnTo>
                <a:lnTo>
                  <a:pt x="6207" y="1999"/>
                </a:lnTo>
                <a:lnTo>
                  <a:pt x="6177" y="1986"/>
                </a:lnTo>
                <a:lnTo>
                  <a:pt x="6148" y="1973"/>
                </a:lnTo>
                <a:lnTo>
                  <a:pt x="6116" y="1962"/>
                </a:lnTo>
                <a:lnTo>
                  <a:pt x="6083" y="1950"/>
                </a:lnTo>
                <a:lnTo>
                  <a:pt x="6049" y="1939"/>
                </a:lnTo>
                <a:lnTo>
                  <a:pt x="6013" y="1929"/>
                </a:lnTo>
                <a:lnTo>
                  <a:pt x="5976" y="1920"/>
                </a:lnTo>
                <a:lnTo>
                  <a:pt x="5938" y="1912"/>
                </a:lnTo>
                <a:lnTo>
                  <a:pt x="5898" y="1906"/>
                </a:lnTo>
                <a:lnTo>
                  <a:pt x="5856" y="1900"/>
                </a:lnTo>
                <a:lnTo>
                  <a:pt x="5813" y="1897"/>
                </a:lnTo>
                <a:lnTo>
                  <a:pt x="5769" y="1894"/>
                </a:lnTo>
                <a:lnTo>
                  <a:pt x="5723" y="1893"/>
                </a:lnTo>
                <a:close/>
              </a:path>
            </a:pathLst>
          </a:custGeom>
          <a:solidFill>
            <a:srgbClr val="BA433A"/>
          </a:solidFill>
          <a:ln>
            <a:noFill/>
          </a:ln>
        </p:spPr>
        <p:txBody>
          <a:bodyPr anchor="ctr">
            <a:normAutofit fontScale="77500" lnSpcReduction="20000"/>
            <a:scene3d>
              <a:camera prst="orthographicFront"/>
              <a:lightRig rig="threePt" dir="t"/>
            </a:scene3d>
            <a:sp3d>
              <a:contourClr>
                <a:srgbClr val="FFFFFF"/>
              </a:contourClr>
            </a:sp3d>
          </a:bodyPr>
          <a:lstStyle/>
          <a:p>
            <a:pPr algn="ctr">
              <a:defRPr/>
            </a:pPr>
            <a:endParaRPr lang="zh-CN" altLang="en-US" sz="675">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2" name="KSO_Shape"/>
          <p:cNvSpPr/>
          <p:nvPr>
            <p:custDataLst>
              <p:tags r:id="rId29"/>
            </p:custDataLst>
          </p:nvPr>
        </p:nvSpPr>
        <p:spPr bwMode="auto">
          <a:xfrm>
            <a:off x="7576642" y="1023548"/>
            <a:ext cx="282920" cy="273017"/>
          </a:xfrm>
          <a:custGeom>
            <a:avLst/>
            <a:gdLst>
              <a:gd name="T0" fmla="*/ 953313 w 1597025"/>
              <a:gd name="T1" fmla="*/ 1004299 h 1539876"/>
              <a:gd name="T2" fmla="*/ 973060 w 1597025"/>
              <a:gd name="T3" fmla="*/ 1093764 h 1539876"/>
              <a:gd name="T4" fmla="*/ 796411 w 1597025"/>
              <a:gd name="T5" fmla="*/ 1083945 h 1539876"/>
              <a:gd name="T6" fmla="*/ 816429 w 1597025"/>
              <a:gd name="T7" fmla="*/ 999663 h 1539876"/>
              <a:gd name="T8" fmla="*/ 370540 w 1597025"/>
              <a:gd name="T9" fmla="*/ 749943 h 1539876"/>
              <a:gd name="T10" fmla="*/ 427319 w 1597025"/>
              <a:gd name="T11" fmla="*/ 792391 h 1539876"/>
              <a:gd name="T12" fmla="*/ 505459 w 1597025"/>
              <a:gd name="T13" fmla="*/ 922709 h 1539876"/>
              <a:gd name="T14" fmla="*/ 636864 w 1597025"/>
              <a:gd name="T15" fmla="*/ 1044376 h 1539876"/>
              <a:gd name="T16" fmla="*/ 790980 w 1597025"/>
              <a:gd name="T17" fmla="*/ 1110076 h 1539876"/>
              <a:gd name="T18" fmla="*/ 997550 w 1597025"/>
              <a:gd name="T19" fmla="*/ 1117646 h 1539876"/>
              <a:gd name="T20" fmla="*/ 1171133 w 1597025"/>
              <a:gd name="T21" fmla="*/ 1083579 h 1539876"/>
              <a:gd name="T22" fmla="*/ 1236564 w 1597025"/>
              <a:gd name="T23" fmla="*/ 1110346 h 1539876"/>
              <a:gd name="T24" fmla="*/ 1271173 w 1597025"/>
              <a:gd name="T25" fmla="*/ 1175236 h 1539876"/>
              <a:gd name="T26" fmla="*/ 1257113 w 1597025"/>
              <a:gd name="T27" fmla="*/ 1245261 h 1539876"/>
              <a:gd name="T28" fmla="*/ 1201685 w 1597025"/>
              <a:gd name="T29" fmla="*/ 1291224 h 1539876"/>
              <a:gd name="T30" fmla="*/ 978352 w 1597025"/>
              <a:gd name="T31" fmla="*/ 1335565 h 1539876"/>
              <a:gd name="T32" fmla="*/ 792332 w 1597025"/>
              <a:gd name="T33" fmla="*/ 1328805 h 1539876"/>
              <a:gd name="T34" fmla="*/ 622804 w 1597025"/>
              <a:gd name="T35" fmla="*/ 1279057 h 1539876"/>
              <a:gd name="T36" fmla="*/ 389736 w 1597025"/>
              <a:gd name="T37" fmla="*/ 1115754 h 1539876"/>
              <a:gd name="T38" fmla="*/ 260495 w 1597025"/>
              <a:gd name="T39" fmla="*/ 937039 h 1539876"/>
              <a:gd name="T40" fmla="*/ 231024 w 1597025"/>
              <a:gd name="T41" fmla="*/ 845114 h 1539876"/>
              <a:gd name="T42" fmla="*/ 259144 w 1597025"/>
              <a:gd name="T43" fmla="*/ 779683 h 1539876"/>
              <a:gd name="T44" fmla="*/ 324305 w 1597025"/>
              <a:gd name="T45" fmla="*/ 745617 h 1539876"/>
              <a:gd name="T46" fmla="*/ 465499 w 1597025"/>
              <a:gd name="T47" fmla="*/ 635166 h 1539876"/>
              <a:gd name="T48" fmla="*/ 551241 w 1597025"/>
              <a:gd name="T49" fmla="*/ 725925 h 1539876"/>
              <a:gd name="T50" fmla="*/ 576667 w 1597025"/>
              <a:gd name="T51" fmla="*/ 897147 h 1539876"/>
              <a:gd name="T52" fmla="*/ 490653 w 1597025"/>
              <a:gd name="T53" fmla="*/ 853800 h 1539876"/>
              <a:gd name="T54" fmla="*/ 441966 w 1597025"/>
              <a:gd name="T55" fmla="*/ 766563 h 1539876"/>
              <a:gd name="T56" fmla="*/ 348651 w 1597025"/>
              <a:gd name="T57" fmla="*/ 718068 h 1539876"/>
              <a:gd name="T58" fmla="*/ 264802 w 1597025"/>
              <a:gd name="T59" fmla="*/ 739471 h 1539876"/>
              <a:gd name="T60" fmla="*/ 210434 w 1597025"/>
              <a:gd name="T61" fmla="*/ 811806 h 1539876"/>
              <a:gd name="T62" fmla="*/ 214221 w 1597025"/>
              <a:gd name="T63" fmla="*/ 901753 h 1539876"/>
              <a:gd name="T64" fmla="*/ 322414 w 1597025"/>
              <a:gd name="T65" fmla="*/ 1079476 h 1539876"/>
              <a:gd name="T66" fmla="*/ 487137 w 1597025"/>
              <a:gd name="T67" fmla="*/ 1234443 h 1539876"/>
              <a:gd name="T68" fmla="*/ 669983 w 1597025"/>
              <a:gd name="T69" fmla="*/ 1326556 h 1539876"/>
              <a:gd name="T70" fmla="*/ 851746 w 1597025"/>
              <a:gd name="T71" fmla="*/ 1363401 h 1539876"/>
              <a:gd name="T72" fmla="*/ 1074352 w 1597025"/>
              <a:gd name="T73" fmla="*/ 1350939 h 1539876"/>
              <a:gd name="T74" fmla="*/ 1771383 w 1597025"/>
              <a:gd name="T75" fmla="*/ 1506176 h 1539876"/>
              <a:gd name="T76" fmla="*/ 1866592 w 1597025"/>
              <a:gd name="T77" fmla="*/ 1563883 h 1539876"/>
              <a:gd name="T78" fmla="*/ 1905000 w 1597025"/>
              <a:gd name="T79" fmla="*/ 1670354 h 1539876"/>
              <a:gd name="T80" fmla="*/ 1866592 w 1597025"/>
              <a:gd name="T81" fmla="*/ 1777097 h 1539876"/>
              <a:gd name="T82" fmla="*/ 1771383 w 1597025"/>
              <a:gd name="T83" fmla="*/ 1834803 h 1539876"/>
              <a:gd name="T84" fmla="*/ 233967 w 1597025"/>
              <a:gd name="T85" fmla="*/ 1832094 h 1539876"/>
              <a:gd name="T86" fmla="*/ 100889 w 1597025"/>
              <a:gd name="T87" fmla="*/ 1771679 h 1539876"/>
              <a:gd name="T88" fmla="*/ 43276 w 1597025"/>
              <a:gd name="T89" fmla="*/ 1689048 h 1539876"/>
              <a:gd name="T90" fmla="*/ 5950 w 1597025"/>
              <a:gd name="T91" fmla="*/ 1494798 h 1539876"/>
              <a:gd name="T92" fmla="*/ 12172 w 1597025"/>
              <a:gd name="T93" fmla="*/ 1175382 h 1539876"/>
              <a:gd name="T94" fmla="*/ 92504 w 1597025"/>
              <a:gd name="T95" fmla="*/ 856238 h 1539876"/>
              <a:gd name="T96" fmla="*/ 149035 w 1597025"/>
              <a:gd name="T97" fmla="*/ 746245 h 1539876"/>
              <a:gd name="T98" fmla="*/ 297259 w 1597025"/>
              <a:gd name="T99" fmla="*/ 634625 h 1539876"/>
              <a:gd name="T100" fmla="*/ 693156 w 1597025"/>
              <a:gd name="T101" fmla="*/ 2433 h 1539876"/>
              <a:gd name="T102" fmla="*/ 794735 w 1597025"/>
              <a:gd name="T103" fmla="*/ 34338 h 1539876"/>
              <a:gd name="T104" fmla="*/ 925220 w 1597025"/>
              <a:gd name="T105" fmla="*/ 167633 h 1539876"/>
              <a:gd name="T106" fmla="*/ 955748 w 1597025"/>
              <a:gd name="T107" fmla="*/ 324451 h 1539876"/>
              <a:gd name="T108" fmla="*/ 928732 w 1597025"/>
              <a:gd name="T109" fmla="*/ 427464 h 1539876"/>
              <a:gd name="T110" fmla="*/ 814186 w 1597025"/>
              <a:gd name="T111" fmla="*/ 556974 h 1539876"/>
              <a:gd name="T112" fmla="*/ 647500 w 1597025"/>
              <a:gd name="T113" fmla="*/ 602667 h 1539876"/>
              <a:gd name="T114" fmla="*/ 543221 w 1597025"/>
              <a:gd name="T115" fmla="*/ 580766 h 1539876"/>
              <a:gd name="T116" fmla="*/ 416247 w 1597025"/>
              <a:gd name="T117" fmla="*/ 484243 h 1539876"/>
              <a:gd name="T118" fmla="*/ 354111 w 1597025"/>
              <a:gd name="T119" fmla="*/ 308498 h 1539876"/>
              <a:gd name="T120" fmla="*/ 370591 w 1597025"/>
              <a:gd name="T121" fmla="*/ 203322 h 1539876"/>
              <a:gd name="T122" fmla="*/ 450286 w 1597025"/>
              <a:gd name="T123" fmla="*/ 80843 h 1539876"/>
              <a:gd name="T124" fmla="*/ 633452 w 1597025"/>
              <a:gd name="T125" fmla="*/ 811 h 15398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97025" h="1539876">
                <a:moveTo>
                  <a:pt x="719489" y="1178592"/>
                </a:moveTo>
                <a:lnTo>
                  <a:pt x="634683" y="1258701"/>
                </a:lnTo>
                <a:lnTo>
                  <a:pt x="779806" y="1258701"/>
                </a:lnTo>
                <a:lnTo>
                  <a:pt x="719489" y="1178592"/>
                </a:lnTo>
                <a:close/>
                <a:moveTo>
                  <a:pt x="734786" y="827088"/>
                </a:moveTo>
                <a:lnTo>
                  <a:pt x="742270" y="827088"/>
                </a:lnTo>
                <a:lnTo>
                  <a:pt x="749754" y="827545"/>
                </a:lnTo>
                <a:lnTo>
                  <a:pt x="757011" y="828459"/>
                </a:lnTo>
                <a:lnTo>
                  <a:pt x="764495" y="829601"/>
                </a:lnTo>
                <a:lnTo>
                  <a:pt x="771753" y="831201"/>
                </a:lnTo>
                <a:lnTo>
                  <a:pt x="778556" y="833257"/>
                </a:lnTo>
                <a:lnTo>
                  <a:pt x="785813" y="835542"/>
                </a:lnTo>
                <a:lnTo>
                  <a:pt x="792390" y="838512"/>
                </a:lnTo>
                <a:lnTo>
                  <a:pt x="799194" y="841253"/>
                </a:lnTo>
                <a:lnTo>
                  <a:pt x="805770" y="844909"/>
                </a:lnTo>
                <a:lnTo>
                  <a:pt x="811894" y="848565"/>
                </a:lnTo>
                <a:lnTo>
                  <a:pt x="818244" y="852677"/>
                </a:lnTo>
                <a:lnTo>
                  <a:pt x="824140" y="857018"/>
                </a:lnTo>
                <a:lnTo>
                  <a:pt x="829583" y="861588"/>
                </a:lnTo>
                <a:lnTo>
                  <a:pt x="835026" y="866842"/>
                </a:lnTo>
                <a:lnTo>
                  <a:pt x="840469" y="872097"/>
                </a:lnTo>
                <a:lnTo>
                  <a:pt x="845231" y="877809"/>
                </a:lnTo>
                <a:lnTo>
                  <a:pt x="849994" y="883750"/>
                </a:lnTo>
                <a:lnTo>
                  <a:pt x="868363" y="908653"/>
                </a:lnTo>
                <a:lnTo>
                  <a:pt x="854983" y="910938"/>
                </a:lnTo>
                <a:lnTo>
                  <a:pt x="842056" y="913223"/>
                </a:lnTo>
                <a:lnTo>
                  <a:pt x="828903" y="914822"/>
                </a:lnTo>
                <a:lnTo>
                  <a:pt x="815749" y="916193"/>
                </a:lnTo>
                <a:lnTo>
                  <a:pt x="803049" y="917564"/>
                </a:lnTo>
                <a:lnTo>
                  <a:pt x="790349" y="918249"/>
                </a:lnTo>
                <a:lnTo>
                  <a:pt x="777876" y="918706"/>
                </a:lnTo>
                <a:lnTo>
                  <a:pt x="765629" y="919163"/>
                </a:lnTo>
                <a:lnTo>
                  <a:pt x="755197" y="918706"/>
                </a:lnTo>
                <a:lnTo>
                  <a:pt x="744992" y="918478"/>
                </a:lnTo>
                <a:lnTo>
                  <a:pt x="734786" y="917792"/>
                </a:lnTo>
                <a:lnTo>
                  <a:pt x="725035" y="916878"/>
                </a:lnTo>
                <a:lnTo>
                  <a:pt x="715056" y="916193"/>
                </a:lnTo>
                <a:lnTo>
                  <a:pt x="705304" y="914822"/>
                </a:lnTo>
                <a:lnTo>
                  <a:pt x="695779" y="913680"/>
                </a:lnTo>
                <a:lnTo>
                  <a:pt x="686254" y="911852"/>
                </a:lnTo>
                <a:lnTo>
                  <a:pt x="676729" y="910024"/>
                </a:lnTo>
                <a:lnTo>
                  <a:pt x="667658" y="907968"/>
                </a:lnTo>
                <a:lnTo>
                  <a:pt x="658360" y="905912"/>
                </a:lnTo>
                <a:lnTo>
                  <a:pt x="649288" y="903398"/>
                </a:lnTo>
                <a:lnTo>
                  <a:pt x="640444" y="900657"/>
                </a:lnTo>
                <a:lnTo>
                  <a:pt x="631599" y="897915"/>
                </a:lnTo>
                <a:lnTo>
                  <a:pt x="622754" y="894716"/>
                </a:lnTo>
                <a:lnTo>
                  <a:pt x="614363" y="891518"/>
                </a:lnTo>
                <a:lnTo>
                  <a:pt x="641124" y="865472"/>
                </a:lnTo>
                <a:lnTo>
                  <a:pt x="646794" y="860674"/>
                </a:lnTo>
                <a:lnTo>
                  <a:pt x="652690" y="855647"/>
                </a:lnTo>
                <a:lnTo>
                  <a:pt x="658586" y="851535"/>
                </a:lnTo>
                <a:lnTo>
                  <a:pt x="664710" y="847422"/>
                </a:lnTo>
                <a:lnTo>
                  <a:pt x="671286" y="843767"/>
                </a:lnTo>
                <a:lnTo>
                  <a:pt x="677863" y="840568"/>
                </a:lnTo>
                <a:lnTo>
                  <a:pt x="684440" y="837369"/>
                </a:lnTo>
                <a:lnTo>
                  <a:pt x="691470" y="834856"/>
                </a:lnTo>
                <a:lnTo>
                  <a:pt x="698274" y="832800"/>
                </a:lnTo>
                <a:lnTo>
                  <a:pt x="705531" y="830744"/>
                </a:lnTo>
                <a:lnTo>
                  <a:pt x="712788" y="829373"/>
                </a:lnTo>
                <a:lnTo>
                  <a:pt x="719819" y="828002"/>
                </a:lnTo>
                <a:lnTo>
                  <a:pt x="727303" y="827317"/>
                </a:lnTo>
                <a:lnTo>
                  <a:pt x="734786" y="827088"/>
                </a:lnTo>
                <a:close/>
                <a:moveTo>
                  <a:pt x="285022" y="623888"/>
                </a:moveTo>
                <a:lnTo>
                  <a:pt x="289329" y="624115"/>
                </a:lnTo>
                <a:lnTo>
                  <a:pt x="293636" y="624567"/>
                </a:lnTo>
                <a:lnTo>
                  <a:pt x="297943" y="625247"/>
                </a:lnTo>
                <a:lnTo>
                  <a:pt x="302023" y="625926"/>
                </a:lnTo>
                <a:lnTo>
                  <a:pt x="306556" y="626832"/>
                </a:lnTo>
                <a:lnTo>
                  <a:pt x="310636" y="628191"/>
                </a:lnTo>
                <a:lnTo>
                  <a:pt x="314716" y="629550"/>
                </a:lnTo>
                <a:lnTo>
                  <a:pt x="318569" y="631135"/>
                </a:lnTo>
                <a:lnTo>
                  <a:pt x="322649" y="632721"/>
                </a:lnTo>
                <a:lnTo>
                  <a:pt x="326276" y="634985"/>
                </a:lnTo>
                <a:lnTo>
                  <a:pt x="330129" y="637024"/>
                </a:lnTo>
                <a:lnTo>
                  <a:pt x="333529" y="639288"/>
                </a:lnTo>
                <a:lnTo>
                  <a:pt x="337156" y="641780"/>
                </a:lnTo>
                <a:lnTo>
                  <a:pt x="340556" y="644497"/>
                </a:lnTo>
                <a:lnTo>
                  <a:pt x="343956" y="647442"/>
                </a:lnTo>
                <a:lnTo>
                  <a:pt x="346903" y="650159"/>
                </a:lnTo>
                <a:lnTo>
                  <a:pt x="350076" y="653556"/>
                </a:lnTo>
                <a:lnTo>
                  <a:pt x="352796" y="656954"/>
                </a:lnTo>
                <a:lnTo>
                  <a:pt x="355743" y="660124"/>
                </a:lnTo>
                <a:lnTo>
                  <a:pt x="358236" y="663748"/>
                </a:lnTo>
                <a:lnTo>
                  <a:pt x="360503" y="667598"/>
                </a:lnTo>
                <a:lnTo>
                  <a:pt x="362770" y="671674"/>
                </a:lnTo>
                <a:lnTo>
                  <a:pt x="364810" y="675751"/>
                </a:lnTo>
                <a:lnTo>
                  <a:pt x="366623" y="680054"/>
                </a:lnTo>
                <a:lnTo>
                  <a:pt x="367303" y="681186"/>
                </a:lnTo>
                <a:lnTo>
                  <a:pt x="370476" y="688434"/>
                </a:lnTo>
                <a:lnTo>
                  <a:pt x="377050" y="700890"/>
                </a:lnTo>
                <a:lnTo>
                  <a:pt x="381356" y="708816"/>
                </a:lnTo>
                <a:lnTo>
                  <a:pt x="386343" y="717876"/>
                </a:lnTo>
                <a:lnTo>
                  <a:pt x="392236" y="727614"/>
                </a:lnTo>
                <a:lnTo>
                  <a:pt x="399036" y="738032"/>
                </a:lnTo>
                <a:lnTo>
                  <a:pt x="406516" y="749356"/>
                </a:lnTo>
                <a:lnTo>
                  <a:pt x="414903" y="760906"/>
                </a:lnTo>
                <a:lnTo>
                  <a:pt x="423743" y="772909"/>
                </a:lnTo>
                <a:lnTo>
                  <a:pt x="433943" y="785139"/>
                </a:lnTo>
                <a:lnTo>
                  <a:pt x="444597" y="797821"/>
                </a:lnTo>
                <a:lnTo>
                  <a:pt x="450263" y="803936"/>
                </a:lnTo>
                <a:lnTo>
                  <a:pt x="456157" y="810278"/>
                </a:lnTo>
                <a:lnTo>
                  <a:pt x="468623" y="822507"/>
                </a:lnTo>
                <a:lnTo>
                  <a:pt x="475197" y="828622"/>
                </a:lnTo>
                <a:lnTo>
                  <a:pt x="481770" y="834737"/>
                </a:lnTo>
                <a:lnTo>
                  <a:pt x="488797" y="840852"/>
                </a:lnTo>
                <a:lnTo>
                  <a:pt x="495597" y="846740"/>
                </a:lnTo>
                <a:lnTo>
                  <a:pt x="502850" y="852402"/>
                </a:lnTo>
                <a:lnTo>
                  <a:pt x="510330" y="858291"/>
                </a:lnTo>
                <a:lnTo>
                  <a:pt x="517810" y="863726"/>
                </a:lnTo>
                <a:lnTo>
                  <a:pt x="525517" y="869161"/>
                </a:lnTo>
                <a:lnTo>
                  <a:pt x="533904" y="874823"/>
                </a:lnTo>
                <a:lnTo>
                  <a:pt x="542064" y="880032"/>
                </a:lnTo>
                <a:lnTo>
                  <a:pt x="550451" y="885015"/>
                </a:lnTo>
                <a:lnTo>
                  <a:pt x="559291" y="889997"/>
                </a:lnTo>
                <a:lnTo>
                  <a:pt x="567904" y="894753"/>
                </a:lnTo>
                <a:lnTo>
                  <a:pt x="577197" y="899509"/>
                </a:lnTo>
                <a:lnTo>
                  <a:pt x="586717" y="904039"/>
                </a:lnTo>
                <a:lnTo>
                  <a:pt x="596011" y="908115"/>
                </a:lnTo>
                <a:lnTo>
                  <a:pt x="605078" y="911739"/>
                </a:lnTo>
                <a:lnTo>
                  <a:pt x="614371" y="915362"/>
                </a:lnTo>
                <a:lnTo>
                  <a:pt x="623438" y="918533"/>
                </a:lnTo>
                <a:lnTo>
                  <a:pt x="632958" y="921704"/>
                </a:lnTo>
                <a:lnTo>
                  <a:pt x="642704" y="924421"/>
                </a:lnTo>
                <a:lnTo>
                  <a:pt x="652678" y="927366"/>
                </a:lnTo>
                <a:lnTo>
                  <a:pt x="663105" y="929857"/>
                </a:lnTo>
                <a:lnTo>
                  <a:pt x="673305" y="932122"/>
                </a:lnTo>
                <a:lnTo>
                  <a:pt x="683958" y="933933"/>
                </a:lnTo>
                <a:lnTo>
                  <a:pt x="694838" y="935745"/>
                </a:lnTo>
                <a:lnTo>
                  <a:pt x="706172" y="937557"/>
                </a:lnTo>
                <a:lnTo>
                  <a:pt x="717278" y="938916"/>
                </a:lnTo>
                <a:lnTo>
                  <a:pt x="728838" y="939822"/>
                </a:lnTo>
                <a:lnTo>
                  <a:pt x="740625" y="940728"/>
                </a:lnTo>
                <a:lnTo>
                  <a:pt x="752638" y="940954"/>
                </a:lnTo>
                <a:lnTo>
                  <a:pt x="765105" y="941181"/>
                </a:lnTo>
                <a:lnTo>
                  <a:pt x="778705" y="940954"/>
                </a:lnTo>
                <a:lnTo>
                  <a:pt x="792532" y="940501"/>
                </a:lnTo>
                <a:lnTo>
                  <a:pt x="806812" y="939595"/>
                </a:lnTo>
                <a:lnTo>
                  <a:pt x="821319" y="938010"/>
                </a:lnTo>
                <a:lnTo>
                  <a:pt x="836279" y="936198"/>
                </a:lnTo>
                <a:lnTo>
                  <a:pt x="851466" y="934160"/>
                </a:lnTo>
                <a:lnTo>
                  <a:pt x="867106" y="931442"/>
                </a:lnTo>
                <a:lnTo>
                  <a:pt x="883199" y="928272"/>
                </a:lnTo>
                <a:lnTo>
                  <a:pt x="899293" y="925101"/>
                </a:lnTo>
                <a:lnTo>
                  <a:pt x="916293" y="921024"/>
                </a:lnTo>
                <a:lnTo>
                  <a:pt x="933066" y="916268"/>
                </a:lnTo>
                <a:lnTo>
                  <a:pt x="950520" y="911286"/>
                </a:lnTo>
                <a:lnTo>
                  <a:pt x="955280" y="909927"/>
                </a:lnTo>
                <a:lnTo>
                  <a:pt x="959586" y="909248"/>
                </a:lnTo>
                <a:lnTo>
                  <a:pt x="964120" y="908342"/>
                </a:lnTo>
                <a:lnTo>
                  <a:pt x="968426" y="907889"/>
                </a:lnTo>
                <a:lnTo>
                  <a:pt x="972960" y="907436"/>
                </a:lnTo>
                <a:lnTo>
                  <a:pt x="977493" y="907436"/>
                </a:lnTo>
                <a:lnTo>
                  <a:pt x="981800" y="907662"/>
                </a:lnTo>
                <a:lnTo>
                  <a:pt x="986106" y="907889"/>
                </a:lnTo>
                <a:lnTo>
                  <a:pt x="990640" y="908342"/>
                </a:lnTo>
                <a:lnTo>
                  <a:pt x="994946" y="909248"/>
                </a:lnTo>
                <a:lnTo>
                  <a:pt x="999026" y="910154"/>
                </a:lnTo>
                <a:lnTo>
                  <a:pt x="1003107" y="911286"/>
                </a:lnTo>
                <a:lnTo>
                  <a:pt x="1007187" y="912645"/>
                </a:lnTo>
                <a:lnTo>
                  <a:pt x="1011267" y="914230"/>
                </a:lnTo>
                <a:lnTo>
                  <a:pt x="1015120" y="916042"/>
                </a:lnTo>
                <a:lnTo>
                  <a:pt x="1018973" y="917854"/>
                </a:lnTo>
                <a:lnTo>
                  <a:pt x="1022827" y="920118"/>
                </a:lnTo>
                <a:lnTo>
                  <a:pt x="1026453" y="922383"/>
                </a:lnTo>
                <a:lnTo>
                  <a:pt x="1030080" y="924874"/>
                </a:lnTo>
                <a:lnTo>
                  <a:pt x="1033480" y="927366"/>
                </a:lnTo>
                <a:lnTo>
                  <a:pt x="1036653" y="930083"/>
                </a:lnTo>
                <a:lnTo>
                  <a:pt x="1040053" y="933254"/>
                </a:lnTo>
                <a:lnTo>
                  <a:pt x="1043227" y="936198"/>
                </a:lnTo>
                <a:lnTo>
                  <a:pt x="1045947" y="939595"/>
                </a:lnTo>
                <a:lnTo>
                  <a:pt x="1048440" y="942993"/>
                </a:lnTo>
                <a:lnTo>
                  <a:pt x="1051160" y="946616"/>
                </a:lnTo>
                <a:lnTo>
                  <a:pt x="1053653" y="950466"/>
                </a:lnTo>
                <a:lnTo>
                  <a:pt x="1055693" y="954316"/>
                </a:lnTo>
                <a:lnTo>
                  <a:pt x="1057734" y="958393"/>
                </a:lnTo>
                <a:lnTo>
                  <a:pt x="1059774" y="962469"/>
                </a:lnTo>
                <a:lnTo>
                  <a:pt x="1061360" y="966546"/>
                </a:lnTo>
                <a:lnTo>
                  <a:pt x="1062947" y="971076"/>
                </a:lnTo>
                <a:lnTo>
                  <a:pt x="1064080" y="975379"/>
                </a:lnTo>
                <a:lnTo>
                  <a:pt x="1064987" y="979908"/>
                </a:lnTo>
                <a:lnTo>
                  <a:pt x="1065667" y="984438"/>
                </a:lnTo>
                <a:lnTo>
                  <a:pt x="1066347" y="988741"/>
                </a:lnTo>
                <a:lnTo>
                  <a:pt x="1066800" y="993497"/>
                </a:lnTo>
                <a:lnTo>
                  <a:pt x="1066800" y="997800"/>
                </a:lnTo>
                <a:lnTo>
                  <a:pt x="1066800" y="1002103"/>
                </a:lnTo>
                <a:lnTo>
                  <a:pt x="1066120" y="1006406"/>
                </a:lnTo>
                <a:lnTo>
                  <a:pt x="1065667" y="1010709"/>
                </a:lnTo>
                <a:lnTo>
                  <a:pt x="1064987" y="1015238"/>
                </a:lnTo>
                <a:lnTo>
                  <a:pt x="1063854" y="1019315"/>
                </a:lnTo>
                <a:lnTo>
                  <a:pt x="1062947" y="1023391"/>
                </a:lnTo>
                <a:lnTo>
                  <a:pt x="1061360" y="1027468"/>
                </a:lnTo>
                <a:lnTo>
                  <a:pt x="1059774" y="1031545"/>
                </a:lnTo>
                <a:lnTo>
                  <a:pt x="1057960" y="1035395"/>
                </a:lnTo>
                <a:lnTo>
                  <a:pt x="1056147" y="1039245"/>
                </a:lnTo>
                <a:lnTo>
                  <a:pt x="1053880" y="1043095"/>
                </a:lnTo>
                <a:lnTo>
                  <a:pt x="1051613" y="1046718"/>
                </a:lnTo>
                <a:lnTo>
                  <a:pt x="1049347" y="1050342"/>
                </a:lnTo>
                <a:lnTo>
                  <a:pt x="1046627" y="1053739"/>
                </a:lnTo>
                <a:lnTo>
                  <a:pt x="1043907" y="1056910"/>
                </a:lnTo>
                <a:lnTo>
                  <a:pt x="1040733" y="1060307"/>
                </a:lnTo>
                <a:lnTo>
                  <a:pt x="1037787" y="1063251"/>
                </a:lnTo>
                <a:lnTo>
                  <a:pt x="1034387" y="1066195"/>
                </a:lnTo>
                <a:lnTo>
                  <a:pt x="1030987" y="1068687"/>
                </a:lnTo>
                <a:lnTo>
                  <a:pt x="1027587" y="1071178"/>
                </a:lnTo>
                <a:lnTo>
                  <a:pt x="1023733" y="1073896"/>
                </a:lnTo>
                <a:lnTo>
                  <a:pt x="1019880" y="1075934"/>
                </a:lnTo>
                <a:lnTo>
                  <a:pt x="1015800" y="1077972"/>
                </a:lnTo>
                <a:lnTo>
                  <a:pt x="1011493" y="1080010"/>
                </a:lnTo>
                <a:lnTo>
                  <a:pt x="1007413" y="1081596"/>
                </a:lnTo>
                <a:lnTo>
                  <a:pt x="1002880" y="1082955"/>
                </a:lnTo>
                <a:lnTo>
                  <a:pt x="999707" y="1083861"/>
                </a:lnTo>
                <a:lnTo>
                  <a:pt x="983840" y="1088390"/>
                </a:lnTo>
                <a:lnTo>
                  <a:pt x="968200" y="1092693"/>
                </a:lnTo>
                <a:lnTo>
                  <a:pt x="952786" y="1096543"/>
                </a:lnTo>
                <a:lnTo>
                  <a:pt x="937599" y="1100393"/>
                </a:lnTo>
                <a:lnTo>
                  <a:pt x="922413" y="1103790"/>
                </a:lnTo>
                <a:lnTo>
                  <a:pt x="907226" y="1106508"/>
                </a:lnTo>
                <a:lnTo>
                  <a:pt x="892493" y="1109452"/>
                </a:lnTo>
                <a:lnTo>
                  <a:pt x="877759" y="1111717"/>
                </a:lnTo>
                <a:lnTo>
                  <a:pt x="863252" y="1113982"/>
                </a:lnTo>
                <a:lnTo>
                  <a:pt x="848519" y="1115794"/>
                </a:lnTo>
                <a:lnTo>
                  <a:pt x="834466" y="1117379"/>
                </a:lnTo>
                <a:lnTo>
                  <a:pt x="820185" y="1118738"/>
                </a:lnTo>
                <a:lnTo>
                  <a:pt x="806359" y="1119417"/>
                </a:lnTo>
                <a:lnTo>
                  <a:pt x="792532" y="1120097"/>
                </a:lnTo>
                <a:lnTo>
                  <a:pt x="778705" y="1120776"/>
                </a:lnTo>
                <a:lnTo>
                  <a:pt x="765105" y="1120776"/>
                </a:lnTo>
                <a:lnTo>
                  <a:pt x="763292" y="1120776"/>
                </a:lnTo>
                <a:lnTo>
                  <a:pt x="751958" y="1120776"/>
                </a:lnTo>
                <a:lnTo>
                  <a:pt x="740398" y="1120323"/>
                </a:lnTo>
                <a:lnTo>
                  <a:pt x="729065" y="1119870"/>
                </a:lnTo>
                <a:lnTo>
                  <a:pt x="718185" y="1119191"/>
                </a:lnTo>
                <a:lnTo>
                  <a:pt x="707078" y="1118285"/>
                </a:lnTo>
                <a:lnTo>
                  <a:pt x="696425" y="1117379"/>
                </a:lnTo>
                <a:lnTo>
                  <a:pt x="685545" y="1116020"/>
                </a:lnTo>
                <a:lnTo>
                  <a:pt x="674891" y="1114435"/>
                </a:lnTo>
                <a:lnTo>
                  <a:pt x="664238" y="1113076"/>
                </a:lnTo>
                <a:lnTo>
                  <a:pt x="654038" y="1111264"/>
                </a:lnTo>
                <a:lnTo>
                  <a:pt x="643838" y="1109452"/>
                </a:lnTo>
                <a:lnTo>
                  <a:pt x="633864" y="1107414"/>
                </a:lnTo>
                <a:lnTo>
                  <a:pt x="623891" y="1105149"/>
                </a:lnTo>
                <a:lnTo>
                  <a:pt x="613691" y="1102658"/>
                </a:lnTo>
                <a:lnTo>
                  <a:pt x="603944" y="1100167"/>
                </a:lnTo>
                <a:lnTo>
                  <a:pt x="594651" y="1097449"/>
                </a:lnTo>
                <a:lnTo>
                  <a:pt x="585131" y="1094505"/>
                </a:lnTo>
                <a:lnTo>
                  <a:pt x="575611" y="1091787"/>
                </a:lnTo>
                <a:lnTo>
                  <a:pt x="566317" y="1088617"/>
                </a:lnTo>
                <a:lnTo>
                  <a:pt x="557477" y="1085446"/>
                </a:lnTo>
                <a:lnTo>
                  <a:pt x="548184" y="1082275"/>
                </a:lnTo>
                <a:lnTo>
                  <a:pt x="539344" y="1078652"/>
                </a:lnTo>
                <a:lnTo>
                  <a:pt x="522117" y="1071404"/>
                </a:lnTo>
                <a:lnTo>
                  <a:pt x="505117" y="1063931"/>
                </a:lnTo>
                <a:lnTo>
                  <a:pt x="489024" y="1055778"/>
                </a:lnTo>
                <a:lnTo>
                  <a:pt x="473157" y="1047398"/>
                </a:lnTo>
                <a:lnTo>
                  <a:pt x="457743" y="1038792"/>
                </a:lnTo>
                <a:lnTo>
                  <a:pt x="443917" y="1030186"/>
                </a:lnTo>
                <a:lnTo>
                  <a:pt x="430543" y="1021580"/>
                </a:lnTo>
                <a:lnTo>
                  <a:pt x="415583" y="1011388"/>
                </a:lnTo>
                <a:lnTo>
                  <a:pt x="401076" y="1000744"/>
                </a:lnTo>
                <a:lnTo>
                  <a:pt x="387250" y="990099"/>
                </a:lnTo>
                <a:lnTo>
                  <a:pt x="373876" y="979002"/>
                </a:lnTo>
                <a:lnTo>
                  <a:pt x="360956" y="968131"/>
                </a:lnTo>
                <a:lnTo>
                  <a:pt x="348943" y="956808"/>
                </a:lnTo>
                <a:lnTo>
                  <a:pt x="337383" y="945710"/>
                </a:lnTo>
                <a:lnTo>
                  <a:pt x="326729" y="934613"/>
                </a:lnTo>
                <a:lnTo>
                  <a:pt x="318569" y="925780"/>
                </a:lnTo>
                <a:lnTo>
                  <a:pt x="310863" y="917401"/>
                </a:lnTo>
                <a:lnTo>
                  <a:pt x="303156" y="908568"/>
                </a:lnTo>
                <a:lnTo>
                  <a:pt x="295902" y="900189"/>
                </a:lnTo>
                <a:lnTo>
                  <a:pt x="289102" y="892035"/>
                </a:lnTo>
                <a:lnTo>
                  <a:pt x="282302" y="883429"/>
                </a:lnTo>
                <a:lnTo>
                  <a:pt x="276182" y="875276"/>
                </a:lnTo>
                <a:lnTo>
                  <a:pt x="270062" y="867350"/>
                </a:lnTo>
                <a:lnTo>
                  <a:pt x="258729" y="851496"/>
                </a:lnTo>
                <a:lnTo>
                  <a:pt x="248529" y="836322"/>
                </a:lnTo>
                <a:lnTo>
                  <a:pt x="239462" y="822054"/>
                </a:lnTo>
                <a:lnTo>
                  <a:pt x="231302" y="808692"/>
                </a:lnTo>
                <a:lnTo>
                  <a:pt x="224275" y="796463"/>
                </a:lnTo>
                <a:lnTo>
                  <a:pt x="218382" y="784912"/>
                </a:lnTo>
                <a:lnTo>
                  <a:pt x="212942" y="774947"/>
                </a:lnTo>
                <a:lnTo>
                  <a:pt x="208862" y="766341"/>
                </a:lnTo>
                <a:lnTo>
                  <a:pt x="202742" y="753206"/>
                </a:lnTo>
                <a:lnTo>
                  <a:pt x="200022" y="747091"/>
                </a:lnTo>
                <a:lnTo>
                  <a:pt x="200022" y="747317"/>
                </a:lnTo>
                <a:lnTo>
                  <a:pt x="198435" y="743014"/>
                </a:lnTo>
                <a:lnTo>
                  <a:pt x="197075" y="738485"/>
                </a:lnTo>
                <a:lnTo>
                  <a:pt x="195942" y="733955"/>
                </a:lnTo>
                <a:lnTo>
                  <a:pt x="195035" y="729652"/>
                </a:lnTo>
                <a:lnTo>
                  <a:pt x="194355" y="725349"/>
                </a:lnTo>
                <a:lnTo>
                  <a:pt x="193902" y="720820"/>
                </a:lnTo>
                <a:lnTo>
                  <a:pt x="193675" y="716517"/>
                </a:lnTo>
                <a:lnTo>
                  <a:pt x="193675" y="712214"/>
                </a:lnTo>
                <a:lnTo>
                  <a:pt x="193675" y="707911"/>
                </a:lnTo>
                <a:lnTo>
                  <a:pt x="194129" y="703608"/>
                </a:lnTo>
                <a:lnTo>
                  <a:pt x="194809" y="699078"/>
                </a:lnTo>
                <a:lnTo>
                  <a:pt x="195715" y="694775"/>
                </a:lnTo>
                <a:lnTo>
                  <a:pt x="196395" y="690698"/>
                </a:lnTo>
                <a:lnTo>
                  <a:pt x="197755" y="686622"/>
                </a:lnTo>
                <a:lnTo>
                  <a:pt x="199342" y="682545"/>
                </a:lnTo>
                <a:lnTo>
                  <a:pt x="200929" y="678469"/>
                </a:lnTo>
                <a:lnTo>
                  <a:pt x="202742" y="674619"/>
                </a:lnTo>
                <a:lnTo>
                  <a:pt x="204782" y="670769"/>
                </a:lnTo>
                <a:lnTo>
                  <a:pt x="206822" y="666918"/>
                </a:lnTo>
                <a:lnTo>
                  <a:pt x="209089" y="663295"/>
                </a:lnTo>
                <a:lnTo>
                  <a:pt x="211582" y="659671"/>
                </a:lnTo>
                <a:lnTo>
                  <a:pt x="214075" y="656274"/>
                </a:lnTo>
                <a:lnTo>
                  <a:pt x="217249" y="653103"/>
                </a:lnTo>
                <a:lnTo>
                  <a:pt x="219969" y="649933"/>
                </a:lnTo>
                <a:lnTo>
                  <a:pt x="223369" y="646989"/>
                </a:lnTo>
                <a:lnTo>
                  <a:pt x="226769" y="644044"/>
                </a:lnTo>
                <a:lnTo>
                  <a:pt x="230395" y="641553"/>
                </a:lnTo>
                <a:lnTo>
                  <a:pt x="234022" y="639062"/>
                </a:lnTo>
                <a:lnTo>
                  <a:pt x="237876" y="636344"/>
                </a:lnTo>
                <a:lnTo>
                  <a:pt x="241502" y="634306"/>
                </a:lnTo>
                <a:lnTo>
                  <a:pt x="245809" y="632268"/>
                </a:lnTo>
                <a:lnTo>
                  <a:pt x="250116" y="630456"/>
                </a:lnTo>
                <a:lnTo>
                  <a:pt x="254422" y="628644"/>
                </a:lnTo>
                <a:lnTo>
                  <a:pt x="258729" y="627512"/>
                </a:lnTo>
                <a:lnTo>
                  <a:pt x="263036" y="626379"/>
                </a:lnTo>
                <a:lnTo>
                  <a:pt x="267569" y="625473"/>
                </a:lnTo>
                <a:lnTo>
                  <a:pt x="271876" y="624567"/>
                </a:lnTo>
                <a:lnTo>
                  <a:pt x="276182" y="624341"/>
                </a:lnTo>
                <a:lnTo>
                  <a:pt x="280489" y="624115"/>
                </a:lnTo>
                <a:lnTo>
                  <a:pt x="285022" y="623888"/>
                </a:lnTo>
                <a:close/>
                <a:moveTo>
                  <a:pt x="321310" y="519113"/>
                </a:moveTo>
                <a:lnTo>
                  <a:pt x="331060" y="519113"/>
                </a:lnTo>
                <a:lnTo>
                  <a:pt x="340811" y="519794"/>
                </a:lnTo>
                <a:lnTo>
                  <a:pt x="350334" y="520929"/>
                </a:lnTo>
                <a:lnTo>
                  <a:pt x="359858" y="522290"/>
                </a:lnTo>
                <a:lnTo>
                  <a:pt x="368701" y="524333"/>
                </a:lnTo>
                <a:lnTo>
                  <a:pt x="373463" y="525694"/>
                </a:lnTo>
                <a:lnTo>
                  <a:pt x="377772" y="527056"/>
                </a:lnTo>
                <a:lnTo>
                  <a:pt x="381853" y="528644"/>
                </a:lnTo>
                <a:lnTo>
                  <a:pt x="386161" y="530006"/>
                </a:lnTo>
                <a:lnTo>
                  <a:pt x="390243" y="532048"/>
                </a:lnTo>
                <a:lnTo>
                  <a:pt x="394325" y="533864"/>
                </a:lnTo>
                <a:lnTo>
                  <a:pt x="398179" y="535906"/>
                </a:lnTo>
                <a:lnTo>
                  <a:pt x="402261" y="538176"/>
                </a:lnTo>
                <a:lnTo>
                  <a:pt x="405889" y="540672"/>
                </a:lnTo>
                <a:lnTo>
                  <a:pt x="409744" y="543168"/>
                </a:lnTo>
                <a:lnTo>
                  <a:pt x="417000" y="548615"/>
                </a:lnTo>
                <a:lnTo>
                  <a:pt x="423803" y="554515"/>
                </a:lnTo>
                <a:lnTo>
                  <a:pt x="430378" y="560869"/>
                </a:lnTo>
                <a:lnTo>
                  <a:pt x="436501" y="567904"/>
                </a:lnTo>
                <a:lnTo>
                  <a:pt x="442396" y="574939"/>
                </a:lnTo>
                <a:lnTo>
                  <a:pt x="447838" y="582655"/>
                </a:lnTo>
                <a:lnTo>
                  <a:pt x="452827" y="590825"/>
                </a:lnTo>
                <a:lnTo>
                  <a:pt x="457816" y="598995"/>
                </a:lnTo>
                <a:lnTo>
                  <a:pt x="462124" y="608072"/>
                </a:lnTo>
                <a:lnTo>
                  <a:pt x="466205" y="617150"/>
                </a:lnTo>
                <a:lnTo>
                  <a:pt x="469834" y="626227"/>
                </a:lnTo>
                <a:lnTo>
                  <a:pt x="473008" y="635759"/>
                </a:lnTo>
                <a:lnTo>
                  <a:pt x="475956" y="645744"/>
                </a:lnTo>
                <a:lnTo>
                  <a:pt x="478450" y="655729"/>
                </a:lnTo>
                <a:lnTo>
                  <a:pt x="480491" y="666168"/>
                </a:lnTo>
                <a:lnTo>
                  <a:pt x="482305" y="676380"/>
                </a:lnTo>
                <a:lnTo>
                  <a:pt x="483665" y="686820"/>
                </a:lnTo>
                <a:lnTo>
                  <a:pt x="484572" y="697486"/>
                </a:lnTo>
                <a:lnTo>
                  <a:pt x="485253" y="708152"/>
                </a:lnTo>
                <a:lnTo>
                  <a:pt x="485480" y="719045"/>
                </a:lnTo>
                <a:lnTo>
                  <a:pt x="485253" y="729711"/>
                </a:lnTo>
                <a:lnTo>
                  <a:pt x="484346" y="740604"/>
                </a:lnTo>
                <a:lnTo>
                  <a:pt x="483439" y="751497"/>
                </a:lnTo>
                <a:lnTo>
                  <a:pt x="481851" y="762390"/>
                </a:lnTo>
                <a:lnTo>
                  <a:pt x="479811" y="773056"/>
                </a:lnTo>
                <a:lnTo>
                  <a:pt x="477543" y="783495"/>
                </a:lnTo>
                <a:lnTo>
                  <a:pt x="474595" y="794161"/>
                </a:lnTo>
                <a:lnTo>
                  <a:pt x="474142" y="796203"/>
                </a:lnTo>
                <a:lnTo>
                  <a:pt x="472781" y="794615"/>
                </a:lnTo>
                <a:lnTo>
                  <a:pt x="466886" y="788487"/>
                </a:lnTo>
                <a:lnTo>
                  <a:pt x="461217" y="782360"/>
                </a:lnTo>
                <a:lnTo>
                  <a:pt x="450786" y="770105"/>
                </a:lnTo>
                <a:lnTo>
                  <a:pt x="441036" y="757851"/>
                </a:lnTo>
                <a:lnTo>
                  <a:pt x="432419" y="746504"/>
                </a:lnTo>
                <a:lnTo>
                  <a:pt x="424483" y="735157"/>
                </a:lnTo>
                <a:lnTo>
                  <a:pt x="417453" y="724491"/>
                </a:lnTo>
                <a:lnTo>
                  <a:pt x="411331" y="715187"/>
                </a:lnTo>
                <a:lnTo>
                  <a:pt x="405889" y="706336"/>
                </a:lnTo>
                <a:lnTo>
                  <a:pt x="401807" y="699074"/>
                </a:lnTo>
                <a:lnTo>
                  <a:pt x="397953" y="692266"/>
                </a:lnTo>
                <a:lnTo>
                  <a:pt x="394325" y="685231"/>
                </a:lnTo>
                <a:lnTo>
                  <a:pt x="391150" y="678423"/>
                </a:lnTo>
                <a:lnTo>
                  <a:pt x="387749" y="671161"/>
                </a:lnTo>
                <a:lnTo>
                  <a:pt x="385935" y="667303"/>
                </a:lnTo>
                <a:lnTo>
                  <a:pt x="384121" y="663445"/>
                </a:lnTo>
                <a:lnTo>
                  <a:pt x="382307" y="659587"/>
                </a:lnTo>
                <a:lnTo>
                  <a:pt x="380266" y="655956"/>
                </a:lnTo>
                <a:lnTo>
                  <a:pt x="377998" y="652552"/>
                </a:lnTo>
                <a:lnTo>
                  <a:pt x="375731" y="648921"/>
                </a:lnTo>
                <a:lnTo>
                  <a:pt x="373010" y="645517"/>
                </a:lnTo>
                <a:lnTo>
                  <a:pt x="370515" y="642113"/>
                </a:lnTo>
                <a:lnTo>
                  <a:pt x="365073" y="635986"/>
                </a:lnTo>
                <a:lnTo>
                  <a:pt x="359178" y="630312"/>
                </a:lnTo>
                <a:lnTo>
                  <a:pt x="353055" y="625093"/>
                </a:lnTo>
                <a:lnTo>
                  <a:pt x="346480" y="620100"/>
                </a:lnTo>
                <a:lnTo>
                  <a:pt x="339450" y="615788"/>
                </a:lnTo>
                <a:lnTo>
                  <a:pt x="332421" y="611930"/>
                </a:lnTo>
                <a:lnTo>
                  <a:pt x="324711" y="608753"/>
                </a:lnTo>
                <a:lnTo>
                  <a:pt x="317002" y="606030"/>
                </a:lnTo>
                <a:lnTo>
                  <a:pt x="312920" y="604895"/>
                </a:lnTo>
                <a:lnTo>
                  <a:pt x="308839" y="603987"/>
                </a:lnTo>
                <a:lnTo>
                  <a:pt x="304757" y="602853"/>
                </a:lnTo>
                <a:lnTo>
                  <a:pt x="300449" y="602399"/>
                </a:lnTo>
                <a:lnTo>
                  <a:pt x="296367" y="601945"/>
                </a:lnTo>
                <a:lnTo>
                  <a:pt x="292286" y="601491"/>
                </a:lnTo>
                <a:lnTo>
                  <a:pt x="287977" y="601264"/>
                </a:lnTo>
                <a:lnTo>
                  <a:pt x="283669" y="601264"/>
                </a:lnTo>
                <a:lnTo>
                  <a:pt x="278227" y="601264"/>
                </a:lnTo>
                <a:lnTo>
                  <a:pt x="272785" y="601718"/>
                </a:lnTo>
                <a:lnTo>
                  <a:pt x="267796" y="602172"/>
                </a:lnTo>
                <a:lnTo>
                  <a:pt x="262354" y="603307"/>
                </a:lnTo>
                <a:lnTo>
                  <a:pt x="257139" y="604214"/>
                </a:lnTo>
                <a:lnTo>
                  <a:pt x="252150" y="605803"/>
                </a:lnTo>
                <a:lnTo>
                  <a:pt x="246935" y="607392"/>
                </a:lnTo>
                <a:lnTo>
                  <a:pt x="241719" y="609207"/>
                </a:lnTo>
                <a:lnTo>
                  <a:pt x="236731" y="611476"/>
                </a:lnTo>
                <a:lnTo>
                  <a:pt x="231516" y="613973"/>
                </a:lnTo>
                <a:lnTo>
                  <a:pt x="226981" y="616469"/>
                </a:lnTo>
                <a:lnTo>
                  <a:pt x="221992" y="619419"/>
                </a:lnTo>
                <a:lnTo>
                  <a:pt x="217684" y="622369"/>
                </a:lnTo>
                <a:lnTo>
                  <a:pt x="213375" y="625773"/>
                </a:lnTo>
                <a:lnTo>
                  <a:pt x="209067" y="629404"/>
                </a:lnTo>
                <a:lnTo>
                  <a:pt x="205212" y="633262"/>
                </a:lnTo>
                <a:lnTo>
                  <a:pt x="201357" y="637120"/>
                </a:lnTo>
                <a:lnTo>
                  <a:pt x="197729" y="641205"/>
                </a:lnTo>
                <a:lnTo>
                  <a:pt x="194101" y="645517"/>
                </a:lnTo>
                <a:lnTo>
                  <a:pt x="191153" y="649829"/>
                </a:lnTo>
                <a:lnTo>
                  <a:pt x="187978" y="654594"/>
                </a:lnTo>
                <a:lnTo>
                  <a:pt x="185257" y="659360"/>
                </a:lnTo>
                <a:lnTo>
                  <a:pt x="182536" y="664353"/>
                </a:lnTo>
                <a:lnTo>
                  <a:pt x="180269" y="669345"/>
                </a:lnTo>
                <a:lnTo>
                  <a:pt x="178228" y="674565"/>
                </a:lnTo>
                <a:lnTo>
                  <a:pt x="176414" y="680011"/>
                </a:lnTo>
                <a:lnTo>
                  <a:pt x="174827" y="685004"/>
                </a:lnTo>
                <a:lnTo>
                  <a:pt x="173693" y="690451"/>
                </a:lnTo>
                <a:lnTo>
                  <a:pt x="172559" y="695897"/>
                </a:lnTo>
                <a:lnTo>
                  <a:pt x="172106" y="701571"/>
                </a:lnTo>
                <a:lnTo>
                  <a:pt x="171652" y="706790"/>
                </a:lnTo>
                <a:lnTo>
                  <a:pt x="171199" y="712236"/>
                </a:lnTo>
                <a:lnTo>
                  <a:pt x="171199" y="717683"/>
                </a:lnTo>
                <a:lnTo>
                  <a:pt x="171879" y="723356"/>
                </a:lnTo>
                <a:lnTo>
                  <a:pt x="172332" y="728576"/>
                </a:lnTo>
                <a:lnTo>
                  <a:pt x="173013" y="734022"/>
                </a:lnTo>
                <a:lnTo>
                  <a:pt x="174373" y="739469"/>
                </a:lnTo>
                <a:lnTo>
                  <a:pt x="175734" y="744915"/>
                </a:lnTo>
                <a:lnTo>
                  <a:pt x="177548" y="750135"/>
                </a:lnTo>
                <a:lnTo>
                  <a:pt x="179589" y="755355"/>
                </a:lnTo>
                <a:lnTo>
                  <a:pt x="180042" y="756716"/>
                </a:lnTo>
                <a:lnTo>
                  <a:pt x="180042" y="756943"/>
                </a:lnTo>
                <a:lnTo>
                  <a:pt x="186164" y="770559"/>
                </a:lnTo>
                <a:lnTo>
                  <a:pt x="190019" y="778956"/>
                </a:lnTo>
                <a:lnTo>
                  <a:pt x="195008" y="788260"/>
                </a:lnTo>
                <a:lnTo>
                  <a:pt x="199997" y="798473"/>
                </a:lnTo>
                <a:lnTo>
                  <a:pt x="206119" y="809593"/>
                </a:lnTo>
                <a:lnTo>
                  <a:pt x="212922" y="821393"/>
                </a:lnTo>
                <a:lnTo>
                  <a:pt x="220631" y="833875"/>
                </a:lnTo>
                <a:lnTo>
                  <a:pt x="228795" y="847037"/>
                </a:lnTo>
                <a:lnTo>
                  <a:pt x="238091" y="860653"/>
                </a:lnTo>
                <a:lnTo>
                  <a:pt x="248069" y="874723"/>
                </a:lnTo>
                <a:lnTo>
                  <a:pt x="258726" y="889247"/>
                </a:lnTo>
                <a:lnTo>
                  <a:pt x="270290" y="904225"/>
                </a:lnTo>
                <a:lnTo>
                  <a:pt x="282762" y="919430"/>
                </a:lnTo>
                <a:lnTo>
                  <a:pt x="296140" y="934862"/>
                </a:lnTo>
                <a:lnTo>
                  <a:pt x="303396" y="942351"/>
                </a:lnTo>
                <a:lnTo>
                  <a:pt x="310653" y="950067"/>
                </a:lnTo>
                <a:lnTo>
                  <a:pt x="321083" y="960960"/>
                </a:lnTo>
                <a:lnTo>
                  <a:pt x="332648" y="972533"/>
                </a:lnTo>
                <a:lnTo>
                  <a:pt x="345573" y="984334"/>
                </a:lnTo>
                <a:lnTo>
                  <a:pt x="359631" y="996589"/>
                </a:lnTo>
                <a:lnTo>
                  <a:pt x="366887" y="1002716"/>
                </a:lnTo>
                <a:lnTo>
                  <a:pt x="374597" y="1008843"/>
                </a:lnTo>
                <a:lnTo>
                  <a:pt x="382533" y="1014971"/>
                </a:lnTo>
                <a:lnTo>
                  <a:pt x="391150" y="1021552"/>
                </a:lnTo>
                <a:lnTo>
                  <a:pt x="399540" y="1027679"/>
                </a:lnTo>
                <a:lnTo>
                  <a:pt x="408383" y="1034033"/>
                </a:lnTo>
                <a:lnTo>
                  <a:pt x="417453" y="1040161"/>
                </a:lnTo>
                <a:lnTo>
                  <a:pt x="426977" y="1046288"/>
                </a:lnTo>
                <a:lnTo>
                  <a:pt x="423349" y="1071705"/>
                </a:lnTo>
                <a:lnTo>
                  <a:pt x="441036" y="1055138"/>
                </a:lnTo>
                <a:lnTo>
                  <a:pt x="456228" y="1063989"/>
                </a:lnTo>
                <a:lnTo>
                  <a:pt x="472101" y="1072840"/>
                </a:lnTo>
                <a:lnTo>
                  <a:pt x="488654" y="1081236"/>
                </a:lnTo>
                <a:lnTo>
                  <a:pt x="505887" y="1089179"/>
                </a:lnTo>
                <a:lnTo>
                  <a:pt x="514731" y="1093264"/>
                </a:lnTo>
                <a:lnTo>
                  <a:pt x="523801" y="1096895"/>
                </a:lnTo>
                <a:lnTo>
                  <a:pt x="532871" y="1100753"/>
                </a:lnTo>
                <a:lnTo>
                  <a:pt x="542395" y="1104384"/>
                </a:lnTo>
                <a:lnTo>
                  <a:pt x="551918" y="1108015"/>
                </a:lnTo>
                <a:lnTo>
                  <a:pt x="561669" y="1111192"/>
                </a:lnTo>
                <a:lnTo>
                  <a:pt x="571419" y="1114369"/>
                </a:lnTo>
                <a:lnTo>
                  <a:pt x="581396" y="1117546"/>
                </a:lnTo>
                <a:lnTo>
                  <a:pt x="591600" y="1120496"/>
                </a:lnTo>
                <a:lnTo>
                  <a:pt x="601804" y="1123447"/>
                </a:lnTo>
                <a:lnTo>
                  <a:pt x="612235" y="1125943"/>
                </a:lnTo>
                <a:lnTo>
                  <a:pt x="622892" y="1128439"/>
                </a:lnTo>
                <a:lnTo>
                  <a:pt x="633550" y="1130709"/>
                </a:lnTo>
                <a:lnTo>
                  <a:pt x="644660" y="1133205"/>
                </a:lnTo>
                <a:lnTo>
                  <a:pt x="655998" y="1134793"/>
                </a:lnTo>
                <a:lnTo>
                  <a:pt x="667109" y="1136609"/>
                </a:lnTo>
                <a:lnTo>
                  <a:pt x="678673" y="1138424"/>
                </a:lnTo>
                <a:lnTo>
                  <a:pt x="690238" y="1139786"/>
                </a:lnTo>
                <a:lnTo>
                  <a:pt x="702029" y="1141148"/>
                </a:lnTo>
                <a:lnTo>
                  <a:pt x="714047" y="1142055"/>
                </a:lnTo>
                <a:lnTo>
                  <a:pt x="726292" y="1142963"/>
                </a:lnTo>
                <a:lnTo>
                  <a:pt x="738536" y="1143417"/>
                </a:lnTo>
                <a:lnTo>
                  <a:pt x="751008" y="1143644"/>
                </a:lnTo>
                <a:lnTo>
                  <a:pt x="763706" y="1143871"/>
                </a:lnTo>
                <a:lnTo>
                  <a:pt x="765520" y="1143871"/>
                </a:lnTo>
                <a:lnTo>
                  <a:pt x="780259" y="1143644"/>
                </a:lnTo>
                <a:lnTo>
                  <a:pt x="794998" y="1143417"/>
                </a:lnTo>
                <a:lnTo>
                  <a:pt x="809737" y="1142509"/>
                </a:lnTo>
                <a:lnTo>
                  <a:pt x="824703" y="1141375"/>
                </a:lnTo>
                <a:lnTo>
                  <a:pt x="839442" y="1140013"/>
                </a:lnTo>
                <a:lnTo>
                  <a:pt x="854634" y="1138197"/>
                </a:lnTo>
                <a:lnTo>
                  <a:pt x="870053" y="1136382"/>
                </a:lnTo>
                <a:lnTo>
                  <a:pt x="885246" y="1134113"/>
                </a:lnTo>
                <a:lnTo>
                  <a:pt x="900665" y="1131616"/>
                </a:lnTo>
                <a:lnTo>
                  <a:pt x="915858" y="1128666"/>
                </a:lnTo>
                <a:lnTo>
                  <a:pt x="931504" y="1125489"/>
                </a:lnTo>
                <a:lnTo>
                  <a:pt x="947150" y="1122085"/>
                </a:lnTo>
                <a:lnTo>
                  <a:pt x="962796" y="1118227"/>
                </a:lnTo>
                <a:lnTo>
                  <a:pt x="978442" y="1114142"/>
                </a:lnTo>
                <a:lnTo>
                  <a:pt x="994088" y="1109830"/>
                </a:lnTo>
                <a:lnTo>
                  <a:pt x="1009960" y="1105065"/>
                </a:lnTo>
                <a:lnTo>
                  <a:pt x="1014495" y="1103249"/>
                </a:lnTo>
                <a:lnTo>
                  <a:pt x="1130820" y="1258701"/>
                </a:lnTo>
                <a:lnTo>
                  <a:pt x="1456665" y="1258701"/>
                </a:lnTo>
                <a:lnTo>
                  <a:pt x="1463921" y="1258928"/>
                </a:lnTo>
                <a:lnTo>
                  <a:pt x="1471177" y="1259382"/>
                </a:lnTo>
                <a:lnTo>
                  <a:pt x="1477980" y="1260290"/>
                </a:lnTo>
                <a:lnTo>
                  <a:pt x="1485009" y="1261651"/>
                </a:lnTo>
                <a:lnTo>
                  <a:pt x="1491812" y="1263240"/>
                </a:lnTo>
                <a:lnTo>
                  <a:pt x="1498614" y="1265055"/>
                </a:lnTo>
                <a:lnTo>
                  <a:pt x="1504963" y="1267325"/>
                </a:lnTo>
                <a:lnTo>
                  <a:pt x="1511312" y="1269594"/>
                </a:lnTo>
                <a:lnTo>
                  <a:pt x="1517435" y="1272544"/>
                </a:lnTo>
                <a:lnTo>
                  <a:pt x="1523557" y="1275721"/>
                </a:lnTo>
                <a:lnTo>
                  <a:pt x="1529453" y="1279125"/>
                </a:lnTo>
                <a:lnTo>
                  <a:pt x="1535121" y="1282756"/>
                </a:lnTo>
                <a:lnTo>
                  <a:pt x="1540564" y="1286614"/>
                </a:lnTo>
                <a:lnTo>
                  <a:pt x="1546006" y="1290699"/>
                </a:lnTo>
                <a:lnTo>
                  <a:pt x="1550994" y="1295238"/>
                </a:lnTo>
                <a:lnTo>
                  <a:pt x="1555983" y="1300004"/>
                </a:lnTo>
                <a:lnTo>
                  <a:pt x="1560518" y="1304769"/>
                </a:lnTo>
                <a:lnTo>
                  <a:pt x="1564826" y="1309989"/>
                </a:lnTo>
                <a:lnTo>
                  <a:pt x="1569361" y="1314981"/>
                </a:lnTo>
                <a:lnTo>
                  <a:pt x="1573216" y="1320655"/>
                </a:lnTo>
                <a:lnTo>
                  <a:pt x="1576617" y="1326328"/>
                </a:lnTo>
                <a:lnTo>
                  <a:pt x="1580019" y="1332229"/>
                </a:lnTo>
                <a:lnTo>
                  <a:pt x="1583193" y="1338356"/>
                </a:lnTo>
                <a:lnTo>
                  <a:pt x="1585914" y="1344483"/>
                </a:lnTo>
                <a:lnTo>
                  <a:pt x="1588409" y="1351064"/>
                </a:lnTo>
                <a:lnTo>
                  <a:pt x="1590903" y="1357419"/>
                </a:lnTo>
                <a:lnTo>
                  <a:pt x="1592717" y="1364000"/>
                </a:lnTo>
                <a:lnTo>
                  <a:pt x="1594077" y="1371035"/>
                </a:lnTo>
                <a:lnTo>
                  <a:pt x="1595438" y="1377843"/>
                </a:lnTo>
                <a:lnTo>
                  <a:pt x="1596572" y="1384878"/>
                </a:lnTo>
                <a:lnTo>
                  <a:pt x="1597025" y="1392140"/>
                </a:lnTo>
                <a:lnTo>
                  <a:pt x="1597025" y="1399175"/>
                </a:lnTo>
                <a:lnTo>
                  <a:pt x="1597025" y="1406437"/>
                </a:lnTo>
                <a:lnTo>
                  <a:pt x="1596572" y="1413699"/>
                </a:lnTo>
                <a:lnTo>
                  <a:pt x="1595438" y="1420507"/>
                </a:lnTo>
                <a:lnTo>
                  <a:pt x="1594077" y="1427542"/>
                </a:lnTo>
                <a:lnTo>
                  <a:pt x="1592717" y="1434350"/>
                </a:lnTo>
                <a:lnTo>
                  <a:pt x="1590903" y="1440932"/>
                </a:lnTo>
                <a:lnTo>
                  <a:pt x="1588409" y="1447513"/>
                </a:lnTo>
                <a:lnTo>
                  <a:pt x="1585914" y="1453867"/>
                </a:lnTo>
                <a:lnTo>
                  <a:pt x="1583193" y="1459994"/>
                </a:lnTo>
                <a:lnTo>
                  <a:pt x="1580019" y="1466122"/>
                </a:lnTo>
                <a:lnTo>
                  <a:pt x="1576617" y="1472022"/>
                </a:lnTo>
                <a:lnTo>
                  <a:pt x="1573216" y="1477695"/>
                </a:lnTo>
                <a:lnTo>
                  <a:pt x="1569361" y="1483369"/>
                </a:lnTo>
                <a:lnTo>
                  <a:pt x="1564826" y="1488588"/>
                </a:lnTo>
                <a:lnTo>
                  <a:pt x="1560518" y="1493581"/>
                </a:lnTo>
                <a:lnTo>
                  <a:pt x="1555983" y="1498574"/>
                </a:lnTo>
                <a:lnTo>
                  <a:pt x="1550994" y="1503112"/>
                </a:lnTo>
                <a:lnTo>
                  <a:pt x="1546006" y="1507651"/>
                </a:lnTo>
                <a:lnTo>
                  <a:pt x="1540564" y="1511963"/>
                </a:lnTo>
                <a:lnTo>
                  <a:pt x="1535121" y="1515821"/>
                </a:lnTo>
                <a:lnTo>
                  <a:pt x="1529453" y="1519225"/>
                </a:lnTo>
                <a:lnTo>
                  <a:pt x="1523557" y="1522856"/>
                </a:lnTo>
                <a:lnTo>
                  <a:pt x="1517435" y="1526033"/>
                </a:lnTo>
                <a:lnTo>
                  <a:pt x="1511312" y="1528756"/>
                </a:lnTo>
                <a:lnTo>
                  <a:pt x="1504963" y="1531026"/>
                </a:lnTo>
                <a:lnTo>
                  <a:pt x="1498614" y="1533522"/>
                </a:lnTo>
                <a:lnTo>
                  <a:pt x="1491812" y="1535110"/>
                </a:lnTo>
                <a:lnTo>
                  <a:pt x="1485009" y="1536926"/>
                </a:lnTo>
                <a:lnTo>
                  <a:pt x="1477980" y="1538061"/>
                </a:lnTo>
                <a:lnTo>
                  <a:pt x="1471177" y="1538968"/>
                </a:lnTo>
                <a:lnTo>
                  <a:pt x="1463921" y="1539649"/>
                </a:lnTo>
                <a:lnTo>
                  <a:pt x="1456665" y="1539876"/>
                </a:lnTo>
                <a:lnTo>
                  <a:pt x="280721" y="1539876"/>
                </a:lnTo>
                <a:lnTo>
                  <a:pt x="278227" y="1539649"/>
                </a:lnTo>
                <a:lnTo>
                  <a:pt x="275733" y="1539649"/>
                </a:lnTo>
                <a:lnTo>
                  <a:pt x="256232" y="1539649"/>
                </a:lnTo>
                <a:lnTo>
                  <a:pt x="246255" y="1539422"/>
                </a:lnTo>
                <a:lnTo>
                  <a:pt x="236277" y="1538968"/>
                </a:lnTo>
                <a:lnTo>
                  <a:pt x="226073" y="1538288"/>
                </a:lnTo>
                <a:lnTo>
                  <a:pt x="216096" y="1537380"/>
                </a:lnTo>
                <a:lnTo>
                  <a:pt x="206119" y="1536245"/>
                </a:lnTo>
                <a:lnTo>
                  <a:pt x="196142" y="1534657"/>
                </a:lnTo>
                <a:lnTo>
                  <a:pt x="186164" y="1532841"/>
                </a:lnTo>
                <a:lnTo>
                  <a:pt x="176187" y="1530799"/>
                </a:lnTo>
                <a:lnTo>
                  <a:pt x="166437" y="1528302"/>
                </a:lnTo>
                <a:lnTo>
                  <a:pt x="156686" y="1525125"/>
                </a:lnTo>
                <a:lnTo>
                  <a:pt x="146936" y="1521948"/>
                </a:lnTo>
                <a:lnTo>
                  <a:pt x="137639" y="1518090"/>
                </a:lnTo>
                <a:lnTo>
                  <a:pt x="128342" y="1513778"/>
                </a:lnTo>
                <a:lnTo>
                  <a:pt x="119272" y="1509013"/>
                </a:lnTo>
                <a:lnTo>
                  <a:pt x="110202" y="1503566"/>
                </a:lnTo>
                <a:lnTo>
                  <a:pt x="101585" y="1497666"/>
                </a:lnTo>
                <a:lnTo>
                  <a:pt x="97277" y="1494489"/>
                </a:lnTo>
                <a:lnTo>
                  <a:pt x="93195" y="1491085"/>
                </a:lnTo>
                <a:lnTo>
                  <a:pt x="88660" y="1487681"/>
                </a:lnTo>
                <a:lnTo>
                  <a:pt x="84579" y="1484050"/>
                </a:lnTo>
                <a:lnTo>
                  <a:pt x="80724" y="1480419"/>
                </a:lnTo>
                <a:lnTo>
                  <a:pt x="76642" y="1476107"/>
                </a:lnTo>
                <a:lnTo>
                  <a:pt x="72788" y="1472022"/>
                </a:lnTo>
                <a:lnTo>
                  <a:pt x="69160" y="1467937"/>
                </a:lnTo>
                <a:lnTo>
                  <a:pt x="65305" y="1463398"/>
                </a:lnTo>
                <a:lnTo>
                  <a:pt x="61903" y="1458860"/>
                </a:lnTo>
                <a:lnTo>
                  <a:pt x="58275" y="1453867"/>
                </a:lnTo>
                <a:lnTo>
                  <a:pt x="54874" y="1449101"/>
                </a:lnTo>
                <a:lnTo>
                  <a:pt x="51473" y="1443882"/>
                </a:lnTo>
                <a:lnTo>
                  <a:pt x="48298" y="1438435"/>
                </a:lnTo>
                <a:lnTo>
                  <a:pt x="44897" y="1432762"/>
                </a:lnTo>
                <a:lnTo>
                  <a:pt x="41722" y="1426861"/>
                </a:lnTo>
                <a:lnTo>
                  <a:pt x="39001" y="1420961"/>
                </a:lnTo>
                <a:lnTo>
                  <a:pt x="36280" y="1414834"/>
                </a:lnTo>
                <a:lnTo>
                  <a:pt x="33333" y="1408480"/>
                </a:lnTo>
                <a:lnTo>
                  <a:pt x="30611" y="1402125"/>
                </a:lnTo>
                <a:lnTo>
                  <a:pt x="28344" y="1395090"/>
                </a:lnTo>
                <a:lnTo>
                  <a:pt x="25623" y="1388282"/>
                </a:lnTo>
                <a:lnTo>
                  <a:pt x="23355" y="1381020"/>
                </a:lnTo>
                <a:lnTo>
                  <a:pt x="21088" y="1373531"/>
                </a:lnTo>
                <a:lnTo>
                  <a:pt x="19047" y="1365815"/>
                </a:lnTo>
                <a:lnTo>
                  <a:pt x="17233" y="1357873"/>
                </a:lnTo>
                <a:lnTo>
                  <a:pt x="15192" y="1349703"/>
                </a:lnTo>
                <a:lnTo>
                  <a:pt x="13605" y="1341533"/>
                </a:lnTo>
                <a:lnTo>
                  <a:pt x="11111" y="1318386"/>
                </a:lnTo>
                <a:lnTo>
                  <a:pt x="8843" y="1295692"/>
                </a:lnTo>
                <a:lnTo>
                  <a:pt x="6802" y="1273679"/>
                </a:lnTo>
                <a:lnTo>
                  <a:pt x="4988" y="1252120"/>
                </a:lnTo>
                <a:lnTo>
                  <a:pt x="3401" y="1231242"/>
                </a:lnTo>
                <a:lnTo>
                  <a:pt x="2041" y="1210590"/>
                </a:lnTo>
                <a:lnTo>
                  <a:pt x="1134" y="1190393"/>
                </a:lnTo>
                <a:lnTo>
                  <a:pt x="453" y="1170423"/>
                </a:lnTo>
                <a:lnTo>
                  <a:pt x="0" y="1150906"/>
                </a:lnTo>
                <a:lnTo>
                  <a:pt x="0" y="1131616"/>
                </a:lnTo>
                <a:lnTo>
                  <a:pt x="227" y="1112554"/>
                </a:lnTo>
                <a:lnTo>
                  <a:pt x="907" y="1094172"/>
                </a:lnTo>
                <a:lnTo>
                  <a:pt x="1587" y="1075336"/>
                </a:lnTo>
                <a:lnTo>
                  <a:pt x="2948" y="1057181"/>
                </a:lnTo>
                <a:lnTo>
                  <a:pt x="4081" y="1039026"/>
                </a:lnTo>
                <a:lnTo>
                  <a:pt x="5895" y="1020644"/>
                </a:lnTo>
                <a:lnTo>
                  <a:pt x="7936" y="1002716"/>
                </a:lnTo>
                <a:lnTo>
                  <a:pt x="10204" y="984561"/>
                </a:lnTo>
                <a:lnTo>
                  <a:pt x="12925" y="966633"/>
                </a:lnTo>
                <a:lnTo>
                  <a:pt x="15872" y="948705"/>
                </a:lnTo>
                <a:lnTo>
                  <a:pt x="19274" y="930323"/>
                </a:lnTo>
                <a:lnTo>
                  <a:pt x="22902" y="912168"/>
                </a:lnTo>
                <a:lnTo>
                  <a:pt x="26757" y="894013"/>
                </a:lnTo>
                <a:lnTo>
                  <a:pt x="31065" y="875177"/>
                </a:lnTo>
                <a:lnTo>
                  <a:pt x="35600" y="856795"/>
                </a:lnTo>
                <a:lnTo>
                  <a:pt x="40589" y="837733"/>
                </a:lnTo>
                <a:lnTo>
                  <a:pt x="46031" y="818443"/>
                </a:lnTo>
                <a:lnTo>
                  <a:pt x="51473" y="798926"/>
                </a:lnTo>
                <a:lnTo>
                  <a:pt x="57368" y="778956"/>
                </a:lnTo>
                <a:lnTo>
                  <a:pt x="63717" y="758986"/>
                </a:lnTo>
                <a:lnTo>
                  <a:pt x="70293" y="738107"/>
                </a:lnTo>
                <a:lnTo>
                  <a:pt x="77549" y="717229"/>
                </a:lnTo>
                <a:lnTo>
                  <a:pt x="80044" y="709740"/>
                </a:lnTo>
                <a:lnTo>
                  <a:pt x="82765" y="702251"/>
                </a:lnTo>
                <a:lnTo>
                  <a:pt x="85939" y="694762"/>
                </a:lnTo>
                <a:lnTo>
                  <a:pt x="89114" y="687727"/>
                </a:lnTo>
                <a:lnTo>
                  <a:pt x="92062" y="680692"/>
                </a:lnTo>
                <a:lnTo>
                  <a:pt x="95463" y="673884"/>
                </a:lnTo>
                <a:lnTo>
                  <a:pt x="98638" y="667303"/>
                </a:lnTo>
                <a:lnTo>
                  <a:pt x="102039" y="660722"/>
                </a:lnTo>
                <a:lnTo>
                  <a:pt x="105667" y="654368"/>
                </a:lnTo>
                <a:lnTo>
                  <a:pt x="109522" y="648013"/>
                </a:lnTo>
                <a:lnTo>
                  <a:pt x="113150" y="642113"/>
                </a:lnTo>
                <a:lnTo>
                  <a:pt x="117005" y="636213"/>
                </a:lnTo>
                <a:lnTo>
                  <a:pt x="121086" y="630766"/>
                </a:lnTo>
                <a:lnTo>
                  <a:pt x="124941" y="625093"/>
                </a:lnTo>
                <a:lnTo>
                  <a:pt x="129023" y="619646"/>
                </a:lnTo>
                <a:lnTo>
                  <a:pt x="133331" y="614200"/>
                </a:lnTo>
                <a:lnTo>
                  <a:pt x="141721" y="604214"/>
                </a:lnTo>
                <a:lnTo>
                  <a:pt x="150791" y="594683"/>
                </a:lnTo>
                <a:lnTo>
                  <a:pt x="159861" y="586059"/>
                </a:lnTo>
                <a:lnTo>
                  <a:pt x="169158" y="577436"/>
                </a:lnTo>
                <a:lnTo>
                  <a:pt x="178682" y="569947"/>
                </a:lnTo>
                <a:lnTo>
                  <a:pt x="188432" y="562685"/>
                </a:lnTo>
                <a:lnTo>
                  <a:pt x="198183" y="556331"/>
                </a:lnTo>
                <a:lnTo>
                  <a:pt x="208160" y="549976"/>
                </a:lnTo>
                <a:lnTo>
                  <a:pt x="218591" y="544757"/>
                </a:lnTo>
                <a:lnTo>
                  <a:pt x="228795" y="539764"/>
                </a:lnTo>
                <a:lnTo>
                  <a:pt x="238998" y="535453"/>
                </a:lnTo>
                <a:lnTo>
                  <a:pt x="249202" y="531595"/>
                </a:lnTo>
                <a:lnTo>
                  <a:pt x="259860" y="528191"/>
                </a:lnTo>
                <a:lnTo>
                  <a:pt x="270064" y="525467"/>
                </a:lnTo>
                <a:lnTo>
                  <a:pt x="280494" y="523198"/>
                </a:lnTo>
                <a:lnTo>
                  <a:pt x="290698" y="521382"/>
                </a:lnTo>
                <a:lnTo>
                  <a:pt x="301129" y="520021"/>
                </a:lnTo>
                <a:lnTo>
                  <a:pt x="311106" y="519340"/>
                </a:lnTo>
                <a:lnTo>
                  <a:pt x="321310" y="519113"/>
                </a:lnTo>
                <a:close/>
                <a:moveTo>
                  <a:pt x="543274" y="0"/>
                </a:moveTo>
                <a:lnTo>
                  <a:pt x="549615" y="0"/>
                </a:lnTo>
                <a:lnTo>
                  <a:pt x="555730" y="0"/>
                </a:lnTo>
                <a:lnTo>
                  <a:pt x="562298" y="227"/>
                </a:lnTo>
                <a:lnTo>
                  <a:pt x="568640" y="679"/>
                </a:lnTo>
                <a:lnTo>
                  <a:pt x="574755" y="1359"/>
                </a:lnTo>
                <a:lnTo>
                  <a:pt x="581096" y="2038"/>
                </a:lnTo>
                <a:lnTo>
                  <a:pt x="587664" y="3171"/>
                </a:lnTo>
                <a:lnTo>
                  <a:pt x="594006" y="4077"/>
                </a:lnTo>
                <a:lnTo>
                  <a:pt x="600121" y="5436"/>
                </a:lnTo>
                <a:lnTo>
                  <a:pt x="606462" y="6568"/>
                </a:lnTo>
                <a:lnTo>
                  <a:pt x="613030" y="8153"/>
                </a:lnTo>
                <a:lnTo>
                  <a:pt x="619145" y="9965"/>
                </a:lnTo>
                <a:lnTo>
                  <a:pt x="625260" y="11777"/>
                </a:lnTo>
                <a:lnTo>
                  <a:pt x="631375" y="13815"/>
                </a:lnTo>
                <a:lnTo>
                  <a:pt x="637490" y="15854"/>
                </a:lnTo>
                <a:lnTo>
                  <a:pt x="643378" y="18118"/>
                </a:lnTo>
                <a:lnTo>
                  <a:pt x="649267" y="20836"/>
                </a:lnTo>
                <a:lnTo>
                  <a:pt x="654929" y="23328"/>
                </a:lnTo>
                <a:lnTo>
                  <a:pt x="660591" y="25819"/>
                </a:lnTo>
                <a:lnTo>
                  <a:pt x="666253" y="28763"/>
                </a:lnTo>
                <a:lnTo>
                  <a:pt x="671915" y="31707"/>
                </a:lnTo>
                <a:lnTo>
                  <a:pt x="677124" y="34878"/>
                </a:lnTo>
                <a:lnTo>
                  <a:pt x="687769" y="41219"/>
                </a:lnTo>
                <a:lnTo>
                  <a:pt x="697734" y="48240"/>
                </a:lnTo>
                <a:lnTo>
                  <a:pt x="707472" y="55941"/>
                </a:lnTo>
                <a:lnTo>
                  <a:pt x="716985" y="63415"/>
                </a:lnTo>
                <a:lnTo>
                  <a:pt x="725817" y="72021"/>
                </a:lnTo>
                <a:lnTo>
                  <a:pt x="734424" y="80627"/>
                </a:lnTo>
                <a:lnTo>
                  <a:pt x="742350" y="89686"/>
                </a:lnTo>
                <a:lnTo>
                  <a:pt x="750051" y="99198"/>
                </a:lnTo>
                <a:lnTo>
                  <a:pt x="757072" y="109164"/>
                </a:lnTo>
                <a:lnTo>
                  <a:pt x="763640" y="119129"/>
                </a:lnTo>
                <a:lnTo>
                  <a:pt x="769981" y="129547"/>
                </a:lnTo>
                <a:lnTo>
                  <a:pt x="775643" y="140418"/>
                </a:lnTo>
                <a:lnTo>
                  <a:pt x="780626" y="151289"/>
                </a:lnTo>
                <a:lnTo>
                  <a:pt x="785382" y="162387"/>
                </a:lnTo>
                <a:lnTo>
                  <a:pt x="789458" y="173937"/>
                </a:lnTo>
                <a:lnTo>
                  <a:pt x="792629" y="185714"/>
                </a:lnTo>
                <a:lnTo>
                  <a:pt x="795800" y="197491"/>
                </a:lnTo>
                <a:lnTo>
                  <a:pt x="798065" y="209494"/>
                </a:lnTo>
                <a:lnTo>
                  <a:pt x="799876" y="221724"/>
                </a:lnTo>
                <a:lnTo>
                  <a:pt x="801235" y="234181"/>
                </a:lnTo>
                <a:lnTo>
                  <a:pt x="801462" y="240296"/>
                </a:lnTo>
                <a:lnTo>
                  <a:pt x="801688" y="246411"/>
                </a:lnTo>
                <a:lnTo>
                  <a:pt x="801688" y="252752"/>
                </a:lnTo>
                <a:lnTo>
                  <a:pt x="801688" y="258867"/>
                </a:lnTo>
                <a:lnTo>
                  <a:pt x="801462" y="265209"/>
                </a:lnTo>
                <a:lnTo>
                  <a:pt x="801235" y="271777"/>
                </a:lnTo>
                <a:lnTo>
                  <a:pt x="800329" y="277892"/>
                </a:lnTo>
                <a:lnTo>
                  <a:pt x="799876" y="284233"/>
                </a:lnTo>
                <a:lnTo>
                  <a:pt x="798970" y="290575"/>
                </a:lnTo>
                <a:lnTo>
                  <a:pt x="797838" y="297142"/>
                </a:lnTo>
                <a:lnTo>
                  <a:pt x="796479" y="303257"/>
                </a:lnTo>
                <a:lnTo>
                  <a:pt x="795347" y="309599"/>
                </a:lnTo>
                <a:lnTo>
                  <a:pt x="793761" y="315940"/>
                </a:lnTo>
                <a:lnTo>
                  <a:pt x="791950" y="322282"/>
                </a:lnTo>
                <a:lnTo>
                  <a:pt x="790138" y="328397"/>
                </a:lnTo>
                <a:lnTo>
                  <a:pt x="788099" y="334512"/>
                </a:lnTo>
                <a:lnTo>
                  <a:pt x="785835" y="340627"/>
                </a:lnTo>
                <a:lnTo>
                  <a:pt x="783796" y="346515"/>
                </a:lnTo>
                <a:lnTo>
                  <a:pt x="781305" y="352404"/>
                </a:lnTo>
                <a:lnTo>
                  <a:pt x="778587" y="358066"/>
                </a:lnTo>
                <a:lnTo>
                  <a:pt x="776096" y="363728"/>
                </a:lnTo>
                <a:lnTo>
                  <a:pt x="773378" y="369390"/>
                </a:lnTo>
                <a:lnTo>
                  <a:pt x="770207" y="374825"/>
                </a:lnTo>
                <a:lnTo>
                  <a:pt x="767037" y="380261"/>
                </a:lnTo>
                <a:lnTo>
                  <a:pt x="760695" y="390905"/>
                </a:lnTo>
                <a:lnTo>
                  <a:pt x="753448" y="400871"/>
                </a:lnTo>
                <a:lnTo>
                  <a:pt x="746201" y="410609"/>
                </a:lnTo>
                <a:lnTo>
                  <a:pt x="738274" y="419895"/>
                </a:lnTo>
                <a:lnTo>
                  <a:pt x="729894" y="428954"/>
                </a:lnTo>
                <a:lnTo>
                  <a:pt x="721288" y="437334"/>
                </a:lnTo>
                <a:lnTo>
                  <a:pt x="712002" y="445261"/>
                </a:lnTo>
                <a:lnTo>
                  <a:pt x="702490" y="452961"/>
                </a:lnTo>
                <a:lnTo>
                  <a:pt x="692751" y="460208"/>
                </a:lnTo>
                <a:lnTo>
                  <a:pt x="682559" y="466550"/>
                </a:lnTo>
                <a:lnTo>
                  <a:pt x="672368" y="473118"/>
                </a:lnTo>
                <a:lnTo>
                  <a:pt x="661497" y="478553"/>
                </a:lnTo>
                <a:lnTo>
                  <a:pt x="650626" y="483762"/>
                </a:lnTo>
                <a:lnTo>
                  <a:pt x="639302" y="488292"/>
                </a:lnTo>
                <a:lnTo>
                  <a:pt x="627751" y="492369"/>
                </a:lnTo>
                <a:lnTo>
                  <a:pt x="616201" y="495766"/>
                </a:lnTo>
                <a:lnTo>
                  <a:pt x="604197" y="498937"/>
                </a:lnTo>
                <a:lnTo>
                  <a:pt x="592194" y="501201"/>
                </a:lnTo>
                <a:lnTo>
                  <a:pt x="580190" y="503013"/>
                </a:lnTo>
                <a:lnTo>
                  <a:pt x="567960" y="504146"/>
                </a:lnTo>
                <a:lnTo>
                  <a:pt x="561392" y="504599"/>
                </a:lnTo>
                <a:lnTo>
                  <a:pt x="555277" y="504825"/>
                </a:lnTo>
                <a:lnTo>
                  <a:pt x="549163" y="504825"/>
                </a:lnTo>
                <a:lnTo>
                  <a:pt x="542821" y="504825"/>
                </a:lnTo>
                <a:lnTo>
                  <a:pt x="536706" y="504599"/>
                </a:lnTo>
                <a:lnTo>
                  <a:pt x="530138" y="504146"/>
                </a:lnTo>
                <a:lnTo>
                  <a:pt x="523797" y="503466"/>
                </a:lnTo>
                <a:lnTo>
                  <a:pt x="517682" y="502787"/>
                </a:lnTo>
                <a:lnTo>
                  <a:pt x="511340" y="501881"/>
                </a:lnTo>
                <a:lnTo>
                  <a:pt x="504772" y="500975"/>
                </a:lnTo>
                <a:lnTo>
                  <a:pt x="498431" y="499616"/>
                </a:lnTo>
                <a:lnTo>
                  <a:pt x="492089" y="498257"/>
                </a:lnTo>
                <a:lnTo>
                  <a:pt x="485974" y="496672"/>
                </a:lnTo>
                <a:lnTo>
                  <a:pt x="479407" y="495086"/>
                </a:lnTo>
                <a:lnTo>
                  <a:pt x="473292" y="493275"/>
                </a:lnTo>
                <a:lnTo>
                  <a:pt x="467177" y="491236"/>
                </a:lnTo>
                <a:lnTo>
                  <a:pt x="461288" y="488971"/>
                </a:lnTo>
                <a:lnTo>
                  <a:pt x="455400" y="486480"/>
                </a:lnTo>
                <a:lnTo>
                  <a:pt x="449511" y="484215"/>
                </a:lnTo>
                <a:lnTo>
                  <a:pt x="443623" y="481724"/>
                </a:lnTo>
                <a:lnTo>
                  <a:pt x="437961" y="479233"/>
                </a:lnTo>
                <a:lnTo>
                  <a:pt x="432299" y="476062"/>
                </a:lnTo>
                <a:lnTo>
                  <a:pt x="427090" y="473344"/>
                </a:lnTo>
                <a:lnTo>
                  <a:pt x="421654" y="470174"/>
                </a:lnTo>
                <a:lnTo>
                  <a:pt x="411236" y="463606"/>
                </a:lnTo>
                <a:lnTo>
                  <a:pt x="400818" y="456585"/>
                </a:lnTo>
                <a:lnTo>
                  <a:pt x="391079" y="449111"/>
                </a:lnTo>
                <a:lnTo>
                  <a:pt x="382020" y="441184"/>
                </a:lnTo>
                <a:lnTo>
                  <a:pt x="372961" y="433031"/>
                </a:lnTo>
                <a:lnTo>
                  <a:pt x="364581" y="424424"/>
                </a:lnTo>
                <a:lnTo>
                  <a:pt x="356428" y="415139"/>
                </a:lnTo>
                <a:lnTo>
                  <a:pt x="348954" y="405627"/>
                </a:lnTo>
                <a:lnTo>
                  <a:pt x="341706" y="395888"/>
                </a:lnTo>
                <a:lnTo>
                  <a:pt x="335138" y="385696"/>
                </a:lnTo>
                <a:lnTo>
                  <a:pt x="329023" y="375505"/>
                </a:lnTo>
                <a:lnTo>
                  <a:pt x="323361" y="364634"/>
                </a:lnTo>
                <a:lnTo>
                  <a:pt x="318152" y="353763"/>
                </a:lnTo>
                <a:lnTo>
                  <a:pt x="313623" y="342439"/>
                </a:lnTo>
                <a:lnTo>
                  <a:pt x="309546" y="330888"/>
                </a:lnTo>
                <a:lnTo>
                  <a:pt x="305922" y="319338"/>
                </a:lnTo>
                <a:lnTo>
                  <a:pt x="302978" y="307334"/>
                </a:lnTo>
                <a:lnTo>
                  <a:pt x="300487" y="295331"/>
                </a:lnTo>
                <a:lnTo>
                  <a:pt x="298675" y="283327"/>
                </a:lnTo>
                <a:lnTo>
                  <a:pt x="297769" y="270871"/>
                </a:lnTo>
                <a:lnTo>
                  <a:pt x="297090" y="264756"/>
                </a:lnTo>
                <a:lnTo>
                  <a:pt x="296863" y="258414"/>
                </a:lnTo>
                <a:lnTo>
                  <a:pt x="296863" y="252299"/>
                </a:lnTo>
                <a:lnTo>
                  <a:pt x="296863" y="245958"/>
                </a:lnTo>
                <a:lnTo>
                  <a:pt x="297090" y="239616"/>
                </a:lnTo>
                <a:lnTo>
                  <a:pt x="297769" y="233275"/>
                </a:lnTo>
                <a:lnTo>
                  <a:pt x="298222" y="226933"/>
                </a:lnTo>
                <a:lnTo>
                  <a:pt x="298902" y="220819"/>
                </a:lnTo>
                <a:lnTo>
                  <a:pt x="300034" y="214251"/>
                </a:lnTo>
                <a:lnTo>
                  <a:pt x="300940" y="207909"/>
                </a:lnTo>
                <a:lnTo>
                  <a:pt x="302299" y="201568"/>
                </a:lnTo>
                <a:lnTo>
                  <a:pt x="303658" y="195226"/>
                </a:lnTo>
                <a:lnTo>
                  <a:pt x="305017" y="189111"/>
                </a:lnTo>
                <a:lnTo>
                  <a:pt x="306828" y="182543"/>
                </a:lnTo>
                <a:lnTo>
                  <a:pt x="308640" y="176428"/>
                </a:lnTo>
                <a:lnTo>
                  <a:pt x="310679" y="170313"/>
                </a:lnTo>
                <a:lnTo>
                  <a:pt x="312717" y="164425"/>
                </a:lnTo>
                <a:lnTo>
                  <a:pt x="314982" y="158536"/>
                </a:lnTo>
                <a:lnTo>
                  <a:pt x="317473" y="152648"/>
                </a:lnTo>
                <a:lnTo>
                  <a:pt x="319964" y="146759"/>
                </a:lnTo>
                <a:lnTo>
                  <a:pt x="322682" y="141097"/>
                </a:lnTo>
                <a:lnTo>
                  <a:pt x="325626" y="135435"/>
                </a:lnTo>
                <a:lnTo>
                  <a:pt x="328571" y="130000"/>
                </a:lnTo>
                <a:lnTo>
                  <a:pt x="331741" y="124791"/>
                </a:lnTo>
                <a:lnTo>
                  <a:pt x="338083" y="114146"/>
                </a:lnTo>
                <a:lnTo>
                  <a:pt x="345104" y="103955"/>
                </a:lnTo>
                <a:lnTo>
                  <a:pt x="352577" y="94216"/>
                </a:lnTo>
                <a:lnTo>
                  <a:pt x="360504" y="84930"/>
                </a:lnTo>
                <a:lnTo>
                  <a:pt x="368884" y="76097"/>
                </a:lnTo>
                <a:lnTo>
                  <a:pt x="377490" y="67718"/>
                </a:lnTo>
                <a:lnTo>
                  <a:pt x="386550" y="59338"/>
                </a:lnTo>
                <a:lnTo>
                  <a:pt x="396062" y="52091"/>
                </a:lnTo>
                <a:lnTo>
                  <a:pt x="406027" y="44843"/>
                </a:lnTo>
                <a:lnTo>
                  <a:pt x="415992" y="38049"/>
                </a:lnTo>
                <a:lnTo>
                  <a:pt x="426410" y="31934"/>
                </a:lnTo>
                <a:lnTo>
                  <a:pt x="437281" y="26272"/>
                </a:lnTo>
                <a:lnTo>
                  <a:pt x="448379" y="21289"/>
                </a:lnTo>
                <a:lnTo>
                  <a:pt x="459250" y="16533"/>
                </a:lnTo>
                <a:lnTo>
                  <a:pt x="470800" y="12456"/>
                </a:lnTo>
                <a:lnTo>
                  <a:pt x="482577" y="9059"/>
                </a:lnTo>
                <a:lnTo>
                  <a:pt x="494354" y="6115"/>
                </a:lnTo>
                <a:lnTo>
                  <a:pt x="506358" y="3624"/>
                </a:lnTo>
                <a:lnTo>
                  <a:pt x="518588" y="1812"/>
                </a:lnTo>
                <a:lnTo>
                  <a:pt x="531044" y="679"/>
                </a:lnTo>
                <a:lnTo>
                  <a:pt x="537159" y="227"/>
                </a:lnTo>
                <a:lnTo>
                  <a:pt x="543274" y="0"/>
                </a:lnTo>
                <a:close/>
              </a:path>
            </a:pathLst>
          </a:custGeom>
          <a:solidFill>
            <a:srgbClr val="9D9D9D"/>
          </a:solidFill>
          <a:ln>
            <a:noFill/>
          </a:ln>
        </p:spPr>
        <p:txBody>
          <a:bodyPr anchor="ctr">
            <a:normAutofit fontScale="90000" lnSpcReduction="20000"/>
            <a:scene3d>
              <a:camera prst="orthographicFront"/>
              <a:lightRig rig="threePt" dir="t"/>
            </a:scene3d>
            <a:sp3d>
              <a:contourClr>
                <a:srgbClr val="FFFFFF"/>
              </a:contourClr>
            </a:sp3d>
          </a:bodyPr>
          <a:lstStyle/>
          <a:p>
            <a:pPr algn="ctr">
              <a:defRPr/>
            </a:pPr>
            <a:endParaRPr lang="zh-CN" altLang="en-US" sz="15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normAutofit lnSpcReduction="10000"/>
          </a:bodyPr>
          <a:lstStyle/>
          <a:p>
            <a:r>
              <a:rPr lang="zh-CN" altLang="en-US" dirty="0" smtClean="0"/>
              <a:t>营销管理</a:t>
            </a:r>
            <a:r>
              <a:rPr lang="en-US" altLang="zh-CN" dirty="0" smtClean="0"/>
              <a:t>-</a:t>
            </a:r>
            <a:r>
              <a:rPr lang="zh-CN" altLang="en-US" dirty="0" smtClean="0"/>
              <a:t>出口业务</a:t>
            </a:r>
            <a:endParaRPr lang="zh-CN" altLang="en-US" dirty="0"/>
          </a:p>
        </p:txBody>
      </p:sp>
      <p:grpSp>
        <p:nvGrpSpPr>
          <p:cNvPr id="3" name="组合 2"/>
          <p:cNvGrpSpPr/>
          <p:nvPr/>
        </p:nvGrpSpPr>
        <p:grpSpPr>
          <a:xfrm>
            <a:off x="1165165" y="1926739"/>
            <a:ext cx="2094692" cy="2191376"/>
            <a:chOff x="1388632" y="2387015"/>
            <a:chExt cx="2792922" cy="2921835"/>
          </a:xfrm>
        </p:grpSpPr>
        <p:grpSp>
          <p:nvGrpSpPr>
            <p:cNvPr id="23" name="组合 22"/>
            <p:cNvGrpSpPr/>
            <p:nvPr/>
          </p:nvGrpSpPr>
          <p:grpSpPr bwMode="auto">
            <a:xfrm>
              <a:off x="1388632" y="2387015"/>
              <a:ext cx="2792922" cy="2921835"/>
              <a:chOff x="9848159" y="1617568"/>
              <a:chExt cx="4929040" cy="5156427"/>
            </a:xfrm>
          </p:grpSpPr>
          <p:sp>
            <p:nvSpPr>
              <p:cNvPr id="24" name="AutoShape 12"/>
              <p:cNvSpPr>
                <a:spLocks noChangeArrowheads="1"/>
              </p:cNvSpPr>
              <p:nvPr/>
            </p:nvSpPr>
            <p:spPr bwMode="auto">
              <a:xfrm rot="8377288" flipH="1">
                <a:off x="10599314" y="1731033"/>
                <a:ext cx="2296588" cy="2357803"/>
              </a:xfrm>
              <a:prstGeom prst="triangle">
                <a:avLst>
                  <a:gd name="adj" fmla="val 41946"/>
                </a:avLst>
              </a:prstGeom>
              <a:gradFill rotWithShape="1">
                <a:gsLst>
                  <a:gs pos="0">
                    <a:schemeClr val="bg1">
                      <a:lumMod val="65000"/>
                    </a:schemeClr>
                  </a:gs>
                  <a:gs pos="100000">
                    <a:schemeClr val="bg1"/>
                  </a:gs>
                </a:gsLst>
                <a:lin ang="5400000" scaled="1"/>
              </a:gradFill>
              <a:ln w="9525">
                <a:noFill/>
                <a:miter lim="800000"/>
              </a:ln>
            </p:spPr>
            <p:txBody>
              <a:bodyPr wrap="none" anchor="ctr"/>
              <a:lstStyle/>
              <a:p>
                <a:pPr eaLnBrk="1" hangingPunct="1">
                  <a:defRPr/>
                </a:pPr>
                <a:endParaRPr lang="zh-CN" altLang="en-US" sz="1200">
                  <a:latin typeface="微软雅黑" panose="020B0503020204020204" pitchFamily="34" charset="-122"/>
                  <a:ea typeface="微软雅黑" panose="020B0503020204020204" pitchFamily="34" charset="-122"/>
                </a:endParaRPr>
              </a:p>
            </p:txBody>
          </p:sp>
          <p:sp>
            <p:nvSpPr>
              <p:cNvPr id="25" name="AutoShape 12"/>
              <p:cNvSpPr>
                <a:spLocks noChangeArrowheads="1"/>
              </p:cNvSpPr>
              <p:nvPr/>
            </p:nvSpPr>
            <p:spPr bwMode="auto">
              <a:xfrm rot="12110992" flipH="1">
                <a:off x="11330047" y="1617568"/>
                <a:ext cx="3447152" cy="2491691"/>
              </a:xfrm>
              <a:prstGeom prst="triangle">
                <a:avLst>
                  <a:gd name="adj" fmla="val 45245"/>
                </a:avLst>
              </a:prstGeom>
              <a:gradFill rotWithShape="1">
                <a:gsLst>
                  <a:gs pos="0">
                    <a:schemeClr val="bg1">
                      <a:lumMod val="65000"/>
                    </a:schemeClr>
                  </a:gs>
                  <a:gs pos="100000">
                    <a:schemeClr val="bg1"/>
                  </a:gs>
                </a:gsLst>
                <a:lin ang="5400000" scaled="1"/>
              </a:gradFill>
              <a:ln w="9525">
                <a:noFill/>
                <a:miter lim="800000"/>
              </a:ln>
            </p:spPr>
            <p:txBody>
              <a:bodyPr wrap="none" anchor="ctr"/>
              <a:lstStyle/>
              <a:p>
                <a:pPr eaLnBrk="1" hangingPunct="1">
                  <a:defRPr/>
                </a:pPr>
                <a:endParaRPr lang="zh-CN" altLang="en-US" sz="1200">
                  <a:latin typeface="微软雅黑" panose="020B0503020204020204" pitchFamily="34" charset="-122"/>
                  <a:ea typeface="微软雅黑" panose="020B0503020204020204" pitchFamily="34" charset="-122"/>
                </a:endParaRPr>
              </a:p>
            </p:txBody>
          </p:sp>
          <p:sp>
            <p:nvSpPr>
              <p:cNvPr id="26" name="AutoShape 12"/>
              <p:cNvSpPr>
                <a:spLocks noChangeArrowheads="1"/>
              </p:cNvSpPr>
              <p:nvPr/>
            </p:nvSpPr>
            <p:spPr bwMode="auto">
              <a:xfrm rot="16200000" flipH="1">
                <a:off x="12236688" y="3055142"/>
                <a:ext cx="2621040" cy="2146810"/>
              </a:xfrm>
              <a:prstGeom prst="triangle">
                <a:avLst>
                  <a:gd name="adj" fmla="val 44932"/>
                </a:avLst>
              </a:prstGeom>
              <a:gradFill rotWithShape="1">
                <a:gsLst>
                  <a:gs pos="0">
                    <a:schemeClr val="bg1">
                      <a:lumMod val="65000"/>
                    </a:schemeClr>
                  </a:gs>
                  <a:gs pos="100000">
                    <a:schemeClr val="bg1"/>
                  </a:gs>
                </a:gsLst>
                <a:lin ang="5400000" scaled="1"/>
              </a:gradFill>
              <a:ln w="9525">
                <a:noFill/>
                <a:miter lim="800000"/>
              </a:ln>
            </p:spPr>
            <p:txBody>
              <a:bodyPr wrap="none" anchor="ctr"/>
              <a:lstStyle/>
              <a:p>
                <a:pPr eaLnBrk="1" hangingPunct="1">
                  <a:defRPr/>
                </a:pPr>
                <a:endParaRPr lang="zh-CN" altLang="en-US" sz="1200">
                  <a:latin typeface="微软雅黑" panose="020B0503020204020204" pitchFamily="34" charset="-122"/>
                  <a:ea typeface="微软雅黑" panose="020B0503020204020204" pitchFamily="34" charset="-122"/>
                </a:endParaRPr>
              </a:p>
            </p:txBody>
          </p:sp>
          <p:sp>
            <p:nvSpPr>
              <p:cNvPr id="28" name="AutoShape 12"/>
              <p:cNvSpPr>
                <a:spLocks noChangeArrowheads="1"/>
              </p:cNvSpPr>
              <p:nvPr/>
            </p:nvSpPr>
            <p:spPr bwMode="auto">
              <a:xfrm rot="20443835" flipH="1">
                <a:off x="10783658" y="3632366"/>
                <a:ext cx="3698173" cy="3141629"/>
              </a:xfrm>
              <a:prstGeom prst="triangle">
                <a:avLst>
                  <a:gd name="adj" fmla="val 41946"/>
                </a:avLst>
              </a:prstGeom>
              <a:gradFill rotWithShape="1">
                <a:gsLst>
                  <a:gs pos="0">
                    <a:schemeClr val="bg1">
                      <a:lumMod val="65000"/>
                    </a:schemeClr>
                  </a:gs>
                  <a:gs pos="100000">
                    <a:schemeClr val="bg1"/>
                  </a:gs>
                </a:gsLst>
                <a:lin ang="5400000" scaled="1"/>
              </a:gradFill>
              <a:ln w="9525">
                <a:noFill/>
                <a:miter lim="800000"/>
              </a:ln>
            </p:spPr>
            <p:txBody>
              <a:bodyPr wrap="none" anchor="ctr"/>
              <a:lstStyle/>
              <a:p>
                <a:pPr eaLnBrk="1" hangingPunct="1">
                  <a:defRPr/>
                </a:pPr>
                <a:endParaRPr lang="zh-CN" altLang="en-US" sz="1200">
                  <a:latin typeface="微软雅黑" panose="020B0503020204020204" pitchFamily="34" charset="-122"/>
                  <a:ea typeface="微软雅黑" panose="020B0503020204020204" pitchFamily="34" charset="-122"/>
                </a:endParaRPr>
              </a:p>
            </p:txBody>
          </p:sp>
          <p:sp>
            <p:nvSpPr>
              <p:cNvPr id="29" name="AutoShape 12"/>
              <p:cNvSpPr>
                <a:spLocks noChangeArrowheads="1"/>
              </p:cNvSpPr>
              <p:nvPr/>
            </p:nvSpPr>
            <p:spPr bwMode="auto">
              <a:xfrm rot="2520278" flipH="1">
                <a:off x="10429113" y="3669015"/>
                <a:ext cx="2067382" cy="2380496"/>
              </a:xfrm>
              <a:prstGeom prst="triangle">
                <a:avLst>
                  <a:gd name="adj" fmla="val 43933"/>
                </a:avLst>
              </a:prstGeom>
              <a:gradFill rotWithShape="1">
                <a:gsLst>
                  <a:gs pos="0">
                    <a:schemeClr val="bg1">
                      <a:lumMod val="65000"/>
                    </a:schemeClr>
                  </a:gs>
                  <a:gs pos="100000">
                    <a:schemeClr val="bg1"/>
                  </a:gs>
                </a:gsLst>
                <a:lin ang="5400000" scaled="1"/>
              </a:gradFill>
              <a:ln w="9525">
                <a:noFill/>
                <a:miter lim="800000"/>
              </a:ln>
            </p:spPr>
            <p:txBody>
              <a:bodyPr wrap="none" anchor="ctr"/>
              <a:lstStyle/>
              <a:p>
                <a:pPr eaLnBrk="1" hangingPunct="1">
                  <a:defRPr/>
                </a:pPr>
                <a:endParaRPr lang="zh-CN" altLang="en-US" sz="1200">
                  <a:latin typeface="微软雅黑" panose="020B0503020204020204" pitchFamily="34" charset="-122"/>
                  <a:ea typeface="微软雅黑" panose="020B0503020204020204" pitchFamily="34" charset="-122"/>
                </a:endParaRPr>
              </a:p>
            </p:txBody>
          </p:sp>
          <p:sp>
            <p:nvSpPr>
              <p:cNvPr id="30" name="AutoShape 12"/>
              <p:cNvSpPr>
                <a:spLocks noChangeArrowheads="1"/>
              </p:cNvSpPr>
              <p:nvPr/>
            </p:nvSpPr>
            <p:spPr bwMode="auto">
              <a:xfrm rot="5400000" flipH="1">
                <a:off x="9957116" y="2532066"/>
                <a:ext cx="2271568" cy="2489482"/>
              </a:xfrm>
              <a:prstGeom prst="triangle">
                <a:avLst>
                  <a:gd name="adj" fmla="val 39267"/>
                </a:avLst>
              </a:prstGeom>
              <a:gradFill rotWithShape="1">
                <a:gsLst>
                  <a:gs pos="0">
                    <a:schemeClr val="bg1">
                      <a:lumMod val="65000"/>
                    </a:schemeClr>
                  </a:gs>
                  <a:gs pos="100000">
                    <a:schemeClr val="bg1"/>
                  </a:gs>
                </a:gsLst>
                <a:lin ang="5400000" scaled="1"/>
              </a:gradFill>
              <a:ln w="9525">
                <a:noFill/>
                <a:miter lim="800000"/>
              </a:ln>
            </p:spPr>
            <p:txBody>
              <a:bodyPr wrap="none" anchor="ctr"/>
              <a:lstStyle/>
              <a:p>
                <a:pPr eaLnBrk="1" hangingPunct="1">
                  <a:defRPr/>
                </a:pPr>
                <a:endParaRPr lang="zh-CN" altLang="en-US" sz="1200">
                  <a:latin typeface="微软雅黑" panose="020B0503020204020204" pitchFamily="34" charset="-122"/>
                  <a:ea typeface="微软雅黑" panose="020B0503020204020204" pitchFamily="34" charset="-122"/>
                </a:endParaRPr>
              </a:p>
            </p:txBody>
          </p:sp>
        </p:grpSp>
        <p:sp>
          <p:nvSpPr>
            <p:cNvPr id="34" name="椭圆 33"/>
            <p:cNvSpPr/>
            <p:nvPr/>
          </p:nvSpPr>
          <p:spPr>
            <a:xfrm>
              <a:off x="2206025" y="3036748"/>
              <a:ext cx="1351522" cy="1351522"/>
            </a:xfrm>
            <a:prstGeom prst="ellipse">
              <a:avLst/>
            </a:prstGeom>
            <a:solidFill>
              <a:srgbClr val="969696"/>
            </a:solidFill>
            <a:ln w="12700">
              <a:noFill/>
            </a:ln>
            <a:effectLst>
              <a:innerShdw blurRad="127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50">
                <a:latin typeface="微软雅黑" panose="020B0503020204020204" pitchFamily="34" charset="-122"/>
                <a:ea typeface="微软雅黑" panose="020B0503020204020204" pitchFamily="34" charset="-122"/>
              </a:endParaRPr>
            </a:p>
          </p:txBody>
        </p:sp>
      </p:grpSp>
      <p:sp>
        <p:nvSpPr>
          <p:cNvPr id="5" name="MH_SubTitle_6"/>
          <p:cNvSpPr>
            <a:spLocks noChangeArrowheads="1"/>
          </p:cNvSpPr>
          <p:nvPr>
            <p:custDataLst>
              <p:tags r:id="rId1"/>
            </p:custDataLst>
          </p:nvPr>
        </p:nvSpPr>
        <p:spPr bwMode="auto">
          <a:xfrm>
            <a:off x="669654" y="1874399"/>
            <a:ext cx="615364" cy="615364"/>
          </a:xfrm>
          <a:prstGeom prst="ellipse">
            <a:avLst/>
          </a:prstGeom>
          <a:solidFill>
            <a:srgbClr val="C00000"/>
          </a:solidFill>
          <a:ln w="38100" cmpd="dbl">
            <a:solidFill>
              <a:srgbClr val="FFFFFF"/>
            </a:solidFill>
          </a:ln>
        </p:spPr>
        <p:txBody>
          <a:bodyPr lIns="0" tIns="0" rIns="0" bIns="0" anchor="ctr">
            <a:normAutofit/>
          </a:bodyPr>
          <a:lstStyle/>
          <a:p>
            <a:pPr algn="ctr">
              <a:lnSpc>
                <a:spcPct val="120000"/>
              </a:lnSpc>
            </a:pPr>
            <a:r>
              <a:rPr lang="zh-CN" altLang="en-US" sz="900" spc="-75">
                <a:solidFill>
                  <a:schemeClr val="bg1"/>
                </a:solidFill>
                <a:latin typeface="微软雅黑" panose="020B0503020204020204" pitchFamily="34" charset="-122"/>
                <a:ea typeface="微软雅黑" panose="020B0503020204020204" pitchFamily="34" charset="-122"/>
              </a:rPr>
              <a:t>利润分析</a:t>
            </a:r>
            <a:endParaRPr lang="en-US" altLang="zh-CN" sz="900" spc="-75" dirty="0">
              <a:solidFill>
                <a:schemeClr val="bg1"/>
              </a:solidFill>
              <a:latin typeface="微软雅黑" panose="020B0503020204020204" pitchFamily="34" charset="-122"/>
              <a:ea typeface="微软雅黑" panose="020B0503020204020204" pitchFamily="34" charset="-122"/>
            </a:endParaRPr>
          </a:p>
        </p:txBody>
      </p:sp>
      <p:sp>
        <p:nvSpPr>
          <p:cNvPr id="6" name="MH_SubTitle_7"/>
          <p:cNvSpPr>
            <a:spLocks noChangeArrowheads="1"/>
          </p:cNvSpPr>
          <p:nvPr>
            <p:custDataLst>
              <p:tags r:id="rId2"/>
            </p:custDataLst>
          </p:nvPr>
        </p:nvSpPr>
        <p:spPr bwMode="auto">
          <a:xfrm>
            <a:off x="1930842" y="1145737"/>
            <a:ext cx="617149" cy="615364"/>
          </a:xfrm>
          <a:prstGeom prst="ellipse">
            <a:avLst/>
          </a:prstGeom>
          <a:solidFill>
            <a:srgbClr val="C00000"/>
          </a:solidFill>
          <a:ln w="38100" cmpd="dbl">
            <a:solidFill>
              <a:srgbClr val="FFFFFF"/>
            </a:solidFill>
          </a:ln>
        </p:spPr>
        <p:txBody>
          <a:bodyPr lIns="0" tIns="0" rIns="0" bIns="0" anchor="ctr">
            <a:normAutofit/>
          </a:bodyPr>
          <a:lstStyle/>
          <a:p>
            <a:pPr algn="ctr">
              <a:lnSpc>
                <a:spcPct val="120000"/>
              </a:lnSpc>
            </a:pPr>
            <a:r>
              <a:rPr lang="zh-CN" altLang="en-US" sz="900" spc="-75" dirty="0">
                <a:solidFill>
                  <a:schemeClr val="bg1"/>
                </a:solidFill>
                <a:latin typeface="微软雅黑" panose="020B0503020204020204" pitchFamily="34" charset="-122"/>
                <a:ea typeface="微软雅黑" panose="020B0503020204020204" pitchFamily="34" charset="-122"/>
              </a:rPr>
              <a:t>全过程样品管理</a:t>
            </a:r>
            <a:endParaRPr lang="en-US" altLang="zh-CN" sz="900" dirty="0">
              <a:solidFill>
                <a:schemeClr val="bg1"/>
              </a:solidFill>
              <a:latin typeface="微软雅黑" panose="020B0503020204020204" pitchFamily="34" charset="-122"/>
              <a:ea typeface="微软雅黑" panose="020B0503020204020204" pitchFamily="34" charset="-122"/>
            </a:endParaRPr>
          </a:p>
        </p:txBody>
      </p:sp>
      <p:sp>
        <p:nvSpPr>
          <p:cNvPr id="7" name="MH_SubTitle_8"/>
          <p:cNvSpPr>
            <a:spLocks noChangeArrowheads="1"/>
          </p:cNvSpPr>
          <p:nvPr>
            <p:custDataLst>
              <p:tags r:id="rId3"/>
            </p:custDataLst>
          </p:nvPr>
        </p:nvSpPr>
        <p:spPr bwMode="auto">
          <a:xfrm>
            <a:off x="2660397" y="1340982"/>
            <a:ext cx="615364" cy="615364"/>
          </a:xfrm>
          <a:prstGeom prst="ellipse">
            <a:avLst/>
          </a:prstGeom>
          <a:solidFill>
            <a:srgbClr val="C00000"/>
          </a:solidFill>
          <a:ln w="38100" cmpd="dbl">
            <a:solidFill>
              <a:srgbClr val="FFFFFF"/>
            </a:solidFill>
          </a:ln>
        </p:spPr>
        <p:txBody>
          <a:bodyPr lIns="0" tIns="0" rIns="0" bIns="0" anchor="ctr">
            <a:noAutofit/>
          </a:bodyPr>
          <a:lstStyle/>
          <a:p>
            <a:pPr algn="ctr">
              <a:lnSpc>
                <a:spcPct val="120000"/>
              </a:lnSpc>
            </a:pPr>
            <a:r>
              <a:rPr lang="zh-CN" altLang="en-US" sz="900" spc="-75">
                <a:solidFill>
                  <a:schemeClr val="bg1"/>
                </a:solidFill>
                <a:latin typeface="微软雅黑" panose="020B0503020204020204" pitchFamily="34" charset="-122"/>
                <a:ea typeface="微软雅黑" panose="020B0503020204020204" pitchFamily="34" charset="-122"/>
              </a:rPr>
              <a:t>快速报价利润核算</a:t>
            </a:r>
            <a:endParaRPr lang="en-US" altLang="zh-CN" sz="900" spc="-75" dirty="0">
              <a:solidFill>
                <a:schemeClr val="bg1"/>
              </a:solidFill>
              <a:latin typeface="微软雅黑" panose="020B0503020204020204" pitchFamily="34" charset="-122"/>
              <a:ea typeface="微软雅黑" panose="020B0503020204020204" pitchFamily="34" charset="-122"/>
            </a:endParaRPr>
          </a:p>
        </p:txBody>
      </p:sp>
      <p:sp>
        <p:nvSpPr>
          <p:cNvPr id="8" name="MH_SubTitle_2"/>
          <p:cNvSpPr>
            <a:spLocks noChangeArrowheads="1"/>
          </p:cNvSpPr>
          <p:nvPr>
            <p:custDataLst>
              <p:tags r:id="rId4"/>
            </p:custDataLst>
          </p:nvPr>
        </p:nvSpPr>
        <p:spPr bwMode="auto">
          <a:xfrm>
            <a:off x="3389060" y="2603062"/>
            <a:ext cx="615364" cy="615364"/>
          </a:xfrm>
          <a:prstGeom prst="ellipse">
            <a:avLst/>
          </a:prstGeom>
          <a:solidFill>
            <a:srgbClr val="C00000"/>
          </a:solidFill>
          <a:ln w="38100" cmpd="dbl">
            <a:solidFill>
              <a:srgbClr val="FFFFFF"/>
            </a:solidFill>
          </a:ln>
        </p:spPr>
        <p:txBody>
          <a:bodyPr lIns="0" tIns="0" rIns="0" bIns="0" anchor="ctr">
            <a:noAutofit/>
          </a:bodyPr>
          <a:lstStyle/>
          <a:p>
            <a:pPr algn="ctr">
              <a:lnSpc>
                <a:spcPct val="120000"/>
              </a:lnSpc>
            </a:pPr>
            <a:r>
              <a:rPr lang="zh-CN" altLang="en-US" sz="900" spc="-75" dirty="0">
                <a:solidFill>
                  <a:schemeClr val="bg1"/>
                </a:solidFill>
                <a:latin typeface="微软雅黑" panose="020B0503020204020204" pitchFamily="34" charset="-122"/>
                <a:ea typeface="微软雅黑" panose="020B0503020204020204" pitchFamily="34" charset="-122"/>
              </a:rPr>
              <a:t>一键</a:t>
            </a:r>
            <a:endParaRPr lang="en-US" altLang="zh-CN" sz="900" spc="-75"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900" spc="-75" dirty="0">
                <a:solidFill>
                  <a:schemeClr val="bg1"/>
                </a:solidFill>
                <a:latin typeface="微软雅黑" panose="020B0503020204020204" pitchFamily="34" charset="-122"/>
                <a:ea typeface="微软雅黑" panose="020B0503020204020204" pitchFamily="34" charset="-122"/>
              </a:rPr>
              <a:t>生产指示</a:t>
            </a:r>
            <a:endParaRPr lang="en-US" altLang="zh-CN" sz="900" spc="-75" dirty="0">
              <a:solidFill>
                <a:schemeClr val="bg1"/>
              </a:solidFill>
              <a:latin typeface="微软雅黑" panose="020B0503020204020204" pitchFamily="34" charset="-122"/>
              <a:ea typeface="微软雅黑" panose="020B0503020204020204" pitchFamily="34" charset="-122"/>
            </a:endParaRPr>
          </a:p>
        </p:txBody>
      </p:sp>
      <p:sp>
        <p:nvSpPr>
          <p:cNvPr id="9" name="MH_SubTitle_4"/>
          <p:cNvSpPr>
            <a:spLocks noChangeArrowheads="1"/>
          </p:cNvSpPr>
          <p:nvPr>
            <p:custDataLst>
              <p:tags r:id="rId5"/>
            </p:custDataLst>
          </p:nvPr>
        </p:nvSpPr>
        <p:spPr bwMode="auto">
          <a:xfrm>
            <a:off x="1203072" y="3865142"/>
            <a:ext cx="615364" cy="615364"/>
          </a:xfrm>
          <a:prstGeom prst="ellipse">
            <a:avLst/>
          </a:prstGeom>
          <a:solidFill>
            <a:srgbClr val="C00000"/>
          </a:solidFill>
          <a:ln w="38100" cmpd="dbl">
            <a:solidFill>
              <a:srgbClr val="FFFFFF"/>
            </a:solidFill>
          </a:ln>
        </p:spPr>
        <p:txBody>
          <a:bodyPr lIns="0" tIns="0" rIns="0" bIns="0" anchor="ctr">
            <a:normAutofit/>
          </a:bodyPr>
          <a:lstStyle/>
          <a:p>
            <a:pPr algn="ctr">
              <a:lnSpc>
                <a:spcPct val="120000"/>
              </a:lnSpc>
            </a:pPr>
            <a:r>
              <a:rPr lang="zh-CN" altLang="en-US" sz="900" spc="-75">
                <a:solidFill>
                  <a:schemeClr val="bg1"/>
                </a:solidFill>
                <a:latin typeface="微软雅黑" panose="020B0503020204020204" pitchFamily="34" charset="-122"/>
                <a:ea typeface="微软雅黑" panose="020B0503020204020204" pitchFamily="34" charset="-122"/>
              </a:rPr>
              <a:t>开票与退税</a:t>
            </a:r>
            <a:endParaRPr lang="en-US" altLang="zh-CN" sz="900" spc="-75" dirty="0">
              <a:solidFill>
                <a:schemeClr val="bg1"/>
              </a:solidFill>
              <a:latin typeface="微软雅黑" panose="020B0503020204020204" pitchFamily="34" charset="-122"/>
              <a:ea typeface="微软雅黑" panose="020B0503020204020204" pitchFamily="34" charset="-122"/>
            </a:endParaRPr>
          </a:p>
        </p:txBody>
      </p:sp>
      <p:sp>
        <p:nvSpPr>
          <p:cNvPr id="10" name="MH_SubTitle_5"/>
          <p:cNvSpPr>
            <a:spLocks noChangeArrowheads="1"/>
          </p:cNvSpPr>
          <p:nvPr>
            <p:custDataLst>
              <p:tags r:id="rId6"/>
            </p:custDataLst>
          </p:nvPr>
        </p:nvSpPr>
        <p:spPr bwMode="auto">
          <a:xfrm>
            <a:off x="474410" y="2602169"/>
            <a:ext cx="615364" cy="617149"/>
          </a:xfrm>
          <a:prstGeom prst="ellipse">
            <a:avLst/>
          </a:prstGeom>
          <a:solidFill>
            <a:srgbClr val="C00000"/>
          </a:solidFill>
          <a:ln w="38100" cmpd="dbl">
            <a:solidFill>
              <a:srgbClr val="FFFFFF"/>
            </a:solidFill>
          </a:ln>
        </p:spPr>
        <p:txBody>
          <a:bodyPr lIns="0" tIns="0" rIns="0" bIns="0" anchor="ctr">
            <a:noAutofit/>
          </a:bodyPr>
          <a:lstStyle/>
          <a:p>
            <a:pPr algn="ctr">
              <a:lnSpc>
                <a:spcPct val="120000"/>
              </a:lnSpc>
            </a:pPr>
            <a:r>
              <a:rPr lang="zh-CN" altLang="en-US" sz="900" spc="-75">
                <a:solidFill>
                  <a:schemeClr val="bg1"/>
                </a:solidFill>
                <a:latin typeface="微软雅黑" panose="020B0503020204020204" pitchFamily="34" charset="-122"/>
                <a:ea typeface="微软雅黑" panose="020B0503020204020204" pitchFamily="34" charset="-122"/>
              </a:rPr>
              <a:t>费用登记与申请</a:t>
            </a:r>
            <a:endParaRPr lang="en-US" altLang="zh-CN" sz="900" spc="-75" dirty="0">
              <a:solidFill>
                <a:schemeClr val="bg1"/>
              </a:solidFill>
              <a:latin typeface="微软雅黑" panose="020B0503020204020204" pitchFamily="34" charset="-122"/>
              <a:ea typeface="微软雅黑" panose="020B0503020204020204" pitchFamily="34" charset="-122"/>
            </a:endParaRPr>
          </a:p>
        </p:txBody>
      </p:sp>
      <p:sp>
        <p:nvSpPr>
          <p:cNvPr id="11" name="MH_SubTitle_3"/>
          <p:cNvSpPr>
            <a:spLocks noChangeArrowheads="1"/>
          </p:cNvSpPr>
          <p:nvPr>
            <p:custDataLst>
              <p:tags r:id="rId7"/>
            </p:custDataLst>
          </p:nvPr>
        </p:nvSpPr>
        <p:spPr bwMode="auto">
          <a:xfrm>
            <a:off x="3192922" y="3331725"/>
            <a:ext cx="617149" cy="615364"/>
          </a:xfrm>
          <a:prstGeom prst="ellipse">
            <a:avLst/>
          </a:prstGeom>
          <a:solidFill>
            <a:srgbClr val="C00000"/>
          </a:solidFill>
          <a:ln w="38100" cmpd="dbl">
            <a:solidFill>
              <a:srgbClr val="FFFFFF"/>
            </a:solidFill>
          </a:ln>
        </p:spPr>
        <p:txBody>
          <a:bodyPr lIns="0" tIns="0" rIns="0" bIns="0" anchor="ctr">
            <a:normAutofit/>
          </a:bodyPr>
          <a:lstStyle/>
          <a:p>
            <a:pPr algn="ctr">
              <a:lnSpc>
                <a:spcPct val="120000"/>
              </a:lnSpc>
            </a:pPr>
            <a:r>
              <a:rPr lang="en-US" altLang="zh-CN" sz="900" spc="-75">
                <a:solidFill>
                  <a:schemeClr val="bg1"/>
                </a:solidFill>
                <a:latin typeface="微软雅黑" panose="020B0503020204020204" pitchFamily="34" charset="-122"/>
                <a:ea typeface="微软雅黑" panose="020B0503020204020204" pitchFamily="34" charset="-122"/>
              </a:rPr>
              <a:t>QC</a:t>
            </a:r>
            <a:r>
              <a:rPr lang="zh-CN" altLang="en-US" sz="900" spc="-75">
                <a:solidFill>
                  <a:schemeClr val="bg1"/>
                </a:solidFill>
                <a:latin typeface="微软雅黑" panose="020B0503020204020204" pitchFamily="34" charset="-122"/>
                <a:ea typeface="微软雅黑" panose="020B0503020204020204" pitchFamily="34" charset="-122"/>
              </a:rPr>
              <a:t>验货跟进</a:t>
            </a:r>
            <a:endParaRPr lang="en-US" altLang="zh-CN" sz="900" spc="-75" dirty="0">
              <a:solidFill>
                <a:schemeClr val="bg1"/>
              </a:solidFill>
              <a:latin typeface="微软雅黑" panose="020B0503020204020204" pitchFamily="34" charset="-122"/>
              <a:ea typeface="微软雅黑" panose="020B0503020204020204" pitchFamily="34" charset="-122"/>
            </a:endParaRPr>
          </a:p>
        </p:txBody>
      </p:sp>
      <p:sp>
        <p:nvSpPr>
          <p:cNvPr id="12" name="MH_SubTitle_1"/>
          <p:cNvSpPr>
            <a:spLocks noChangeArrowheads="1"/>
          </p:cNvSpPr>
          <p:nvPr>
            <p:custDataLst>
              <p:tags r:id="rId8"/>
            </p:custDataLst>
          </p:nvPr>
        </p:nvSpPr>
        <p:spPr bwMode="auto">
          <a:xfrm>
            <a:off x="3193815" y="1874400"/>
            <a:ext cx="615364" cy="615364"/>
          </a:xfrm>
          <a:prstGeom prst="ellipse">
            <a:avLst/>
          </a:prstGeom>
          <a:solidFill>
            <a:srgbClr val="C00000"/>
          </a:solidFill>
          <a:ln w="38100" cmpd="dbl">
            <a:solidFill>
              <a:srgbClr val="FFFFFF"/>
            </a:solidFill>
          </a:ln>
        </p:spPr>
        <p:txBody>
          <a:bodyPr lIns="0" tIns="0" rIns="0" bIns="0" anchor="ctr">
            <a:noAutofit/>
          </a:bodyPr>
          <a:lstStyle/>
          <a:p>
            <a:pPr algn="ctr">
              <a:lnSpc>
                <a:spcPct val="120000"/>
              </a:lnSpc>
            </a:pPr>
            <a:r>
              <a:rPr lang="zh-CN" altLang="en-US" sz="900" spc="-75">
                <a:solidFill>
                  <a:schemeClr val="bg1"/>
                </a:solidFill>
                <a:latin typeface="微软雅黑" panose="020B0503020204020204" pitchFamily="34" charset="-122"/>
                <a:ea typeface="微软雅黑" panose="020B0503020204020204" pitchFamily="34" charset="-122"/>
              </a:rPr>
              <a:t>信用证管理</a:t>
            </a:r>
            <a:endParaRPr lang="en-US" altLang="zh-CN" sz="900" spc="-75" dirty="0">
              <a:solidFill>
                <a:schemeClr val="bg1"/>
              </a:solidFill>
              <a:latin typeface="微软雅黑" panose="020B0503020204020204" pitchFamily="34" charset="-122"/>
              <a:ea typeface="微软雅黑" panose="020B0503020204020204" pitchFamily="34" charset="-122"/>
            </a:endParaRPr>
          </a:p>
        </p:txBody>
      </p:sp>
      <p:sp>
        <p:nvSpPr>
          <p:cNvPr id="31" name="MH_SubTitle_4"/>
          <p:cNvSpPr>
            <a:spLocks noChangeArrowheads="1"/>
          </p:cNvSpPr>
          <p:nvPr>
            <p:custDataLst>
              <p:tags r:id="rId9"/>
            </p:custDataLst>
          </p:nvPr>
        </p:nvSpPr>
        <p:spPr bwMode="auto">
          <a:xfrm>
            <a:off x="2660397" y="3865143"/>
            <a:ext cx="615364" cy="615364"/>
          </a:xfrm>
          <a:prstGeom prst="ellipse">
            <a:avLst/>
          </a:prstGeom>
          <a:solidFill>
            <a:srgbClr val="C00000"/>
          </a:solidFill>
          <a:ln w="38100" cmpd="dbl">
            <a:solidFill>
              <a:srgbClr val="FFFFFF"/>
            </a:solidFill>
          </a:ln>
        </p:spPr>
        <p:txBody>
          <a:bodyPr lIns="0" tIns="0" rIns="0" bIns="0" anchor="ctr">
            <a:normAutofit/>
          </a:bodyPr>
          <a:lstStyle/>
          <a:p>
            <a:pPr algn="ctr">
              <a:lnSpc>
                <a:spcPct val="120000"/>
              </a:lnSpc>
            </a:pPr>
            <a:r>
              <a:rPr lang="zh-CN" altLang="en-US" sz="900" spc="-75">
                <a:solidFill>
                  <a:schemeClr val="bg1"/>
                </a:solidFill>
                <a:latin typeface="微软雅黑" panose="020B0503020204020204" pitchFamily="34" charset="-122"/>
                <a:ea typeface="微软雅黑" panose="020B0503020204020204" pitchFamily="34" charset="-122"/>
              </a:rPr>
              <a:t>快速单证处理</a:t>
            </a:r>
            <a:endParaRPr lang="en-US" altLang="zh-CN" sz="900" spc="-75" dirty="0">
              <a:solidFill>
                <a:schemeClr val="bg1"/>
              </a:solidFill>
              <a:latin typeface="微软雅黑" panose="020B0503020204020204" pitchFamily="34" charset="-122"/>
              <a:ea typeface="微软雅黑" panose="020B0503020204020204" pitchFamily="34" charset="-122"/>
            </a:endParaRPr>
          </a:p>
        </p:txBody>
      </p:sp>
      <p:sp>
        <p:nvSpPr>
          <p:cNvPr id="32" name="MH_SubTitle_4"/>
          <p:cNvSpPr>
            <a:spLocks noChangeArrowheads="1"/>
          </p:cNvSpPr>
          <p:nvPr>
            <p:custDataLst>
              <p:tags r:id="rId10"/>
            </p:custDataLst>
          </p:nvPr>
        </p:nvSpPr>
        <p:spPr bwMode="auto">
          <a:xfrm>
            <a:off x="669654" y="3331724"/>
            <a:ext cx="615364" cy="615364"/>
          </a:xfrm>
          <a:prstGeom prst="ellipse">
            <a:avLst/>
          </a:prstGeom>
          <a:solidFill>
            <a:srgbClr val="C00000"/>
          </a:solidFill>
          <a:ln w="38100" cmpd="dbl">
            <a:solidFill>
              <a:srgbClr val="FFFFFF"/>
            </a:solidFill>
          </a:ln>
        </p:spPr>
        <p:txBody>
          <a:bodyPr lIns="0" tIns="0" rIns="0" bIns="0" anchor="ctr">
            <a:normAutofit/>
          </a:bodyPr>
          <a:lstStyle/>
          <a:p>
            <a:pPr algn="ctr">
              <a:lnSpc>
                <a:spcPct val="120000"/>
              </a:lnSpc>
            </a:pPr>
            <a:r>
              <a:rPr lang="zh-CN" altLang="en-US" sz="900" spc="-75">
                <a:solidFill>
                  <a:schemeClr val="bg1"/>
                </a:solidFill>
                <a:latin typeface="微软雅黑" panose="020B0503020204020204" pitchFamily="34" charset="-122"/>
                <a:ea typeface="微软雅黑" panose="020B0503020204020204" pitchFamily="34" charset="-122"/>
              </a:rPr>
              <a:t>收款登记与认领</a:t>
            </a:r>
            <a:endParaRPr lang="en-US" altLang="zh-CN" sz="900" spc="-75" dirty="0">
              <a:solidFill>
                <a:schemeClr val="bg1"/>
              </a:solidFill>
              <a:latin typeface="微软雅黑" panose="020B0503020204020204" pitchFamily="34" charset="-122"/>
              <a:ea typeface="微软雅黑" panose="020B0503020204020204" pitchFamily="34" charset="-122"/>
            </a:endParaRPr>
          </a:p>
        </p:txBody>
      </p:sp>
      <p:sp>
        <p:nvSpPr>
          <p:cNvPr id="33" name="MH_SubTitle_4"/>
          <p:cNvSpPr>
            <a:spLocks noChangeArrowheads="1"/>
          </p:cNvSpPr>
          <p:nvPr>
            <p:custDataLst>
              <p:tags r:id="rId11"/>
            </p:custDataLst>
          </p:nvPr>
        </p:nvSpPr>
        <p:spPr bwMode="auto">
          <a:xfrm>
            <a:off x="1931734" y="4060387"/>
            <a:ext cx="615364" cy="615364"/>
          </a:xfrm>
          <a:prstGeom prst="ellipse">
            <a:avLst/>
          </a:prstGeom>
          <a:solidFill>
            <a:srgbClr val="C00000"/>
          </a:solidFill>
          <a:ln w="38100" cmpd="dbl">
            <a:solidFill>
              <a:srgbClr val="FFFFFF"/>
            </a:solidFill>
          </a:ln>
        </p:spPr>
        <p:txBody>
          <a:bodyPr lIns="0" tIns="0" rIns="0" bIns="0" anchor="ctr">
            <a:normAutofit/>
          </a:bodyPr>
          <a:lstStyle/>
          <a:p>
            <a:pPr algn="ctr">
              <a:lnSpc>
                <a:spcPct val="120000"/>
              </a:lnSpc>
            </a:pPr>
            <a:r>
              <a:rPr lang="zh-CN" altLang="en-US" sz="900" spc="-75">
                <a:solidFill>
                  <a:schemeClr val="bg1"/>
                </a:solidFill>
                <a:latin typeface="微软雅黑" panose="020B0503020204020204" pitchFamily="34" charset="-122"/>
                <a:ea typeface="微软雅黑" panose="020B0503020204020204" pitchFamily="34" charset="-122"/>
              </a:rPr>
              <a:t>订舱报关</a:t>
            </a:r>
            <a:endParaRPr lang="en-US" altLang="zh-CN" sz="900" spc="-75" dirty="0">
              <a:solidFill>
                <a:schemeClr val="bg1"/>
              </a:solidFill>
              <a:latin typeface="微软雅黑" panose="020B0503020204020204" pitchFamily="34" charset="-122"/>
              <a:ea typeface="微软雅黑" panose="020B0503020204020204" pitchFamily="34" charset="-122"/>
            </a:endParaRPr>
          </a:p>
        </p:txBody>
      </p:sp>
      <p:sp>
        <p:nvSpPr>
          <p:cNvPr id="59" name="TextBox 7"/>
          <p:cNvSpPr txBox="1"/>
          <p:nvPr/>
        </p:nvSpPr>
        <p:spPr>
          <a:xfrm>
            <a:off x="4676971" y="1294834"/>
            <a:ext cx="3936743" cy="3323987"/>
          </a:xfrm>
          <a:prstGeom prst="rect">
            <a:avLst/>
          </a:prstGeom>
          <a:noFill/>
        </p:spPr>
        <p:txBody>
          <a:bodyPr wrap="square" rtlCol="0">
            <a:spAutoFit/>
          </a:bodyPr>
          <a:lstStyle/>
          <a:p>
            <a:r>
              <a:rPr lang="zh-CN" altLang="en-US" sz="1050" b="1" dirty="0">
                <a:latin typeface="苹方 中等" pitchFamily="34" charset="-122"/>
                <a:ea typeface="苹方 中等" pitchFamily="34" charset="-122"/>
              </a:rPr>
              <a:t>管理样品全过程，</a:t>
            </a:r>
            <a:r>
              <a:rPr lang="zh-CN" altLang="en-US" sz="1050" dirty="0">
                <a:latin typeface="苹方 中等" pitchFamily="34" charset="-122"/>
                <a:ea typeface="苹方 中等" pitchFamily="34" charset="-122"/>
              </a:rPr>
              <a:t>从来样到打样、寄样、客户反馈等信息全面管理</a:t>
            </a:r>
            <a:endParaRPr lang="en-US" altLang="zh-CN" sz="1050" dirty="0">
              <a:latin typeface="苹方 中等" pitchFamily="34" charset="-122"/>
              <a:ea typeface="苹方 中等" pitchFamily="34" charset="-122"/>
            </a:endParaRPr>
          </a:p>
          <a:p>
            <a:endParaRPr lang="en-US" altLang="zh-CN" sz="1050" dirty="0">
              <a:latin typeface="苹方 中等" pitchFamily="34" charset="-122"/>
              <a:ea typeface="苹方 中等" pitchFamily="34" charset="-122"/>
            </a:endParaRPr>
          </a:p>
          <a:p>
            <a:r>
              <a:rPr lang="zh-CN" altLang="en-US" sz="1050" b="1" dirty="0">
                <a:latin typeface="苹方 中等" pitchFamily="34" charset="-122"/>
                <a:ea typeface="苹方 中等" pitchFamily="34" charset="-122"/>
              </a:rPr>
              <a:t>快速、准确报价，</a:t>
            </a:r>
            <a:r>
              <a:rPr lang="zh-CN" altLang="en-US" sz="1050" dirty="0">
                <a:latin typeface="苹方 中等" pitchFamily="34" charset="-122"/>
                <a:ea typeface="苹方 中等" pitchFamily="34" charset="-122"/>
              </a:rPr>
              <a:t>自定义报价公式，快速、准确报价，询报价、成交历史的记录，让业务与管理者更好的把握成本与客户的报价</a:t>
            </a:r>
            <a:endParaRPr lang="zh-CN" altLang="en-US" sz="1050" dirty="0">
              <a:latin typeface="苹方 中等" pitchFamily="34" charset="-122"/>
              <a:ea typeface="苹方 中等" pitchFamily="34" charset="-122"/>
            </a:endParaRPr>
          </a:p>
          <a:p>
            <a:endParaRPr lang="zh-CN" altLang="en-US" sz="1050" dirty="0">
              <a:latin typeface="苹方 中等" pitchFamily="34" charset="-122"/>
              <a:ea typeface="苹方 中等" pitchFamily="34" charset="-122"/>
            </a:endParaRPr>
          </a:p>
          <a:p>
            <a:r>
              <a:rPr lang="zh-CN" altLang="en-US" sz="1050" b="1" dirty="0">
                <a:latin typeface="苹方 中等" pitchFamily="34" charset="-122"/>
                <a:ea typeface="苹方 中等" pitchFamily="34" charset="-122"/>
              </a:rPr>
              <a:t>成本与费用预估，控制订单盈利风险，</a:t>
            </a:r>
            <a:r>
              <a:rPr lang="zh-CN" altLang="en-US" sz="1050" dirty="0">
                <a:latin typeface="苹方 中等" pitchFamily="34" charset="-122"/>
                <a:ea typeface="苹方 中等" pitchFamily="34" charset="-122"/>
              </a:rPr>
              <a:t>订单采购成本、各种费用等进行预估，并且通过审核流程的设定对订单盈利进行风险控制</a:t>
            </a:r>
            <a:endParaRPr lang="zh-CN" altLang="en-US" sz="1050" dirty="0">
              <a:latin typeface="苹方 中等" pitchFamily="34" charset="-122"/>
              <a:ea typeface="苹方 中等" pitchFamily="34" charset="-122"/>
            </a:endParaRPr>
          </a:p>
          <a:p>
            <a:endParaRPr lang="zh-CN" altLang="en-US" sz="1050" dirty="0">
              <a:latin typeface="苹方 中等" pitchFamily="34" charset="-122"/>
              <a:ea typeface="苹方 中等" pitchFamily="34" charset="-122"/>
            </a:endParaRPr>
          </a:p>
          <a:p>
            <a:r>
              <a:rPr lang="zh-CN" altLang="en-US" sz="1050" b="1" dirty="0">
                <a:latin typeface="苹方 中等" pitchFamily="34" charset="-122"/>
                <a:ea typeface="苹方 中等" pitchFamily="34" charset="-122"/>
              </a:rPr>
              <a:t>把握每个可能出问题的环节</a:t>
            </a:r>
            <a:r>
              <a:rPr lang="zh-CN" altLang="en-US" sz="1050" dirty="0">
                <a:latin typeface="苹方 中等" pitchFamily="34" charset="-122"/>
                <a:ea typeface="苹方 中等" pitchFamily="34" charset="-122"/>
              </a:rPr>
              <a:t>，把订单、采购、验货、出货以及收付款进行有效串联，管理者和业务员可以及时把握进度状况</a:t>
            </a:r>
            <a:endParaRPr lang="zh-CN" altLang="en-US" sz="1050" dirty="0">
              <a:latin typeface="苹方 中等" pitchFamily="34" charset="-122"/>
              <a:ea typeface="苹方 中等" pitchFamily="34" charset="-122"/>
            </a:endParaRPr>
          </a:p>
          <a:p>
            <a:endParaRPr lang="zh-CN" altLang="en-US" sz="1050" dirty="0">
              <a:latin typeface="苹方 中等" pitchFamily="34" charset="-122"/>
              <a:ea typeface="苹方 中等" pitchFamily="34" charset="-122"/>
            </a:endParaRPr>
          </a:p>
          <a:p>
            <a:r>
              <a:rPr lang="zh-CN" altLang="en-US" sz="1050" b="1" dirty="0">
                <a:latin typeface="苹方 中等" pitchFamily="34" charset="-122"/>
                <a:ea typeface="苹方 中等" pitchFamily="34" charset="-122"/>
              </a:rPr>
              <a:t>质量环节严格把控</a:t>
            </a:r>
            <a:r>
              <a:rPr lang="zh-CN" altLang="en-US" sz="1050" dirty="0">
                <a:latin typeface="苹方 中等" pitchFamily="34" charset="-122"/>
                <a:ea typeface="苹方 中等" pitchFamily="34" charset="-122"/>
              </a:rPr>
              <a:t>，验货信息一目了然，不合格的产品不能发货，对厂家的质量和交货期的准确率进行考核，优化供应链</a:t>
            </a:r>
            <a:endParaRPr lang="zh-CN" altLang="en-US" sz="1050" dirty="0">
              <a:latin typeface="苹方 中等" pitchFamily="34" charset="-122"/>
              <a:ea typeface="苹方 中等" pitchFamily="34" charset="-122"/>
            </a:endParaRPr>
          </a:p>
          <a:p>
            <a:endParaRPr lang="zh-CN" altLang="en-US" sz="1050" dirty="0">
              <a:latin typeface="苹方 中等" pitchFamily="34" charset="-122"/>
              <a:ea typeface="苹方 中等" pitchFamily="34" charset="-122"/>
            </a:endParaRPr>
          </a:p>
          <a:p>
            <a:r>
              <a:rPr lang="zh-CN" altLang="en-US" sz="1050" b="1" dirty="0">
                <a:latin typeface="苹方 中等" pitchFamily="34" charset="-122"/>
                <a:ea typeface="苹方 中等" pitchFamily="34" charset="-122"/>
              </a:rPr>
              <a:t>商检、报关、客户结算等单证的快速生成</a:t>
            </a:r>
            <a:r>
              <a:rPr lang="zh-CN" altLang="en-US" sz="1050" dirty="0">
                <a:latin typeface="苹方 中等" pitchFamily="34" charset="-122"/>
                <a:ea typeface="苹方 中等" pitchFamily="34" charset="-122"/>
              </a:rPr>
              <a:t>，数据从上游的订单流入，不需重复录入，降低错误率，提高单证人员的工作效率</a:t>
            </a:r>
            <a:endParaRPr lang="zh-CN" altLang="en-US" sz="1050" dirty="0">
              <a:latin typeface="苹方 中等" pitchFamily="34" charset="-122"/>
              <a:ea typeface="苹方 中等" pitchFamily="34" charset="-122"/>
            </a:endParaRPr>
          </a:p>
          <a:p>
            <a:endParaRPr lang="zh-CN" altLang="en-US" sz="1050" dirty="0">
              <a:latin typeface="苹方 中等" pitchFamily="34" charset="-122"/>
              <a:ea typeface="苹方 中等" pitchFamily="34" charset="-122"/>
            </a:endParaRPr>
          </a:p>
          <a:p>
            <a:r>
              <a:rPr lang="zh-CN" altLang="en-US" sz="1050" b="1" dirty="0">
                <a:latin typeface="苹方 中等" pitchFamily="34" charset="-122"/>
                <a:ea typeface="苹方 中等" pitchFamily="34" charset="-122"/>
              </a:rPr>
              <a:t>即时查询库存商品数量、有效的处理库存销售占用问题</a:t>
            </a:r>
            <a:r>
              <a:rPr lang="zh-CN" altLang="en-US" sz="1050" dirty="0">
                <a:latin typeface="苹方 中等" pitchFamily="34" charset="-122"/>
                <a:ea typeface="苹方 中等" pitchFamily="34" charset="-122"/>
              </a:rPr>
              <a:t>，为业务人员提供更可靠的库存可用量参考，帮助企业降低存货成本</a:t>
            </a:r>
            <a:endParaRPr lang="zh-CN" altLang="en-US" sz="1050" dirty="0">
              <a:latin typeface="苹方 中等" pitchFamily="34" charset="-122"/>
              <a:ea typeface="苹方 中等" pitchFamily="34" charset="-122"/>
            </a:endParaRPr>
          </a:p>
        </p:txBody>
      </p:sp>
      <p:sp>
        <p:nvSpPr>
          <p:cNvPr id="27" name="MH_SubTitle_7"/>
          <p:cNvSpPr>
            <a:spLocks noChangeArrowheads="1"/>
          </p:cNvSpPr>
          <p:nvPr>
            <p:custDataLst>
              <p:tags r:id="rId12"/>
            </p:custDataLst>
          </p:nvPr>
        </p:nvSpPr>
        <p:spPr bwMode="auto">
          <a:xfrm>
            <a:off x="1202180" y="1340982"/>
            <a:ext cx="617149" cy="615364"/>
          </a:xfrm>
          <a:prstGeom prst="ellipse">
            <a:avLst/>
          </a:prstGeom>
          <a:solidFill>
            <a:srgbClr val="C00000"/>
          </a:solidFill>
          <a:ln w="38100" cmpd="dbl">
            <a:solidFill>
              <a:srgbClr val="FFFFFF"/>
            </a:solidFill>
          </a:ln>
        </p:spPr>
        <p:txBody>
          <a:bodyPr lIns="0" tIns="0" rIns="0" bIns="0" anchor="ctr">
            <a:normAutofit/>
          </a:bodyPr>
          <a:lstStyle/>
          <a:p>
            <a:pPr algn="ctr">
              <a:lnSpc>
                <a:spcPct val="120000"/>
              </a:lnSpc>
            </a:pPr>
            <a:r>
              <a:rPr lang="zh-CN" altLang="en-US" sz="900" spc="-75">
                <a:solidFill>
                  <a:schemeClr val="bg1"/>
                </a:solidFill>
                <a:latin typeface="微软雅黑" panose="020B0503020204020204" pitchFamily="34" charset="-122"/>
                <a:ea typeface="微软雅黑" panose="020B0503020204020204" pitchFamily="34" charset="-122"/>
              </a:rPr>
              <a:t>客户全方位跟进</a:t>
            </a:r>
            <a:endParaRPr lang="en-US" altLang="zh-CN" sz="900" spc="-75"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zh-CN" altLang="en-US" dirty="0" smtClean="0">
                <a:sym typeface="微软雅黑" panose="020B0503020204020204" pitchFamily="34" charset="-122"/>
              </a:rPr>
              <a:t>营销管理</a:t>
            </a:r>
            <a:r>
              <a:rPr lang="en-US" altLang="zh-CN" dirty="0" smtClean="0">
                <a:sym typeface="微软雅黑" panose="020B0503020204020204" pitchFamily="34" charset="-122"/>
              </a:rPr>
              <a:t>-</a:t>
            </a:r>
            <a:r>
              <a:rPr lang="zh-CN" altLang="en-US" dirty="0" smtClean="0">
                <a:sym typeface="微软雅黑" panose="020B0503020204020204" pitchFamily="34" charset="-122"/>
              </a:rPr>
              <a:t>多</a:t>
            </a:r>
            <a:r>
              <a:rPr lang="zh-CN" altLang="en-US" dirty="0">
                <a:sym typeface="微软雅黑" panose="020B0503020204020204" pitchFamily="34" charset="-122"/>
              </a:rPr>
              <a:t>种订货场景与策略</a:t>
            </a:r>
            <a:endParaRPr lang="zh-CN" altLang="en-US" dirty="0"/>
          </a:p>
        </p:txBody>
      </p:sp>
      <p:sp>
        <p:nvSpPr>
          <p:cNvPr id="5" name="矩形 4"/>
          <p:cNvSpPr/>
          <p:nvPr/>
        </p:nvSpPr>
        <p:spPr bwMode="auto">
          <a:xfrm>
            <a:off x="3663266" y="932608"/>
            <a:ext cx="1673622"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flatTx/>
          </a:bodyP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多渠道订货</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bwMode="auto">
          <a:xfrm>
            <a:off x="143910" y="932608"/>
            <a:ext cx="1673622"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flatTx/>
          </a:bodyP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通路订货</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3657577" y="1347822"/>
            <a:ext cx="1673622" cy="1655976"/>
          </a:xfrm>
          <a:prstGeom prst="rect">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lIns="36000" tIns="36000" rIns="36000" bIns="36000" anchor="t" anchorCtr="0">
            <a:flatTx/>
          </a:bodyPr>
          <a:lstStyle/>
          <a:p>
            <a:pPr>
              <a:lnSpc>
                <a:spcPct val="150000"/>
              </a:lnSpc>
              <a:defRPr/>
            </a:pPr>
            <a:r>
              <a:rPr lang="zh-CN" altLang="en-US" sz="900" b="1" dirty="0">
                <a:solidFill>
                  <a:schemeClr val="tx1">
                    <a:lumMod val="95000"/>
                    <a:lumOff val="5000"/>
                  </a:schemeClr>
                </a:solidFill>
                <a:latin typeface="微软雅黑" panose="020B0503020204020204" pitchFamily="34" charset="-122"/>
                <a:ea typeface="微软雅黑" panose="020B0503020204020204" pitchFamily="34" charset="-122"/>
              </a:rPr>
              <a:t>特点： </a:t>
            </a:r>
            <a:endParaRPr lang="en-US" altLang="zh-CN" sz="900" b="1"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商品渠道策略，允限销设置</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SKU</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巨大，工作量大， 备库巨大</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订单统一处理，并与后端</a:t>
            </a: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ERP</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系统集成</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费用管理、财务管理要求高</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 name="矩形 7"/>
          <p:cNvSpPr/>
          <p:nvPr/>
        </p:nvSpPr>
        <p:spPr bwMode="auto">
          <a:xfrm>
            <a:off x="138221" y="1347822"/>
            <a:ext cx="1673622" cy="1655976"/>
          </a:xfrm>
          <a:prstGeom prst="rect">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lIns="36000" tIns="36000" rIns="36000" bIns="36000" anchor="t" anchorCtr="0">
            <a:flatTx/>
          </a:bodyPr>
          <a:lstStyle/>
          <a:p>
            <a:pPr>
              <a:lnSpc>
                <a:spcPct val="150000"/>
              </a:lnSpc>
              <a:defRPr/>
            </a:pPr>
            <a:r>
              <a:rPr lang="zh-CN" altLang="en-US" sz="900" b="1" dirty="0">
                <a:solidFill>
                  <a:schemeClr val="tx1">
                    <a:lumMod val="95000"/>
                    <a:lumOff val="5000"/>
                  </a:schemeClr>
                </a:solidFill>
                <a:latin typeface="微软雅黑" panose="020B0503020204020204" pitchFamily="34" charset="-122"/>
                <a:ea typeface="微软雅黑" panose="020B0503020204020204" pitchFamily="34" charset="-122"/>
              </a:rPr>
              <a:t>特点</a:t>
            </a:r>
            <a:endParaRPr lang="en-US" altLang="zh-CN" sz="900" b="1"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 经销商、代理商分类分级，结算价格、结算条件各不相同</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有专属业务员、或分区域负责</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熟悉商品，每单商品种类、数量多</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全程跟踪订单</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7213613" y="932608"/>
            <a:ext cx="1673622"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flatTx/>
          </a:bodyP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分子公司订货</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bwMode="auto">
          <a:xfrm>
            <a:off x="1903453" y="932608"/>
            <a:ext cx="1673622"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flatTx/>
          </a:bodyP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终端订货</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bwMode="auto">
          <a:xfrm>
            <a:off x="7207924" y="1347822"/>
            <a:ext cx="1673622" cy="1655976"/>
          </a:xfrm>
          <a:prstGeom prst="rect">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lIns="36000" tIns="36000" rIns="36000" bIns="36000" anchor="t" anchorCtr="0">
            <a:flatTx/>
          </a:bodyPr>
          <a:lstStyle/>
          <a:p>
            <a:pPr>
              <a:lnSpc>
                <a:spcPct val="150000"/>
              </a:lnSpc>
              <a:defRPr/>
            </a:pPr>
            <a:r>
              <a:rPr lang="zh-CN" altLang="en-US" sz="900" b="1" dirty="0">
                <a:solidFill>
                  <a:schemeClr val="tx1">
                    <a:lumMod val="95000"/>
                    <a:lumOff val="5000"/>
                  </a:schemeClr>
                </a:solidFill>
                <a:latin typeface="微软雅黑" panose="020B0503020204020204" pitchFamily="34" charset="-122"/>
                <a:ea typeface="微软雅黑" panose="020B0503020204020204" pitchFamily="34" charset="-122"/>
              </a:rPr>
              <a:t>特点：</a:t>
            </a:r>
            <a:endParaRPr lang="en-US" altLang="zh-CN" sz="900" b="1"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 分、子公司、办事处多</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商品</a:t>
            </a: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SKU</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多，更新快</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区域覆盖广</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沟通成本高</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2" name="矩形 11"/>
          <p:cNvSpPr/>
          <p:nvPr/>
        </p:nvSpPr>
        <p:spPr bwMode="auto">
          <a:xfrm>
            <a:off x="1897764" y="1347822"/>
            <a:ext cx="1673622" cy="1655976"/>
          </a:xfrm>
          <a:prstGeom prst="rect">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lIns="36000" tIns="36000" rIns="36000" bIns="36000" anchor="t" anchorCtr="0">
            <a:flatTx/>
          </a:bodyPr>
          <a:lstStyle/>
          <a:p>
            <a:pPr>
              <a:lnSpc>
                <a:spcPct val="150000"/>
              </a:lnSpc>
              <a:defRPr/>
            </a:pPr>
            <a:r>
              <a:rPr lang="zh-CN" altLang="en-US" sz="900" b="1" dirty="0">
                <a:solidFill>
                  <a:schemeClr val="tx1">
                    <a:lumMod val="95000"/>
                    <a:lumOff val="5000"/>
                  </a:schemeClr>
                </a:solidFill>
                <a:latin typeface="微软雅黑" panose="020B0503020204020204" pitchFamily="34" charset="-122"/>
                <a:ea typeface="微软雅黑" panose="020B0503020204020204" pitchFamily="34" charset="-122"/>
              </a:rPr>
              <a:t>特点：</a:t>
            </a:r>
            <a:endParaRPr lang="en-US" altLang="zh-CN" sz="900" b="1"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业务员跑店、抄单要提高效率</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商品的图片、库存量信息需要及时获取</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费用支持与管理到位</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拓展市场规模</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3" name="矩形 12"/>
          <p:cNvSpPr/>
          <p:nvPr/>
        </p:nvSpPr>
        <p:spPr bwMode="auto">
          <a:xfrm>
            <a:off x="3657577" y="3364006"/>
            <a:ext cx="1673622" cy="1512000"/>
          </a:xfrm>
          <a:prstGeom prst="rect">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lIns="36000" tIns="36000" rIns="36000" bIns="36000" anchor="t" anchorCtr="0">
            <a:flatTx/>
          </a:bodyPr>
          <a:lstStyle/>
          <a:p>
            <a:pPr>
              <a:lnSpc>
                <a:spcPct val="150000"/>
              </a:lnSpc>
              <a:defRPr/>
            </a:pPr>
            <a:r>
              <a:rPr lang="zh-CN" altLang="en-US" sz="900" b="1" dirty="0">
                <a:solidFill>
                  <a:schemeClr val="tx1">
                    <a:lumMod val="95000"/>
                    <a:lumOff val="5000"/>
                  </a:schemeClr>
                </a:solidFill>
                <a:latin typeface="微软雅黑" panose="020B0503020204020204" pitchFamily="34" charset="-122"/>
                <a:ea typeface="微软雅黑" panose="020B0503020204020204" pitchFamily="34" charset="-122"/>
              </a:rPr>
              <a:t>策略：</a:t>
            </a:r>
            <a:endParaRPr lang="en-US" altLang="zh-CN" sz="900" b="1"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多维度的渠道管理</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灵活的销售政策自动匹配，提高订单处理效率</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与</a:t>
            </a: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ERP</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无缝集成</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优化渠道环境，提升运营能力</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138221" y="3364006"/>
            <a:ext cx="1673622" cy="1512000"/>
          </a:xfrm>
          <a:prstGeom prst="rect">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lIns="36000" tIns="36000" rIns="36000" bIns="36000" anchor="t" anchorCtr="0">
            <a:flatTx/>
          </a:bodyPr>
          <a:lstStyle/>
          <a:p>
            <a:pPr>
              <a:lnSpc>
                <a:spcPct val="150000"/>
              </a:lnSpc>
              <a:defRPr/>
            </a:pPr>
            <a:r>
              <a:rPr lang="zh-CN" altLang="en-US" sz="900" b="1" dirty="0">
                <a:solidFill>
                  <a:schemeClr val="tx1">
                    <a:lumMod val="95000"/>
                    <a:lumOff val="5000"/>
                  </a:schemeClr>
                </a:solidFill>
                <a:latin typeface="微软雅黑" panose="020B0503020204020204" pitchFamily="34" charset="-122"/>
                <a:ea typeface="微软雅黑" panose="020B0503020204020204" pitchFamily="34" charset="-122"/>
              </a:rPr>
              <a:t>策略：</a:t>
            </a:r>
            <a:endParaRPr lang="en-US" altLang="zh-CN" sz="900" b="1"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建立价格体系，客户只能看到自己拿货价格</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促销政策自动匹配</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 资金账户一目了然</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专属人员负责</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订单全程跟踪</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endPar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 name="矩形 14"/>
          <p:cNvSpPr/>
          <p:nvPr/>
        </p:nvSpPr>
        <p:spPr bwMode="auto">
          <a:xfrm>
            <a:off x="7207924" y="3364006"/>
            <a:ext cx="1673622" cy="1512000"/>
          </a:xfrm>
          <a:prstGeom prst="rect">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lIns="36000" tIns="36000" rIns="36000" bIns="36000" anchor="t" anchorCtr="0">
            <a:flatTx/>
          </a:bodyPr>
          <a:lstStyle/>
          <a:p>
            <a:pPr>
              <a:lnSpc>
                <a:spcPct val="150000"/>
              </a:lnSpc>
              <a:defRPr/>
            </a:pPr>
            <a:r>
              <a:rPr lang="zh-CN" altLang="en-US" sz="900" b="1" dirty="0">
                <a:solidFill>
                  <a:schemeClr val="tx1">
                    <a:lumMod val="95000"/>
                    <a:lumOff val="5000"/>
                  </a:schemeClr>
                </a:solidFill>
                <a:latin typeface="微软雅黑" panose="020B0503020204020204" pitchFamily="34" charset="-122"/>
                <a:ea typeface="微软雅黑" panose="020B0503020204020204" pitchFamily="34" charset="-122"/>
              </a:rPr>
              <a:t>策略：</a:t>
            </a:r>
            <a:endParaRPr lang="en-US" altLang="zh-CN" sz="900" b="1"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 商品在线展示</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订单准确及时生成</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快速汇总与处理</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全程跟踪订单</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实时查看商品、库存量、订单等信息，减少不必要的沟通</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6" name="矩形 15"/>
          <p:cNvSpPr/>
          <p:nvPr/>
        </p:nvSpPr>
        <p:spPr bwMode="auto">
          <a:xfrm>
            <a:off x="1897764" y="3364006"/>
            <a:ext cx="1673622" cy="1512000"/>
          </a:xfrm>
          <a:prstGeom prst="rect">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lIns="36000" tIns="36000" rIns="36000" bIns="36000" anchor="t" anchorCtr="0">
            <a:flatTx/>
          </a:bodyPr>
          <a:lstStyle/>
          <a:p>
            <a:pPr>
              <a:lnSpc>
                <a:spcPct val="150000"/>
              </a:lnSpc>
              <a:defRPr/>
            </a:pPr>
            <a:r>
              <a:rPr lang="zh-CN" altLang="en-US" sz="900" b="1" dirty="0">
                <a:solidFill>
                  <a:schemeClr val="tx1">
                    <a:lumMod val="95000"/>
                    <a:lumOff val="5000"/>
                  </a:schemeClr>
                </a:solidFill>
                <a:latin typeface="微软雅黑" panose="020B0503020204020204" pitchFamily="34" charset="-122"/>
                <a:ea typeface="微软雅黑" panose="020B0503020204020204" pitchFamily="34" charset="-122"/>
              </a:rPr>
              <a:t>策略：</a:t>
            </a:r>
            <a:endParaRPr lang="en-US" altLang="zh-CN" sz="900" b="1"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 业务员手机代下单，快速订货</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同步</a:t>
            </a: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ERP</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库存量</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及时准确的商品信息与图片</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当场开通账户，完成交易，提高拓展速度</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 name="下箭头 16"/>
          <p:cNvSpPr/>
          <p:nvPr/>
        </p:nvSpPr>
        <p:spPr>
          <a:xfrm>
            <a:off x="831017" y="3057898"/>
            <a:ext cx="268955" cy="302837"/>
          </a:xfrm>
          <a:prstGeom prst="downArrow">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pPr>
            <a:endParaRPr lang="zh-CN" altLang="en-US" sz="900"/>
          </a:p>
        </p:txBody>
      </p:sp>
      <p:sp>
        <p:nvSpPr>
          <p:cNvPr id="18" name="下箭头 17"/>
          <p:cNvSpPr/>
          <p:nvPr/>
        </p:nvSpPr>
        <p:spPr>
          <a:xfrm>
            <a:off x="4365600" y="3057897"/>
            <a:ext cx="268955" cy="302837"/>
          </a:xfrm>
          <a:prstGeom prst="downArrow">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pPr>
            <a:endParaRPr lang="zh-CN" altLang="en-US" sz="900"/>
          </a:p>
        </p:txBody>
      </p:sp>
      <p:sp>
        <p:nvSpPr>
          <p:cNvPr id="19" name="下箭头 18"/>
          <p:cNvSpPr/>
          <p:nvPr/>
        </p:nvSpPr>
        <p:spPr>
          <a:xfrm>
            <a:off x="2530803" y="3057898"/>
            <a:ext cx="268955" cy="302837"/>
          </a:xfrm>
          <a:prstGeom prst="downArrow">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pPr>
            <a:endParaRPr lang="zh-CN" altLang="en-US" sz="900"/>
          </a:p>
        </p:txBody>
      </p:sp>
      <p:sp>
        <p:nvSpPr>
          <p:cNvPr id="20" name="下箭头 19"/>
          <p:cNvSpPr/>
          <p:nvPr/>
        </p:nvSpPr>
        <p:spPr>
          <a:xfrm>
            <a:off x="7874015" y="3057898"/>
            <a:ext cx="268955" cy="302837"/>
          </a:xfrm>
          <a:prstGeom prst="downArrow">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pPr>
            <a:endParaRPr lang="zh-CN" altLang="en-US" sz="900"/>
          </a:p>
        </p:txBody>
      </p:sp>
      <p:sp>
        <p:nvSpPr>
          <p:cNvPr id="21" name="矩形 20"/>
          <p:cNvSpPr/>
          <p:nvPr/>
        </p:nvSpPr>
        <p:spPr bwMode="auto">
          <a:xfrm>
            <a:off x="5432912" y="932608"/>
            <a:ext cx="1673622"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flatTx/>
          </a:bodyPr>
          <a:lstStyle/>
          <a:p>
            <a:pPr algn="ctr">
              <a:defRPr/>
            </a:pPr>
            <a:r>
              <a:rPr lang="zh-CN" altLang="en-US" b="1" dirty="0">
                <a:solidFill>
                  <a:schemeClr val="bg1"/>
                </a:solidFill>
                <a:latin typeface="微软雅黑" panose="020B0503020204020204" pitchFamily="34" charset="-122"/>
                <a:ea typeface="微软雅黑" panose="020B0503020204020204" pitchFamily="34" charset="-122"/>
              </a:rPr>
              <a:t>门店订货</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bwMode="auto">
          <a:xfrm>
            <a:off x="5427223" y="1347822"/>
            <a:ext cx="1673622" cy="1655976"/>
          </a:xfrm>
          <a:prstGeom prst="rect">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lIns="36000" tIns="36000" rIns="36000" bIns="36000" anchor="t" anchorCtr="0">
            <a:flatTx/>
          </a:bodyPr>
          <a:lstStyle/>
          <a:p>
            <a:pPr>
              <a:lnSpc>
                <a:spcPct val="150000"/>
              </a:lnSpc>
              <a:defRPr/>
            </a:pPr>
            <a:r>
              <a:rPr lang="zh-CN" altLang="en-US" sz="900" b="1" dirty="0">
                <a:solidFill>
                  <a:schemeClr val="tx1">
                    <a:lumMod val="95000"/>
                    <a:lumOff val="5000"/>
                  </a:schemeClr>
                </a:solidFill>
                <a:latin typeface="微软雅黑" panose="020B0503020204020204" pitchFamily="34" charset="-122"/>
                <a:ea typeface="微软雅黑" panose="020B0503020204020204" pitchFamily="34" charset="-122"/>
              </a:rPr>
              <a:t>特点： </a:t>
            </a:r>
            <a:endParaRPr lang="en-US" altLang="zh-CN" sz="900" b="1"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 门店数量多</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SKU</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较多、更新快</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订单处理、配送效率要求高</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门店的订货场景多，使用习惯各不相同</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3" name="矩形 22"/>
          <p:cNvSpPr/>
          <p:nvPr/>
        </p:nvSpPr>
        <p:spPr bwMode="auto">
          <a:xfrm>
            <a:off x="5427223" y="3364006"/>
            <a:ext cx="1673622" cy="1512000"/>
          </a:xfrm>
          <a:prstGeom prst="rect">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lIns="36000" tIns="36000" rIns="36000" bIns="36000" anchor="t" anchorCtr="0">
            <a:flatTx/>
          </a:bodyPr>
          <a:lstStyle/>
          <a:p>
            <a:pPr>
              <a:lnSpc>
                <a:spcPct val="150000"/>
              </a:lnSpc>
              <a:defRPr/>
            </a:pPr>
            <a:r>
              <a:rPr lang="zh-CN" altLang="en-US" sz="900" b="1" dirty="0">
                <a:solidFill>
                  <a:schemeClr val="tx1">
                    <a:lumMod val="95000"/>
                    <a:lumOff val="5000"/>
                  </a:schemeClr>
                </a:solidFill>
                <a:latin typeface="微软雅黑" panose="020B0503020204020204" pitchFamily="34" charset="-122"/>
                <a:ea typeface="微软雅黑" panose="020B0503020204020204" pitchFamily="34" charset="-122"/>
              </a:rPr>
              <a:t>策略：</a:t>
            </a:r>
            <a:endParaRPr lang="en-US" altLang="zh-CN" sz="900" b="1"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订单快速、准确生成，实时提交</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商品快速定位，列表展示</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 订单全程跟踪，提高沟通效率</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defRPr/>
            </a:pPr>
            <a:r>
              <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rPr>
              <a:t>手机订货满足多场景</a:t>
            </a:r>
            <a:endParaRPr lang="en-US" altLang="zh-CN"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4" name="下箭头 23"/>
          <p:cNvSpPr/>
          <p:nvPr/>
        </p:nvSpPr>
        <p:spPr>
          <a:xfrm>
            <a:off x="6135246" y="3057897"/>
            <a:ext cx="268955" cy="302837"/>
          </a:xfrm>
          <a:prstGeom prst="downArrow">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pPr>
            <a:endParaRPr lang="zh-CN" altLang="en-US" sz="9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sz="quarter" idx="10"/>
          </p:nvPr>
        </p:nvSpPr>
        <p:spPr/>
        <p:txBody>
          <a:bodyPr>
            <a:normAutofit lnSpcReduction="10000"/>
          </a:bodyPr>
          <a:lstStyle/>
          <a:p>
            <a:r>
              <a:rPr lang="zh-CN" altLang="en-US" dirty="0">
                <a:latin typeface="+mn-ea"/>
              </a:rPr>
              <a:t>营销管理</a:t>
            </a:r>
            <a:r>
              <a:rPr lang="en-US" altLang="zh-CN" dirty="0">
                <a:latin typeface="+mn-ea"/>
              </a:rPr>
              <a:t>-</a:t>
            </a:r>
            <a:r>
              <a:rPr lang="zh-CN" altLang="en-US" dirty="0">
                <a:latin typeface="+mn-ea"/>
              </a:rPr>
              <a:t>批发业务</a:t>
            </a:r>
            <a:r>
              <a:rPr lang="en-US" altLang="zh-CN" dirty="0">
                <a:latin typeface="+mn-ea"/>
              </a:rPr>
              <a:t>-</a:t>
            </a:r>
            <a:r>
              <a:rPr lang="zh-CN" altLang="en-US" dirty="0">
                <a:latin typeface="+mn-ea"/>
              </a:rPr>
              <a:t>全程信用管理</a:t>
            </a:r>
            <a:endParaRPr lang="zh-CN" altLang="en-US" dirty="0"/>
          </a:p>
        </p:txBody>
      </p:sp>
      <p:sp>
        <p:nvSpPr>
          <p:cNvPr id="39939" name="Line 78"/>
          <p:cNvSpPr>
            <a:spLocks noChangeShapeType="1"/>
          </p:cNvSpPr>
          <p:nvPr/>
        </p:nvSpPr>
        <p:spPr bwMode="blackWhite">
          <a:xfrm>
            <a:off x="1619251" y="1686450"/>
            <a:ext cx="720725" cy="756047"/>
          </a:xfrm>
          <a:prstGeom prst="line">
            <a:avLst/>
          </a:prstGeom>
          <a:noFill/>
          <a:ln w="12700">
            <a:solidFill>
              <a:srgbClr val="700E0E"/>
            </a:solidFill>
            <a:prstDash val="sysDot"/>
            <a:round/>
            <a:tailEnd type="arrow"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39940" name="Line 79"/>
          <p:cNvSpPr>
            <a:spLocks noChangeShapeType="1"/>
          </p:cNvSpPr>
          <p:nvPr/>
        </p:nvSpPr>
        <p:spPr bwMode="blackWhite">
          <a:xfrm>
            <a:off x="1619251" y="1631682"/>
            <a:ext cx="2232025" cy="648890"/>
          </a:xfrm>
          <a:prstGeom prst="line">
            <a:avLst/>
          </a:prstGeom>
          <a:noFill/>
          <a:ln w="12700">
            <a:solidFill>
              <a:srgbClr val="700E0E"/>
            </a:solidFill>
            <a:prstDash val="sysDot"/>
            <a:round/>
            <a:tailEnd type="arrow"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39941" name="Line 80"/>
          <p:cNvSpPr>
            <a:spLocks noChangeShapeType="1"/>
          </p:cNvSpPr>
          <p:nvPr/>
        </p:nvSpPr>
        <p:spPr bwMode="blackWhite">
          <a:xfrm>
            <a:off x="1619251" y="1524526"/>
            <a:ext cx="5400675" cy="972740"/>
          </a:xfrm>
          <a:prstGeom prst="line">
            <a:avLst/>
          </a:prstGeom>
          <a:noFill/>
          <a:ln w="12700">
            <a:solidFill>
              <a:srgbClr val="700E0E"/>
            </a:solidFill>
            <a:prstDash val="sysDot"/>
            <a:round/>
            <a:tailEnd type="arrow"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39942" name="Line 5"/>
          <p:cNvSpPr>
            <a:spLocks noChangeShapeType="1"/>
          </p:cNvSpPr>
          <p:nvPr/>
        </p:nvSpPr>
        <p:spPr bwMode="auto">
          <a:xfrm>
            <a:off x="4686300" y="2497266"/>
            <a:ext cx="719138" cy="0"/>
          </a:xfrm>
          <a:prstGeom prst="line">
            <a:avLst/>
          </a:prstGeom>
          <a:noFill/>
          <a:ln w="12700">
            <a:solidFill>
              <a:schemeClr val="accent6">
                <a:lumMod val="60000"/>
                <a:lumOff val="40000"/>
              </a:schemeClr>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39943" name="Rectangle 53"/>
          <p:cNvSpPr>
            <a:spLocks noChangeArrowheads="1"/>
          </p:cNvSpPr>
          <p:nvPr/>
        </p:nvSpPr>
        <p:spPr bwMode="auto">
          <a:xfrm>
            <a:off x="854075" y="1853952"/>
            <a:ext cx="1003300" cy="215444"/>
          </a:xfrm>
          <a:prstGeom prst="rect">
            <a:avLst/>
          </a:prstGeom>
          <a:noFill/>
          <a:ln w="9525">
            <a:noFill/>
            <a:miter lim="800000"/>
          </a:ln>
        </p:spPr>
        <p:txBody>
          <a:bodyPr lIns="0" tIns="0" rIns="0" bIns="0">
            <a:spAutoFit/>
          </a:bodyPr>
          <a:lstStyle/>
          <a:p>
            <a:pPr algn="ctr">
              <a:tabLst>
                <a:tab pos="99695" algn="l"/>
              </a:tabLst>
            </a:pPr>
            <a:r>
              <a:rPr lang="zh-CN" altLang="en-US" sz="1400">
                <a:latin typeface="微软雅黑" panose="020B0503020204020204" pitchFamily="34" charset="-122"/>
                <a:ea typeface="微软雅黑" panose="020B0503020204020204" pitchFamily="34" charset="-122"/>
              </a:rPr>
              <a:t>销售预订</a:t>
            </a:r>
            <a:endParaRPr lang="zh-CN" altLang="en-US" sz="1400">
              <a:latin typeface="微软雅黑" panose="020B0503020204020204" pitchFamily="34" charset="-122"/>
              <a:ea typeface="微软雅黑" panose="020B0503020204020204" pitchFamily="34" charset="-122"/>
            </a:endParaRPr>
          </a:p>
        </p:txBody>
      </p:sp>
      <p:sp>
        <p:nvSpPr>
          <p:cNvPr id="39944" name="Line 58"/>
          <p:cNvSpPr>
            <a:spLocks noChangeShapeType="1"/>
          </p:cNvSpPr>
          <p:nvPr/>
        </p:nvSpPr>
        <p:spPr bwMode="auto">
          <a:xfrm>
            <a:off x="1804988" y="2550844"/>
            <a:ext cx="576262" cy="0"/>
          </a:xfrm>
          <a:prstGeom prst="line">
            <a:avLst/>
          </a:prstGeom>
          <a:noFill/>
          <a:ln w="12700">
            <a:solidFill>
              <a:schemeClr val="accent6">
                <a:lumMod val="60000"/>
                <a:lumOff val="40000"/>
              </a:schemeClr>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39945" name="Rectangle 66"/>
          <p:cNvSpPr>
            <a:spLocks noChangeArrowheads="1"/>
          </p:cNvSpPr>
          <p:nvPr/>
        </p:nvSpPr>
        <p:spPr bwMode="auto">
          <a:xfrm>
            <a:off x="2200275" y="1853952"/>
            <a:ext cx="1085850" cy="215444"/>
          </a:xfrm>
          <a:prstGeom prst="rect">
            <a:avLst/>
          </a:prstGeom>
          <a:noFill/>
          <a:ln w="9525">
            <a:noFill/>
            <a:miter lim="800000"/>
          </a:ln>
        </p:spPr>
        <p:txBody>
          <a:bodyPr lIns="0" tIns="0" rIns="0" bIns="0">
            <a:spAutoFit/>
          </a:bodyPr>
          <a:lstStyle/>
          <a:p>
            <a:pPr algn="ctr">
              <a:tabLst>
                <a:tab pos="99695" algn="l"/>
              </a:tabLst>
            </a:pPr>
            <a:r>
              <a:rPr lang="zh-CN" altLang="en-US" sz="1400">
                <a:latin typeface="微软雅黑" panose="020B0503020204020204" pitchFamily="34" charset="-122"/>
                <a:ea typeface="微软雅黑" panose="020B0503020204020204" pitchFamily="34" charset="-122"/>
              </a:rPr>
              <a:t>销售订单</a:t>
            </a:r>
            <a:endParaRPr lang="zh-CN" altLang="en-US" sz="1400">
              <a:latin typeface="微软雅黑" panose="020B0503020204020204" pitchFamily="34" charset="-122"/>
              <a:ea typeface="微软雅黑" panose="020B0503020204020204" pitchFamily="34" charset="-122"/>
            </a:endParaRPr>
          </a:p>
        </p:txBody>
      </p:sp>
      <p:sp>
        <p:nvSpPr>
          <p:cNvPr id="39946" name="Line 71"/>
          <p:cNvSpPr>
            <a:spLocks noChangeShapeType="1"/>
          </p:cNvSpPr>
          <p:nvPr/>
        </p:nvSpPr>
        <p:spPr bwMode="auto">
          <a:xfrm>
            <a:off x="3244851" y="2550844"/>
            <a:ext cx="576263" cy="0"/>
          </a:xfrm>
          <a:prstGeom prst="line">
            <a:avLst/>
          </a:prstGeom>
          <a:noFill/>
          <a:ln w="12700">
            <a:solidFill>
              <a:schemeClr val="accent6">
                <a:lumMod val="60000"/>
                <a:lumOff val="40000"/>
              </a:schemeClr>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39947" name="Rectangle 72"/>
          <p:cNvSpPr>
            <a:spLocks noChangeArrowheads="1"/>
          </p:cNvSpPr>
          <p:nvPr/>
        </p:nvSpPr>
        <p:spPr bwMode="auto">
          <a:xfrm>
            <a:off x="3881438" y="1853952"/>
            <a:ext cx="889000" cy="285750"/>
          </a:xfrm>
          <a:prstGeom prst="rect">
            <a:avLst/>
          </a:prstGeom>
          <a:noFill/>
          <a:ln w="9525">
            <a:noFill/>
            <a:miter lim="800000"/>
          </a:ln>
        </p:spPr>
        <p:txBody>
          <a:bodyPr wrap="none" anchor="ctr"/>
          <a:lstStyle/>
          <a:p>
            <a:pPr algn="ctr"/>
            <a:r>
              <a:rPr lang="zh-CN" altLang="en-US" sz="1400">
                <a:latin typeface="微软雅黑" panose="020B0503020204020204" pitchFamily="34" charset="-122"/>
                <a:ea typeface="微软雅黑" panose="020B0503020204020204" pitchFamily="34" charset="-122"/>
              </a:rPr>
              <a:t>销售出库</a:t>
            </a:r>
            <a:endParaRPr lang="zh-CN" altLang="en-US" sz="1400">
              <a:latin typeface="微软雅黑" panose="020B0503020204020204" pitchFamily="34" charset="-122"/>
              <a:ea typeface="微软雅黑" panose="020B0503020204020204" pitchFamily="34" charset="-122"/>
            </a:endParaRPr>
          </a:p>
        </p:txBody>
      </p:sp>
      <p:sp>
        <p:nvSpPr>
          <p:cNvPr id="39948" name="Rectangle 73"/>
          <p:cNvSpPr>
            <a:spLocks noChangeArrowheads="1"/>
          </p:cNvSpPr>
          <p:nvPr/>
        </p:nvSpPr>
        <p:spPr bwMode="auto">
          <a:xfrm>
            <a:off x="5321300" y="1853952"/>
            <a:ext cx="889000" cy="285750"/>
          </a:xfrm>
          <a:prstGeom prst="rect">
            <a:avLst/>
          </a:prstGeom>
          <a:noFill/>
          <a:ln w="9525">
            <a:noFill/>
            <a:miter lim="800000"/>
          </a:ln>
        </p:spPr>
        <p:txBody>
          <a:bodyPr wrap="none" anchor="ctr"/>
          <a:lstStyle/>
          <a:p>
            <a:pPr algn="ctr"/>
            <a:r>
              <a:rPr lang="zh-CN" altLang="en-US" sz="1400">
                <a:latin typeface="微软雅黑" panose="020B0503020204020204" pitchFamily="34" charset="-122"/>
                <a:ea typeface="微软雅黑" panose="020B0503020204020204" pitchFamily="34" charset="-122"/>
              </a:rPr>
              <a:t>销售开票</a:t>
            </a:r>
            <a:endParaRPr lang="zh-CN" altLang="en-US" sz="1400">
              <a:latin typeface="微软雅黑" panose="020B0503020204020204" pitchFamily="34" charset="-122"/>
              <a:ea typeface="微软雅黑" panose="020B0503020204020204" pitchFamily="34" charset="-122"/>
            </a:endParaRPr>
          </a:p>
        </p:txBody>
      </p:sp>
      <p:sp>
        <p:nvSpPr>
          <p:cNvPr id="39949" name="Line 75"/>
          <p:cNvSpPr>
            <a:spLocks noChangeShapeType="1"/>
          </p:cNvSpPr>
          <p:nvPr/>
        </p:nvSpPr>
        <p:spPr bwMode="auto">
          <a:xfrm>
            <a:off x="6197600" y="2497266"/>
            <a:ext cx="719138" cy="0"/>
          </a:xfrm>
          <a:prstGeom prst="line">
            <a:avLst/>
          </a:prstGeom>
          <a:noFill/>
          <a:ln w="12700">
            <a:solidFill>
              <a:schemeClr val="accent6">
                <a:lumMod val="60000"/>
                <a:lumOff val="40000"/>
              </a:schemeClr>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39950" name="Rectangle 76"/>
          <p:cNvSpPr>
            <a:spLocks noChangeArrowheads="1"/>
          </p:cNvSpPr>
          <p:nvPr/>
        </p:nvSpPr>
        <p:spPr bwMode="auto">
          <a:xfrm>
            <a:off x="6969125" y="1853952"/>
            <a:ext cx="889000" cy="285750"/>
          </a:xfrm>
          <a:prstGeom prst="rect">
            <a:avLst/>
          </a:prstGeom>
          <a:noFill/>
          <a:ln w="9525">
            <a:noFill/>
            <a:miter lim="800000"/>
          </a:ln>
        </p:spPr>
        <p:txBody>
          <a:bodyPr wrap="none" anchor="ctr"/>
          <a:lstStyle/>
          <a:p>
            <a:pPr algn="ctr"/>
            <a:r>
              <a:rPr lang="zh-CN" altLang="en-US" sz="1400">
                <a:latin typeface="微软雅黑" panose="020B0503020204020204" pitchFamily="34" charset="-122"/>
                <a:ea typeface="微软雅黑" panose="020B0503020204020204" pitchFamily="34" charset="-122"/>
              </a:rPr>
              <a:t>财务核算</a:t>
            </a:r>
            <a:endParaRPr lang="zh-CN" altLang="en-US" sz="1400">
              <a:latin typeface="微软雅黑" panose="020B0503020204020204" pitchFamily="34" charset="-122"/>
              <a:ea typeface="微软雅黑" panose="020B0503020204020204" pitchFamily="34" charset="-122"/>
            </a:endParaRPr>
          </a:p>
        </p:txBody>
      </p:sp>
      <p:pic>
        <p:nvPicPr>
          <p:cNvPr id="39951" name="Picture 77" descr="j0295184"/>
          <p:cNvPicPr>
            <a:picLocks noChangeAspect="1" noChangeArrowheads="1" noCrop="1"/>
          </p:cNvPicPr>
          <p:nvPr/>
        </p:nvPicPr>
        <p:blipFill>
          <a:blip r:embed="rId1" cstate="print">
            <a:duotone>
              <a:schemeClr val="bg2">
                <a:shade val="45000"/>
                <a:satMod val="135000"/>
              </a:schemeClr>
              <a:prstClr val="white"/>
            </a:duotone>
          </a:blip>
          <a:srcRect/>
          <a:stretch>
            <a:fillRect/>
          </a:stretch>
        </p:blipFill>
        <p:spPr bwMode="auto">
          <a:xfrm>
            <a:off x="423864" y="930404"/>
            <a:ext cx="1368425" cy="756047"/>
          </a:xfrm>
          <a:prstGeom prst="rect">
            <a:avLst/>
          </a:prstGeom>
          <a:ln>
            <a:noFill/>
          </a:ln>
          <a:effectLst>
            <a:softEdge rad="112500"/>
          </a:effectLst>
        </p:spPr>
      </p:pic>
      <p:graphicFrame>
        <p:nvGraphicFramePr>
          <p:cNvPr id="18" name="Group 149"/>
          <p:cNvGraphicFramePr/>
          <p:nvPr/>
        </p:nvGraphicFramePr>
        <p:xfrm>
          <a:off x="487363" y="3034238"/>
          <a:ext cx="8229600" cy="1339980"/>
        </p:xfrm>
        <a:graphic>
          <a:graphicData uri="http://schemas.openxmlformats.org/drawingml/2006/table">
            <a:tbl>
              <a:tblPr>
                <a:tableStyleId>{5940675A-B579-460E-94D1-54222C63F5DA}</a:tableStyleId>
              </a:tblPr>
              <a:tblGrid>
                <a:gridCol w="1008062"/>
                <a:gridCol w="1735138"/>
                <a:gridCol w="1189041"/>
                <a:gridCol w="1904950"/>
                <a:gridCol w="1020809"/>
                <a:gridCol w="1371600"/>
              </a:tblGrid>
              <a:tr h="228600">
                <a:tc gridSpan="2">
                  <a:txBody>
                    <a:bodyPr/>
                    <a:lstStyle/>
                    <a:p>
                      <a:pPr marL="87630" marR="0" lvl="0" indent="0" algn="ctr"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1100" u="none" strike="noStrike" cap="none" normalizeH="0" baseline="0" dirty="0" smtClean="0">
                          <a:ln>
                            <a:noFill/>
                          </a:ln>
                          <a:effectLst/>
                          <a:latin typeface="微软雅黑" panose="020B0503020204020204" pitchFamily="34" charset="-122"/>
                          <a:ea typeface="微软雅黑" panose="020B0503020204020204" pitchFamily="34" charset="-122"/>
                        </a:rPr>
                        <a:t>订单应收</a:t>
                      </a:r>
                      <a:endParaRPr kumimoji="0" lang="zh-CN" altLang="en-US" sz="11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T="34290" marB="34290" horzOverflow="overflow"/>
                </a:tc>
                <a:tc hMerge="1">
                  <a:tcPr/>
                </a:tc>
                <a:tc gridSpan="2">
                  <a:txBody>
                    <a:bodyPr/>
                    <a:lstStyle/>
                    <a:p>
                      <a:pPr marL="87630" marR="0" lvl="0" indent="0" algn="ctr"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1100" u="none" strike="noStrike" cap="none" normalizeH="0" baseline="0" smtClean="0">
                          <a:ln>
                            <a:noFill/>
                          </a:ln>
                          <a:effectLst/>
                          <a:latin typeface="微软雅黑" panose="020B0503020204020204" pitchFamily="34" charset="-122"/>
                          <a:ea typeface="微软雅黑" panose="020B0503020204020204" pitchFamily="34" charset="-122"/>
                        </a:rPr>
                        <a:t>业务应收</a:t>
                      </a:r>
                      <a:endParaRPr kumimoji="0" lang="zh-CN" altLang="en-US" sz="11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T="34290" marB="34290" horzOverflow="overflow"/>
                </a:tc>
                <a:tc hMerge="1">
                  <a:tcPr/>
                </a:tc>
                <a:tc gridSpan="2">
                  <a:txBody>
                    <a:bodyPr/>
                    <a:lstStyle/>
                    <a:p>
                      <a:pPr marL="87630" marR="0" lvl="0" indent="0" algn="ctr"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1100" u="none" strike="noStrike" cap="none" normalizeH="0" baseline="0" smtClean="0">
                          <a:ln>
                            <a:noFill/>
                          </a:ln>
                          <a:effectLst/>
                          <a:latin typeface="微软雅黑" panose="020B0503020204020204" pitchFamily="34" charset="-122"/>
                          <a:ea typeface="微软雅黑" panose="020B0503020204020204" pitchFamily="34" charset="-122"/>
                        </a:rPr>
                        <a:t>财务应收</a:t>
                      </a:r>
                      <a:endParaRPr kumimoji="0" lang="zh-CN" altLang="en-US" sz="11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T="34290" marB="34290" horzOverflow="overflow"/>
                </a:tc>
                <a:tc hMerge="1">
                  <a:tcPr/>
                </a:tc>
              </a:tr>
              <a:tr h="207360">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900" u="none" strike="noStrike" cap="none" normalizeH="0" baseline="0" smtClean="0">
                          <a:ln>
                            <a:noFill/>
                          </a:ln>
                          <a:effectLst/>
                          <a:latin typeface="微软雅黑" panose="020B0503020204020204" pitchFamily="34" charset="-122"/>
                          <a:ea typeface="微软雅黑" panose="020B0503020204020204" pitchFamily="34" charset="-122"/>
                        </a:rPr>
                        <a:t>订单保存</a:t>
                      </a:r>
                      <a:endParaRPr kumimoji="0" lang="zh-CN" altLang="en-US"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900" u="none" strike="noStrike" cap="none" normalizeH="0" baseline="0" dirty="0" smtClean="0">
                          <a:ln>
                            <a:noFill/>
                          </a:ln>
                          <a:effectLst/>
                          <a:latin typeface="微软雅黑" panose="020B0503020204020204" pitchFamily="34" charset="-122"/>
                          <a:ea typeface="微软雅黑" panose="020B0503020204020204" pitchFamily="34" charset="-122"/>
                        </a:rPr>
                        <a:t>订单未审核应收增加</a:t>
                      </a:r>
                      <a:endParaRPr kumimoji="0" lang="zh-CN" altLang="en-US" sz="9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endParaRPr kumimoji="0" lang="zh-CN" altLang="zh-CN"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endParaRPr kumimoji="0" lang="zh-CN" altLang="zh-CN"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endParaRPr kumimoji="0" lang="zh-CN" altLang="zh-CN"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endParaRPr kumimoji="0" lang="zh-CN" altLang="zh-CN"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r>
              <a:tr h="344520">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900" u="none" strike="noStrike" cap="none" normalizeH="0" baseline="0" smtClean="0">
                          <a:ln>
                            <a:noFill/>
                          </a:ln>
                          <a:effectLst/>
                          <a:latin typeface="微软雅黑" panose="020B0503020204020204" pitchFamily="34" charset="-122"/>
                          <a:ea typeface="微软雅黑" panose="020B0503020204020204" pitchFamily="34" charset="-122"/>
                        </a:rPr>
                        <a:t>订单审核</a:t>
                      </a:r>
                      <a:endParaRPr kumimoji="0" lang="zh-CN" altLang="en-US"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900" u="none" strike="noStrike" cap="none" normalizeH="0" baseline="0" dirty="0" smtClean="0">
                          <a:ln>
                            <a:noFill/>
                          </a:ln>
                          <a:effectLst/>
                          <a:latin typeface="微软雅黑" panose="020B0503020204020204" pitchFamily="34" charset="-122"/>
                          <a:ea typeface="微软雅黑" panose="020B0503020204020204" pitchFamily="34" charset="-122"/>
                        </a:rPr>
                        <a:t>未审核应收减少、未出库应收增加</a:t>
                      </a:r>
                      <a:endParaRPr kumimoji="0" lang="zh-CN" altLang="en-US" sz="9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endParaRPr kumimoji="0" lang="zh-CN" altLang="zh-CN" sz="9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endParaRPr kumimoji="0" lang="zh-CN" altLang="zh-CN"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endParaRPr kumimoji="0" lang="zh-CN" altLang="zh-CN"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endParaRPr kumimoji="0" lang="zh-CN" altLang="zh-CN"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r>
              <a:tr h="344520">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endParaRPr kumimoji="0" lang="zh-CN" altLang="zh-CN"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900" u="none" strike="noStrike" cap="none" normalizeH="0" baseline="0" smtClean="0">
                          <a:ln>
                            <a:noFill/>
                          </a:ln>
                          <a:effectLst/>
                          <a:latin typeface="微软雅黑" panose="020B0503020204020204" pitchFamily="34" charset="-122"/>
                          <a:ea typeface="微软雅黑" panose="020B0503020204020204" pitchFamily="34" charset="-122"/>
                        </a:rPr>
                        <a:t>未出库应收减少、已出库应收增加</a:t>
                      </a:r>
                      <a:endParaRPr kumimoji="0" lang="zh-CN" altLang="en-US"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900" u="none" strike="noStrike" cap="none" normalizeH="0" baseline="0" smtClean="0">
                          <a:ln>
                            <a:noFill/>
                          </a:ln>
                          <a:effectLst/>
                          <a:latin typeface="微软雅黑" panose="020B0503020204020204" pitchFamily="34" charset="-122"/>
                          <a:ea typeface="微软雅黑" panose="020B0503020204020204" pitchFamily="34" charset="-122"/>
                        </a:rPr>
                        <a:t>销售出库确认</a:t>
                      </a:r>
                      <a:endParaRPr kumimoji="0" lang="zh-CN" altLang="en-US"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900" u="none" strike="noStrike" cap="none" normalizeH="0" baseline="0" dirty="0" smtClean="0">
                          <a:ln>
                            <a:noFill/>
                          </a:ln>
                          <a:effectLst/>
                          <a:latin typeface="微软雅黑" panose="020B0503020204020204" pitchFamily="34" charset="-122"/>
                          <a:ea typeface="微软雅黑" panose="020B0503020204020204" pitchFamily="34" charset="-122"/>
                        </a:rPr>
                        <a:t>订单已出库应收减少、暂估应收增加</a:t>
                      </a:r>
                      <a:endParaRPr kumimoji="0" lang="zh-CN" altLang="en-US" sz="9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endParaRPr kumimoji="0" lang="zh-CN" altLang="zh-CN" sz="9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endParaRPr kumimoji="0" lang="zh-CN" altLang="zh-CN"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r>
              <a:tr h="207360">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endParaRPr kumimoji="0" lang="zh-CN" altLang="zh-CN"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endParaRPr kumimoji="0" lang="zh-CN" altLang="zh-CN"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900" u="none" strike="noStrike" cap="none" normalizeH="0" baseline="0" smtClean="0">
                          <a:ln>
                            <a:noFill/>
                          </a:ln>
                          <a:effectLst/>
                          <a:latin typeface="微软雅黑" panose="020B0503020204020204" pitchFamily="34" charset="-122"/>
                          <a:ea typeface="微软雅黑" panose="020B0503020204020204" pitchFamily="34" charset="-122"/>
                        </a:rPr>
                        <a:t>销售发票</a:t>
                      </a:r>
                      <a:endParaRPr kumimoji="0" lang="zh-CN" altLang="en-US" sz="9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900" u="none" strike="noStrike" cap="none" normalizeH="0" baseline="0" dirty="0" smtClean="0">
                          <a:ln>
                            <a:noFill/>
                          </a:ln>
                          <a:effectLst/>
                          <a:latin typeface="微软雅黑" panose="020B0503020204020204" pitchFamily="34" charset="-122"/>
                          <a:ea typeface="微软雅黑" panose="020B0503020204020204" pitchFamily="34" charset="-122"/>
                        </a:rPr>
                        <a:t>暂估应收减少</a:t>
                      </a:r>
                      <a:endParaRPr kumimoji="0" lang="zh-CN" altLang="en-US" sz="9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900" u="none" strike="noStrike" cap="none" normalizeH="0" baseline="0" dirty="0" smtClean="0">
                          <a:ln>
                            <a:noFill/>
                          </a:ln>
                          <a:effectLst/>
                          <a:latin typeface="微软雅黑" panose="020B0503020204020204" pitchFamily="34" charset="-122"/>
                          <a:ea typeface="微软雅黑" panose="020B0503020204020204" pitchFamily="34" charset="-122"/>
                        </a:rPr>
                        <a:t>应收单</a:t>
                      </a:r>
                      <a:endParaRPr kumimoji="0" lang="zh-CN" altLang="en-US" sz="9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c>
                  <a:txBody>
                    <a:bodyPr/>
                    <a:lstStyle/>
                    <a:p>
                      <a:pPr marL="87630" marR="0" lvl="0" indent="0" algn="l" defTabSz="914400" rtl="0" eaLnBrk="1" fontAlgn="base" latinLnBrk="0" hangingPunct="1">
                        <a:lnSpc>
                          <a:spcPct val="100000"/>
                        </a:lnSpc>
                        <a:spcBef>
                          <a:spcPct val="0"/>
                        </a:spcBef>
                        <a:spcAft>
                          <a:spcPct val="20000"/>
                        </a:spcAft>
                        <a:buClrTx/>
                        <a:buSzTx/>
                        <a:buFont typeface="Wingdings" panose="05000000000000000000" pitchFamily="2" charset="2"/>
                        <a:buNone/>
                      </a:pPr>
                      <a:r>
                        <a:rPr kumimoji="0" lang="zh-CN" altLang="en-US" sz="900" u="none" strike="noStrike" cap="none" normalizeH="0" baseline="0" dirty="0" smtClean="0">
                          <a:ln>
                            <a:noFill/>
                          </a:ln>
                          <a:effectLst/>
                          <a:latin typeface="微软雅黑" panose="020B0503020204020204" pitchFamily="34" charset="-122"/>
                          <a:ea typeface="微软雅黑" panose="020B0503020204020204" pitchFamily="34" charset="-122"/>
                        </a:rPr>
                        <a:t>财务应收增加</a:t>
                      </a:r>
                      <a:endParaRPr kumimoji="0" lang="zh-CN" altLang="en-US" sz="9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100" marB="35100" anchor="ctr" horzOverflow="overflow"/>
                </a:tc>
              </a:tr>
            </a:tbl>
          </a:graphicData>
        </a:graphic>
      </p:graphicFrame>
      <p:sp>
        <p:nvSpPr>
          <p:cNvPr id="31" name="矩形 30"/>
          <p:cNvSpPr/>
          <p:nvPr/>
        </p:nvSpPr>
        <p:spPr>
          <a:xfrm>
            <a:off x="482600" y="4395123"/>
            <a:ext cx="8234363" cy="523220"/>
          </a:xfrm>
          <a:prstGeom prst="rect">
            <a:avLst/>
          </a:prstGeom>
          <a:solidFill>
            <a:schemeClr val="bg1">
              <a:lumMod val="95000"/>
            </a:schemeClr>
          </a:solid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defRPr/>
            </a:pPr>
            <a:r>
              <a:rPr lang="zh-CN" altLang="en-US" sz="1400" dirty="0">
                <a:latin typeface="微软雅黑" panose="020B0503020204020204" pitchFamily="34" charset="-122"/>
                <a:ea typeface="微软雅黑" panose="020B0503020204020204" pitchFamily="34" charset="-122"/>
              </a:rPr>
              <a:t>控制类型：额度、账期</a:t>
            </a:r>
            <a:endParaRPr lang="zh-CN" altLang="en-US" sz="1400" dirty="0">
              <a:latin typeface="微软雅黑" panose="020B0503020204020204" pitchFamily="34" charset="-122"/>
              <a:ea typeface="微软雅黑" panose="020B0503020204020204" pitchFamily="34" charset="-122"/>
            </a:endParaRPr>
          </a:p>
          <a:p>
            <a:pPr>
              <a:defRPr/>
            </a:pPr>
            <a:r>
              <a:rPr lang="zh-CN" altLang="en-US" sz="1400" dirty="0">
                <a:latin typeface="微软雅黑" panose="020B0503020204020204" pitchFamily="34" charset="-122"/>
                <a:ea typeface="微软雅黑" panose="020B0503020204020204" pitchFamily="34" charset="-122"/>
              </a:rPr>
              <a:t>信用控制方式： 不控制、提示、严格控制</a:t>
            </a:r>
            <a:endParaRPr lang="zh-CN" altLang="en-US" sz="1400" dirty="0">
              <a:latin typeface="微软雅黑" panose="020B0503020204020204" pitchFamily="34" charset="-122"/>
              <a:ea typeface="微软雅黑" panose="020B0503020204020204" pitchFamily="34" charset="-122"/>
            </a:endParaRPr>
          </a:p>
        </p:txBody>
      </p:sp>
      <p:sp>
        <p:nvSpPr>
          <p:cNvPr id="32" name="圆角矩形 31"/>
          <p:cNvSpPr/>
          <p:nvPr/>
        </p:nvSpPr>
        <p:spPr>
          <a:xfrm>
            <a:off x="1043608" y="2211710"/>
            <a:ext cx="648072" cy="648072"/>
          </a:xfrm>
          <a:prstGeom prst="roundRect">
            <a:avLst>
              <a:gd name="adj" fmla="val 10012"/>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101"/>
          <p:cNvSpPr>
            <a:spLocks noEditPoints="1"/>
          </p:cNvSpPr>
          <p:nvPr/>
        </p:nvSpPr>
        <p:spPr bwMode="auto">
          <a:xfrm>
            <a:off x="1172382" y="2388109"/>
            <a:ext cx="390525" cy="295275"/>
          </a:xfrm>
          <a:custGeom>
            <a:avLst/>
            <a:gdLst>
              <a:gd name="T0" fmla="*/ 16 w 104"/>
              <a:gd name="T1" fmla="*/ 2 h 79"/>
              <a:gd name="T2" fmla="*/ 27 w 104"/>
              <a:gd name="T3" fmla="*/ 4 h 79"/>
              <a:gd name="T4" fmla="*/ 19 w 104"/>
              <a:gd name="T5" fmla="*/ 48 h 79"/>
              <a:gd name="T6" fmla="*/ 4 w 104"/>
              <a:gd name="T7" fmla="*/ 45 h 79"/>
              <a:gd name="T8" fmla="*/ 16 w 104"/>
              <a:gd name="T9" fmla="*/ 2 h 79"/>
              <a:gd name="T10" fmla="*/ 18 w 104"/>
              <a:gd name="T11" fmla="*/ 65 h 79"/>
              <a:gd name="T12" fmla="*/ 16 w 104"/>
              <a:gd name="T13" fmla="*/ 72 h 79"/>
              <a:gd name="T14" fmla="*/ 101 w 104"/>
              <a:gd name="T15" fmla="*/ 72 h 79"/>
              <a:gd name="T16" fmla="*/ 104 w 104"/>
              <a:gd name="T17" fmla="*/ 72 h 79"/>
              <a:gd name="T18" fmla="*/ 104 w 104"/>
              <a:gd name="T19" fmla="*/ 68 h 79"/>
              <a:gd name="T20" fmla="*/ 104 w 104"/>
              <a:gd name="T21" fmla="*/ 26 h 79"/>
              <a:gd name="T22" fmla="*/ 104 w 104"/>
              <a:gd name="T23" fmla="*/ 24 h 79"/>
              <a:gd name="T24" fmla="*/ 103 w 104"/>
              <a:gd name="T25" fmla="*/ 23 h 79"/>
              <a:gd name="T26" fmla="*/ 90 w 104"/>
              <a:gd name="T27" fmla="*/ 10 h 79"/>
              <a:gd name="T28" fmla="*/ 89 w 104"/>
              <a:gd name="T29" fmla="*/ 9 h 79"/>
              <a:gd name="T30" fmla="*/ 87 w 104"/>
              <a:gd name="T31" fmla="*/ 9 h 79"/>
              <a:gd name="T32" fmla="*/ 31 w 104"/>
              <a:gd name="T33" fmla="*/ 9 h 79"/>
              <a:gd name="T34" fmla="*/ 31 w 104"/>
              <a:gd name="T35" fmla="*/ 17 h 79"/>
              <a:gd name="T36" fmla="*/ 84 w 104"/>
              <a:gd name="T37" fmla="*/ 17 h 79"/>
              <a:gd name="T38" fmla="*/ 83 w 104"/>
              <a:gd name="T39" fmla="*/ 28 h 79"/>
              <a:gd name="T40" fmla="*/ 83 w 104"/>
              <a:gd name="T41" fmla="*/ 30 h 79"/>
              <a:gd name="T42" fmla="*/ 85 w 104"/>
              <a:gd name="T43" fmla="*/ 30 h 79"/>
              <a:gd name="T44" fmla="*/ 97 w 104"/>
              <a:gd name="T45" fmla="*/ 29 h 79"/>
              <a:gd name="T46" fmla="*/ 97 w 104"/>
              <a:gd name="T47" fmla="*/ 65 h 79"/>
              <a:gd name="T48" fmla="*/ 18 w 104"/>
              <a:gd name="T49" fmla="*/ 65 h 79"/>
              <a:gd name="T50" fmla="*/ 95 w 104"/>
              <a:gd name="T51" fmla="*/ 26 h 79"/>
              <a:gd name="T52" fmla="*/ 86 w 104"/>
              <a:gd name="T53" fmla="*/ 26 h 79"/>
              <a:gd name="T54" fmla="*/ 87 w 104"/>
              <a:gd name="T55" fmla="*/ 18 h 79"/>
              <a:gd name="T56" fmla="*/ 95 w 104"/>
              <a:gd name="T57" fmla="*/ 26 h 79"/>
              <a:gd name="T58" fmla="*/ 32 w 104"/>
              <a:gd name="T59" fmla="*/ 43 h 79"/>
              <a:gd name="T60" fmla="*/ 74 w 104"/>
              <a:gd name="T61" fmla="*/ 43 h 79"/>
              <a:gd name="T62" fmla="*/ 74 w 104"/>
              <a:gd name="T63" fmla="*/ 45 h 79"/>
              <a:gd name="T64" fmla="*/ 32 w 104"/>
              <a:gd name="T65" fmla="*/ 45 h 79"/>
              <a:gd name="T66" fmla="*/ 32 w 104"/>
              <a:gd name="T67" fmla="*/ 43 h 79"/>
              <a:gd name="T68" fmla="*/ 32 w 104"/>
              <a:gd name="T69" fmla="*/ 32 h 79"/>
              <a:gd name="T70" fmla="*/ 71 w 104"/>
              <a:gd name="T71" fmla="*/ 32 h 79"/>
              <a:gd name="T72" fmla="*/ 71 w 104"/>
              <a:gd name="T73" fmla="*/ 35 h 79"/>
              <a:gd name="T74" fmla="*/ 32 w 104"/>
              <a:gd name="T75" fmla="*/ 35 h 79"/>
              <a:gd name="T76" fmla="*/ 32 w 104"/>
              <a:gd name="T77" fmla="*/ 32 h 79"/>
              <a:gd name="T78" fmla="*/ 32 w 104"/>
              <a:gd name="T79" fmla="*/ 22 h 79"/>
              <a:gd name="T80" fmla="*/ 71 w 104"/>
              <a:gd name="T81" fmla="*/ 22 h 79"/>
              <a:gd name="T82" fmla="*/ 71 w 104"/>
              <a:gd name="T83" fmla="*/ 25 h 79"/>
              <a:gd name="T84" fmla="*/ 32 w 104"/>
              <a:gd name="T85" fmla="*/ 25 h 79"/>
              <a:gd name="T86" fmla="*/ 32 w 104"/>
              <a:gd name="T87" fmla="*/ 22 h 79"/>
              <a:gd name="T88" fmla="*/ 3 w 104"/>
              <a:gd name="T89" fmla="*/ 66 h 79"/>
              <a:gd name="T90" fmla="*/ 9 w 104"/>
              <a:gd name="T91" fmla="*/ 68 h 79"/>
              <a:gd name="T92" fmla="*/ 9 w 104"/>
              <a:gd name="T93" fmla="*/ 74 h 79"/>
              <a:gd name="T94" fmla="*/ 5 w 104"/>
              <a:gd name="T95" fmla="*/ 79 h 79"/>
              <a:gd name="T96" fmla="*/ 2 w 104"/>
              <a:gd name="T97" fmla="*/ 78 h 79"/>
              <a:gd name="T98" fmla="*/ 0 w 104"/>
              <a:gd name="T99" fmla="*/ 72 h 79"/>
              <a:gd name="T100" fmla="*/ 3 w 104"/>
              <a:gd name="T101" fmla="*/ 66 h 79"/>
              <a:gd name="T102" fmla="*/ 4 w 104"/>
              <a:gd name="T103" fmla="*/ 48 h 79"/>
              <a:gd name="T104" fmla="*/ 2 w 104"/>
              <a:gd name="T105" fmla="*/ 65 h 79"/>
              <a:gd name="T106" fmla="*/ 12 w 104"/>
              <a:gd name="T107" fmla="*/ 67 h 79"/>
              <a:gd name="T108" fmla="*/ 17 w 104"/>
              <a:gd name="T109" fmla="*/ 51 h 79"/>
              <a:gd name="T110" fmla="*/ 4 w 104"/>
              <a:gd name="T111" fmla="*/ 4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79">
                <a:moveTo>
                  <a:pt x="16" y="2"/>
                </a:moveTo>
                <a:cubicBezTo>
                  <a:pt x="21" y="0"/>
                  <a:pt x="24" y="1"/>
                  <a:pt x="27" y="4"/>
                </a:cubicBezTo>
                <a:cubicBezTo>
                  <a:pt x="26" y="20"/>
                  <a:pt x="23" y="35"/>
                  <a:pt x="19" y="48"/>
                </a:cubicBezTo>
                <a:cubicBezTo>
                  <a:pt x="14" y="47"/>
                  <a:pt x="9" y="46"/>
                  <a:pt x="4" y="45"/>
                </a:cubicBezTo>
                <a:cubicBezTo>
                  <a:pt x="6" y="29"/>
                  <a:pt x="10" y="15"/>
                  <a:pt x="16" y="2"/>
                </a:cubicBezTo>
                <a:close/>
                <a:moveTo>
                  <a:pt x="18" y="65"/>
                </a:moveTo>
                <a:cubicBezTo>
                  <a:pt x="16" y="72"/>
                  <a:pt x="16" y="72"/>
                  <a:pt x="16" y="72"/>
                </a:cubicBezTo>
                <a:cubicBezTo>
                  <a:pt x="69" y="72"/>
                  <a:pt x="74" y="72"/>
                  <a:pt x="101" y="72"/>
                </a:cubicBezTo>
                <a:cubicBezTo>
                  <a:pt x="104" y="72"/>
                  <a:pt x="104" y="72"/>
                  <a:pt x="104" y="72"/>
                </a:cubicBezTo>
                <a:cubicBezTo>
                  <a:pt x="104" y="68"/>
                  <a:pt x="104" y="68"/>
                  <a:pt x="104" y="68"/>
                </a:cubicBezTo>
                <a:cubicBezTo>
                  <a:pt x="104" y="26"/>
                  <a:pt x="104" y="26"/>
                  <a:pt x="104" y="26"/>
                </a:cubicBezTo>
                <a:cubicBezTo>
                  <a:pt x="104" y="24"/>
                  <a:pt x="104" y="24"/>
                  <a:pt x="104" y="24"/>
                </a:cubicBezTo>
                <a:cubicBezTo>
                  <a:pt x="103" y="23"/>
                  <a:pt x="103" y="23"/>
                  <a:pt x="103" y="23"/>
                </a:cubicBezTo>
                <a:cubicBezTo>
                  <a:pt x="90" y="10"/>
                  <a:pt x="90" y="10"/>
                  <a:pt x="90" y="10"/>
                </a:cubicBezTo>
                <a:cubicBezTo>
                  <a:pt x="89" y="9"/>
                  <a:pt x="89" y="9"/>
                  <a:pt x="89" y="9"/>
                </a:cubicBezTo>
                <a:cubicBezTo>
                  <a:pt x="87" y="9"/>
                  <a:pt x="87" y="9"/>
                  <a:pt x="87" y="9"/>
                </a:cubicBezTo>
                <a:cubicBezTo>
                  <a:pt x="31" y="9"/>
                  <a:pt x="31" y="9"/>
                  <a:pt x="31" y="9"/>
                </a:cubicBezTo>
                <a:cubicBezTo>
                  <a:pt x="31" y="12"/>
                  <a:pt x="31" y="14"/>
                  <a:pt x="31" y="17"/>
                </a:cubicBezTo>
                <a:cubicBezTo>
                  <a:pt x="84" y="17"/>
                  <a:pt x="84" y="17"/>
                  <a:pt x="84" y="17"/>
                </a:cubicBezTo>
                <a:cubicBezTo>
                  <a:pt x="83" y="28"/>
                  <a:pt x="83" y="28"/>
                  <a:pt x="83" y="28"/>
                </a:cubicBezTo>
                <a:cubicBezTo>
                  <a:pt x="83" y="30"/>
                  <a:pt x="83" y="30"/>
                  <a:pt x="83" y="30"/>
                </a:cubicBezTo>
                <a:cubicBezTo>
                  <a:pt x="85" y="30"/>
                  <a:pt x="85" y="30"/>
                  <a:pt x="85" y="30"/>
                </a:cubicBezTo>
                <a:cubicBezTo>
                  <a:pt x="97" y="29"/>
                  <a:pt x="97" y="29"/>
                  <a:pt x="97" y="29"/>
                </a:cubicBezTo>
                <a:cubicBezTo>
                  <a:pt x="97" y="65"/>
                  <a:pt x="97" y="65"/>
                  <a:pt x="97" y="65"/>
                </a:cubicBezTo>
                <a:cubicBezTo>
                  <a:pt x="79" y="65"/>
                  <a:pt x="57" y="65"/>
                  <a:pt x="18" y="65"/>
                </a:cubicBezTo>
                <a:close/>
                <a:moveTo>
                  <a:pt x="95" y="26"/>
                </a:moveTo>
                <a:cubicBezTo>
                  <a:pt x="86" y="26"/>
                  <a:pt x="86" y="26"/>
                  <a:pt x="86" y="26"/>
                </a:cubicBezTo>
                <a:cubicBezTo>
                  <a:pt x="87" y="18"/>
                  <a:pt x="87" y="18"/>
                  <a:pt x="87" y="18"/>
                </a:cubicBezTo>
                <a:cubicBezTo>
                  <a:pt x="95" y="26"/>
                  <a:pt x="95" y="26"/>
                  <a:pt x="95" y="26"/>
                </a:cubicBezTo>
                <a:close/>
                <a:moveTo>
                  <a:pt x="32" y="43"/>
                </a:moveTo>
                <a:cubicBezTo>
                  <a:pt x="74" y="43"/>
                  <a:pt x="74" y="43"/>
                  <a:pt x="74" y="43"/>
                </a:cubicBezTo>
                <a:cubicBezTo>
                  <a:pt x="74" y="45"/>
                  <a:pt x="74" y="45"/>
                  <a:pt x="74" y="45"/>
                </a:cubicBezTo>
                <a:cubicBezTo>
                  <a:pt x="32" y="45"/>
                  <a:pt x="32" y="45"/>
                  <a:pt x="32" y="45"/>
                </a:cubicBezTo>
                <a:cubicBezTo>
                  <a:pt x="32" y="43"/>
                  <a:pt x="32" y="43"/>
                  <a:pt x="32" y="43"/>
                </a:cubicBezTo>
                <a:close/>
                <a:moveTo>
                  <a:pt x="32" y="32"/>
                </a:moveTo>
                <a:cubicBezTo>
                  <a:pt x="71" y="32"/>
                  <a:pt x="71" y="32"/>
                  <a:pt x="71" y="32"/>
                </a:cubicBezTo>
                <a:cubicBezTo>
                  <a:pt x="71" y="35"/>
                  <a:pt x="71" y="35"/>
                  <a:pt x="71" y="35"/>
                </a:cubicBezTo>
                <a:cubicBezTo>
                  <a:pt x="32" y="35"/>
                  <a:pt x="32" y="35"/>
                  <a:pt x="32" y="35"/>
                </a:cubicBezTo>
                <a:cubicBezTo>
                  <a:pt x="32" y="32"/>
                  <a:pt x="32" y="32"/>
                  <a:pt x="32" y="32"/>
                </a:cubicBezTo>
                <a:close/>
                <a:moveTo>
                  <a:pt x="32" y="22"/>
                </a:moveTo>
                <a:cubicBezTo>
                  <a:pt x="71" y="22"/>
                  <a:pt x="71" y="22"/>
                  <a:pt x="71" y="22"/>
                </a:cubicBezTo>
                <a:cubicBezTo>
                  <a:pt x="71" y="25"/>
                  <a:pt x="71" y="25"/>
                  <a:pt x="71" y="25"/>
                </a:cubicBezTo>
                <a:cubicBezTo>
                  <a:pt x="32" y="25"/>
                  <a:pt x="32" y="25"/>
                  <a:pt x="32" y="25"/>
                </a:cubicBezTo>
                <a:cubicBezTo>
                  <a:pt x="32" y="22"/>
                  <a:pt x="32" y="22"/>
                  <a:pt x="32" y="22"/>
                </a:cubicBezTo>
                <a:close/>
                <a:moveTo>
                  <a:pt x="3" y="66"/>
                </a:moveTo>
                <a:cubicBezTo>
                  <a:pt x="9" y="68"/>
                  <a:pt x="9" y="68"/>
                  <a:pt x="9" y="68"/>
                </a:cubicBezTo>
                <a:cubicBezTo>
                  <a:pt x="9" y="74"/>
                  <a:pt x="9" y="74"/>
                  <a:pt x="9" y="74"/>
                </a:cubicBezTo>
                <a:cubicBezTo>
                  <a:pt x="5" y="79"/>
                  <a:pt x="5" y="79"/>
                  <a:pt x="5" y="79"/>
                </a:cubicBezTo>
                <a:cubicBezTo>
                  <a:pt x="4" y="79"/>
                  <a:pt x="3" y="79"/>
                  <a:pt x="2" y="78"/>
                </a:cubicBezTo>
                <a:cubicBezTo>
                  <a:pt x="0" y="72"/>
                  <a:pt x="0" y="72"/>
                  <a:pt x="0" y="72"/>
                </a:cubicBezTo>
                <a:cubicBezTo>
                  <a:pt x="3" y="66"/>
                  <a:pt x="3" y="66"/>
                  <a:pt x="3" y="66"/>
                </a:cubicBezTo>
                <a:close/>
                <a:moveTo>
                  <a:pt x="4" y="48"/>
                </a:moveTo>
                <a:cubicBezTo>
                  <a:pt x="3" y="53"/>
                  <a:pt x="3" y="59"/>
                  <a:pt x="2" y="65"/>
                </a:cubicBezTo>
                <a:cubicBezTo>
                  <a:pt x="5" y="65"/>
                  <a:pt x="9" y="66"/>
                  <a:pt x="12" y="67"/>
                </a:cubicBezTo>
                <a:cubicBezTo>
                  <a:pt x="14" y="61"/>
                  <a:pt x="15" y="56"/>
                  <a:pt x="17" y="51"/>
                </a:cubicBezTo>
                <a:cubicBezTo>
                  <a:pt x="13" y="50"/>
                  <a:pt x="9" y="49"/>
                  <a:pt x="4" y="48"/>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34" name="圆角矩形 33"/>
          <p:cNvSpPr/>
          <p:nvPr/>
        </p:nvSpPr>
        <p:spPr>
          <a:xfrm>
            <a:off x="2483768" y="2211710"/>
            <a:ext cx="648072" cy="648072"/>
          </a:xfrm>
          <a:prstGeom prst="roundRect">
            <a:avLst>
              <a:gd name="adj" fmla="val 10012"/>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2639764" y="2361998"/>
            <a:ext cx="336080" cy="347497"/>
            <a:chOff x="3286125" y="1243013"/>
            <a:chExt cx="2570163" cy="2657475"/>
          </a:xfrm>
          <a:solidFill>
            <a:schemeClr val="bg1">
              <a:lumMod val="50000"/>
            </a:schemeClr>
          </a:solidFill>
        </p:grpSpPr>
        <p:sp>
          <p:nvSpPr>
            <p:cNvPr id="36" name="Freeform 242"/>
            <p:cNvSpPr>
              <a:spLocks noEditPoints="1"/>
            </p:cNvSpPr>
            <p:nvPr/>
          </p:nvSpPr>
          <p:spPr bwMode="auto">
            <a:xfrm>
              <a:off x="3286125" y="1243013"/>
              <a:ext cx="2336800" cy="2654300"/>
            </a:xfrm>
            <a:custGeom>
              <a:avLst/>
              <a:gdLst>
                <a:gd name="T0" fmla="*/ 96 w 623"/>
                <a:gd name="T1" fmla="*/ 674 h 708"/>
                <a:gd name="T2" fmla="*/ 35 w 623"/>
                <a:gd name="T3" fmla="*/ 610 h 708"/>
                <a:gd name="T4" fmla="*/ 35 w 623"/>
                <a:gd name="T5" fmla="*/ 35 h 708"/>
                <a:gd name="T6" fmla="*/ 527 w 623"/>
                <a:gd name="T7" fmla="*/ 35 h 708"/>
                <a:gd name="T8" fmla="*/ 589 w 623"/>
                <a:gd name="T9" fmla="*/ 99 h 708"/>
                <a:gd name="T10" fmla="*/ 589 w 623"/>
                <a:gd name="T11" fmla="*/ 319 h 708"/>
                <a:gd name="T12" fmla="*/ 623 w 623"/>
                <a:gd name="T13" fmla="*/ 319 h 708"/>
                <a:gd name="T14" fmla="*/ 623 w 623"/>
                <a:gd name="T15" fmla="*/ 99 h 708"/>
                <a:gd name="T16" fmla="*/ 527 w 623"/>
                <a:gd name="T17" fmla="*/ 0 h 708"/>
                <a:gd name="T18" fmla="*/ 0 w 623"/>
                <a:gd name="T19" fmla="*/ 0 h 708"/>
                <a:gd name="T20" fmla="*/ 0 w 623"/>
                <a:gd name="T21" fmla="*/ 610 h 708"/>
                <a:gd name="T22" fmla="*/ 96 w 623"/>
                <a:gd name="T23" fmla="*/ 708 h 708"/>
                <a:gd name="T24" fmla="*/ 483 w 623"/>
                <a:gd name="T25" fmla="*/ 708 h 708"/>
                <a:gd name="T26" fmla="*/ 483 w 623"/>
                <a:gd name="T27" fmla="*/ 674 h 708"/>
                <a:gd name="T28" fmla="*/ 96 w 623"/>
                <a:gd name="T29" fmla="*/ 674 h 708"/>
                <a:gd name="T30" fmla="*/ 96 w 623"/>
                <a:gd name="T31" fmla="*/ 674 h 708"/>
                <a:gd name="T32" fmla="*/ 96 w 623"/>
                <a:gd name="T33" fmla="*/ 67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3" h="708">
                  <a:moveTo>
                    <a:pt x="96" y="674"/>
                  </a:moveTo>
                  <a:cubicBezTo>
                    <a:pt x="62" y="674"/>
                    <a:pt x="35" y="645"/>
                    <a:pt x="35" y="610"/>
                  </a:cubicBezTo>
                  <a:cubicBezTo>
                    <a:pt x="35" y="35"/>
                    <a:pt x="35" y="35"/>
                    <a:pt x="35" y="35"/>
                  </a:cubicBezTo>
                  <a:cubicBezTo>
                    <a:pt x="527" y="35"/>
                    <a:pt x="527" y="35"/>
                    <a:pt x="527" y="35"/>
                  </a:cubicBezTo>
                  <a:cubicBezTo>
                    <a:pt x="561" y="35"/>
                    <a:pt x="589" y="63"/>
                    <a:pt x="589" y="99"/>
                  </a:cubicBezTo>
                  <a:cubicBezTo>
                    <a:pt x="589" y="319"/>
                    <a:pt x="589" y="319"/>
                    <a:pt x="589" y="319"/>
                  </a:cubicBezTo>
                  <a:cubicBezTo>
                    <a:pt x="623" y="319"/>
                    <a:pt x="623" y="319"/>
                    <a:pt x="623" y="319"/>
                  </a:cubicBezTo>
                  <a:cubicBezTo>
                    <a:pt x="623" y="99"/>
                    <a:pt x="623" y="99"/>
                    <a:pt x="623" y="99"/>
                  </a:cubicBezTo>
                  <a:cubicBezTo>
                    <a:pt x="623" y="44"/>
                    <a:pt x="580" y="0"/>
                    <a:pt x="527" y="0"/>
                  </a:cubicBezTo>
                  <a:cubicBezTo>
                    <a:pt x="0" y="0"/>
                    <a:pt x="0" y="0"/>
                    <a:pt x="0" y="0"/>
                  </a:cubicBezTo>
                  <a:cubicBezTo>
                    <a:pt x="0" y="610"/>
                    <a:pt x="0" y="610"/>
                    <a:pt x="0" y="610"/>
                  </a:cubicBezTo>
                  <a:cubicBezTo>
                    <a:pt x="0" y="664"/>
                    <a:pt x="43" y="708"/>
                    <a:pt x="96" y="708"/>
                  </a:cubicBezTo>
                  <a:cubicBezTo>
                    <a:pt x="483" y="708"/>
                    <a:pt x="483" y="708"/>
                    <a:pt x="483" y="708"/>
                  </a:cubicBezTo>
                  <a:cubicBezTo>
                    <a:pt x="483" y="674"/>
                    <a:pt x="483" y="674"/>
                    <a:pt x="483" y="674"/>
                  </a:cubicBezTo>
                  <a:lnTo>
                    <a:pt x="96" y="674"/>
                  </a:lnTo>
                  <a:close/>
                  <a:moveTo>
                    <a:pt x="96" y="674"/>
                  </a:moveTo>
                  <a:cubicBezTo>
                    <a:pt x="96" y="674"/>
                    <a:pt x="96" y="674"/>
                    <a:pt x="96" y="67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43"/>
            <p:cNvSpPr>
              <a:spLocks noEditPoints="1"/>
            </p:cNvSpPr>
            <p:nvPr/>
          </p:nvSpPr>
          <p:spPr bwMode="auto">
            <a:xfrm>
              <a:off x="3676650" y="2151063"/>
              <a:ext cx="1616075" cy="127000"/>
            </a:xfrm>
            <a:custGeom>
              <a:avLst/>
              <a:gdLst>
                <a:gd name="T0" fmla="*/ 414 w 431"/>
                <a:gd name="T1" fmla="*/ 34 h 34"/>
                <a:gd name="T2" fmla="*/ 431 w 431"/>
                <a:gd name="T3" fmla="*/ 17 h 34"/>
                <a:gd name="T4" fmla="*/ 414 w 431"/>
                <a:gd name="T5" fmla="*/ 0 h 34"/>
                <a:gd name="T6" fmla="*/ 18 w 431"/>
                <a:gd name="T7" fmla="*/ 0 h 34"/>
                <a:gd name="T8" fmla="*/ 0 w 431"/>
                <a:gd name="T9" fmla="*/ 17 h 34"/>
                <a:gd name="T10" fmla="*/ 18 w 431"/>
                <a:gd name="T11" fmla="*/ 34 h 34"/>
                <a:gd name="T12" fmla="*/ 414 w 431"/>
                <a:gd name="T13" fmla="*/ 34 h 34"/>
                <a:gd name="T14" fmla="*/ 414 w 431"/>
                <a:gd name="T15" fmla="*/ 34 h 34"/>
                <a:gd name="T16" fmla="*/ 414 w 4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34">
                  <a:moveTo>
                    <a:pt x="414" y="34"/>
                  </a:moveTo>
                  <a:cubicBezTo>
                    <a:pt x="423" y="34"/>
                    <a:pt x="431" y="27"/>
                    <a:pt x="431" y="17"/>
                  </a:cubicBezTo>
                  <a:cubicBezTo>
                    <a:pt x="431" y="8"/>
                    <a:pt x="423" y="0"/>
                    <a:pt x="414" y="0"/>
                  </a:cubicBezTo>
                  <a:cubicBezTo>
                    <a:pt x="18" y="0"/>
                    <a:pt x="18" y="0"/>
                    <a:pt x="18" y="0"/>
                  </a:cubicBezTo>
                  <a:cubicBezTo>
                    <a:pt x="8" y="0"/>
                    <a:pt x="0" y="8"/>
                    <a:pt x="0" y="17"/>
                  </a:cubicBezTo>
                  <a:cubicBezTo>
                    <a:pt x="0" y="27"/>
                    <a:pt x="8" y="34"/>
                    <a:pt x="18" y="34"/>
                  </a:cubicBezTo>
                  <a:lnTo>
                    <a:pt x="414" y="34"/>
                  </a:lnTo>
                  <a:close/>
                  <a:moveTo>
                    <a:pt x="414" y="34"/>
                  </a:moveTo>
                  <a:cubicBezTo>
                    <a:pt x="414" y="34"/>
                    <a:pt x="414" y="34"/>
                    <a:pt x="414"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44"/>
            <p:cNvSpPr>
              <a:spLocks noEditPoints="1"/>
            </p:cNvSpPr>
            <p:nvPr/>
          </p:nvSpPr>
          <p:spPr bwMode="auto">
            <a:xfrm>
              <a:off x="3684588" y="2532063"/>
              <a:ext cx="1143000" cy="128588"/>
            </a:xfrm>
            <a:custGeom>
              <a:avLst/>
              <a:gdLst>
                <a:gd name="T0" fmla="*/ 288 w 305"/>
                <a:gd name="T1" fmla="*/ 34 h 34"/>
                <a:gd name="T2" fmla="*/ 305 w 305"/>
                <a:gd name="T3" fmla="*/ 17 h 34"/>
                <a:gd name="T4" fmla="*/ 288 w 305"/>
                <a:gd name="T5" fmla="*/ 0 h 34"/>
                <a:gd name="T6" fmla="*/ 17 w 305"/>
                <a:gd name="T7" fmla="*/ 0 h 34"/>
                <a:gd name="T8" fmla="*/ 0 w 305"/>
                <a:gd name="T9" fmla="*/ 17 h 34"/>
                <a:gd name="T10" fmla="*/ 17 w 305"/>
                <a:gd name="T11" fmla="*/ 34 h 34"/>
                <a:gd name="T12" fmla="*/ 288 w 305"/>
                <a:gd name="T13" fmla="*/ 34 h 34"/>
                <a:gd name="T14" fmla="*/ 288 w 305"/>
                <a:gd name="T15" fmla="*/ 34 h 34"/>
                <a:gd name="T16" fmla="*/ 288 w 305"/>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34">
                  <a:moveTo>
                    <a:pt x="288" y="34"/>
                  </a:moveTo>
                  <a:cubicBezTo>
                    <a:pt x="297" y="34"/>
                    <a:pt x="305" y="27"/>
                    <a:pt x="305" y="17"/>
                  </a:cubicBezTo>
                  <a:cubicBezTo>
                    <a:pt x="305" y="7"/>
                    <a:pt x="297" y="0"/>
                    <a:pt x="288" y="0"/>
                  </a:cubicBezTo>
                  <a:cubicBezTo>
                    <a:pt x="17" y="0"/>
                    <a:pt x="17" y="0"/>
                    <a:pt x="17" y="0"/>
                  </a:cubicBezTo>
                  <a:cubicBezTo>
                    <a:pt x="8" y="0"/>
                    <a:pt x="0" y="7"/>
                    <a:pt x="0" y="17"/>
                  </a:cubicBezTo>
                  <a:cubicBezTo>
                    <a:pt x="0" y="27"/>
                    <a:pt x="8" y="34"/>
                    <a:pt x="17" y="34"/>
                  </a:cubicBezTo>
                  <a:lnTo>
                    <a:pt x="288" y="34"/>
                  </a:lnTo>
                  <a:close/>
                  <a:moveTo>
                    <a:pt x="288" y="34"/>
                  </a:moveTo>
                  <a:cubicBezTo>
                    <a:pt x="288" y="34"/>
                    <a:pt x="288" y="34"/>
                    <a:pt x="288"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45"/>
            <p:cNvSpPr>
              <a:spLocks noEditPoints="1"/>
            </p:cNvSpPr>
            <p:nvPr/>
          </p:nvSpPr>
          <p:spPr bwMode="auto">
            <a:xfrm>
              <a:off x="3684588" y="2911476"/>
              <a:ext cx="1008063" cy="127000"/>
            </a:xfrm>
            <a:custGeom>
              <a:avLst/>
              <a:gdLst>
                <a:gd name="T0" fmla="*/ 252 w 269"/>
                <a:gd name="T1" fmla="*/ 34 h 34"/>
                <a:gd name="T2" fmla="*/ 269 w 269"/>
                <a:gd name="T3" fmla="*/ 17 h 34"/>
                <a:gd name="T4" fmla="*/ 252 w 269"/>
                <a:gd name="T5" fmla="*/ 0 h 34"/>
                <a:gd name="T6" fmla="*/ 17 w 269"/>
                <a:gd name="T7" fmla="*/ 0 h 34"/>
                <a:gd name="T8" fmla="*/ 0 w 269"/>
                <a:gd name="T9" fmla="*/ 17 h 34"/>
                <a:gd name="T10" fmla="*/ 17 w 269"/>
                <a:gd name="T11" fmla="*/ 34 h 34"/>
                <a:gd name="T12" fmla="*/ 252 w 269"/>
                <a:gd name="T13" fmla="*/ 34 h 34"/>
                <a:gd name="T14" fmla="*/ 252 w 269"/>
                <a:gd name="T15" fmla="*/ 34 h 34"/>
                <a:gd name="T16" fmla="*/ 252 w 269"/>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34">
                  <a:moveTo>
                    <a:pt x="252" y="34"/>
                  </a:moveTo>
                  <a:cubicBezTo>
                    <a:pt x="261" y="34"/>
                    <a:pt x="269" y="27"/>
                    <a:pt x="269" y="17"/>
                  </a:cubicBezTo>
                  <a:cubicBezTo>
                    <a:pt x="269" y="8"/>
                    <a:pt x="261" y="0"/>
                    <a:pt x="252" y="0"/>
                  </a:cubicBezTo>
                  <a:cubicBezTo>
                    <a:pt x="17" y="0"/>
                    <a:pt x="17" y="0"/>
                    <a:pt x="17" y="0"/>
                  </a:cubicBezTo>
                  <a:cubicBezTo>
                    <a:pt x="8" y="0"/>
                    <a:pt x="0" y="8"/>
                    <a:pt x="0" y="17"/>
                  </a:cubicBezTo>
                  <a:cubicBezTo>
                    <a:pt x="0" y="27"/>
                    <a:pt x="8" y="34"/>
                    <a:pt x="17" y="34"/>
                  </a:cubicBezTo>
                  <a:lnTo>
                    <a:pt x="252" y="34"/>
                  </a:lnTo>
                  <a:close/>
                  <a:moveTo>
                    <a:pt x="252" y="34"/>
                  </a:moveTo>
                  <a:cubicBezTo>
                    <a:pt x="252" y="34"/>
                    <a:pt x="252" y="34"/>
                    <a:pt x="252"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46"/>
            <p:cNvSpPr>
              <a:spLocks noEditPoints="1"/>
            </p:cNvSpPr>
            <p:nvPr/>
          </p:nvSpPr>
          <p:spPr bwMode="auto">
            <a:xfrm>
              <a:off x="3684588" y="3324226"/>
              <a:ext cx="903288" cy="127000"/>
            </a:xfrm>
            <a:custGeom>
              <a:avLst/>
              <a:gdLst>
                <a:gd name="T0" fmla="*/ 223 w 241"/>
                <a:gd name="T1" fmla="*/ 34 h 34"/>
                <a:gd name="T2" fmla="*/ 241 w 241"/>
                <a:gd name="T3" fmla="*/ 17 h 34"/>
                <a:gd name="T4" fmla="*/ 223 w 241"/>
                <a:gd name="T5" fmla="*/ 0 h 34"/>
                <a:gd name="T6" fmla="*/ 17 w 241"/>
                <a:gd name="T7" fmla="*/ 0 h 34"/>
                <a:gd name="T8" fmla="*/ 0 w 241"/>
                <a:gd name="T9" fmla="*/ 17 h 34"/>
                <a:gd name="T10" fmla="*/ 17 w 241"/>
                <a:gd name="T11" fmla="*/ 34 h 34"/>
                <a:gd name="T12" fmla="*/ 223 w 241"/>
                <a:gd name="T13" fmla="*/ 34 h 34"/>
                <a:gd name="T14" fmla="*/ 223 w 241"/>
                <a:gd name="T15" fmla="*/ 34 h 34"/>
                <a:gd name="T16" fmla="*/ 223 w 24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34">
                  <a:moveTo>
                    <a:pt x="223" y="34"/>
                  </a:moveTo>
                  <a:cubicBezTo>
                    <a:pt x="233" y="34"/>
                    <a:pt x="241" y="27"/>
                    <a:pt x="241" y="17"/>
                  </a:cubicBezTo>
                  <a:cubicBezTo>
                    <a:pt x="241" y="8"/>
                    <a:pt x="233" y="0"/>
                    <a:pt x="223" y="0"/>
                  </a:cubicBezTo>
                  <a:cubicBezTo>
                    <a:pt x="17" y="0"/>
                    <a:pt x="17" y="0"/>
                    <a:pt x="17" y="0"/>
                  </a:cubicBezTo>
                  <a:cubicBezTo>
                    <a:pt x="8" y="0"/>
                    <a:pt x="0" y="8"/>
                    <a:pt x="0" y="17"/>
                  </a:cubicBezTo>
                  <a:cubicBezTo>
                    <a:pt x="0" y="27"/>
                    <a:pt x="8" y="34"/>
                    <a:pt x="17" y="34"/>
                  </a:cubicBezTo>
                  <a:lnTo>
                    <a:pt x="223" y="34"/>
                  </a:lnTo>
                  <a:close/>
                  <a:moveTo>
                    <a:pt x="223" y="34"/>
                  </a:moveTo>
                  <a:cubicBezTo>
                    <a:pt x="223" y="34"/>
                    <a:pt x="223" y="34"/>
                    <a:pt x="223"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47"/>
            <p:cNvSpPr>
              <a:spLocks noEditPoints="1"/>
            </p:cNvSpPr>
            <p:nvPr/>
          </p:nvSpPr>
          <p:spPr bwMode="auto">
            <a:xfrm>
              <a:off x="3684588" y="1760538"/>
              <a:ext cx="1616075" cy="131763"/>
            </a:xfrm>
            <a:custGeom>
              <a:avLst/>
              <a:gdLst>
                <a:gd name="T0" fmla="*/ 414 w 431"/>
                <a:gd name="T1" fmla="*/ 35 h 35"/>
                <a:gd name="T2" fmla="*/ 431 w 431"/>
                <a:gd name="T3" fmla="*/ 17 h 35"/>
                <a:gd name="T4" fmla="*/ 414 w 431"/>
                <a:gd name="T5" fmla="*/ 0 h 35"/>
                <a:gd name="T6" fmla="*/ 18 w 431"/>
                <a:gd name="T7" fmla="*/ 0 h 35"/>
                <a:gd name="T8" fmla="*/ 0 w 431"/>
                <a:gd name="T9" fmla="*/ 17 h 35"/>
                <a:gd name="T10" fmla="*/ 18 w 431"/>
                <a:gd name="T11" fmla="*/ 35 h 35"/>
                <a:gd name="T12" fmla="*/ 414 w 431"/>
                <a:gd name="T13" fmla="*/ 35 h 35"/>
                <a:gd name="T14" fmla="*/ 414 w 431"/>
                <a:gd name="T15" fmla="*/ 35 h 35"/>
                <a:gd name="T16" fmla="*/ 414 w 43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35">
                  <a:moveTo>
                    <a:pt x="414" y="35"/>
                  </a:moveTo>
                  <a:cubicBezTo>
                    <a:pt x="423" y="35"/>
                    <a:pt x="431" y="27"/>
                    <a:pt x="431" y="17"/>
                  </a:cubicBezTo>
                  <a:cubicBezTo>
                    <a:pt x="431" y="8"/>
                    <a:pt x="423" y="0"/>
                    <a:pt x="414" y="0"/>
                  </a:cubicBezTo>
                  <a:cubicBezTo>
                    <a:pt x="18" y="0"/>
                    <a:pt x="18" y="0"/>
                    <a:pt x="18" y="0"/>
                  </a:cubicBezTo>
                  <a:cubicBezTo>
                    <a:pt x="8" y="0"/>
                    <a:pt x="0" y="8"/>
                    <a:pt x="0" y="17"/>
                  </a:cubicBezTo>
                  <a:cubicBezTo>
                    <a:pt x="0" y="27"/>
                    <a:pt x="8" y="35"/>
                    <a:pt x="18" y="35"/>
                  </a:cubicBezTo>
                  <a:lnTo>
                    <a:pt x="414" y="35"/>
                  </a:lnTo>
                  <a:close/>
                  <a:moveTo>
                    <a:pt x="414" y="35"/>
                  </a:moveTo>
                  <a:cubicBezTo>
                    <a:pt x="414" y="35"/>
                    <a:pt x="414" y="35"/>
                    <a:pt x="414" y="3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48"/>
            <p:cNvSpPr/>
            <p:nvPr/>
          </p:nvSpPr>
          <p:spPr bwMode="auto">
            <a:xfrm>
              <a:off x="5041900" y="2589213"/>
              <a:ext cx="814388" cy="1311275"/>
            </a:xfrm>
            <a:custGeom>
              <a:avLst/>
              <a:gdLst>
                <a:gd name="T0" fmla="*/ 217 w 217"/>
                <a:gd name="T1" fmla="*/ 0 h 350"/>
                <a:gd name="T2" fmla="*/ 126 w 217"/>
                <a:gd name="T3" fmla="*/ 157 h 350"/>
                <a:gd name="T4" fmla="*/ 211 w 217"/>
                <a:gd name="T5" fmla="*/ 157 h 350"/>
                <a:gd name="T6" fmla="*/ 211 w 217"/>
                <a:gd name="T7" fmla="*/ 193 h 350"/>
                <a:gd name="T8" fmla="*/ 125 w 217"/>
                <a:gd name="T9" fmla="*/ 193 h 350"/>
                <a:gd name="T10" fmla="*/ 125 w 217"/>
                <a:gd name="T11" fmla="*/ 230 h 350"/>
                <a:gd name="T12" fmla="*/ 211 w 217"/>
                <a:gd name="T13" fmla="*/ 230 h 350"/>
                <a:gd name="T14" fmla="*/ 211 w 217"/>
                <a:gd name="T15" fmla="*/ 262 h 350"/>
                <a:gd name="T16" fmla="*/ 125 w 217"/>
                <a:gd name="T17" fmla="*/ 262 h 350"/>
                <a:gd name="T18" fmla="*/ 125 w 217"/>
                <a:gd name="T19" fmla="*/ 350 h 350"/>
                <a:gd name="T20" fmla="*/ 88 w 217"/>
                <a:gd name="T21" fmla="*/ 350 h 350"/>
                <a:gd name="T22" fmla="*/ 88 w 217"/>
                <a:gd name="T23" fmla="*/ 262 h 350"/>
                <a:gd name="T24" fmla="*/ 2 w 217"/>
                <a:gd name="T25" fmla="*/ 262 h 350"/>
                <a:gd name="T26" fmla="*/ 2 w 217"/>
                <a:gd name="T27" fmla="*/ 230 h 350"/>
                <a:gd name="T28" fmla="*/ 88 w 217"/>
                <a:gd name="T29" fmla="*/ 230 h 350"/>
                <a:gd name="T30" fmla="*/ 88 w 217"/>
                <a:gd name="T31" fmla="*/ 193 h 350"/>
                <a:gd name="T32" fmla="*/ 2 w 217"/>
                <a:gd name="T33" fmla="*/ 193 h 350"/>
                <a:gd name="T34" fmla="*/ 2 w 217"/>
                <a:gd name="T35" fmla="*/ 157 h 350"/>
                <a:gd name="T36" fmla="*/ 87 w 217"/>
                <a:gd name="T37" fmla="*/ 157 h 350"/>
                <a:gd name="T38" fmla="*/ 0 w 217"/>
                <a:gd name="T39" fmla="*/ 0 h 350"/>
                <a:gd name="T40" fmla="*/ 44 w 217"/>
                <a:gd name="T41" fmla="*/ 0 h 350"/>
                <a:gd name="T42" fmla="*/ 108 w 217"/>
                <a:gd name="T43" fmla="*/ 127 h 350"/>
                <a:gd name="T44" fmla="*/ 109 w 217"/>
                <a:gd name="T45" fmla="*/ 127 h 350"/>
                <a:gd name="T46" fmla="*/ 121 w 217"/>
                <a:gd name="T47" fmla="*/ 104 h 350"/>
                <a:gd name="T48" fmla="*/ 169 w 217"/>
                <a:gd name="T49"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7" h="350">
                  <a:moveTo>
                    <a:pt x="217" y="0"/>
                  </a:moveTo>
                  <a:cubicBezTo>
                    <a:pt x="126" y="157"/>
                    <a:pt x="126" y="157"/>
                    <a:pt x="126" y="157"/>
                  </a:cubicBezTo>
                  <a:cubicBezTo>
                    <a:pt x="211" y="157"/>
                    <a:pt x="211" y="157"/>
                    <a:pt x="211" y="157"/>
                  </a:cubicBezTo>
                  <a:cubicBezTo>
                    <a:pt x="211" y="193"/>
                    <a:pt x="211" y="193"/>
                    <a:pt x="211" y="193"/>
                  </a:cubicBezTo>
                  <a:cubicBezTo>
                    <a:pt x="125" y="193"/>
                    <a:pt x="125" y="193"/>
                    <a:pt x="125" y="193"/>
                  </a:cubicBezTo>
                  <a:cubicBezTo>
                    <a:pt x="125" y="230"/>
                    <a:pt x="125" y="230"/>
                    <a:pt x="125" y="230"/>
                  </a:cubicBezTo>
                  <a:cubicBezTo>
                    <a:pt x="211" y="230"/>
                    <a:pt x="211" y="230"/>
                    <a:pt x="211" y="230"/>
                  </a:cubicBezTo>
                  <a:cubicBezTo>
                    <a:pt x="211" y="262"/>
                    <a:pt x="211" y="262"/>
                    <a:pt x="211" y="262"/>
                  </a:cubicBezTo>
                  <a:cubicBezTo>
                    <a:pt x="125" y="262"/>
                    <a:pt x="125" y="262"/>
                    <a:pt x="125" y="262"/>
                  </a:cubicBezTo>
                  <a:cubicBezTo>
                    <a:pt x="125" y="350"/>
                    <a:pt x="125" y="350"/>
                    <a:pt x="125" y="350"/>
                  </a:cubicBezTo>
                  <a:cubicBezTo>
                    <a:pt x="88" y="350"/>
                    <a:pt x="88" y="350"/>
                    <a:pt x="88" y="350"/>
                  </a:cubicBezTo>
                  <a:cubicBezTo>
                    <a:pt x="88" y="262"/>
                    <a:pt x="88" y="262"/>
                    <a:pt x="88" y="262"/>
                  </a:cubicBezTo>
                  <a:cubicBezTo>
                    <a:pt x="2" y="262"/>
                    <a:pt x="2" y="262"/>
                    <a:pt x="2" y="262"/>
                  </a:cubicBezTo>
                  <a:cubicBezTo>
                    <a:pt x="2" y="230"/>
                    <a:pt x="2" y="230"/>
                    <a:pt x="2" y="230"/>
                  </a:cubicBezTo>
                  <a:cubicBezTo>
                    <a:pt x="88" y="230"/>
                    <a:pt x="88" y="230"/>
                    <a:pt x="88" y="230"/>
                  </a:cubicBezTo>
                  <a:cubicBezTo>
                    <a:pt x="88" y="193"/>
                    <a:pt x="88" y="193"/>
                    <a:pt x="88" y="193"/>
                  </a:cubicBezTo>
                  <a:cubicBezTo>
                    <a:pt x="2" y="193"/>
                    <a:pt x="2" y="193"/>
                    <a:pt x="2" y="193"/>
                  </a:cubicBezTo>
                  <a:cubicBezTo>
                    <a:pt x="2" y="157"/>
                    <a:pt x="2" y="157"/>
                    <a:pt x="2" y="157"/>
                  </a:cubicBezTo>
                  <a:cubicBezTo>
                    <a:pt x="87" y="157"/>
                    <a:pt x="87" y="157"/>
                    <a:pt x="87" y="157"/>
                  </a:cubicBezTo>
                  <a:cubicBezTo>
                    <a:pt x="0" y="0"/>
                    <a:pt x="0" y="0"/>
                    <a:pt x="0" y="0"/>
                  </a:cubicBezTo>
                  <a:cubicBezTo>
                    <a:pt x="44" y="0"/>
                    <a:pt x="44" y="0"/>
                    <a:pt x="44" y="0"/>
                  </a:cubicBezTo>
                  <a:cubicBezTo>
                    <a:pt x="108" y="127"/>
                    <a:pt x="108" y="127"/>
                    <a:pt x="108" y="127"/>
                  </a:cubicBezTo>
                  <a:cubicBezTo>
                    <a:pt x="109" y="127"/>
                    <a:pt x="109" y="127"/>
                    <a:pt x="109" y="127"/>
                  </a:cubicBezTo>
                  <a:cubicBezTo>
                    <a:pt x="112" y="122"/>
                    <a:pt x="117" y="114"/>
                    <a:pt x="121" y="104"/>
                  </a:cubicBezTo>
                  <a:cubicBezTo>
                    <a:pt x="169" y="0"/>
                    <a:pt x="169" y="0"/>
                    <a:pt x="16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3" name="圆角矩形 42"/>
          <p:cNvSpPr/>
          <p:nvPr/>
        </p:nvSpPr>
        <p:spPr>
          <a:xfrm>
            <a:off x="3923928" y="2211710"/>
            <a:ext cx="648072" cy="648072"/>
          </a:xfrm>
          <a:prstGeom prst="roundRect">
            <a:avLst>
              <a:gd name="adj" fmla="val 10012"/>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Freeform 11"/>
          <p:cNvSpPr>
            <a:spLocks noEditPoints="1"/>
          </p:cNvSpPr>
          <p:nvPr/>
        </p:nvSpPr>
        <p:spPr bwMode="auto">
          <a:xfrm>
            <a:off x="4067783" y="2357152"/>
            <a:ext cx="360363" cy="357188"/>
          </a:xfrm>
          <a:custGeom>
            <a:avLst/>
            <a:gdLst>
              <a:gd name="T0" fmla="*/ 41 w 96"/>
              <a:gd name="T1" fmla="*/ 67 h 95"/>
              <a:gd name="T2" fmla="*/ 49 w 96"/>
              <a:gd name="T3" fmla="*/ 80 h 95"/>
              <a:gd name="T4" fmla="*/ 43 w 96"/>
              <a:gd name="T5" fmla="*/ 91 h 95"/>
              <a:gd name="T6" fmla="*/ 5 w 96"/>
              <a:gd name="T7" fmla="*/ 91 h 95"/>
              <a:gd name="T8" fmla="*/ 9 w 96"/>
              <a:gd name="T9" fmla="*/ 78 h 95"/>
              <a:gd name="T10" fmla="*/ 1 w 96"/>
              <a:gd name="T11" fmla="*/ 68 h 95"/>
              <a:gd name="T12" fmla="*/ 9 w 96"/>
              <a:gd name="T13" fmla="*/ 55 h 95"/>
              <a:gd name="T14" fmla="*/ 7 w 96"/>
              <a:gd name="T15" fmla="*/ 43 h 95"/>
              <a:gd name="T16" fmla="*/ 1 w 96"/>
              <a:gd name="T17" fmla="*/ 29 h 95"/>
              <a:gd name="T18" fmla="*/ 39 w 96"/>
              <a:gd name="T19" fmla="*/ 29 h 95"/>
              <a:gd name="T20" fmla="*/ 41 w 96"/>
              <a:gd name="T21" fmla="*/ 41 h 95"/>
              <a:gd name="T22" fmla="*/ 47 w 96"/>
              <a:gd name="T23" fmla="*/ 56 h 95"/>
              <a:gd name="T24" fmla="*/ 60 w 96"/>
              <a:gd name="T25" fmla="*/ 1 h 95"/>
              <a:gd name="T26" fmla="*/ 54 w 96"/>
              <a:gd name="T27" fmla="*/ 15 h 95"/>
              <a:gd name="T28" fmla="*/ 47 w 96"/>
              <a:gd name="T29" fmla="*/ 20 h 95"/>
              <a:gd name="T30" fmla="*/ 55 w 96"/>
              <a:gd name="T31" fmla="*/ 33 h 95"/>
              <a:gd name="T32" fmla="*/ 54 w 96"/>
              <a:gd name="T33" fmla="*/ 45 h 95"/>
              <a:gd name="T34" fmla="*/ 54 w 96"/>
              <a:gd name="T35" fmla="*/ 58 h 95"/>
              <a:gd name="T36" fmla="*/ 57 w 96"/>
              <a:gd name="T37" fmla="*/ 64 h 95"/>
              <a:gd name="T38" fmla="*/ 55 w 96"/>
              <a:gd name="T39" fmla="*/ 77 h 95"/>
              <a:gd name="T40" fmla="*/ 61 w 96"/>
              <a:gd name="T41" fmla="*/ 92 h 95"/>
              <a:gd name="T42" fmla="*/ 94 w 96"/>
              <a:gd name="T43" fmla="*/ 88 h 95"/>
              <a:gd name="T44" fmla="*/ 95 w 96"/>
              <a:gd name="T45" fmla="*/ 75 h 95"/>
              <a:gd name="T46" fmla="*/ 91 w 96"/>
              <a:gd name="T47" fmla="*/ 61 h 95"/>
              <a:gd name="T48" fmla="*/ 93 w 96"/>
              <a:gd name="T49" fmla="*/ 48 h 95"/>
              <a:gd name="T50" fmla="*/ 93 w 96"/>
              <a:gd name="T51" fmla="*/ 35 h 95"/>
              <a:gd name="T52" fmla="*/ 86 w 96"/>
              <a:gd name="T53" fmla="*/ 30 h 95"/>
              <a:gd name="T54" fmla="*/ 85 w 96"/>
              <a:gd name="T55" fmla="*/ 18 h 95"/>
              <a:gd name="T56" fmla="*/ 93 w 96"/>
              <a:gd name="T57" fmla="*/ 5 h 95"/>
              <a:gd name="T58" fmla="*/ 78 w 96"/>
              <a:gd name="T59" fmla="*/ 18 h 95"/>
              <a:gd name="T60" fmla="*/ 67 w 96"/>
              <a:gd name="T61" fmla="*/ 21 h 95"/>
              <a:gd name="T62" fmla="*/ 63 w 96"/>
              <a:gd name="T63" fmla="*/ 18 h 95"/>
              <a:gd name="T64" fmla="*/ 88 w 96"/>
              <a:gd name="T65" fmla="*/ 5 h 95"/>
              <a:gd name="T66" fmla="*/ 58 w 96"/>
              <a:gd name="T67" fmla="*/ 5 h 95"/>
              <a:gd name="T68" fmla="*/ 78 w 96"/>
              <a:gd name="T69" fmla="*/ 33 h 95"/>
              <a:gd name="T70" fmla="*/ 73 w 96"/>
              <a:gd name="T71" fmla="*/ 36 h 95"/>
              <a:gd name="T72" fmla="*/ 63 w 96"/>
              <a:gd name="T73" fmla="*/ 33 h 95"/>
              <a:gd name="T74" fmla="*/ 86 w 96"/>
              <a:gd name="T75" fmla="*/ 48 h 95"/>
              <a:gd name="T76" fmla="*/ 62 w 96"/>
              <a:gd name="T77" fmla="*/ 50 h 95"/>
              <a:gd name="T78" fmla="*/ 73 w 96"/>
              <a:gd name="T79" fmla="*/ 48 h 95"/>
              <a:gd name="T80" fmla="*/ 92 w 96"/>
              <a:gd name="T81" fmla="*/ 64 h 95"/>
              <a:gd name="T82" fmla="*/ 62 w 96"/>
              <a:gd name="T83" fmla="*/ 64 h 95"/>
              <a:gd name="T84" fmla="*/ 83 w 96"/>
              <a:gd name="T85" fmla="*/ 63 h 95"/>
              <a:gd name="T86" fmla="*/ 86 w 96"/>
              <a:gd name="T87" fmla="*/ 79 h 95"/>
              <a:gd name="T88" fmla="*/ 62 w 96"/>
              <a:gd name="T89" fmla="*/ 78 h 95"/>
              <a:gd name="T90" fmla="*/ 9 w 96"/>
              <a:gd name="T91" fmla="*/ 81 h 95"/>
              <a:gd name="T92" fmla="*/ 40 w 96"/>
              <a:gd name="T93" fmla="*/ 70 h 95"/>
              <a:gd name="T94" fmla="*/ 41 w 96"/>
              <a:gd name="T95" fmla="*/ 71 h 95"/>
              <a:gd name="T96" fmla="*/ 33 w 96"/>
              <a:gd name="T97" fmla="*/ 43 h 95"/>
              <a:gd name="T98" fmla="*/ 13 w 96"/>
              <a:gd name="T99" fmla="*/ 45 h 95"/>
              <a:gd name="T100" fmla="*/ 43 w 96"/>
              <a:gd name="T101" fmla="*/ 45 h 95"/>
              <a:gd name="T102" fmla="*/ 20 w 96"/>
              <a:gd name="T103" fmla="*/ 29 h 95"/>
              <a:gd name="T104" fmla="*/ 20 w 96"/>
              <a:gd name="T105" fmla="*/ 32 h 95"/>
              <a:gd name="T106" fmla="*/ 34 w 96"/>
              <a:gd name="T107" fmla="*/ 59 h 95"/>
              <a:gd name="T108" fmla="*/ 9 w 96"/>
              <a:gd name="T109" fmla="*/ 58 h 95"/>
              <a:gd name="T110" fmla="*/ 33 w 96"/>
              <a:gd name="T111"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6" h="95">
                <a:moveTo>
                  <a:pt x="40" y="58"/>
                </a:moveTo>
                <a:cubicBezTo>
                  <a:pt x="40" y="58"/>
                  <a:pt x="40" y="58"/>
                  <a:pt x="40" y="58"/>
                </a:cubicBezTo>
                <a:cubicBezTo>
                  <a:pt x="41" y="59"/>
                  <a:pt x="41" y="59"/>
                  <a:pt x="41" y="60"/>
                </a:cubicBezTo>
                <a:cubicBezTo>
                  <a:pt x="41" y="67"/>
                  <a:pt x="41" y="67"/>
                  <a:pt x="41" y="67"/>
                </a:cubicBezTo>
                <a:cubicBezTo>
                  <a:pt x="41" y="67"/>
                  <a:pt x="41" y="67"/>
                  <a:pt x="42" y="67"/>
                </a:cubicBezTo>
                <a:cubicBezTo>
                  <a:pt x="45" y="68"/>
                  <a:pt x="47" y="69"/>
                  <a:pt x="48" y="70"/>
                </a:cubicBezTo>
                <a:cubicBezTo>
                  <a:pt x="48" y="70"/>
                  <a:pt x="49" y="71"/>
                  <a:pt x="49" y="71"/>
                </a:cubicBezTo>
                <a:cubicBezTo>
                  <a:pt x="49" y="74"/>
                  <a:pt x="49" y="77"/>
                  <a:pt x="49" y="80"/>
                </a:cubicBezTo>
                <a:cubicBezTo>
                  <a:pt x="48" y="81"/>
                  <a:pt x="48" y="81"/>
                  <a:pt x="48" y="81"/>
                </a:cubicBezTo>
                <a:cubicBezTo>
                  <a:pt x="47" y="82"/>
                  <a:pt x="46" y="83"/>
                  <a:pt x="44" y="83"/>
                </a:cubicBezTo>
                <a:cubicBezTo>
                  <a:pt x="44" y="90"/>
                  <a:pt x="44" y="90"/>
                  <a:pt x="44" y="90"/>
                </a:cubicBezTo>
                <a:cubicBezTo>
                  <a:pt x="44" y="91"/>
                  <a:pt x="44" y="91"/>
                  <a:pt x="43" y="91"/>
                </a:cubicBezTo>
                <a:cubicBezTo>
                  <a:pt x="42" y="92"/>
                  <a:pt x="40" y="93"/>
                  <a:pt x="37" y="94"/>
                </a:cubicBezTo>
                <a:cubicBezTo>
                  <a:pt x="34" y="94"/>
                  <a:pt x="29" y="95"/>
                  <a:pt x="24" y="95"/>
                </a:cubicBezTo>
                <a:cubicBezTo>
                  <a:pt x="19" y="95"/>
                  <a:pt x="15" y="94"/>
                  <a:pt x="11" y="94"/>
                </a:cubicBezTo>
                <a:cubicBezTo>
                  <a:pt x="8" y="93"/>
                  <a:pt x="6" y="92"/>
                  <a:pt x="5" y="91"/>
                </a:cubicBezTo>
                <a:cubicBezTo>
                  <a:pt x="5" y="91"/>
                  <a:pt x="4" y="91"/>
                  <a:pt x="4" y="90"/>
                </a:cubicBezTo>
                <a:cubicBezTo>
                  <a:pt x="4" y="87"/>
                  <a:pt x="4" y="84"/>
                  <a:pt x="4" y="81"/>
                </a:cubicBezTo>
                <a:cubicBezTo>
                  <a:pt x="4" y="81"/>
                  <a:pt x="4" y="80"/>
                  <a:pt x="5" y="80"/>
                </a:cubicBezTo>
                <a:cubicBezTo>
                  <a:pt x="6" y="79"/>
                  <a:pt x="7" y="78"/>
                  <a:pt x="9" y="78"/>
                </a:cubicBezTo>
                <a:cubicBezTo>
                  <a:pt x="9" y="72"/>
                  <a:pt x="9" y="72"/>
                  <a:pt x="9" y="72"/>
                </a:cubicBezTo>
                <a:cubicBezTo>
                  <a:pt x="9" y="72"/>
                  <a:pt x="8" y="72"/>
                  <a:pt x="8" y="72"/>
                </a:cubicBezTo>
                <a:cubicBezTo>
                  <a:pt x="5" y="72"/>
                  <a:pt x="3" y="71"/>
                  <a:pt x="2" y="70"/>
                </a:cubicBezTo>
                <a:cubicBezTo>
                  <a:pt x="1" y="69"/>
                  <a:pt x="1" y="69"/>
                  <a:pt x="1" y="68"/>
                </a:cubicBezTo>
                <a:cubicBezTo>
                  <a:pt x="1" y="65"/>
                  <a:pt x="1" y="62"/>
                  <a:pt x="1" y="60"/>
                </a:cubicBezTo>
                <a:cubicBezTo>
                  <a:pt x="1" y="59"/>
                  <a:pt x="1" y="59"/>
                  <a:pt x="2" y="58"/>
                </a:cubicBezTo>
                <a:cubicBezTo>
                  <a:pt x="3" y="57"/>
                  <a:pt x="5" y="56"/>
                  <a:pt x="8" y="56"/>
                </a:cubicBezTo>
                <a:cubicBezTo>
                  <a:pt x="8" y="56"/>
                  <a:pt x="9" y="56"/>
                  <a:pt x="9" y="55"/>
                </a:cubicBezTo>
                <a:cubicBezTo>
                  <a:pt x="9" y="55"/>
                  <a:pt x="8" y="55"/>
                  <a:pt x="8" y="54"/>
                </a:cubicBezTo>
                <a:cubicBezTo>
                  <a:pt x="8" y="51"/>
                  <a:pt x="8" y="48"/>
                  <a:pt x="8" y="45"/>
                </a:cubicBezTo>
                <a:cubicBezTo>
                  <a:pt x="8" y="45"/>
                  <a:pt x="9" y="44"/>
                  <a:pt x="9" y="44"/>
                </a:cubicBezTo>
                <a:cubicBezTo>
                  <a:pt x="8" y="44"/>
                  <a:pt x="8" y="44"/>
                  <a:pt x="7" y="43"/>
                </a:cubicBezTo>
                <a:cubicBezTo>
                  <a:pt x="4" y="43"/>
                  <a:pt x="2" y="42"/>
                  <a:pt x="1" y="41"/>
                </a:cubicBezTo>
                <a:cubicBezTo>
                  <a:pt x="0" y="41"/>
                  <a:pt x="0" y="40"/>
                  <a:pt x="0" y="39"/>
                </a:cubicBezTo>
                <a:cubicBezTo>
                  <a:pt x="0" y="37"/>
                  <a:pt x="0" y="34"/>
                  <a:pt x="0" y="31"/>
                </a:cubicBezTo>
                <a:cubicBezTo>
                  <a:pt x="0" y="30"/>
                  <a:pt x="0" y="30"/>
                  <a:pt x="1" y="29"/>
                </a:cubicBezTo>
                <a:cubicBezTo>
                  <a:pt x="2" y="28"/>
                  <a:pt x="4" y="27"/>
                  <a:pt x="7" y="27"/>
                </a:cubicBezTo>
                <a:cubicBezTo>
                  <a:pt x="10" y="26"/>
                  <a:pt x="15" y="26"/>
                  <a:pt x="20" y="26"/>
                </a:cubicBezTo>
                <a:cubicBezTo>
                  <a:pt x="25" y="26"/>
                  <a:pt x="29" y="26"/>
                  <a:pt x="33" y="27"/>
                </a:cubicBezTo>
                <a:cubicBezTo>
                  <a:pt x="36" y="27"/>
                  <a:pt x="38" y="28"/>
                  <a:pt x="39" y="29"/>
                </a:cubicBezTo>
                <a:cubicBezTo>
                  <a:pt x="39" y="30"/>
                  <a:pt x="40" y="30"/>
                  <a:pt x="40" y="31"/>
                </a:cubicBezTo>
                <a:cubicBezTo>
                  <a:pt x="40" y="34"/>
                  <a:pt x="40" y="37"/>
                  <a:pt x="40" y="39"/>
                </a:cubicBezTo>
                <a:cubicBezTo>
                  <a:pt x="39" y="40"/>
                  <a:pt x="39" y="41"/>
                  <a:pt x="39" y="41"/>
                </a:cubicBezTo>
                <a:cubicBezTo>
                  <a:pt x="40" y="41"/>
                  <a:pt x="40" y="41"/>
                  <a:pt x="41" y="41"/>
                </a:cubicBezTo>
                <a:cubicBezTo>
                  <a:pt x="44" y="42"/>
                  <a:pt x="46" y="43"/>
                  <a:pt x="47" y="44"/>
                </a:cubicBezTo>
                <a:cubicBezTo>
                  <a:pt x="48" y="44"/>
                  <a:pt x="48" y="45"/>
                  <a:pt x="48" y="45"/>
                </a:cubicBezTo>
                <a:cubicBezTo>
                  <a:pt x="48" y="48"/>
                  <a:pt x="48" y="51"/>
                  <a:pt x="48" y="54"/>
                </a:cubicBezTo>
                <a:cubicBezTo>
                  <a:pt x="48" y="55"/>
                  <a:pt x="48" y="55"/>
                  <a:pt x="47" y="56"/>
                </a:cubicBezTo>
                <a:cubicBezTo>
                  <a:pt x="46" y="56"/>
                  <a:pt x="44" y="57"/>
                  <a:pt x="41" y="58"/>
                </a:cubicBezTo>
                <a:cubicBezTo>
                  <a:pt x="41" y="58"/>
                  <a:pt x="40" y="58"/>
                  <a:pt x="40" y="58"/>
                </a:cubicBezTo>
                <a:close/>
                <a:moveTo>
                  <a:pt x="73" y="0"/>
                </a:moveTo>
                <a:cubicBezTo>
                  <a:pt x="68" y="0"/>
                  <a:pt x="64" y="1"/>
                  <a:pt x="60" y="1"/>
                </a:cubicBezTo>
                <a:cubicBezTo>
                  <a:pt x="58" y="2"/>
                  <a:pt x="55" y="3"/>
                  <a:pt x="54" y="4"/>
                </a:cubicBezTo>
                <a:cubicBezTo>
                  <a:pt x="54" y="4"/>
                  <a:pt x="54" y="4"/>
                  <a:pt x="54" y="5"/>
                </a:cubicBezTo>
                <a:cubicBezTo>
                  <a:pt x="54" y="8"/>
                  <a:pt x="54" y="11"/>
                  <a:pt x="54" y="14"/>
                </a:cubicBezTo>
                <a:cubicBezTo>
                  <a:pt x="54" y="14"/>
                  <a:pt x="54" y="15"/>
                  <a:pt x="54" y="15"/>
                </a:cubicBezTo>
                <a:cubicBezTo>
                  <a:pt x="55" y="16"/>
                  <a:pt x="55" y="16"/>
                  <a:pt x="55" y="16"/>
                </a:cubicBezTo>
                <a:cubicBezTo>
                  <a:pt x="55" y="16"/>
                  <a:pt x="55" y="16"/>
                  <a:pt x="54" y="16"/>
                </a:cubicBezTo>
                <a:cubicBezTo>
                  <a:pt x="51" y="17"/>
                  <a:pt x="49" y="17"/>
                  <a:pt x="48" y="18"/>
                </a:cubicBezTo>
                <a:cubicBezTo>
                  <a:pt x="48" y="19"/>
                  <a:pt x="47" y="19"/>
                  <a:pt x="47" y="20"/>
                </a:cubicBezTo>
                <a:cubicBezTo>
                  <a:pt x="47" y="23"/>
                  <a:pt x="47" y="26"/>
                  <a:pt x="47" y="28"/>
                </a:cubicBezTo>
                <a:cubicBezTo>
                  <a:pt x="47" y="29"/>
                  <a:pt x="48" y="30"/>
                  <a:pt x="48" y="30"/>
                </a:cubicBezTo>
                <a:cubicBezTo>
                  <a:pt x="49" y="31"/>
                  <a:pt x="51" y="32"/>
                  <a:pt x="54" y="32"/>
                </a:cubicBezTo>
                <a:cubicBezTo>
                  <a:pt x="54" y="32"/>
                  <a:pt x="55" y="33"/>
                  <a:pt x="55" y="33"/>
                </a:cubicBezTo>
                <a:cubicBezTo>
                  <a:pt x="54" y="33"/>
                  <a:pt x="54" y="33"/>
                  <a:pt x="54" y="33"/>
                </a:cubicBezTo>
                <a:cubicBezTo>
                  <a:pt x="53" y="34"/>
                  <a:pt x="53" y="34"/>
                  <a:pt x="53" y="35"/>
                </a:cubicBezTo>
                <a:cubicBezTo>
                  <a:pt x="53" y="38"/>
                  <a:pt x="53" y="41"/>
                  <a:pt x="53" y="43"/>
                </a:cubicBezTo>
                <a:cubicBezTo>
                  <a:pt x="53" y="44"/>
                  <a:pt x="53" y="44"/>
                  <a:pt x="54" y="45"/>
                </a:cubicBezTo>
                <a:cubicBezTo>
                  <a:pt x="55" y="46"/>
                  <a:pt x="56" y="46"/>
                  <a:pt x="57" y="47"/>
                </a:cubicBezTo>
                <a:cubicBezTo>
                  <a:pt x="56" y="47"/>
                  <a:pt x="55" y="48"/>
                  <a:pt x="55" y="48"/>
                </a:cubicBezTo>
                <a:cubicBezTo>
                  <a:pt x="54" y="49"/>
                  <a:pt x="54" y="49"/>
                  <a:pt x="54" y="50"/>
                </a:cubicBezTo>
                <a:cubicBezTo>
                  <a:pt x="54" y="52"/>
                  <a:pt x="54" y="55"/>
                  <a:pt x="54" y="58"/>
                </a:cubicBezTo>
                <a:cubicBezTo>
                  <a:pt x="54" y="59"/>
                  <a:pt x="54" y="59"/>
                  <a:pt x="55" y="60"/>
                </a:cubicBezTo>
                <a:cubicBezTo>
                  <a:pt x="56" y="61"/>
                  <a:pt x="57" y="61"/>
                  <a:pt x="59" y="62"/>
                </a:cubicBezTo>
                <a:cubicBezTo>
                  <a:pt x="59" y="62"/>
                  <a:pt x="58" y="62"/>
                  <a:pt x="58" y="63"/>
                </a:cubicBezTo>
                <a:cubicBezTo>
                  <a:pt x="57" y="63"/>
                  <a:pt x="57" y="64"/>
                  <a:pt x="57" y="64"/>
                </a:cubicBezTo>
                <a:cubicBezTo>
                  <a:pt x="57" y="67"/>
                  <a:pt x="57" y="70"/>
                  <a:pt x="57" y="73"/>
                </a:cubicBezTo>
                <a:cubicBezTo>
                  <a:pt x="57" y="74"/>
                  <a:pt x="57" y="74"/>
                  <a:pt x="58" y="75"/>
                </a:cubicBezTo>
                <a:cubicBezTo>
                  <a:pt x="58" y="75"/>
                  <a:pt x="58" y="75"/>
                  <a:pt x="59" y="76"/>
                </a:cubicBezTo>
                <a:cubicBezTo>
                  <a:pt x="57" y="76"/>
                  <a:pt x="56" y="77"/>
                  <a:pt x="55" y="77"/>
                </a:cubicBezTo>
                <a:cubicBezTo>
                  <a:pt x="54" y="78"/>
                  <a:pt x="54" y="78"/>
                  <a:pt x="54" y="79"/>
                </a:cubicBezTo>
                <a:cubicBezTo>
                  <a:pt x="54" y="82"/>
                  <a:pt x="54" y="85"/>
                  <a:pt x="54" y="88"/>
                </a:cubicBezTo>
                <a:cubicBezTo>
                  <a:pt x="54" y="88"/>
                  <a:pt x="54" y="89"/>
                  <a:pt x="55" y="89"/>
                </a:cubicBezTo>
                <a:cubicBezTo>
                  <a:pt x="56" y="90"/>
                  <a:pt x="58" y="91"/>
                  <a:pt x="61" y="92"/>
                </a:cubicBezTo>
                <a:cubicBezTo>
                  <a:pt x="64" y="92"/>
                  <a:pt x="69" y="92"/>
                  <a:pt x="74" y="92"/>
                </a:cubicBezTo>
                <a:cubicBezTo>
                  <a:pt x="79" y="92"/>
                  <a:pt x="84" y="92"/>
                  <a:pt x="87" y="92"/>
                </a:cubicBezTo>
                <a:cubicBezTo>
                  <a:pt x="90" y="91"/>
                  <a:pt x="92" y="90"/>
                  <a:pt x="93" y="89"/>
                </a:cubicBezTo>
                <a:cubicBezTo>
                  <a:pt x="93" y="89"/>
                  <a:pt x="94" y="89"/>
                  <a:pt x="94" y="88"/>
                </a:cubicBezTo>
                <a:cubicBezTo>
                  <a:pt x="94" y="85"/>
                  <a:pt x="94" y="82"/>
                  <a:pt x="94" y="79"/>
                </a:cubicBezTo>
                <a:cubicBezTo>
                  <a:pt x="94" y="78"/>
                  <a:pt x="94" y="78"/>
                  <a:pt x="93" y="77"/>
                </a:cubicBezTo>
                <a:cubicBezTo>
                  <a:pt x="93" y="77"/>
                  <a:pt x="92" y="77"/>
                  <a:pt x="92" y="76"/>
                </a:cubicBezTo>
                <a:cubicBezTo>
                  <a:pt x="93" y="76"/>
                  <a:pt x="95" y="75"/>
                  <a:pt x="95" y="75"/>
                </a:cubicBezTo>
                <a:cubicBezTo>
                  <a:pt x="96" y="74"/>
                  <a:pt x="96" y="74"/>
                  <a:pt x="96" y="73"/>
                </a:cubicBezTo>
                <a:cubicBezTo>
                  <a:pt x="96" y="70"/>
                  <a:pt x="96" y="67"/>
                  <a:pt x="96" y="64"/>
                </a:cubicBezTo>
                <a:cubicBezTo>
                  <a:pt x="96" y="64"/>
                  <a:pt x="96" y="63"/>
                  <a:pt x="96" y="63"/>
                </a:cubicBezTo>
                <a:cubicBezTo>
                  <a:pt x="95" y="62"/>
                  <a:pt x="93" y="61"/>
                  <a:pt x="91" y="61"/>
                </a:cubicBezTo>
                <a:cubicBezTo>
                  <a:pt x="92" y="61"/>
                  <a:pt x="92" y="60"/>
                  <a:pt x="93" y="60"/>
                </a:cubicBezTo>
                <a:cubicBezTo>
                  <a:pt x="93" y="59"/>
                  <a:pt x="94" y="59"/>
                  <a:pt x="94" y="58"/>
                </a:cubicBezTo>
                <a:cubicBezTo>
                  <a:pt x="94" y="55"/>
                  <a:pt x="94" y="52"/>
                  <a:pt x="94" y="50"/>
                </a:cubicBezTo>
                <a:cubicBezTo>
                  <a:pt x="94" y="49"/>
                  <a:pt x="94" y="49"/>
                  <a:pt x="93" y="48"/>
                </a:cubicBezTo>
                <a:cubicBezTo>
                  <a:pt x="92" y="47"/>
                  <a:pt x="91" y="47"/>
                  <a:pt x="90" y="46"/>
                </a:cubicBezTo>
                <a:cubicBezTo>
                  <a:pt x="91" y="46"/>
                  <a:pt x="91" y="46"/>
                  <a:pt x="92" y="45"/>
                </a:cubicBezTo>
                <a:cubicBezTo>
                  <a:pt x="92" y="45"/>
                  <a:pt x="93" y="44"/>
                  <a:pt x="93" y="43"/>
                </a:cubicBezTo>
                <a:cubicBezTo>
                  <a:pt x="93" y="41"/>
                  <a:pt x="93" y="38"/>
                  <a:pt x="93" y="35"/>
                </a:cubicBezTo>
                <a:cubicBezTo>
                  <a:pt x="93" y="34"/>
                  <a:pt x="92" y="34"/>
                  <a:pt x="92" y="33"/>
                </a:cubicBezTo>
                <a:cubicBezTo>
                  <a:pt x="91" y="32"/>
                  <a:pt x="89" y="31"/>
                  <a:pt x="86" y="31"/>
                </a:cubicBezTo>
                <a:cubicBezTo>
                  <a:pt x="86" y="31"/>
                  <a:pt x="85" y="31"/>
                  <a:pt x="85" y="31"/>
                </a:cubicBezTo>
                <a:cubicBezTo>
                  <a:pt x="86" y="31"/>
                  <a:pt x="86" y="30"/>
                  <a:pt x="86" y="30"/>
                </a:cubicBezTo>
                <a:cubicBezTo>
                  <a:pt x="87" y="30"/>
                  <a:pt x="87" y="29"/>
                  <a:pt x="87" y="28"/>
                </a:cubicBezTo>
                <a:cubicBezTo>
                  <a:pt x="87" y="26"/>
                  <a:pt x="87" y="23"/>
                  <a:pt x="87" y="20"/>
                </a:cubicBezTo>
                <a:cubicBezTo>
                  <a:pt x="87" y="19"/>
                  <a:pt x="87" y="19"/>
                  <a:pt x="86" y="18"/>
                </a:cubicBezTo>
                <a:cubicBezTo>
                  <a:pt x="86" y="18"/>
                  <a:pt x="86" y="18"/>
                  <a:pt x="85" y="18"/>
                </a:cubicBezTo>
                <a:cubicBezTo>
                  <a:pt x="86" y="18"/>
                  <a:pt x="86" y="18"/>
                  <a:pt x="86" y="18"/>
                </a:cubicBezTo>
                <a:cubicBezTo>
                  <a:pt x="89" y="17"/>
                  <a:pt x="91" y="16"/>
                  <a:pt x="92" y="15"/>
                </a:cubicBezTo>
                <a:cubicBezTo>
                  <a:pt x="93" y="15"/>
                  <a:pt x="93" y="15"/>
                  <a:pt x="93" y="14"/>
                </a:cubicBezTo>
                <a:cubicBezTo>
                  <a:pt x="93" y="11"/>
                  <a:pt x="93" y="8"/>
                  <a:pt x="93" y="5"/>
                </a:cubicBezTo>
                <a:cubicBezTo>
                  <a:pt x="93" y="5"/>
                  <a:pt x="93" y="4"/>
                  <a:pt x="92" y="3"/>
                </a:cubicBezTo>
                <a:cubicBezTo>
                  <a:pt x="91" y="2"/>
                  <a:pt x="89" y="2"/>
                  <a:pt x="86" y="1"/>
                </a:cubicBezTo>
                <a:cubicBezTo>
                  <a:pt x="83" y="1"/>
                  <a:pt x="78" y="0"/>
                  <a:pt x="73" y="0"/>
                </a:cubicBezTo>
                <a:close/>
                <a:moveTo>
                  <a:pt x="78" y="18"/>
                </a:moveTo>
                <a:cubicBezTo>
                  <a:pt x="78" y="19"/>
                  <a:pt x="79" y="19"/>
                  <a:pt x="79" y="19"/>
                </a:cubicBezTo>
                <a:cubicBezTo>
                  <a:pt x="81" y="19"/>
                  <a:pt x="82" y="19"/>
                  <a:pt x="82" y="19"/>
                </a:cubicBezTo>
                <a:cubicBezTo>
                  <a:pt x="82" y="20"/>
                  <a:pt x="81" y="20"/>
                  <a:pt x="79" y="20"/>
                </a:cubicBezTo>
                <a:cubicBezTo>
                  <a:pt x="76" y="21"/>
                  <a:pt x="72" y="21"/>
                  <a:pt x="67" y="21"/>
                </a:cubicBezTo>
                <a:cubicBezTo>
                  <a:pt x="62" y="21"/>
                  <a:pt x="58" y="21"/>
                  <a:pt x="55" y="20"/>
                </a:cubicBezTo>
                <a:cubicBezTo>
                  <a:pt x="53" y="20"/>
                  <a:pt x="52" y="20"/>
                  <a:pt x="52" y="19"/>
                </a:cubicBezTo>
                <a:cubicBezTo>
                  <a:pt x="52" y="19"/>
                  <a:pt x="53" y="19"/>
                  <a:pt x="55" y="19"/>
                </a:cubicBezTo>
                <a:cubicBezTo>
                  <a:pt x="57" y="18"/>
                  <a:pt x="60" y="18"/>
                  <a:pt x="63" y="18"/>
                </a:cubicBezTo>
                <a:cubicBezTo>
                  <a:pt x="66" y="18"/>
                  <a:pt x="69" y="19"/>
                  <a:pt x="73" y="19"/>
                </a:cubicBezTo>
                <a:cubicBezTo>
                  <a:pt x="75" y="19"/>
                  <a:pt x="76" y="19"/>
                  <a:pt x="78" y="18"/>
                </a:cubicBezTo>
                <a:close/>
                <a:moveTo>
                  <a:pt x="85" y="4"/>
                </a:moveTo>
                <a:cubicBezTo>
                  <a:pt x="87" y="4"/>
                  <a:pt x="88" y="4"/>
                  <a:pt x="88" y="5"/>
                </a:cubicBezTo>
                <a:cubicBezTo>
                  <a:pt x="88" y="5"/>
                  <a:pt x="87" y="5"/>
                  <a:pt x="85" y="5"/>
                </a:cubicBezTo>
                <a:cubicBezTo>
                  <a:pt x="82" y="6"/>
                  <a:pt x="78" y="6"/>
                  <a:pt x="73" y="6"/>
                </a:cubicBezTo>
                <a:cubicBezTo>
                  <a:pt x="69" y="6"/>
                  <a:pt x="64" y="6"/>
                  <a:pt x="61" y="5"/>
                </a:cubicBezTo>
                <a:cubicBezTo>
                  <a:pt x="59" y="5"/>
                  <a:pt x="58" y="5"/>
                  <a:pt x="58" y="5"/>
                </a:cubicBezTo>
                <a:cubicBezTo>
                  <a:pt x="58" y="4"/>
                  <a:pt x="59" y="4"/>
                  <a:pt x="61" y="4"/>
                </a:cubicBezTo>
                <a:cubicBezTo>
                  <a:pt x="64" y="3"/>
                  <a:pt x="69" y="3"/>
                  <a:pt x="73" y="3"/>
                </a:cubicBezTo>
                <a:cubicBezTo>
                  <a:pt x="78" y="3"/>
                  <a:pt x="82" y="3"/>
                  <a:pt x="85" y="4"/>
                </a:cubicBezTo>
                <a:close/>
                <a:moveTo>
                  <a:pt x="78" y="33"/>
                </a:moveTo>
                <a:cubicBezTo>
                  <a:pt x="80" y="33"/>
                  <a:pt x="83" y="33"/>
                  <a:pt x="85" y="34"/>
                </a:cubicBezTo>
                <a:cubicBezTo>
                  <a:pt x="87" y="34"/>
                  <a:pt x="88" y="34"/>
                  <a:pt x="88" y="34"/>
                </a:cubicBezTo>
                <a:cubicBezTo>
                  <a:pt x="88" y="35"/>
                  <a:pt x="87" y="35"/>
                  <a:pt x="85" y="35"/>
                </a:cubicBezTo>
                <a:cubicBezTo>
                  <a:pt x="82" y="36"/>
                  <a:pt x="78" y="36"/>
                  <a:pt x="73" y="36"/>
                </a:cubicBezTo>
                <a:cubicBezTo>
                  <a:pt x="68" y="36"/>
                  <a:pt x="64" y="36"/>
                  <a:pt x="61" y="35"/>
                </a:cubicBezTo>
                <a:cubicBezTo>
                  <a:pt x="59" y="35"/>
                  <a:pt x="58" y="35"/>
                  <a:pt x="58" y="34"/>
                </a:cubicBezTo>
                <a:cubicBezTo>
                  <a:pt x="58" y="34"/>
                  <a:pt x="59" y="34"/>
                  <a:pt x="61" y="34"/>
                </a:cubicBezTo>
                <a:cubicBezTo>
                  <a:pt x="61" y="33"/>
                  <a:pt x="62" y="33"/>
                  <a:pt x="63" y="33"/>
                </a:cubicBezTo>
                <a:cubicBezTo>
                  <a:pt x="64" y="33"/>
                  <a:pt x="66" y="33"/>
                  <a:pt x="67" y="33"/>
                </a:cubicBezTo>
                <a:cubicBezTo>
                  <a:pt x="71" y="33"/>
                  <a:pt x="75" y="33"/>
                  <a:pt x="78" y="33"/>
                </a:cubicBezTo>
                <a:close/>
                <a:moveTo>
                  <a:pt x="82" y="48"/>
                </a:moveTo>
                <a:cubicBezTo>
                  <a:pt x="83" y="48"/>
                  <a:pt x="85" y="48"/>
                  <a:pt x="86" y="48"/>
                </a:cubicBezTo>
                <a:cubicBezTo>
                  <a:pt x="88" y="49"/>
                  <a:pt x="89" y="49"/>
                  <a:pt x="89" y="49"/>
                </a:cubicBezTo>
                <a:cubicBezTo>
                  <a:pt x="89" y="49"/>
                  <a:pt x="88" y="50"/>
                  <a:pt x="86" y="50"/>
                </a:cubicBezTo>
                <a:cubicBezTo>
                  <a:pt x="83" y="50"/>
                  <a:pt x="79" y="51"/>
                  <a:pt x="74" y="51"/>
                </a:cubicBezTo>
                <a:cubicBezTo>
                  <a:pt x="69" y="51"/>
                  <a:pt x="65" y="50"/>
                  <a:pt x="62" y="50"/>
                </a:cubicBezTo>
                <a:cubicBezTo>
                  <a:pt x="60" y="50"/>
                  <a:pt x="59" y="49"/>
                  <a:pt x="59" y="49"/>
                </a:cubicBezTo>
                <a:cubicBezTo>
                  <a:pt x="59" y="49"/>
                  <a:pt x="60" y="49"/>
                  <a:pt x="62" y="48"/>
                </a:cubicBezTo>
                <a:cubicBezTo>
                  <a:pt x="63" y="48"/>
                  <a:pt x="64" y="48"/>
                  <a:pt x="65" y="48"/>
                </a:cubicBezTo>
                <a:cubicBezTo>
                  <a:pt x="68" y="48"/>
                  <a:pt x="70" y="48"/>
                  <a:pt x="73" y="48"/>
                </a:cubicBezTo>
                <a:cubicBezTo>
                  <a:pt x="76" y="48"/>
                  <a:pt x="79" y="48"/>
                  <a:pt x="82" y="48"/>
                </a:cubicBezTo>
                <a:close/>
                <a:moveTo>
                  <a:pt x="83" y="63"/>
                </a:moveTo>
                <a:cubicBezTo>
                  <a:pt x="85" y="63"/>
                  <a:pt x="87" y="63"/>
                  <a:pt x="89" y="63"/>
                </a:cubicBezTo>
                <a:cubicBezTo>
                  <a:pt x="91" y="64"/>
                  <a:pt x="92" y="64"/>
                  <a:pt x="92" y="64"/>
                </a:cubicBezTo>
                <a:cubicBezTo>
                  <a:pt x="92" y="64"/>
                  <a:pt x="91" y="64"/>
                  <a:pt x="89" y="65"/>
                </a:cubicBezTo>
                <a:cubicBezTo>
                  <a:pt x="86" y="65"/>
                  <a:pt x="81" y="66"/>
                  <a:pt x="77" y="66"/>
                </a:cubicBezTo>
                <a:cubicBezTo>
                  <a:pt x="72" y="66"/>
                  <a:pt x="68" y="65"/>
                  <a:pt x="65" y="65"/>
                </a:cubicBezTo>
                <a:cubicBezTo>
                  <a:pt x="62" y="64"/>
                  <a:pt x="62" y="64"/>
                  <a:pt x="62" y="64"/>
                </a:cubicBezTo>
                <a:cubicBezTo>
                  <a:pt x="62" y="64"/>
                  <a:pt x="62" y="64"/>
                  <a:pt x="65" y="63"/>
                </a:cubicBezTo>
                <a:cubicBezTo>
                  <a:pt x="65" y="63"/>
                  <a:pt x="66" y="63"/>
                  <a:pt x="67" y="63"/>
                </a:cubicBezTo>
                <a:cubicBezTo>
                  <a:pt x="69" y="63"/>
                  <a:pt x="72" y="63"/>
                  <a:pt x="74" y="63"/>
                </a:cubicBezTo>
                <a:cubicBezTo>
                  <a:pt x="77" y="63"/>
                  <a:pt x="81" y="63"/>
                  <a:pt x="83" y="63"/>
                </a:cubicBezTo>
                <a:close/>
                <a:moveTo>
                  <a:pt x="84" y="78"/>
                </a:moveTo>
                <a:cubicBezTo>
                  <a:pt x="85" y="78"/>
                  <a:pt x="85" y="78"/>
                  <a:pt x="86" y="78"/>
                </a:cubicBezTo>
                <a:cubicBezTo>
                  <a:pt x="88" y="78"/>
                  <a:pt x="89" y="78"/>
                  <a:pt x="89" y="79"/>
                </a:cubicBezTo>
                <a:cubicBezTo>
                  <a:pt x="89" y="79"/>
                  <a:pt x="88" y="79"/>
                  <a:pt x="86" y="79"/>
                </a:cubicBezTo>
                <a:cubicBezTo>
                  <a:pt x="83" y="80"/>
                  <a:pt x="79" y="80"/>
                  <a:pt x="74" y="80"/>
                </a:cubicBezTo>
                <a:cubicBezTo>
                  <a:pt x="69" y="80"/>
                  <a:pt x="65" y="80"/>
                  <a:pt x="62" y="79"/>
                </a:cubicBezTo>
                <a:cubicBezTo>
                  <a:pt x="60" y="79"/>
                  <a:pt x="59" y="79"/>
                  <a:pt x="59" y="79"/>
                </a:cubicBezTo>
                <a:cubicBezTo>
                  <a:pt x="59" y="78"/>
                  <a:pt x="60" y="78"/>
                  <a:pt x="62" y="78"/>
                </a:cubicBezTo>
                <a:cubicBezTo>
                  <a:pt x="63" y="78"/>
                  <a:pt x="65" y="77"/>
                  <a:pt x="66" y="77"/>
                </a:cubicBezTo>
                <a:cubicBezTo>
                  <a:pt x="69" y="78"/>
                  <a:pt x="73" y="78"/>
                  <a:pt x="77" y="78"/>
                </a:cubicBezTo>
                <a:cubicBezTo>
                  <a:pt x="79" y="78"/>
                  <a:pt x="82" y="78"/>
                  <a:pt x="84" y="78"/>
                </a:cubicBezTo>
                <a:close/>
                <a:moveTo>
                  <a:pt x="9" y="81"/>
                </a:moveTo>
                <a:cubicBezTo>
                  <a:pt x="9" y="81"/>
                  <a:pt x="9" y="81"/>
                  <a:pt x="9" y="81"/>
                </a:cubicBezTo>
                <a:cubicBezTo>
                  <a:pt x="9" y="81"/>
                  <a:pt x="9" y="81"/>
                  <a:pt x="9" y="81"/>
                </a:cubicBezTo>
                <a:cubicBezTo>
                  <a:pt x="9" y="81"/>
                  <a:pt x="9" y="81"/>
                  <a:pt x="9" y="81"/>
                </a:cubicBezTo>
                <a:close/>
                <a:moveTo>
                  <a:pt x="40" y="70"/>
                </a:moveTo>
                <a:cubicBezTo>
                  <a:pt x="40" y="70"/>
                  <a:pt x="40" y="70"/>
                  <a:pt x="40" y="70"/>
                </a:cubicBezTo>
                <a:cubicBezTo>
                  <a:pt x="39" y="71"/>
                  <a:pt x="37" y="72"/>
                  <a:pt x="34" y="72"/>
                </a:cubicBezTo>
                <a:cubicBezTo>
                  <a:pt x="34" y="72"/>
                  <a:pt x="33" y="72"/>
                  <a:pt x="33" y="72"/>
                </a:cubicBezTo>
                <a:cubicBezTo>
                  <a:pt x="36" y="72"/>
                  <a:pt x="39" y="72"/>
                  <a:pt x="41" y="71"/>
                </a:cubicBezTo>
                <a:cubicBezTo>
                  <a:pt x="43" y="71"/>
                  <a:pt x="44" y="71"/>
                  <a:pt x="44" y="71"/>
                </a:cubicBezTo>
                <a:cubicBezTo>
                  <a:pt x="44" y="71"/>
                  <a:pt x="43" y="70"/>
                  <a:pt x="41" y="70"/>
                </a:cubicBezTo>
                <a:cubicBezTo>
                  <a:pt x="41" y="70"/>
                  <a:pt x="40" y="70"/>
                  <a:pt x="40" y="70"/>
                </a:cubicBezTo>
                <a:close/>
                <a:moveTo>
                  <a:pt x="33" y="43"/>
                </a:moveTo>
                <a:cubicBezTo>
                  <a:pt x="33" y="43"/>
                  <a:pt x="33" y="43"/>
                  <a:pt x="33" y="43"/>
                </a:cubicBezTo>
                <a:cubicBezTo>
                  <a:pt x="29" y="44"/>
                  <a:pt x="25" y="44"/>
                  <a:pt x="20" y="44"/>
                </a:cubicBezTo>
                <a:cubicBezTo>
                  <a:pt x="18" y="44"/>
                  <a:pt x="17" y="44"/>
                  <a:pt x="15" y="44"/>
                </a:cubicBezTo>
                <a:cubicBezTo>
                  <a:pt x="14" y="44"/>
                  <a:pt x="13" y="45"/>
                  <a:pt x="13" y="45"/>
                </a:cubicBezTo>
                <a:cubicBezTo>
                  <a:pt x="13" y="45"/>
                  <a:pt x="14" y="45"/>
                  <a:pt x="16" y="46"/>
                </a:cubicBezTo>
                <a:cubicBezTo>
                  <a:pt x="19" y="46"/>
                  <a:pt x="23" y="46"/>
                  <a:pt x="28" y="46"/>
                </a:cubicBezTo>
                <a:cubicBezTo>
                  <a:pt x="33" y="46"/>
                  <a:pt x="37" y="46"/>
                  <a:pt x="40" y="46"/>
                </a:cubicBezTo>
                <a:cubicBezTo>
                  <a:pt x="42" y="45"/>
                  <a:pt x="43" y="45"/>
                  <a:pt x="43" y="45"/>
                </a:cubicBezTo>
                <a:cubicBezTo>
                  <a:pt x="43" y="45"/>
                  <a:pt x="42" y="44"/>
                  <a:pt x="40" y="44"/>
                </a:cubicBezTo>
                <a:cubicBezTo>
                  <a:pt x="38" y="44"/>
                  <a:pt x="36" y="43"/>
                  <a:pt x="33" y="43"/>
                </a:cubicBezTo>
                <a:close/>
                <a:moveTo>
                  <a:pt x="32" y="30"/>
                </a:moveTo>
                <a:cubicBezTo>
                  <a:pt x="29" y="29"/>
                  <a:pt x="25" y="29"/>
                  <a:pt x="20" y="29"/>
                </a:cubicBezTo>
                <a:cubicBezTo>
                  <a:pt x="15" y="29"/>
                  <a:pt x="11" y="29"/>
                  <a:pt x="8" y="30"/>
                </a:cubicBezTo>
                <a:cubicBezTo>
                  <a:pt x="6" y="30"/>
                  <a:pt x="5" y="30"/>
                  <a:pt x="5" y="30"/>
                </a:cubicBezTo>
                <a:cubicBezTo>
                  <a:pt x="5" y="31"/>
                  <a:pt x="6" y="31"/>
                  <a:pt x="8" y="31"/>
                </a:cubicBezTo>
                <a:cubicBezTo>
                  <a:pt x="11" y="32"/>
                  <a:pt x="15" y="32"/>
                  <a:pt x="20" y="32"/>
                </a:cubicBezTo>
                <a:cubicBezTo>
                  <a:pt x="25" y="32"/>
                  <a:pt x="29" y="32"/>
                  <a:pt x="32" y="31"/>
                </a:cubicBezTo>
                <a:cubicBezTo>
                  <a:pt x="34" y="31"/>
                  <a:pt x="35" y="31"/>
                  <a:pt x="35" y="30"/>
                </a:cubicBezTo>
                <a:cubicBezTo>
                  <a:pt x="35" y="30"/>
                  <a:pt x="34" y="30"/>
                  <a:pt x="32" y="30"/>
                </a:cubicBezTo>
                <a:close/>
                <a:moveTo>
                  <a:pt x="34" y="59"/>
                </a:moveTo>
                <a:cubicBezTo>
                  <a:pt x="32" y="59"/>
                  <a:pt x="30" y="59"/>
                  <a:pt x="28" y="59"/>
                </a:cubicBezTo>
                <a:cubicBezTo>
                  <a:pt x="23" y="59"/>
                  <a:pt x="19" y="58"/>
                  <a:pt x="15" y="58"/>
                </a:cubicBezTo>
                <a:cubicBezTo>
                  <a:pt x="15" y="58"/>
                  <a:pt x="15" y="58"/>
                  <a:pt x="15" y="58"/>
                </a:cubicBezTo>
                <a:cubicBezTo>
                  <a:pt x="13" y="58"/>
                  <a:pt x="11" y="58"/>
                  <a:pt x="9" y="58"/>
                </a:cubicBezTo>
                <a:cubicBezTo>
                  <a:pt x="7" y="59"/>
                  <a:pt x="6" y="59"/>
                  <a:pt x="6" y="59"/>
                </a:cubicBezTo>
                <a:cubicBezTo>
                  <a:pt x="6" y="59"/>
                  <a:pt x="7" y="60"/>
                  <a:pt x="9" y="60"/>
                </a:cubicBezTo>
                <a:cubicBezTo>
                  <a:pt x="12" y="60"/>
                  <a:pt x="16" y="61"/>
                  <a:pt x="21" y="61"/>
                </a:cubicBezTo>
                <a:cubicBezTo>
                  <a:pt x="26" y="61"/>
                  <a:pt x="30" y="60"/>
                  <a:pt x="33" y="60"/>
                </a:cubicBezTo>
                <a:cubicBezTo>
                  <a:pt x="35" y="60"/>
                  <a:pt x="36" y="59"/>
                  <a:pt x="36" y="59"/>
                </a:cubicBezTo>
                <a:cubicBezTo>
                  <a:pt x="36" y="59"/>
                  <a:pt x="35" y="59"/>
                  <a:pt x="34" y="59"/>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45" name="圆角矩形 44"/>
          <p:cNvSpPr/>
          <p:nvPr/>
        </p:nvSpPr>
        <p:spPr>
          <a:xfrm>
            <a:off x="5508104" y="2211710"/>
            <a:ext cx="648072" cy="648072"/>
          </a:xfrm>
          <a:prstGeom prst="roundRect">
            <a:avLst>
              <a:gd name="adj" fmla="val 10012"/>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p:nvPr/>
        </p:nvGrpSpPr>
        <p:grpSpPr>
          <a:xfrm>
            <a:off x="5679802" y="2383641"/>
            <a:ext cx="304676" cy="304211"/>
            <a:chOff x="4051300" y="2052638"/>
            <a:chExt cx="1039813" cy="1038225"/>
          </a:xfrm>
          <a:solidFill>
            <a:schemeClr val="bg1">
              <a:lumMod val="50000"/>
            </a:schemeClr>
          </a:solidFill>
        </p:grpSpPr>
        <p:sp>
          <p:nvSpPr>
            <p:cNvPr id="47" name="Freeform 220"/>
            <p:cNvSpPr>
              <a:spLocks noEditPoints="1"/>
            </p:cNvSpPr>
            <p:nvPr/>
          </p:nvSpPr>
          <p:spPr bwMode="auto">
            <a:xfrm>
              <a:off x="4051300" y="2052638"/>
              <a:ext cx="1039813" cy="1038225"/>
            </a:xfrm>
            <a:custGeom>
              <a:avLst/>
              <a:gdLst>
                <a:gd name="T0" fmla="*/ 277 w 277"/>
                <a:gd name="T1" fmla="*/ 267 h 277"/>
                <a:gd name="T2" fmla="*/ 276 w 277"/>
                <a:gd name="T3" fmla="*/ 268 h 277"/>
                <a:gd name="T4" fmla="*/ 269 w 277"/>
                <a:gd name="T5" fmla="*/ 274 h 277"/>
                <a:gd name="T6" fmla="*/ 260 w 277"/>
                <a:gd name="T7" fmla="*/ 267 h 277"/>
                <a:gd name="T8" fmla="*/ 260 w 277"/>
                <a:gd name="T9" fmla="*/ 262 h 277"/>
                <a:gd name="T10" fmla="*/ 260 w 277"/>
                <a:gd name="T11" fmla="*/ 25 h 277"/>
                <a:gd name="T12" fmla="*/ 250 w 277"/>
                <a:gd name="T13" fmla="*/ 16 h 277"/>
                <a:gd name="T14" fmla="*/ 25 w 277"/>
                <a:gd name="T15" fmla="*/ 16 h 277"/>
                <a:gd name="T16" fmla="*/ 16 w 277"/>
                <a:gd name="T17" fmla="*/ 25 h 277"/>
                <a:gd name="T18" fmla="*/ 16 w 277"/>
                <a:gd name="T19" fmla="*/ 245 h 277"/>
                <a:gd name="T20" fmla="*/ 16 w 277"/>
                <a:gd name="T21" fmla="*/ 248 h 277"/>
                <a:gd name="T22" fmla="*/ 18 w 277"/>
                <a:gd name="T23" fmla="*/ 247 h 277"/>
                <a:gd name="T24" fmla="*/ 35 w 277"/>
                <a:gd name="T25" fmla="*/ 233 h 277"/>
                <a:gd name="T26" fmla="*/ 50 w 277"/>
                <a:gd name="T27" fmla="*/ 234 h 277"/>
                <a:gd name="T28" fmla="*/ 72 w 277"/>
                <a:gd name="T29" fmla="*/ 255 h 277"/>
                <a:gd name="T30" fmla="*/ 75 w 277"/>
                <a:gd name="T31" fmla="*/ 257 h 277"/>
                <a:gd name="T32" fmla="*/ 78 w 277"/>
                <a:gd name="T33" fmla="*/ 255 h 277"/>
                <a:gd name="T34" fmla="*/ 100 w 277"/>
                <a:gd name="T35" fmla="*/ 234 h 277"/>
                <a:gd name="T36" fmla="*/ 115 w 277"/>
                <a:gd name="T37" fmla="*/ 234 h 277"/>
                <a:gd name="T38" fmla="*/ 138 w 277"/>
                <a:gd name="T39" fmla="*/ 255 h 277"/>
                <a:gd name="T40" fmla="*/ 141 w 277"/>
                <a:gd name="T41" fmla="*/ 257 h 277"/>
                <a:gd name="T42" fmla="*/ 148 w 277"/>
                <a:gd name="T43" fmla="*/ 250 h 277"/>
                <a:gd name="T44" fmla="*/ 166 w 277"/>
                <a:gd name="T45" fmla="*/ 234 h 277"/>
                <a:gd name="T46" fmla="*/ 181 w 277"/>
                <a:gd name="T47" fmla="*/ 234 h 277"/>
                <a:gd name="T48" fmla="*/ 210 w 277"/>
                <a:gd name="T49" fmla="*/ 261 h 277"/>
                <a:gd name="T50" fmla="*/ 207 w 277"/>
                <a:gd name="T51" fmla="*/ 276 h 277"/>
                <a:gd name="T52" fmla="*/ 206 w 277"/>
                <a:gd name="T53" fmla="*/ 277 h 277"/>
                <a:gd name="T54" fmla="*/ 203 w 277"/>
                <a:gd name="T55" fmla="*/ 277 h 277"/>
                <a:gd name="T56" fmla="*/ 194 w 277"/>
                <a:gd name="T57" fmla="*/ 270 h 277"/>
                <a:gd name="T58" fmla="*/ 178 w 277"/>
                <a:gd name="T59" fmla="*/ 255 h 277"/>
                <a:gd name="T60" fmla="*/ 173 w 277"/>
                <a:gd name="T61" fmla="*/ 251 h 277"/>
                <a:gd name="T62" fmla="*/ 158 w 277"/>
                <a:gd name="T63" fmla="*/ 265 h 277"/>
                <a:gd name="T64" fmla="*/ 144 w 277"/>
                <a:gd name="T65" fmla="*/ 277 h 277"/>
                <a:gd name="T66" fmla="*/ 137 w 277"/>
                <a:gd name="T67" fmla="*/ 277 h 277"/>
                <a:gd name="T68" fmla="*/ 129 w 277"/>
                <a:gd name="T69" fmla="*/ 270 h 277"/>
                <a:gd name="T70" fmla="*/ 110 w 277"/>
                <a:gd name="T71" fmla="*/ 253 h 277"/>
                <a:gd name="T72" fmla="*/ 108 w 277"/>
                <a:gd name="T73" fmla="*/ 251 h 277"/>
                <a:gd name="T74" fmla="*/ 85 w 277"/>
                <a:gd name="T75" fmla="*/ 271 h 277"/>
                <a:gd name="T76" fmla="*/ 78 w 277"/>
                <a:gd name="T77" fmla="*/ 277 h 277"/>
                <a:gd name="T78" fmla="*/ 72 w 277"/>
                <a:gd name="T79" fmla="*/ 277 h 277"/>
                <a:gd name="T80" fmla="*/ 64 w 277"/>
                <a:gd name="T81" fmla="*/ 271 h 277"/>
                <a:gd name="T82" fmla="*/ 45 w 277"/>
                <a:gd name="T83" fmla="*/ 253 h 277"/>
                <a:gd name="T84" fmla="*/ 42 w 277"/>
                <a:gd name="T85" fmla="*/ 251 h 277"/>
                <a:gd name="T86" fmla="*/ 40 w 277"/>
                <a:gd name="T87" fmla="*/ 253 h 277"/>
                <a:gd name="T88" fmla="*/ 20 w 277"/>
                <a:gd name="T89" fmla="*/ 271 h 277"/>
                <a:gd name="T90" fmla="*/ 13 w 277"/>
                <a:gd name="T91" fmla="*/ 277 h 277"/>
                <a:gd name="T92" fmla="*/ 8 w 277"/>
                <a:gd name="T93" fmla="*/ 277 h 277"/>
                <a:gd name="T94" fmla="*/ 0 w 277"/>
                <a:gd name="T95" fmla="*/ 269 h 277"/>
                <a:gd name="T96" fmla="*/ 0 w 277"/>
                <a:gd name="T97" fmla="*/ 23 h 277"/>
                <a:gd name="T98" fmla="*/ 1 w 277"/>
                <a:gd name="T99" fmla="*/ 21 h 277"/>
                <a:gd name="T100" fmla="*/ 20 w 277"/>
                <a:gd name="T101" fmla="*/ 1 h 277"/>
                <a:gd name="T102" fmla="*/ 23 w 277"/>
                <a:gd name="T103" fmla="*/ 0 h 277"/>
                <a:gd name="T104" fmla="*/ 254 w 277"/>
                <a:gd name="T105" fmla="*/ 0 h 277"/>
                <a:gd name="T106" fmla="*/ 256 w 277"/>
                <a:gd name="T107" fmla="*/ 1 h 277"/>
                <a:gd name="T108" fmla="*/ 276 w 277"/>
                <a:gd name="T109" fmla="*/ 20 h 277"/>
                <a:gd name="T110" fmla="*/ 277 w 277"/>
                <a:gd name="T111" fmla="*/ 24 h 277"/>
                <a:gd name="T112" fmla="*/ 277 w 277"/>
                <a:gd name="T113" fmla="*/ 267 h 277"/>
                <a:gd name="T114" fmla="*/ 277 w 277"/>
                <a:gd name="T115" fmla="*/ 267 h 277"/>
                <a:gd name="T116" fmla="*/ 277 w 277"/>
                <a:gd name="T117" fmla="*/ 26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7" h="277">
                  <a:moveTo>
                    <a:pt x="277" y="267"/>
                  </a:moveTo>
                  <a:cubicBezTo>
                    <a:pt x="277" y="267"/>
                    <a:pt x="276" y="267"/>
                    <a:pt x="276" y="268"/>
                  </a:cubicBezTo>
                  <a:cubicBezTo>
                    <a:pt x="275" y="272"/>
                    <a:pt x="272" y="274"/>
                    <a:pt x="269" y="274"/>
                  </a:cubicBezTo>
                  <a:cubicBezTo>
                    <a:pt x="265" y="274"/>
                    <a:pt x="261" y="271"/>
                    <a:pt x="260" y="267"/>
                  </a:cubicBezTo>
                  <a:cubicBezTo>
                    <a:pt x="260" y="265"/>
                    <a:pt x="260" y="263"/>
                    <a:pt x="260" y="262"/>
                  </a:cubicBezTo>
                  <a:cubicBezTo>
                    <a:pt x="260" y="183"/>
                    <a:pt x="260" y="104"/>
                    <a:pt x="260" y="25"/>
                  </a:cubicBezTo>
                  <a:cubicBezTo>
                    <a:pt x="260" y="18"/>
                    <a:pt x="256" y="16"/>
                    <a:pt x="250" y="16"/>
                  </a:cubicBezTo>
                  <a:cubicBezTo>
                    <a:pt x="175" y="16"/>
                    <a:pt x="100" y="16"/>
                    <a:pt x="25" y="16"/>
                  </a:cubicBezTo>
                  <a:cubicBezTo>
                    <a:pt x="18" y="16"/>
                    <a:pt x="16" y="18"/>
                    <a:pt x="16" y="25"/>
                  </a:cubicBezTo>
                  <a:cubicBezTo>
                    <a:pt x="16" y="98"/>
                    <a:pt x="16" y="172"/>
                    <a:pt x="16" y="245"/>
                  </a:cubicBezTo>
                  <a:cubicBezTo>
                    <a:pt x="16" y="248"/>
                    <a:pt x="16" y="248"/>
                    <a:pt x="16" y="248"/>
                  </a:cubicBezTo>
                  <a:cubicBezTo>
                    <a:pt x="17" y="248"/>
                    <a:pt x="18" y="247"/>
                    <a:pt x="18" y="247"/>
                  </a:cubicBezTo>
                  <a:cubicBezTo>
                    <a:pt x="24" y="242"/>
                    <a:pt x="30" y="238"/>
                    <a:pt x="35" y="233"/>
                  </a:cubicBezTo>
                  <a:cubicBezTo>
                    <a:pt x="41" y="229"/>
                    <a:pt x="45" y="229"/>
                    <a:pt x="50" y="234"/>
                  </a:cubicBezTo>
                  <a:cubicBezTo>
                    <a:pt x="57" y="241"/>
                    <a:pt x="65" y="248"/>
                    <a:pt x="72" y="255"/>
                  </a:cubicBezTo>
                  <a:cubicBezTo>
                    <a:pt x="73" y="256"/>
                    <a:pt x="74" y="257"/>
                    <a:pt x="75" y="257"/>
                  </a:cubicBezTo>
                  <a:cubicBezTo>
                    <a:pt x="76" y="257"/>
                    <a:pt x="77" y="256"/>
                    <a:pt x="78" y="255"/>
                  </a:cubicBezTo>
                  <a:cubicBezTo>
                    <a:pt x="85" y="248"/>
                    <a:pt x="93" y="241"/>
                    <a:pt x="100" y="234"/>
                  </a:cubicBezTo>
                  <a:cubicBezTo>
                    <a:pt x="106" y="229"/>
                    <a:pt x="110" y="229"/>
                    <a:pt x="115" y="234"/>
                  </a:cubicBezTo>
                  <a:cubicBezTo>
                    <a:pt x="123" y="241"/>
                    <a:pt x="130" y="248"/>
                    <a:pt x="138" y="255"/>
                  </a:cubicBezTo>
                  <a:cubicBezTo>
                    <a:pt x="139" y="256"/>
                    <a:pt x="140" y="257"/>
                    <a:pt x="141" y="257"/>
                  </a:cubicBezTo>
                  <a:cubicBezTo>
                    <a:pt x="143" y="255"/>
                    <a:pt x="146" y="253"/>
                    <a:pt x="148" y="250"/>
                  </a:cubicBezTo>
                  <a:cubicBezTo>
                    <a:pt x="154" y="245"/>
                    <a:pt x="160" y="239"/>
                    <a:pt x="166" y="234"/>
                  </a:cubicBezTo>
                  <a:cubicBezTo>
                    <a:pt x="171" y="229"/>
                    <a:pt x="176" y="229"/>
                    <a:pt x="181" y="234"/>
                  </a:cubicBezTo>
                  <a:cubicBezTo>
                    <a:pt x="190" y="243"/>
                    <a:pt x="200" y="252"/>
                    <a:pt x="210" y="261"/>
                  </a:cubicBezTo>
                  <a:cubicBezTo>
                    <a:pt x="216" y="267"/>
                    <a:pt x="215" y="273"/>
                    <a:pt x="207" y="276"/>
                  </a:cubicBezTo>
                  <a:cubicBezTo>
                    <a:pt x="207" y="276"/>
                    <a:pt x="207" y="276"/>
                    <a:pt x="206" y="277"/>
                  </a:cubicBezTo>
                  <a:cubicBezTo>
                    <a:pt x="203" y="277"/>
                    <a:pt x="203" y="277"/>
                    <a:pt x="203" y="277"/>
                  </a:cubicBezTo>
                  <a:cubicBezTo>
                    <a:pt x="200" y="274"/>
                    <a:pt x="197" y="272"/>
                    <a:pt x="194" y="270"/>
                  </a:cubicBezTo>
                  <a:cubicBezTo>
                    <a:pt x="189" y="265"/>
                    <a:pt x="183" y="260"/>
                    <a:pt x="178" y="255"/>
                  </a:cubicBezTo>
                  <a:cubicBezTo>
                    <a:pt x="176" y="253"/>
                    <a:pt x="175" y="252"/>
                    <a:pt x="173" y="251"/>
                  </a:cubicBezTo>
                  <a:cubicBezTo>
                    <a:pt x="168" y="256"/>
                    <a:pt x="163" y="261"/>
                    <a:pt x="158" y="265"/>
                  </a:cubicBezTo>
                  <a:cubicBezTo>
                    <a:pt x="153" y="269"/>
                    <a:pt x="149" y="273"/>
                    <a:pt x="144" y="277"/>
                  </a:cubicBezTo>
                  <a:cubicBezTo>
                    <a:pt x="137" y="277"/>
                    <a:pt x="137" y="277"/>
                    <a:pt x="137" y="277"/>
                  </a:cubicBezTo>
                  <a:cubicBezTo>
                    <a:pt x="134" y="274"/>
                    <a:pt x="131" y="273"/>
                    <a:pt x="129" y="270"/>
                  </a:cubicBezTo>
                  <a:cubicBezTo>
                    <a:pt x="123" y="264"/>
                    <a:pt x="116" y="259"/>
                    <a:pt x="110" y="253"/>
                  </a:cubicBezTo>
                  <a:cubicBezTo>
                    <a:pt x="109" y="252"/>
                    <a:pt x="109" y="251"/>
                    <a:pt x="108" y="251"/>
                  </a:cubicBezTo>
                  <a:cubicBezTo>
                    <a:pt x="100" y="258"/>
                    <a:pt x="93" y="265"/>
                    <a:pt x="85" y="271"/>
                  </a:cubicBezTo>
                  <a:cubicBezTo>
                    <a:pt x="83" y="273"/>
                    <a:pt x="81" y="275"/>
                    <a:pt x="78" y="277"/>
                  </a:cubicBezTo>
                  <a:cubicBezTo>
                    <a:pt x="72" y="277"/>
                    <a:pt x="72" y="277"/>
                    <a:pt x="72" y="277"/>
                  </a:cubicBezTo>
                  <a:cubicBezTo>
                    <a:pt x="69" y="275"/>
                    <a:pt x="66" y="273"/>
                    <a:pt x="64" y="271"/>
                  </a:cubicBezTo>
                  <a:cubicBezTo>
                    <a:pt x="57" y="265"/>
                    <a:pt x="51" y="259"/>
                    <a:pt x="45" y="253"/>
                  </a:cubicBezTo>
                  <a:cubicBezTo>
                    <a:pt x="44" y="252"/>
                    <a:pt x="43" y="252"/>
                    <a:pt x="42" y="251"/>
                  </a:cubicBezTo>
                  <a:cubicBezTo>
                    <a:pt x="41" y="252"/>
                    <a:pt x="40" y="252"/>
                    <a:pt x="40" y="253"/>
                  </a:cubicBezTo>
                  <a:cubicBezTo>
                    <a:pt x="33" y="259"/>
                    <a:pt x="27" y="265"/>
                    <a:pt x="20" y="271"/>
                  </a:cubicBezTo>
                  <a:cubicBezTo>
                    <a:pt x="18" y="273"/>
                    <a:pt x="15" y="275"/>
                    <a:pt x="13" y="277"/>
                  </a:cubicBezTo>
                  <a:cubicBezTo>
                    <a:pt x="8" y="277"/>
                    <a:pt x="8" y="277"/>
                    <a:pt x="8" y="277"/>
                  </a:cubicBezTo>
                  <a:cubicBezTo>
                    <a:pt x="4" y="275"/>
                    <a:pt x="2" y="273"/>
                    <a:pt x="0" y="269"/>
                  </a:cubicBezTo>
                  <a:cubicBezTo>
                    <a:pt x="0" y="23"/>
                    <a:pt x="0" y="23"/>
                    <a:pt x="0" y="23"/>
                  </a:cubicBezTo>
                  <a:cubicBezTo>
                    <a:pt x="0" y="22"/>
                    <a:pt x="1" y="22"/>
                    <a:pt x="1" y="21"/>
                  </a:cubicBezTo>
                  <a:cubicBezTo>
                    <a:pt x="3" y="11"/>
                    <a:pt x="10" y="4"/>
                    <a:pt x="20" y="1"/>
                  </a:cubicBezTo>
                  <a:cubicBezTo>
                    <a:pt x="21" y="1"/>
                    <a:pt x="22" y="0"/>
                    <a:pt x="23" y="0"/>
                  </a:cubicBezTo>
                  <a:cubicBezTo>
                    <a:pt x="254" y="0"/>
                    <a:pt x="254" y="0"/>
                    <a:pt x="254" y="0"/>
                  </a:cubicBezTo>
                  <a:cubicBezTo>
                    <a:pt x="255" y="0"/>
                    <a:pt x="255" y="1"/>
                    <a:pt x="256" y="1"/>
                  </a:cubicBezTo>
                  <a:cubicBezTo>
                    <a:pt x="266" y="3"/>
                    <a:pt x="273" y="9"/>
                    <a:pt x="276" y="20"/>
                  </a:cubicBezTo>
                  <a:cubicBezTo>
                    <a:pt x="276" y="21"/>
                    <a:pt x="277" y="22"/>
                    <a:pt x="277" y="24"/>
                  </a:cubicBezTo>
                  <a:cubicBezTo>
                    <a:pt x="277" y="105"/>
                    <a:pt x="277" y="186"/>
                    <a:pt x="277" y="267"/>
                  </a:cubicBezTo>
                  <a:close/>
                  <a:moveTo>
                    <a:pt x="277" y="267"/>
                  </a:moveTo>
                  <a:cubicBezTo>
                    <a:pt x="277" y="267"/>
                    <a:pt x="277" y="267"/>
                    <a:pt x="277" y="2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21"/>
            <p:cNvSpPr>
              <a:spLocks noEditPoints="1"/>
            </p:cNvSpPr>
            <p:nvPr/>
          </p:nvSpPr>
          <p:spPr bwMode="auto">
            <a:xfrm>
              <a:off x="4183063" y="2203451"/>
              <a:ext cx="746125" cy="663575"/>
            </a:xfrm>
            <a:custGeom>
              <a:avLst/>
              <a:gdLst>
                <a:gd name="T0" fmla="*/ 125 w 199"/>
                <a:gd name="T1" fmla="*/ 95 h 177"/>
                <a:gd name="T2" fmla="*/ 110 w 199"/>
                <a:gd name="T3" fmla="*/ 67 h 177"/>
                <a:gd name="T4" fmla="*/ 150 w 199"/>
                <a:gd name="T5" fmla="*/ 94 h 177"/>
                <a:gd name="T6" fmla="*/ 155 w 199"/>
                <a:gd name="T7" fmla="*/ 94 h 177"/>
                <a:gd name="T8" fmla="*/ 191 w 199"/>
                <a:gd name="T9" fmla="*/ 64 h 177"/>
                <a:gd name="T10" fmla="*/ 196 w 199"/>
                <a:gd name="T11" fmla="*/ 80 h 177"/>
                <a:gd name="T12" fmla="*/ 172 w 199"/>
                <a:gd name="T13" fmla="*/ 103 h 177"/>
                <a:gd name="T14" fmla="*/ 176 w 199"/>
                <a:gd name="T15" fmla="*/ 104 h 177"/>
                <a:gd name="T16" fmla="*/ 194 w 199"/>
                <a:gd name="T17" fmla="*/ 114 h 177"/>
                <a:gd name="T18" fmla="*/ 179 w 199"/>
                <a:gd name="T19" fmla="*/ 123 h 177"/>
                <a:gd name="T20" fmla="*/ 162 w 199"/>
                <a:gd name="T21" fmla="*/ 130 h 177"/>
                <a:gd name="T22" fmla="*/ 184 w 199"/>
                <a:gd name="T23" fmla="*/ 131 h 177"/>
                <a:gd name="T24" fmla="*/ 184 w 199"/>
                <a:gd name="T25" fmla="*/ 149 h 177"/>
                <a:gd name="T26" fmla="*/ 162 w 199"/>
                <a:gd name="T27" fmla="*/ 149 h 177"/>
                <a:gd name="T28" fmla="*/ 161 w 199"/>
                <a:gd name="T29" fmla="*/ 169 h 177"/>
                <a:gd name="T30" fmla="*/ 144 w 199"/>
                <a:gd name="T31" fmla="*/ 167 h 177"/>
                <a:gd name="T32" fmla="*/ 141 w 199"/>
                <a:gd name="T33" fmla="*/ 149 h 177"/>
                <a:gd name="T34" fmla="*/ 112 w 199"/>
                <a:gd name="T35" fmla="*/ 140 h 177"/>
                <a:gd name="T36" fmla="*/ 140 w 199"/>
                <a:gd name="T37" fmla="*/ 131 h 177"/>
                <a:gd name="T38" fmla="*/ 143 w 199"/>
                <a:gd name="T39" fmla="*/ 123 h 177"/>
                <a:gd name="T40" fmla="*/ 122 w 199"/>
                <a:gd name="T41" fmla="*/ 123 h 177"/>
                <a:gd name="T42" fmla="*/ 122 w 199"/>
                <a:gd name="T43" fmla="*/ 104 h 177"/>
                <a:gd name="T44" fmla="*/ 134 w 199"/>
                <a:gd name="T45" fmla="*/ 103 h 177"/>
                <a:gd name="T46" fmla="*/ 10 w 199"/>
                <a:gd name="T47" fmla="*/ 18 h 177"/>
                <a:gd name="T48" fmla="*/ 9 w 199"/>
                <a:gd name="T49" fmla="*/ 0 h 177"/>
                <a:gd name="T50" fmla="*/ 138 w 199"/>
                <a:gd name="T51" fmla="*/ 0 h 177"/>
                <a:gd name="T52" fmla="*/ 139 w 199"/>
                <a:gd name="T53" fmla="*/ 18 h 177"/>
                <a:gd name="T54" fmla="*/ 74 w 199"/>
                <a:gd name="T55" fmla="*/ 18 h 177"/>
                <a:gd name="T56" fmla="*/ 10 w 199"/>
                <a:gd name="T57" fmla="*/ 51 h 177"/>
                <a:gd name="T58" fmla="*/ 7 w 199"/>
                <a:gd name="T59" fmla="*/ 33 h 177"/>
                <a:gd name="T60" fmla="*/ 89 w 199"/>
                <a:gd name="T61" fmla="*/ 33 h 177"/>
                <a:gd name="T62" fmla="*/ 100 w 199"/>
                <a:gd name="T63" fmla="*/ 42 h 177"/>
                <a:gd name="T64" fmla="*/ 89 w 199"/>
                <a:gd name="T65" fmla="*/ 51 h 177"/>
                <a:gd name="T66" fmla="*/ 50 w 199"/>
                <a:gd name="T67" fmla="*/ 51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 h="177">
                  <a:moveTo>
                    <a:pt x="134" y="103"/>
                  </a:moveTo>
                  <a:cubicBezTo>
                    <a:pt x="131" y="100"/>
                    <a:pt x="128" y="98"/>
                    <a:pt x="125" y="95"/>
                  </a:cubicBezTo>
                  <a:cubicBezTo>
                    <a:pt x="120" y="90"/>
                    <a:pt x="116" y="85"/>
                    <a:pt x="111" y="81"/>
                  </a:cubicBezTo>
                  <a:cubicBezTo>
                    <a:pt x="105" y="76"/>
                    <a:pt x="107" y="70"/>
                    <a:pt x="110" y="67"/>
                  </a:cubicBezTo>
                  <a:cubicBezTo>
                    <a:pt x="114" y="63"/>
                    <a:pt x="119" y="63"/>
                    <a:pt x="124" y="68"/>
                  </a:cubicBezTo>
                  <a:cubicBezTo>
                    <a:pt x="133" y="77"/>
                    <a:pt x="142" y="85"/>
                    <a:pt x="150" y="94"/>
                  </a:cubicBezTo>
                  <a:cubicBezTo>
                    <a:pt x="151" y="95"/>
                    <a:pt x="152" y="96"/>
                    <a:pt x="152" y="97"/>
                  </a:cubicBezTo>
                  <a:cubicBezTo>
                    <a:pt x="154" y="96"/>
                    <a:pt x="155" y="95"/>
                    <a:pt x="155" y="94"/>
                  </a:cubicBezTo>
                  <a:cubicBezTo>
                    <a:pt x="164" y="85"/>
                    <a:pt x="173" y="76"/>
                    <a:pt x="182" y="67"/>
                  </a:cubicBezTo>
                  <a:cubicBezTo>
                    <a:pt x="185" y="65"/>
                    <a:pt x="187" y="63"/>
                    <a:pt x="191" y="64"/>
                  </a:cubicBezTo>
                  <a:cubicBezTo>
                    <a:pt x="194" y="65"/>
                    <a:pt x="197" y="67"/>
                    <a:pt x="198" y="70"/>
                  </a:cubicBezTo>
                  <a:cubicBezTo>
                    <a:pt x="199" y="74"/>
                    <a:pt x="198" y="77"/>
                    <a:pt x="196" y="80"/>
                  </a:cubicBezTo>
                  <a:cubicBezTo>
                    <a:pt x="189" y="87"/>
                    <a:pt x="182" y="94"/>
                    <a:pt x="175" y="101"/>
                  </a:cubicBezTo>
                  <a:cubicBezTo>
                    <a:pt x="174" y="102"/>
                    <a:pt x="173" y="102"/>
                    <a:pt x="172" y="103"/>
                  </a:cubicBezTo>
                  <a:cubicBezTo>
                    <a:pt x="172" y="103"/>
                    <a:pt x="172" y="104"/>
                    <a:pt x="172" y="104"/>
                  </a:cubicBezTo>
                  <a:cubicBezTo>
                    <a:pt x="174" y="104"/>
                    <a:pt x="175" y="104"/>
                    <a:pt x="176" y="104"/>
                  </a:cubicBezTo>
                  <a:cubicBezTo>
                    <a:pt x="179" y="104"/>
                    <a:pt x="183" y="104"/>
                    <a:pt x="187" y="105"/>
                  </a:cubicBezTo>
                  <a:cubicBezTo>
                    <a:pt x="191" y="105"/>
                    <a:pt x="194" y="109"/>
                    <a:pt x="194" y="114"/>
                  </a:cubicBezTo>
                  <a:cubicBezTo>
                    <a:pt x="194" y="118"/>
                    <a:pt x="191" y="122"/>
                    <a:pt x="187" y="122"/>
                  </a:cubicBezTo>
                  <a:cubicBezTo>
                    <a:pt x="184" y="123"/>
                    <a:pt x="182" y="123"/>
                    <a:pt x="179" y="123"/>
                  </a:cubicBezTo>
                  <a:cubicBezTo>
                    <a:pt x="174" y="123"/>
                    <a:pt x="168" y="123"/>
                    <a:pt x="162" y="123"/>
                  </a:cubicBezTo>
                  <a:cubicBezTo>
                    <a:pt x="162" y="130"/>
                    <a:pt x="162" y="130"/>
                    <a:pt x="162" y="130"/>
                  </a:cubicBezTo>
                  <a:cubicBezTo>
                    <a:pt x="163" y="131"/>
                    <a:pt x="164" y="131"/>
                    <a:pt x="165" y="131"/>
                  </a:cubicBezTo>
                  <a:cubicBezTo>
                    <a:pt x="172" y="131"/>
                    <a:pt x="178" y="131"/>
                    <a:pt x="184" y="131"/>
                  </a:cubicBezTo>
                  <a:cubicBezTo>
                    <a:pt x="190" y="131"/>
                    <a:pt x="194" y="135"/>
                    <a:pt x="194" y="140"/>
                  </a:cubicBezTo>
                  <a:cubicBezTo>
                    <a:pt x="194" y="145"/>
                    <a:pt x="190" y="149"/>
                    <a:pt x="184" y="149"/>
                  </a:cubicBezTo>
                  <a:cubicBezTo>
                    <a:pt x="178" y="149"/>
                    <a:pt x="172" y="149"/>
                    <a:pt x="166" y="149"/>
                  </a:cubicBezTo>
                  <a:cubicBezTo>
                    <a:pt x="165" y="149"/>
                    <a:pt x="164" y="149"/>
                    <a:pt x="162" y="149"/>
                  </a:cubicBezTo>
                  <a:cubicBezTo>
                    <a:pt x="162" y="155"/>
                    <a:pt x="162" y="160"/>
                    <a:pt x="162" y="165"/>
                  </a:cubicBezTo>
                  <a:cubicBezTo>
                    <a:pt x="162" y="166"/>
                    <a:pt x="162" y="168"/>
                    <a:pt x="161" y="169"/>
                  </a:cubicBezTo>
                  <a:cubicBezTo>
                    <a:pt x="160" y="174"/>
                    <a:pt x="156" y="177"/>
                    <a:pt x="152" y="177"/>
                  </a:cubicBezTo>
                  <a:cubicBezTo>
                    <a:pt x="148" y="176"/>
                    <a:pt x="144" y="172"/>
                    <a:pt x="144" y="167"/>
                  </a:cubicBezTo>
                  <a:cubicBezTo>
                    <a:pt x="144" y="162"/>
                    <a:pt x="144" y="157"/>
                    <a:pt x="144" y="152"/>
                  </a:cubicBezTo>
                  <a:cubicBezTo>
                    <a:pt x="144" y="150"/>
                    <a:pt x="143" y="149"/>
                    <a:pt x="141" y="149"/>
                  </a:cubicBezTo>
                  <a:cubicBezTo>
                    <a:pt x="134" y="149"/>
                    <a:pt x="128" y="149"/>
                    <a:pt x="122" y="149"/>
                  </a:cubicBezTo>
                  <a:cubicBezTo>
                    <a:pt x="116" y="149"/>
                    <a:pt x="112" y="145"/>
                    <a:pt x="112" y="140"/>
                  </a:cubicBezTo>
                  <a:cubicBezTo>
                    <a:pt x="112" y="135"/>
                    <a:pt x="116" y="131"/>
                    <a:pt x="122" y="131"/>
                  </a:cubicBezTo>
                  <a:cubicBezTo>
                    <a:pt x="128" y="131"/>
                    <a:pt x="134" y="131"/>
                    <a:pt x="140" y="131"/>
                  </a:cubicBezTo>
                  <a:cubicBezTo>
                    <a:pt x="143" y="131"/>
                    <a:pt x="143" y="131"/>
                    <a:pt x="143" y="131"/>
                  </a:cubicBezTo>
                  <a:cubicBezTo>
                    <a:pt x="143" y="123"/>
                    <a:pt x="143" y="123"/>
                    <a:pt x="143" y="123"/>
                  </a:cubicBezTo>
                  <a:cubicBezTo>
                    <a:pt x="142" y="123"/>
                    <a:pt x="141" y="123"/>
                    <a:pt x="140" y="123"/>
                  </a:cubicBezTo>
                  <a:cubicBezTo>
                    <a:pt x="134" y="123"/>
                    <a:pt x="128" y="123"/>
                    <a:pt x="122" y="123"/>
                  </a:cubicBezTo>
                  <a:cubicBezTo>
                    <a:pt x="116" y="123"/>
                    <a:pt x="112" y="119"/>
                    <a:pt x="112" y="113"/>
                  </a:cubicBezTo>
                  <a:cubicBezTo>
                    <a:pt x="112" y="108"/>
                    <a:pt x="116" y="104"/>
                    <a:pt x="122" y="104"/>
                  </a:cubicBezTo>
                  <a:cubicBezTo>
                    <a:pt x="126" y="104"/>
                    <a:pt x="129" y="104"/>
                    <a:pt x="133" y="104"/>
                  </a:cubicBezTo>
                  <a:cubicBezTo>
                    <a:pt x="133" y="104"/>
                    <a:pt x="133" y="103"/>
                    <a:pt x="134" y="103"/>
                  </a:cubicBezTo>
                  <a:close/>
                  <a:moveTo>
                    <a:pt x="74" y="18"/>
                  </a:moveTo>
                  <a:cubicBezTo>
                    <a:pt x="53" y="18"/>
                    <a:pt x="31" y="18"/>
                    <a:pt x="10" y="18"/>
                  </a:cubicBezTo>
                  <a:cubicBezTo>
                    <a:pt x="4" y="18"/>
                    <a:pt x="0" y="14"/>
                    <a:pt x="0" y="8"/>
                  </a:cubicBezTo>
                  <a:cubicBezTo>
                    <a:pt x="1" y="4"/>
                    <a:pt x="4" y="0"/>
                    <a:pt x="9" y="0"/>
                  </a:cubicBezTo>
                  <a:cubicBezTo>
                    <a:pt x="9" y="0"/>
                    <a:pt x="10" y="0"/>
                    <a:pt x="10" y="0"/>
                  </a:cubicBezTo>
                  <a:cubicBezTo>
                    <a:pt x="53" y="0"/>
                    <a:pt x="95" y="0"/>
                    <a:pt x="138" y="0"/>
                  </a:cubicBezTo>
                  <a:cubicBezTo>
                    <a:pt x="144" y="0"/>
                    <a:pt x="148" y="3"/>
                    <a:pt x="148" y="8"/>
                  </a:cubicBezTo>
                  <a:cubicBezTo>
                    <a:pt x="148" y="14"/>
                    <a:pt x="145" y="18"/>
                    <a:pt x="139" y="18"/>
                  </a:cubicBezTo>
                  <a:cubicBezTo>
                    <a:pt x="131" y="18"/>
                    <a:pt x="123" y="18"/>
                    <a:pt x="115" y="18"/>
                  </a:cubicBezTo>
                  <a:cubicBezTo>
                    <a:pt x="74" y="18"/>
                    <a:pt x="74" y="18"/>
                    <a:pt x="74" y="18"/>
                  </a:cubicBezTo>
                  <a:close/>
                  <a:moveTo>
                    <a:pt x="50" y="51"/>
                  </a:moveTo>
                  <a:cubicBezTo>
                    <a:pt x="37" y="51"/>
                    <a:pt x="24" y="51"/>
                    <a:pt x="10" y="51"/>
                  </a:cubicBezTo>
                  <a:cubicBezTo>
                    <a:pt x="4" y="51"/>
                    <a:pt x="0" y="47"/>
                    <a:pt x="0" y="40"/>
                  </a:cubicBezTo>
                  <a:cubicBezTo>
                    <a:pt x="1" y="37"/>
                    <a:pt x="4" y="34"/>
                    <a:pt x="7" y="33"/>
                  </a:cubicBezTo>
                  <a:cubicBezTo>
                    <a:pt x="9" y="33"/>
                    <a:pt x="10" y="33"/>
                    <a:pt x="12" y="33"/>
                  </a:cubicBezTo>
                  <a:cubicBezTo>
                    <a:pt x="38" y="33"/>
                    <a:pt x="63" y="33"/>
                    <a:pt x="89" y="33"/>
                  </a:cubicBezTo>
                  <a:cubicBezTo>
                    <a:pt x="90" y="33"/>
                    <a:pt x="92" y="33"/>
                    <a:pt x="93" y="33"/>
                  </a:cubicBezTo>
                  <a:cubicBezTo>
                    <a:pt x="97" y="34"/>
                    <a:pt x="100" y="37"/>
                    <a:pt x="100" y="42"/>
                  </a:cubicBezTo>
                  <a:cubicBezTo>
                    <a:pt x="100" y="46"/>
                    <a:pt x="98" y="50"/>
                    <a:pt x="94" y="51"/>
                  </a:cubicBezTo>
                  <a:cubicBezTo>
                    <a:pt x="92" y="51"/>
                    <a:pt x="91" y="51"/>
                    <a:pt x="89" y="51"/>
                  </a:cubicBezTo>
                  <a:cubicBezTo>
                    <a:pt x="76" y="51"/>
                    <a:pt x="63" y="51"/>
                    <a:pt x="50" y="51"/>
                  </a:cubicBezTo>
                  <a:close/>
                  <a:moveTo>
                    <a:pt x="50" y="51"/>
                  </a:moveTo>
                  <a:cubicBezTo>
                    <a:pt x="50" y="51"/>
                    <a:pt x="50" y="51"/>
                    <a:pt x="50" y="5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9" name="圆角矩形 48"/>
          <p:cNvSpPr/>
          <p:nvPr/>
        </p:nvSpPr>
        <p:spPr>
          <a:xfrm>
            <a:off x="7092280" y="2211710"/>
            <a:ext cx="648072" cy="648072"/>
          </a:xfrm>
          <a:prstGeom prst="roundRect">
            <a:avLst>
              <a:gd name="adj" fmla="val 10012"/>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Freeform 6"/>
          <p:cNvSpPr>
            <a:spLocks noEditPoints="1"/>
          </p:cNvSpPr>
          <p:nvPr/>
        </p:nvSpPr>
        <p:spPr bwMode="auto">
          <a:xfrm>
            <a:off x="7271853" y="2351596"/>
            <a:ext cx="288925" cy="368300"/>
          </a:xfrm>
          <a:custGeom>
            <a:avLst/>
            <a:gdLst>
              <a:gd name="T0" fmla="*/ 0 w 77"/>
              <a:gd name="T1" fmla="*/ 85 h 98"/>
              <a:gd name="T2" fmla="*/ 29 w 77"/>
              <a:gd name="T3" fmla="*/ 98 h 98"/>
              <a:gd name="T4" fmla="*/ 30 w 77"/>
              <a:gd name="T5" fmla="*/ 98 h 98"/>
              <a:gd name="T6" fmla="*/ 30 w 77"/>
              <a:gd name="T7" fmla="*/ 98 h 98"/>
              <a:gd name="T8" fmla="*/ 31 w 77"/>
              <a:gd name="T9" fmla="*/ 98 h 98"/>
              <a:gd name="T10" fmla="*/ 33 w 77"/>
              <a:gd name="T11" fmla="*/ 98 h 98"/>
              <a:gd name="T12" fmla="*/ 33 w 77"/>
              <a:gd name="T13" fmla="*/ 98 h 98"/>
              <a:gd name="T14" fmla="*/ 34 w 77"/>
              <a:gd name="T15" fmla="*/ 98 h 98"/>
              <a:gd name="T16" fmla="*/ 35 w 77"/>
              <a:gd name="T17" fmla="*/ 98 h 98"/>
              <a:gd name="T18" fmla="*/ 36 w 77"/>
              <a:gd name="T19" fmla="*/ 98 h 98"/>
              <a:gd name="T20" fmla="*/ 37 w 77"/>
              <a:gd name="T21" fmla="*/ 98 h 98"/>
              <a:gd name="T22" fmla="*/ 38 w 77"/>
              <a:gd name="T23" fmla="*/ 98 h 98"/>
              <a:gd name="T24" fmla="*/ 39 w 77"/>
              <a:gd name="T25" fmla="*/ 98 h 98"/>
              <a:gd name="T26" fmla="*/ 40 w 77"/>
              <a:gd name="T27" fmla="*/ 98 h 98"/>
              <a:gd name="T28" fmla="*/ 41 w 77"/>
              <a:gd name="T29" fmla="*/ 98 h 98"/>
              <a:gd name="T30" fmla="*/ 42 w 77"/>
              <a:gd name="T31" fmla="*/ 98 h 98"/>
              <a:gd name="T32" fmla="*/ 43 w 77"/>
              <a:gd name="T33" fmla="*/ 98 h 98"/>
              <a:gd name="T34" fmla="*/ 43 w 77"/>
              <a:gd name="T35" fmla="*/ 98 h 98"/>
              <a:gd name="T36" fmla="*/ 44 w 77"/>
              <a:gd name="T37" fmla="*/ 98 h 98"/>
              <a:gd name="T38" fmla="*/ 45 w 77"/>
              <a:gd name="T39" fmla="*/ 98 h 98"/>
              <a:gd name="T40" fmla="*/ 46 w 77"/>
              <a:gd name="T41" fmla="*/ 98 h 98"/>
              <a:gd name="T42" fmla="*/ 47 w 77"/>
              <a:gd name="T43" fmla="*/ 98 h 98"/>
              <a:gd name="T44" fmla="*/ 47 w 77"/>
              <a:gd name="T45" fmla="*/ 98 h 98"/>
              <a:gd name="T46" fmla="*/ 77 w 77"/>
              <a:gd name="T47" fmla="*/ 85 h 98"/>
              <a:gd name="T48" fmla="*/ 22 w 77"/>
              <a:gd name="T49" fmla="*/ 33 h 98"/>
              <a:gd name="T50" fmla="*/ 25 w 77"/>
              <a:gd name="T51" fmla="*/ 20 h 98"/>
              <a:gd name="T52" fmla="*/ 22 w 77"/>
              <a:gd name="T53" fmla="*/ 0 h 98"/>
              <a:gd name="T54" fmla="*/ 27 w 77"/>
              <a:gd name="T55" fmla="*/ 6 h 98"/>
              <a:gd name="T56" fmla="*/ 35 w 77"/>
              <a:gd name="T57" fmla="*/ 0 h 98"/>
              <a:gd name="T58" fmla="*/ 40 w 77"/>
              <a:gd name="T59" fmla="*/ 6 h 98"/>
              <a:gd name="T60" fmla="*/ 48 w 77"/>
              <a:gd name="T61" fmla="*/ 0 h 98"/>
              <a:gd name="T62" fmla="*/ 50 w 77"/>
              <a:gd name="T63" fmla="*/ 6 h 98"/>
              <a:gd name="T64" fmla="*/ 59 w 77"/>
              <a:gd name="T65" fmla="*/ 1 h 98"/>
              <a:gd name="T66" fmla="*/ 18 w 77"/>
              <a:gd name="T67" fmla="*/ 31 h 98"/>
              <a:gd name="T68" fmla="*/ 18 w 77"/>
              <a:gd name="T69" fmla="*/ 22 h 98"/>
              <a:gd name="T70" fmla="*/ 63 w 77"/>
              <a:gd name="T71" fmla="*/ 26 h 98"/>
              <a:gd name="T72" fmla="*/ 18 w 77"/>
              <a:gd name="T73" fmla="*/ 31 h 98"/>
              <a:gd name="T74" fmla="*/ 43 w 77"/>
              <a:gd name="T75" fmla="*/ 86 h 98"/>
              <a:gd name="T76" fmla="*/ 35 w 77"/>
              <a:gd name="T77" fmla="*/ 84 h 98"/>
              <a:gd name="T78" fmla="*/ 30 w 77"/>
              <a:gd name="T79" fmla="*/ 69 h 98"/>
              <a:gd name="T80" fmla="*/ 37 w 77"/>
              <a:gd name="T81" fmla="*/ 78 h 98"/>
              <a:gd name="T82" fmla="*/ 40 w 77"/>
              <a:gd name="T83" fmla="*/ 78 h 98"/>
              <a:gd name="T84" fmla="*/ 39 w 77"/>
              <a:gd name="T85" fmla="*/ 70 h 98"/>
              <a:gd name="T86" fmla="*/ 30 w 77"/>
              <a:gd name="T87" fmla="*/ 57 h 98"/>
              <a:gd name="T88" fmla="*/ 35 w 77"/>
              <a:gd name="T89" fmla="*/ 46 h 98"/>
              <a:gd name="T90" fmla="*/ 43 w 77"/>
              <a:gd name="T91" fmla="*/ 44 h 98"/>
              <a:gd name="T92" fmla="*/ 48 w 77"/>
              <a:gd name="T93" fmla="*/ 53 h 98"/>
              <a:gd name="T94" fmla="*/ 40 w 77"/>
              <a:gd name="T95" fmla="*/ 59 h 98"/>
              <a:gd name="T96" fmla="*/ 39 w 77"/>
              <a:gd name="T97" fmla="*/ 51 h 98"/>
              <a:gd name="T98" fmla="*/ 38 w 77"/>
              <a:gd name="T99" fmla="*/ 56 h 98"/>
              <a:gd name="T100" fmla="*/ 47 w 77"/>
              <a:gd name="T101" fmla="*/ 68 h 98"/>
              <a:gd name="T102" fmla="*/ 49 w 77"/>
              <a:gd name="T103"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 h="98">
                <a:moveTo>
                  <a:pt x="22" y="33"/>
                </a:moveTo>
                <a:cubicBezTo>
                  <a:pt x="11" y="49"/>
                  <a:pt x="4" y="66"/>
                  <a:pt x="0" y="85"/>
                </a:cubicBezTo>
                <a:cubicBezTo>
                  <a:pt x="1" y="91"/>
                  <a:pt x="5" y="96"/>
                  <a:pt x="11" y="98"/>
                </a:cubicBezTo>
                <a:cubicBezTo>
                  <a:pt x="29" y="98"/>
                  <a:pt x="29" y="98"/>
                  <a:pt x="29" y="98"/>
                </a:cubicBezTo>
                <a:cubicBezTo>
                  <a:pt x="30" y="98"/>
                  <a:pt x="30" y="98"/>
                  <a:pt x="30" y="98"/>
                </a:cubicBezTo>
                <a:cubicBezTo>
                  <a:pt x="30" y="98"/>
                  <a:pt x="30" y="98"/>
                  <a:pt x="30" y="98"/>
                </a:cubicBezTo>
                <a:cubicBezTo>
                  <a:pt x="30" y="98"/>
                  <a:pt x="30" y="98"/>
                  <a:pt x="30" y="98"/>
                </a:cubicBezTo>
                <a:cubicBezTo>
                  <a:pt x="30" y="98"/>
                  <a:pt x="30" y="98"/>
                  <a:pt x="30" y="98"/>
                </a:cubicBezTo>
                <a:cubicBezTo>
                  <a:pt x="31" y="98"/>
                  <a:pt x="31" y="98"/>
                  <a:pt x="31" y="98"/>
                </a:cubicBezTo>
                <a:cubicBezTo>
                  <a:pt x="31" y="98"/>
                  <a:pt x="31" y="98"/>
                  <a:pt x="31" y="98"/>
                </a:cubicBezTo>
                <a:cubicBezTo>
                  <a:pt x="32" y="98"/>
                  <a:pt x="32" y="98"/>
                  <a:pt x="32" y="98"/>
                </a:cubicBezTo>
                <a:cubicBezTo>
                  <a:pt x="33" y="98"/>
                  <a:pt x="33" y="98"/>
                  <a:pt x="33" y="98"/>
                </a:cubicBezTo>
                <a:cubicBezTo>
                  <a:pt x="33" y="98"/>
                  <a:pt x="33" y="98"/>
                  <a:pt x="33" y="98"/>
                </a:cubicBezTo>
                <a:cubicBezTo>
                  <a:pt x="33" y="98"/>
                  <a:pt x="33" y="98"/>
                  <a:pt x="33" y="98"/>
                </a:cubicBezTo>
                <a:cubicBezTo>
                  <a:pt x="34" y="98"/>
                  <a:pt x="34" y="98"/>
                  <a:pt x="34" y="98"/>
                </a:cubicBezTo>
                <a:cubicBezTo>
                  <a:pt x="34" y="98"/>
                  <a:pt x="34" y="98"/>
                  <a:pt x="34" y="98"/>
                </a:cubicBezTo>
                <a:cubicBezTo>
                  <a:pt x="34" y="98"/>
                  <a:pt x="34" y="98"/>
                  <a:pt x="34" y="98"/>
                </a:cubicBezTo>
                <a:cubicBezTo>
                  <a:pt x="35" y="98"/>
                  <a:pt x="35" y="98"/>
                  <a:pt x="35" y="98"/>
                </a:cubicBezTo>
                <a:cubicBezTo>
                  <a:pt x="35" y="98"/>
                  <a:pt x="35" y="98"/>
                  <a:pt x="35" y="98"/>
                </a:cubicBezTo>
                <a:cubicBezTo>
                  <a:pt x="36" y="98"/>
                  <a:pt x="36" y="98"/>
                  <a:pt x="36" y="98"/>
                </a:cubicBezTo>
                <a:cubicBezTo>
                  <a:pt x="37" y="98"/>
                  <a:pt x="37" y="98"/>
                  <a:pt x="37" y="98"/>
                </a:cubicBezTo>
                <a:cubicBezTo>
                  <a:pt x="37" y="98"/>
                  <a:pt x="37" y="98"/>
                  <a:pt x="37" y="98"/>
                </a:cubicBezTo>
                <a:cubicBezTo>
                  <a:pt x="37" y="98"/>
                  <a:pt x="37" y="98"/>
                  <a:pt x="37" y="98"/>
                </a:cubicBezTo>
                <a:cubicBezTo>
                  <a:pt x="38" y="98"/>
                  <a:pt x="38" y="98"/>
                  <a:pt x="38" y="98"/>
                </a:cubicBezTo>
                <a:cubicBezTo>
                  <a:pt x="38" y="98"/>
                  <a:pt x="38" y="98"/>
                  <a:pt x="38" y="98"/>
                </a:cubicBezTo>
                <a:cubicBezTo>
                  <a:pt x="39" y="98"/>
                  <a:pt x="39" y="98"/>
                  <a:pt x="39" y="98"/>
                </a:cubicBezTo>
                <a:cubicBezTo>
                  <a:pt x="39" y="98"/>
                  <a:pt x="39" y="98"/>
                  <a:pt x="39" y="98"/>
                </a:cubicBezTo>
                <a:cubicBezTo>
                  <a:pt x="40" y="98"/>
                  <a:pt x="40" y="98"/>
                  <a:pt x="40" y="98"/>
                </a:cubicBezTo>
                <a:cubicBezTo>
                  <a:pt x="40" y="98"/>
                  <a:pt x="40" y="98"/>
                  <a:pt x="40" y="98"/>
                </a:cubicBezTo>
                <a:cubicBezTo>
                  <a:pt x="41" y="98"/>
                  <a:pt x="41" y="98"/>
                  <a:pt x="41" y="98"/>
                </a:cubicBezTo>
                <a:cubicBezTo>
                  <a:pt x="41" y="98"/>
                  <a:pt x="41" y="98"/>
                  <a:pt x="41" y="98"/>
                </a:cubicBezTo>
                <a:cubicBezTo>
                  <a:pt x="42" y="98"/>
                  <a:pt x="42" y="98"/>
                  <a:pt x="42" y="98"/>
                </a:cubicBezTo>
                <a:cubicBezTo>
                  <a:pt x="42" y="98"/>
                  <a:pt x="42" y="98"/>
                  <a:pt x="42" y="98"/>
                </a:cubicBezTo>
                <a:cubicBezTo>
                  <a:pt x="43" y="98"/>
                  <a:pt x="43" y="98"/>
                  <a:pt x="43" y="98"/>
                </a:cubicBezTo>
                <a:cubicBezTo>
                  <a:pt x="43" y="98"/>
                  <a:pt x="43" y="98"/>
                  <a:pt x="43" y="98"/>
                </a:cubicBezTo>
                <a:cubicBezTo>
                  <a:pt x="43" y="98"/>
                  <a:pt x="43" y="98"/>
                  <a:pt x="43" y="98"/>
                </a:cubicBezTo>
                <a:cubicBezTo>
                  <a:pt x="43" y="98"/>
                  <a:pt x="43" y="98"/>
                  <a:pt x="43" y="98"/>
                </a:cubicBezTo>
                <a:cubicBezTo>
                  <a:pt x="44" y="98"/>
                  <a:pt x="44" y="98"/>
                  <a:pt x="44" y="98"/>
                </a:cubicBezTo>
                <a:cubicBezTo>
                  <a:pt x="45" y="98"/>
                  <a:pt x="45" y="98"/>
                  <a:pt x="45" y="98"/>
                </a:cubicBezTo>
                <a:cubicBezTo>
                  <a:pt x="45" y="98"/>
                  <a:pt x="45" y="98"/>
                  <a:pt x="45" y="98"/>
                </a:cubicBezTo>
                <a:cubicBezTo>
                  <a:pt x="46" y="98"/>
                  <a:pt x="46" y="98"/>
                  <a:pt x="46" y="98"/>
                </a:cubicBezTo>
                <a:cubicBezTo>
                  <a:pt x="46" y="98"/>
                  <a:pt x="46" y="98"/>
                  <a:pt x="46" y="98"/>
                </a:cubicBezTo>
                <a:cubicBezTo>
                  <a:pt x="46" y="98"/>
                  <a:pt x="46" y="98"/>
                  <a:pt x="46" y="98"/>
                </a:cubicBezTo>
                <a:cubicBezTo>
                  <a:pt x="47" y="98"/>
                  <a:pt x="47" y="98"/>
                  <a:pt x="47" y="98"/>
                </a:cubicBezTo>
                <a:cubicBezTo>
                  <a:pt x="47" y="98"/>
                  <a:pt x="47" y="98"/>
                  <a:pt x="47" y="98"/>
                </a:cubicBezTo>
                <a:cubicBezTo>
                  <a:pt x="47" y="98"/>
                  <a:pt x="47" y="98"/>
                  <a:pt x="47" y="98"/>
                </a:cubicBezTo>
                <a:cubicBezTo>
                  <a:pt x="66" y="98"/>
                  <a:pt x="66" y="98"/>
                  <a:pt x="66" y="98"/>
                </a:cubicBezTo>
                <a:cubicBezTo>
                  <a:pt x="72" y="96"/>
                  <a:pt x="75" y="91"/>
                  <a:pt x="77" y="85"/>
                </a:cubicBezTo>
                <a:cubicBezTo>
                  <a:pt x="72" y="66"/>
                  <a:pt x="66" y="49"/>
                  <a:pt x="55" y="33"/>
                </a:cubicBezTo>
                <a:cubicBezTo>
                  <a:pt x="44" y="33"/>
                  <a:pt x="33" y="33"/>
                  <a:pt x="22" y="33"/>
                </a:cubicBezTo>
                <a:close/>
                <a:moveTo>
                  <a:pt x="50" y="20"/>
                </a:moveTo>
                <a:cubicBezTo>
                  <a:pt x="42" y="20"/>
                  <a:pt x="34" y="20"/>
                  <a:pt x="25" y="20"/>
                </a:cubicBezTo>
                <a:cubicBezTo>
                  <a:pt x="16" y="1"/>
                  <a:pt x="16" y="1"/>
                  <a:pt x="16" y="1"/>
                </a:cubicBezTo>
                <a:cubicBezTo>
                  <a:pt x="22" y="0"/>
                  <a:pt x="22" y="0"/>
                  <a:pt x="22" y="0"/>
                </a:cubicBezTo>
                <a:cubicBezTo>
                  <a:pt x="25" y="6"/>
                  <a:pt x="25" y="6"/>
                  <a:pt x="25" y="6"/>
                </a:cubicBezTo>
                <a:cubicBezTo>
                  <a:pt x="27" y="6"/>
                  <a:pt x="27" y="6"/>
                  <a:pt x="27" y="6"/>
                </a:cubicBezTo>
                <a:cubicBezTo>
                  <a:pt x="27" y="0"/>
                  <a:pt x="27" y="0"/>
                  <a:pt x="27" y="0"/>
                </a:cubicBezTo>
                <a:cubicBezTo>
                  <a:pt x="35" y="0"/>
                  <a:pt x="35" y="0"/>
                  <a:pt x="35" y="0"/>
                </a:cubicBezTo>
                <a:cubicBezTo>
                  <a:pt x="36" y="6"/>
                  <a:pt x="36" y="6"/>
                  <a:pt x="36" y="6"/>
                </a:cubicBezTo>
                <a:cubicBezTo>
                  <a:pt x="40" y="6"/>
                  <a:pt x="40" y="6"/>
                  <a:pt x="40" y="6"/>
                </a:cubicBezTo>
                <a:cubicBezTo>
                  <a:pt x="40" y="0"/>
                  <a:pt x="40" y="0"/>
                  <a:pt x="40" y="0"/>
                </a:cubicBezTo>
                <a:cubicBezTo>
                  <a:pt x="48" y="0"/>
                  <a:pt x="48" y="0"/>
                  <a:pt x="48" y="0"/>
                </a:cubicBezTo>
                <a:cubicBezTo>
                  <a:pt x="48" y="6"/>
                  <a:pt x="48" y="6"/>
                  <a:pt x="48" y="6"/>
                </a:cubicBezTo>
                <a:cubicBezTo>
                  <a:pt x="50" y="6"/>
                  <a:pt x="50" y="6"/>
                  <a:pt x="50" y="6"/>
                </a:cubicBezTo>
                <a:cubicBezTo>
                  <a:pt x="53" y="0"/>
                  <a:pt x="53" y="0"/>
                  <a:pt x="53" y="0"/>
                </a:cubicBezTo>
                <a:cubicBezTo>
                  <a:pt x="59" y="1"/>
                  <a:pt x="59" y="1"/>
                  <a:pt x="59" y="1"/>
                </a:cubicBezTo>
                <a:cubicBezTo>
                  <a:pt x="50" y="20"/>
                  <a:pt x="50" y="20"/>
                  <a:pt x="50" y="20"/>
                </a:cubicBezTo>
                <a:close/>
                <a:moveTo>
                  <a:pt x="18" y="31"/>
                </a:moveTo>
                <a:cubicBezTo>
                  <a:pt x="16" y="31"/>
                  <a:pt x="14" y="29"/>
                  <a:pt x="14" y="26"/>
                </a:cubicBezTo>
                <a:cubicBezTo>
                  <a:pt x="14" y="24"/>
                  <a:pt x="16" y="22"/>
                  <a:pt x="18" y="22"/>
                </a:cubicBezTo>
                <a:cubicBezTo>
                  <a:pt x="59" y="22"/>
                  <a:pt x="59" y="22"/>
                  <a:pt x="59" y="22"/>
                </a:cubicBezTo>
                <a:cubicBezTo>
                  <a:pt x="61" y="22"/>
                  <a:pt x="63" y="24"/>
                  <a:pt x="63" y="26"/>
                </a:cubicBezTo>
                <a:cubicBezTo>
                  <a:pt x="63" y="29"/>
                  <a:pt x="61" y="31"/>
                  <a:pt x="59" y="31"/>
                </a:cubicBezTo>
                <a:cubicBezTo>
                  <a:pt x="18" y="31"/>
                  <a:pt x="18" y="31"/>
                  <a:pt x="18" y="31"/>
                </a:cubicBezTo>
                <a:close/>
                <a:moveTo>
                  <a:pt x="43" y="84"/>
                </a:moveTo>
                <a:cubicBezTo>
                  <a:pt x="43" y="86"/>
                  <a:pt x="43" y="86"/>
                  <a:pt x="43" y="86"/>
                </a:cubicBezTo>
                <a:cubicBezTo>
                  <a:pt x="35" y="86"/>
                  <a:pt x="35" y="86"/>
                  <a:pt x="35" y="86"/>
                </a:cubicBezTo>
                <a:cubicBezTo>
                  <a:pt x="35" y="84"/>
                  <a:pt x="35" y="84"/>
                  <a:pt x="35" y="84"/>
                </a:cubicBezTo>
                <a:cubicBezTo>
                  <a:pt x="32" y="83"/>
                  <a:pt x="30" y="81"/>
                  <a:pt x="30" y="77"/>
                </a:cubicBezTo>
                <a:cubicBezTo>
                  <a:pt x="30" y="69"/>
                  <a:pt x="30" y="69"/>
                  <a:pt x="30" y="69"/>
                </a:cubicBezTo>
                <a:cubicBezTo>
                  <a:pt x="37" y="69"/>
                  <a:pt x="37" y="69"/>
                  <a:pt x="37" y="69"/>
                </a:cubicBezTo>
                <a:cubicBezTo>
                  <a:pt x="37" y="78"/>
                  <a:pt x="37" y="78"/>
                  <a:pt x="37" y="78"/>
                </a:cubicBezTo>
                <a:cubicBezTo>
                  <a:pt x="37" y="78"/>
                  <a:pt x="38" y="79"/>
                  <a:pt x="39" y="79"/>
                </a:cubicBezTo>
                <a:cubicBezTo>
                  <a:pt x="40" y="79"/>
                  <a:pt x="40" y="78"/>
                  <a:pt x="40" y="78"/>
                </a:cubicBezTo>
                <a:cubicBezTo>
                  <a:pt x="40" y="73"/>
                  <a:pt x="40" y="73"/>
                  <a:pt x="40" y="73"/>
                </a:cubicBezTo>
                <a:cubicBezTo>
                  <a:pt x="40" y="72"/>
                  <a:pt x="40" y="71"/>
                  <a:pt x="39" y="70"/>
                </a:cubicBezTo>
                <a:cubicBezTo>
                  <a:pt x="38" y="69"/>
                  <a:pt x="36" y="67"/>
                  <a:pt x="32" y="63"/>
                </a:cubicBezTo>
                <a:cubicBezTo>
                  <a:pt x="31" y="61"/>
                  <a:pt x="30" y="59"/>
                  <a:pt x="30" y="57"/>
                </a:cubicBezTo>
                <a:cubicBezTo>
                  <a:pt x="30" y="53"/>
                  <a:pt x="30" y="53"/>
                  <a:pt x="30" y="53"/>
                </a:cubicBezTo>
                <a:cubicBezTo>
                  <a:pt x="30" y="49"/>
                  <a:pt x="32" y="47"/>
                  <a:pt x="35" y="46"/>
                </a:cubicBezTo>
                <a:cubicBezTo>
                  <a:pt x="35" y="44"/>
                  <a:pt x="35" y="44"/>
                  <a:pt x="35" y="44"/>
                </a:cubicBezTo>
                <a:cubicBezTo>
                  <a:pt x="43" y="44"/>
                  <a:pt x="43" y="44"/>
                  <a:pt x="43" y="44"/>
                </a:cubicBezTo>
                <a:cubicBezTo>
                  <a:pt x="43" y="46"/>
                  <a:pt x="43" y="46"/>
                  <a:pt x="43" y="46"/>
                </a:cubicBezTo>
                <a:cubicBezTo>
                  <a:pt x="46" y="47"/>
                  <a:pt x="48" y="49"/>
                  <a:pt x="48" y="53"/>
                </a:cubicBezTo>
                <a:cubicBezTo>
                  <a:pt x="48" y="59"/>
                  <a:pt x="48" y="59"/>
                  <a:pt x="48" y="59"/>
                </a:cubicBezTo>
                <a:cubicBezTo>
                  <a:pt x="40" y="59"/>
                  <a:pt x="40" y="59"/>
                  <a:pt x="40" y="59"/>
                </a:cubicBezTo>
                <a:cubicBezTo>
                  <a:pt x="40" y="52"/>
                  <a:pt x="40" y="52"/>
                  <a:pt x="40" y="52"/>
                </a:cubicBezTo>
                <a:cubicBezTo>
                  <a:pt x="40" y="51"/>
                  <a:pt x="40" y="51"/>
                  <a:pt x="39" y="51"/>
                </a:cubicBezTo>
                <a:cubicBezTo>
                  <a:pt x="38" y="51"/>
                  <a:pt x="38" y="52"/>
                  <a:pt x="38" y="53"/>
                </a:cubicBezTo>
                <a:cubicBezTo>
                  <a:pt x="38" y="56"/>
                  <a:pt x="38" y="56"/>
                  <a:pt x="38" y="56"/>
                </a:cubicBezTo>
                <a:cubicBezTo>
                  <a:pt x="38" y="57"/>
                  <a:pt x="39" y="59"/>
                  <a:pt x="41" y="61"/>
                </a:cubicBezTo>
                <a:cubicBezTo>
                  <a:pt x="44" y="64"/>
                  <a:pt x="47" y="67"/>
                  <a:pt x="47" y="68"/>
                </a:cubicBezTo>
                <a:cubicBezTo>
                  <a:pt x="48" y="69"/>
                  <a:pt x="49" y="71"/>
                  <a:pt x="49" y="72"/>
                </a:cubicBezTo>
                <a:cubicBezTo>
                  <a:pt x="49" y="77"/>
                  <a:pt x="49" y="77"/>
                  <a:pt x="49" y="77"/>
                </a:cubicBezTo>
                <a:cubicBezTo>
                  <a:pt x="49" y="81"/>
                  <a:pt x="47" y="83"/>
                  <a:pt x="43" y="84"/>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fontScale="92500"/>
          </a:bodyPr>
          <a:lstStyle/>
          <a:p>
            <a:r>
              <a:rPr lang="zh-CN" altLang="en-US" dirty="0">
                <a:latin typeface="+mn-ea"/>
              </a:rPr>
              <a:t>营销管理</a:t>
            </a:r>
            <a:r>
              <a:rPr lang="en-US" altLang="zh-CN" dirty="0">
                <a:latin typeface="+mn-ea"/>
              </a:rPr>
              <a:t>-</a:t>
            </a:r>
            <a:r>
              <a:rPr lang="zh-CN" altLang="en-US" dirty="0">
                <a:latin typeface="+mn-ea"/>
              </a:rPr>
              <a:t>批发业务</a:t>
            </a:r>
            <a:r>
              <a:rPr lang="en-US" altLang="zh-CN" dirty="0">
                <a:latin typeface="+mn-ea"/>
              </a:rPr>
              <a:t>-</a:t>
            </a:r>
            <a:r>
              <a:rPr lang="zh-CN" altLang="en-US" dirty="0">
                <a:latin typeface="+mn-ea"/>
              </a:rPr>
              <a:t>灵活的价格管理</a:t>
            </a:r>
            <a:endParaRPr lang="zh-CN" altLang="en-US" dirty="0"/>
          </a:p>
        </p:txBody>
      </p:sp>
      <p:sp>
        <p:nvSpPr>
          <p:cNvPr id="40963" name="Line 874"/>
          <p:cNvSpPr>
            <a:spLocks noChangeShapeType="1"/>
          </p:cNvSpPr>
          <p:nvPr/>
        </p:nvSpPr>
        <p:spPr bwMode="auto">
          <a:xfrm>
            <a:off x="5878513" y="4206478"/>
            <a:ext cx="939800" cy="261938"/>
          </a:xfrm>
          <a:prstGeom prst="line">
            <a:avLst/>
          </a:prstGeom>
          <a:ln>
            <a:tailEnd type="triangle" w="med" len="med"/>
          </a:ln>
        </p:spPr>
        <p:style>
          <a:lnRef idx="1">
            <a:schemeClr val="accent2"/>
          </a:lnRef>
          <a:fillRef idx="0">
            <a:schemeClr val="accent2"/>
          </a:fillRef>
          <a:effectRef idx="0">
            <a:schemeClr val="accent2"/>
          </a:effectRef>
          <a:fontRef idx="minor">
            <a:schemeClr val="tx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40964" name="Line 875"/>
          <p:cNvSpPr>
            <a:spLocks noChangeShapeType="1"/>
          </p:cNvSpPr>
          <p:nvPr/>
        </p:nvSpPr>
        <p:spPr bwMode="auto">
          <a:xfrm>
            <a:off x="3571875" y="3569494"/>
            <a:ext cx="2306638" cy="641747"/>
          </a:xfrm>
          <a:prstGeom prst="line">
            <a:avLst/>
          </a:prstGeom>
          <a:noFill/>
          <a:ln w="57150">
            <a:solidFill>
              <a:schemeClr val="bg2"/>
            </a:solidFill>
            <a:prstDash val="sysDot"/>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65" name="Line 876"/>
          <p:cNvSpPr>
            <a:spLocks noChangeShapeType="1"/>
          </p:cNvSpPr>
          <p:nvPr/>
        </p:nvSpPr>
        <p:spPr bwMode="auto">
          <a:xfrm flipV="1">
            <a:off x="3579813" y="2996804"/>
            <a:ext cx="0" cy="572690"/>
          </a:xfrm>
          <a:prstGeom prst="line">
            <a:avLst/>
          </a:prstGeom>
          <a:noFill/>
          <a:ln w="57150">
            <a:solidFill>
              <a:schemeClr val="bg2"/>
            </a:solidFill>
            <a:prstDash val="sysDot"/>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66" name="Line 877"/>
          <p:cNvSpPr>
            <a:spLocks noChangeShapeType="1"/>
          </p:cNvSpPr>
          <p:nvPr/>
        </p:nvSpPr>
        <p:spPr bwMode="auto">
          <a:xfrm flipH="1">
            <a:off x="2787650" y="3569493"/>
            <a:ext cx="800100" cy="404813"/>
          </a:xfrm>
          <a:prstGeom prst="line">
            <a:avLst/>
          </a:prstGeom>
          <a:noFill/>
          <a:ln w="57150">
            <a:solidFill>
              <a:schemeClr val="bg2"/>
            </a:solidFill>
            <a:prstDash val="sysDot"/>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67" name="Text Box 878"/>
          <p:cNvSpPr txBox="1">
            <a:spLocks noChangeArrowheads="1"/>
          </p:cNvSpPr>
          <p:nvPr/>
        </p:nvSpPr>
        <p:spPr bwMode="auto">
          <a:xfrm>
            <a:off x="6894514" y="4140994"/>
            <a:ext cx="1050925" cy="437043"/>
          </a:xfrm>
          <a:prstGeom prst="rect">
            <a:avLst/>
          </a:prstGeom>
          <a:noFill/>
          <a:ln w="28575">
            <a:noFill/>
            <a:miter lim="800000"/>
          </a:ln>
        </p:spPr>
        <p:txBody>
          <a:bodyPr lIns="0" rIns="0">
            <a:spAutoFit/>
          </a:bodyPr>
          <a:lstStyle/>
          <a:p>
            <a:pPr eaLnBrk="0" hangingPunct="0">
              <a:lnSpc>
                <a:spcPct val="80000"/>
              </a:lnSpc>
              <a:spcBef>
                <a:spcPct val="50000"/>
              </a:spcBef>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渠道维度</a:t>
            </a:r>
            <a:r>
              <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rPr>
              <a:t>(Place)</a:t>
            </a:r>
            <a:endPar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968" name="Text Box 879"/>
          <p:cNvSpPr txBox="1">
            <a:spLocks noChangeArrowheads="1"/>
          </p:cNvSpPr>
          <p:nvPr/>
        </p:nvSpPr>
        <p:spPr bwMode="auto">
          <a:xfrm>
            <a:off x="3525839" y="914400"/>
            <a:ext cx="1188018" cy="345094"/>
          </a:xfrm>
          <a:prstGeom prst="rect">
            <a:avLst/>
          </a:prstGeom>
          <a:noFill/>
          <a:ln w="28575">
            <a:noFill/>
            <a:miter lim="800000"/>
          </a:ln>
        </p:spPr>
        <p:txBody>
          <a:bodyPr wrap="none" lIns="109728" rIns="0">
            <a:spAutoFit/>
          </a:bodyPr>
          <a:lstStyle/>
          <a:p>
            <a:pPr eaLnBrk="0" hangingPunct="0">
              <a:lnSpc>
                <a:spcPct val="130000"/>
              </a:lnSpc>
              <a:spcBef>
                <a:spcPct val="100000"/>
              </a:spcBef>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组织时间维度</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969" name="Text Box 880"/>
          <p:cNvSpPr txBox="1">
            <a:spLocks noChangeArrowheads="1"/>
          </p:cNvSpPr>
          <p:nvPr/>
        </p:nvSpPr>
        <p:spPr bwMode="auto">
          <a:xfrm>
            <a:off x="627063" y="4140994"/>
            <a:ext cx="1052512" cy="437043"/>
          </a:xfrm>
          <a:prstGeom prst="rect">
            <a:avLst/>
          </a:prstGeom>
          <a:noFill/>
          <a:ln w="28575">
            <a:noFill/>
            <a:miter lim="800000"/>
          </a:ln>
        </p:spPr>
        <p:txBody>
          <a:bodyPr lIns="0" rIns="0">
            <a:spAutoFit/>
          </a:bodyPr>
          <a:lstStyle/>
          <a:p>
            <a:pPr eaLnBrk="0" hangingPunct="0">
              <a:lnSpc>
                <a:spcPct val="80000"/>
              </a:lnSpc>
              <a:spcBef>
                <a:spcPct val="50000"/>
              </a:spcBef>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对象维度</a:t>
            </a:r>
            <a:r>
              <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rPr>
              <a:t>(Place)</a:t>
            </a:r>
            <a:endPar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970" name="Line 881"/>
          <p:cNvSpPr>
            <a:spLocks noChangeShapeType="1"/>
          </p:cNvSpPr>
          <p:nvPr/>
        </p:nvSpPr>
        <p:spPr bwMode="auto">
          <a:xfrm>
            <a:off x="3219451" y="3733800"/>
            <a:ext cx="182563" cy="80963"/>
          </a:xfrm>
          <a:prstGeom prst="line">
            <a:avLst/>
          </a:prstGeom>
          <a:noFill/>
          <a:ln w="38100">
            <a:solidFill>
              <a:srgbClr val="666699"/>
            </a:solid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71" name="Line 882"/>
          <p:cNvSpPr>
            <a:spLocks noChangeShapeType="1"/>
          </p:cNvSpPr>
          <p:nvPr/>
        </p:nvSpPr>
        <p:spPr bwMode="auto">
          <a:xfrm>
            <a:off x="2743994" y="3977878"/>
            <a:ext cx="113356" cy="80963"/>
          </a:xfrm>
          <a:prstGeom prst="line">
            <a:avLst/>
          </a:prstGeom>
          <a:noFill/>
          <a:ln w="38100">
            <a:solidFill>
              <a:srgbClr val="666699"/>
            </a:solid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72" name="Line 883"/>
          <p:cNvSpPr>
            <a:spLocks noChangeShapeType="1"/>
          </p:cNvSpPr>
          <p:nvPr/>
        </p:nvSpPr>
        <p:spPr bwMode="auto">
          <a:xfrm>
            <a:off x="2282032" y="4223147"/>
            <a:ext cx="113357" cy="80963"/>
          </a:xfrm>
          <a:prstGeom prst="line">
            <a:avLst/>
          </a:prstGeom>
          <a:noFill/>
          <a:ln w="38100">
            <a:solidFill>
              <a:srgbClr val="666699"/>
            </a:solid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73" name="Line 884"/>
          <p:cNvSpPr>
            <a:spLocks noChangeShapeType="1"/>
          </p:cNvSpPr>
          <p:nvPr/>
        </p:nvSpPr>
        <p:spPr bwMode="auto">
          <a:xfrm flipH="1">
            <a:off x="4049713" y="3733800"/>
            <a:ext cx="184150" cy="80963"/>
          </a:xfrm>
          <a:prstGeom prst="line">
            <a:avLst/>
          </a:prstGeom>
          <a:noFill/>
          <a:ln w="38100">
            <a:solidFill>
              <a:srgbClr val="666699"/>
            </a:solid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74" name="Line 885"/>
          <p:cNvSpPr>
            <a:spLocks noChangeShapeType="1"/>
          </p:cNvSpPr>
          <p:nvPr/>
        </p:nvSpPr>
        <p:spPr bwMode="auto">
          <a:xfrm flipH="1">
            <a:off x="4879975" y="3977878"/>
            <a:ext cx="184150" cy="80963"/>
          </a:xfrm>
          <a:prstGeom prst="line">
            <a:avLst/>
          </a:prstGeom>
          <a:noFill/>
          <a:ln w="38100">
            <a:solidFill>
              <a:srgbClr val="666699"/>
            </a:solid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75" name="Line 886"/>
          <p:cNvSpPr>
            <a:spLocks noChangeShapeType="1"/>
          </p:cNvSpPr>
          <p:nvPr/>
        </p:nvSpPr>
        <p:spPr bwMode="auto">
          <a:xfrm flipH="1">
            <a:off x="5710238" y="4223147"/>
            <a:ext cx="184150" cy="80963"/>
          </a:xfrm>
          <a:prstGeom prst="line">
            <a:avLst/>
          </a:prstGeom>
          <a:noFill/>
          <a:ln w="38100">
            <a:solidFill>
              <a:srgbClr val="666699"/>
            </a:solid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76" name="Line 887"/>
          <p:cNvSpPr>
            <a:spLocks noChangeShapeType="1"/>
          </p:cNvSpPr>
          <p:nvPr/>
        </p:nvSpPr>
        <p:spPr bwMode="auto">
          <a:xfrm>
            <a:off x="3571032" y="2996804"/>
            <a:ext cx="125777" cy="0"/>
          </a:xfrm>
          <a:prstGeom prst="line">
            <a:avLst/>
          </a:prstGeom>
          <a:noFill/>
          <a:ln w="38100">
            <a:solidFill>
              <a:srgbClr val="666699"/>
            </a:solid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77" name="Line 888"/>
          <p:cNvSpPr>
            <a:spLocks noChangeShapeType="1"/>
          </p:cNvSpPr>
          <p:nvPr/>
        </p:nvSpPr>
        <p:spPr bwMode="auto">
          <a:xfrm>
            <a:off x="3571032" y="2376488"/>
            <a:ext cx="125777" cy="0"/>
          </a:xfrm>
          <a:prstGeom prst="line">
            <a:avLst/>
          </a:prstGeom>
          <a:noFill/>
          <a:ln w="38100">
            <a:solidFill>
              <a:srgbClr val="666699"/>
            </a:solid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78" name="Line 889"/>
          <p:cNvSpPr>
            <a:spLocks noChangeShapeType="1"/>
          </p:cNvSpPr>
          <p:nvPr/>
        </p:nvSpPr>
        <p:spPr bwMode="auto">
          <a:xfrm>
            <a:off x="3571032" y="1771650"/>
            <a:ext cx="125777" cy="0"/>
          </a:xfrm>
          <a:prstGeom prst="line">
            <a:avLst/>
          </a:prstGeom>
          <a:noFill/>
          <a:ln w="38100">
            <a:solidFill>
              <a:srgbClr val="666699"/>
            </a:solid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79" name="Text Box 890"/>
          <p:cNvSpPr txBox="1">
            <a:spLocks noChangeArrowheads="1"/>
          </p:cNvSpPr>
          <p:nvPr/>
        </p:nvSpPr>
        <p:spPr bwMode="auto">
          <a:xfrm>
            <a:off x="2484439" y="3439716"/>
            <a:ext cx="733425" cy="332399"/>
          </a:xfrm>
          <a:prstGeom prst="rect">
            <a:avLst/>
          </a:prstGeom>
          <a:noFill/>
          <a:ln w="28575">
            <a:noFill/>
            <a:miter lim="800000"/>
          </a:ln>
        </p:spPr>
        <p:txBody>
          <a:bodyPr lIns="0" rIns="0">
            <a:spAutoFit/>
          </a:bodyPr>
          <a:lstStyle/>
          <a:p>
            <a:pPr eaLnBrk="0" hangingPunct="0">
              <a:lnSpc>
                <a:spcPct val="130000"/>
              </a:lnSpc>
              <a:spcBef>
                <a:spcPct val="50000"/>
              </a:spcBef>
            </a:pPr>
            <a:r>
              <a:rPr lang="zh-CN" altLang="en-US" sz="1200">
                <a:latin typeface="微软雅黑" panose="020B0503020204020204" pitchFamily="34" charset="-122"/>
                <a:ea typeface="微软雅黑" panose="020B0503020204020204" pitchFamily="34" charset="-122"/>
              </a:rPr>
              <a:t>计量单位</a:t>
            </a:r>
            <a:endParaRPr lang="zh-CN" altLang="en-US" sz="1200">
              <a:latin typeface="微软雅黑" panose="020B0503020204020204" pitchFamily="34" charset="-122"/>
              <a:ea typeface="微软雅黑" panose="020B0503020204020204" pitchFamily="34" charset="-122"/>
            </a:endParaRPr>
          </a:p>
        </p:txBody>
      </p:sp>
      <p:sp>
        <p:nvSpPr>
          <p:cNvPr id="40980" name="Text Box 891"/>
          <p:cNvSpPr txBox="1">
            <a:spLocks noChangeArrowheads="1"/>
          </p:cNvSpPr>
          <p:nvPr/>
        </p:nvSpPr>
        <p:spPr bwMode="auto">
          <a:xfrm>
            <a:off x="3865563" y="2132410"/>
            <a:ext cx="1198562" cy="332399"/>
          </a:xfrm>
          <a:prstGeom prst="rect">
            <a:avLst/>
          </a:prstGeom>
          <a:noFill/>
          <a:ln w="28575">
            <a:noFill/>
            <a:miter lim="800000"/>
          </a:ln>
        </p:spPr>
        <p:txBody>
          <a:bodyPr lIns="0" rIns="0">
            <a:spAutoFit/>
          </a:bodyPr>
          <a:lstStyle/>
          <a:p>
            <a:pPr eaLnBrk="0" hangingPunct="0">
              <a:lnSpc>
                <a:spcPct val="130000"/>
              </a:lnSpc>
              <a:spcBef>
                <a:spcPct val="50000"/>
              </a:spcBef>
            </a:pPr>
            <a:r>
              <a:rPr lang="zh-CN" altLang="en-US" sz="1200">
                <a:latin typeface="微软雅黑" panose="020B0503020204020204" pitchFamily="34" charset="-122"/>
                <a:ea typeface="微软雅黑" panose="020B0503020204020204" pitchFamily="34" charset="-122"/>
              </a:rPr>
              <a:t>销售组织</a:t>
            </a:r>
            <a:endParaRPr lang="zh-CN" altLang="en-US" sz="1200">
              <a:latin typeface="微软雅黑" panose="020B0503020204020204" pitchFamily="34" charset="-122"/>
              <a:ea typeface="微软雅黑" panose="020B0503020204020204" pitchFamily="34" charset="-122"/>
            </a:endParaRPr>
          </a:p>
        </p:txBody>
      </p:sp>
      <p:sp>
        <p:nvSpPr>
          <p:cNvPr id="40981" name="Text Box 892"/>
          <p:cNvSpPr txBox="1">
            <a:spLocks noChangeArrowheads="1"/>
          </p:cNvSpPr>
          <p:nvPr/>
        </p:nvSpPr>
        <p:spPr bwMode="auto">
          <a:xfrm>
            <a:off x="2203450" y="3650457"/>
            <a:ext cx="554038" cy="332399"/>
          </a:xfrm>
          <a:prstGeom prst="rect">
            <a:avLst/>
          </a:prstGeom>
          <a:noFill/>
          <a:ln w="28575">
            <a:noFill/>
            <a:miter lim="800000"/>
          </a:ln>
        </p:spPr>
        <p:txBody>
          <a:bodyPr lIns="0" rIns="0">
            <a:spAutoFit/>
          </a:bodyPr>
          <a:lstStyle/>
          <a:p>
            <a:pPr eaLnBrk="0" hangingPunct="0">
              <a:lnSpc>
                <a:spcPct val="130000"/>
              </a:lnSpc>
              <a:spcBef>
                <a:spcPct val="50000"/>
              </a:spcBef>
            </a:pPr>
            <a:r>
              <a:rPr lang="zh-CN" altLang="en-US" sz="1200">
                <a:latin typeface="微软雅黑" panose="020B0503020204020204" pitchFamily="34" charset="-122"/>
                <a:ea typeface="微软雅黑" panose="020B0503020204020204" pitchFamily="34" charset="-122"/>
              </a:rPr>
              <a:t>商品</a:t>
            </a:r>
            <a:endParaRPr lang="zh-CN" altLang="en-US" sz="1200">
              <a:latin typeface="微软雅黑" panose="020B0503020204020204" pitchFamily="34" charset="-122"/>
              <a:ea typeface="微软雅黑" panose="020B0503020204020204" pitchFamily="34" charset="-122"/>
            </a:endParaRPr>
          </a:p>
        </p:txBody>
      </p:sp>
      <p:sp>
        <p:nvSpPr>
          <p:cNvPr id="40982" name="Text Box 893"/>
          <p:cNvSpPr txBox="1">
            <a:spLocks noChangeArrowheads="1"/>
          </p:cNvSpPr>
          <p:nvPr/>
        </p:nvSpPr>
        <p:spPr bwMode="auto">
          <a:xfrm>
            <a:off x="1547813" y="3895725"/>
            <a:ext cx="747712" cy="332399"/>
          </a:xfrm>
          <a:prstGeom prst="rect">
            <a:avLst/>
          </a:prstGeom>
          <a:noFill/>
          <a:ln w="28575">
            <a:noFill/>
            <a:miter lim="800000"/>
          </a:ln>
        </p:spPr>
        <p:txBody>
          <a:bodyPr lIns="0" rIns="0">
            <a:spAutoFit/>
          </a:bodyPr>
          <a:lstStyle/>
          <a:p>
            <a:pPr eaLnBrk="0" hangingPunct="0">
              <a:lnSpc>
                <a:spcPct val="130000"/>
              </a:lnSpc>
              <a:spcBef>
                <a:spcPct val="50000"/>
              </a:spcBef>
            </a:pPr>
            <a:r>
              <a:rPr lang="zh-CN" altLang="en-US" sz="1200">
                <a:latin typeface="微软雅黑" panose="020B0503020204020204" pitchFamily="34" charset="-122"/>
                <a:ea typeface="微软雅黑" panose="020B0503020204020204" pitchFamily="34" charset="-122"/>
              </a:rPr>
              <a:t>商品分类</a:t>
            </a:r>
            <a:endParaRPr lang="zh-CN" altLang="en-US" sz="1200">
              <a:latin typeface="微软雅黑" panose="020B0503020204020204" pitchFamily="34" charset="-122"/>
              <a:ea typeface="微软雅黑" panose="020B0503020204020204" pitchFamily="34" charset="-122"/>
            </a:endParaRPr>
          </a:p>
        </p:txBody>
      </p:sp>
      <p:sp>
        <p:nvSpPr>
          <p:cNvPr id="40983" name="Text Box 894"/>
          <p:cNvSpPr txBox="1">
            <a:spLocks noChangeArrowheads="1"/>
          </p:cNvSpPr>
          <p:nvPr/>
        </p:nvSpPr>
        <p:spPr bwMode="auto">
          <a:xfrm>
            <a:off x="3865563" y="1526381"/>
            <a:ext cx="830262" cy="332399"/>
          </a:xfrm>
          <a:prstGeom prst="rect">
            <a:avLst/>
          </a:prstGeom>
          <a:noFill/>
          <a:ln w="28575">
            <a:noFill/>
            <a:miter lim="800000"/>
          </a:ln>
        </p:spPr>
        <p:txBody>
          <a:bodyPr lIns="0" rIns="0">
            <a:spAutoFit/>
          </a:bodyPr>
          <a:lstStyle/>
          <a:p>
            <a:pPr eaLnBrk="0" hangingPunct="0">
              <a:lnSpc>
                <a:spcPct val="130000"/>
              </a:lnSpc>
              <a:spcBef>
                <a:spcPct val="50000"/>
              </a:spcBef>
            </a:pPr>
            <a:r>
              <a:rPr lang="zh-CN" altLang="en-US" sz="1200">
                <a:latin typeface="微软雅黑" panose="020B0503020204020204" pitchFamily="34" charset="-122"/>
                <a:ea typeface="微软雅黑" panose="020B0503020204020204" pitchFamily="34" charset="-122"/>
              </a:rPr>
              <a:t>价格有效期</a:t>
            </a:r>
            <a:endParaRPr lang="zh-CN" altLang="en-US" sz="1200">
              <a:latin typeface="微软雅黑" panose="020B0503020204020204" pitchFamily="34" charset="-122"/>
              <a:ea typeface="微软雅黑" panose="020B0503020204020204" pitchFamily="34" charset="-122"/>
            </a:endParaRPr>
          </a:p>
        </p:txBody>
      </p:sp>
      <p:sp>
        <p:nvSpPr>
          <p:cNvPr id="40984" name="Text Box 895"/>
          <p:cNvSpPr txBox="1">
            <a:spLocks noChangeArrowheads="1"/>
          </p:cNvSpPr>
          <p:nvPr/>
        </p:nvSpPr>
        <p:spPr bwMode="auto">
          <a:xfrm>
            <a:off x="3678238" y="3733800"/>
            <a:ext cx="739775" cy="332399"/>
          </a:xfrm>
          <a:prstGeom prst="rect">
            <a:avLst/>
          </a:prstGeom>
          <a:noFill/>
          <a:ln w="28575">
            <a:noFill/>
            <a:miter lim="800000"/>
          </a:ln>
        </p:spPr>
        <p:txBody>
          <a:bodyPr lIns="0" rIns="0">
            <a:spAutoFit/>
          </a:bodyPr>
          <a:lstStyle/>
          <a:p>
            <a:pPr eaLnBrk="0" hangingPunct="0">
              <a:lnSpc>
                <a:spcPct val="130000"/>
              </a:lnSpc>
              <a:spcBef>
                <a:spcPct val="50000"/>
              </a:spcBef>
            </a:pPr>
            <a:r>
              <a:rPr lang="zh-CN" altLang="en-US" sz="1200">
                <a:latin typeface="微软雅黑" panose="020B0503020204020204" pitchFamily="34" charset="-122"/>
                <a:ea typeface="微软雅黑" panose="020B0503020204020204" pitchFamily="34" charset="-122"/>
              </a:rPr>
              <a:t>地区分类</a:t>
            </a:r>
            <a:endParaRPr lang="zh-CN" altLang="en-US" sz="1200">
              <a:latin typeface="微软雅黑" panose="020B0503020204020204" pitchFamily="34" charset="-122"/>
              <a:ea typeface="微软雅黑" panose="020B0503020204020204" pitchFamily="34" charset="-122"/>
            </a:endParaRPr>
          </a:p>
        </p:txBody>
      </p:sp>
      <p:sp>
        <p:nvSpPr>
          <p:cNvPr id="40985" name="Text Box 896"/>
          <p:cNvSpPr txBox="1">
            <a:spLocks noChangeArrowheads="1"/>
          </p:cNvSpPr>
          <p:nvPr/>
        </p:nvSpPr>
        <p:spPr bwMode="auto">
          <a:xfrm>
            <a:off x="4418014" y="3977879"/>
            <a:ext cx="738187" cy="332399"/>
          </a:xfrm>
          <a:prstGeom prst="rect">
            <a:avLst/>
          </a:prstGeom>
          <a:noFill/>
          <a:ln w="28575">
            <a:noFill/>
            <a:miter lim="800000"/>
          </a:ln>
        </p:spPr>
        <p:txBody>
          <a:bodyPr lIns="0" rIns="0">
            <a:spAutoFit/>
          </a:bodyPr>
          <a:lstStyle/>
          <a:p>
            <a:pPr eaLnBrk="0" hangingPunct="0">
              <a:lnSpc>
                <a:spcPct val="130000"/>
              </a:lnSpc>
              <a:spcBef>
                <a:spcPct val="50000"/>
              </a:spcBef>
            </a:pPr>
            <a:r>
              <a:rPr lang="zh-CN" altLang="en-US" sz="1200">
                <a:latin typeface="微软雅黑" panose="020B0503020204020204" pitchFamily="34" charset="-122"/>
                <a:ea typeface="微软雅黑" panose="020B0503020204020204" pitchFamily="34" charset="-122"/>
              </a:rPr>
              <a:t>价格分组</a:t>
            </a:r>
            <a:endParaRPr lang="zh-CN" altLang="en-US" sz="1200">
              <a:latin typeface="微软雅黑" panose="020B0503020204020204" pitchFamily="34" charset="-122"/>
              <a:ea typeface="微软雅黑" panose="020B0503020204020204" pitchFamily="34" charset="-122"/>
            </a:endParaRPr>
          </a:p>
        </p:txBody>
      </p:sp>
      <p:sp>
        <p:nvSpPr>
          <p:cNvPr id="40986" name="Text Box 897"/>
          <p:cNvSpPr txBox="1">
            <a:spLocks noChangeArrowheads="1"/>
          </p:cNvSpPr>
          <p:nvPr/>
        </p:nvSpPr>
        <p:spPr bwMode="auto">
          <a:xfrm>
            <a:off x="5248275" y="4223147"/>
            <a:ext cx="738188" cy="332399"/>
          </a:xfrm>
          <a:prstGeom prst="rect">
            <a:avLst/>
          </a:prstGeom>
          <a:noFill/>
          <a:ln w="28575">
            <a:noFill/>
            <a:miter lim="800000"/>
          </a:ln>
        </p:spPr>
        <p:txBody>
          <a:bodyPr lIns="0" rIns="0">
            <a:spAutoFit/>
          </a:bodyPr>
          <a:lstStyle/>
          <a:p>
            <a:pPr eaLnBrk="0" hangingPunct="0">
              <a:lnSpc>
                <a:spcPct val="130000"/>
              </a:lnSpc>
              <a:spcBef>
                <a:spcPct val="50000"/>
              </a:spcBef>
            </a:pPr>
            <a:r>
              <a:rPr lang="zh-CN" altLang="en-US" sz="1200">
                <a:latin typeface="微软雅黑" panose="020B0503020204020204" pitchFamily="34" charset="-122"/>
                <a:ea typeface="微软雅黑" panose="020B0503020204020204" pitchFamily="34" charset="-122"/>
              </a:rPr>
              <a:t>客户</a:t>
            </a:r>
            <a:endParaRPr lang="zh-CN" altLang="en-US" sz="1200">
              <a:latin typeface="微软雅黑" panose="020B0503020204020204" pitchFamily="34" charset="-122"/>
              <a:ea typeface="微软雅黑" panose="020B0503020204020204" pitchFamily="34" charset="-122"/>
            </a:endParaRPr>
          </a:p>
        </p:txBody>
      </p:sp>
      <p:sp>
        <p:nvSpPr>
          <p:cNvPr id="40987" name="Freeform 899"/>
          <p:cNvSpPr/>
          <p:nvPr/>
        </p:nvSpPr>
        <p:spPr bwMode="auto">
          <a:xfrm>
            <a:off x="2765425" y="3334941"/>
            <a:ext cx="2311400" cy="1268015"/>
          </a:xfrm>
          <a:custGeom>
            <a:avLst/>
            <a:gdLst>
              <a:gd name="T0" fmla="*/ 0 w 1136"/>
              <a:gd name="T1" fmla="*/ 0 h 704"/>
              <a:gd name="T2" fmla="*/ 0 w 1136"/>
              <a:gd name="T3" fmla="*/ 2147483647 h 704"/>
              <a:gd name="T4" fmla="*/ 2147483647 w 1136"/>
              <a:gd name="T5" fmla="*/ 2147483647 h 704"/>
              <a:gd name="T6" fmla="*/ 2147483647 w 1136"/>
              <a:gd name="T7" fmla="*/ 2147483647 h 704"/>
              <a:gd name="T8" fmla="*/ 0 w 1136"/>
              <a:gd name="T9" fmla="*/ 0 h 704"/>
              <a:gd name="T10" fmla="*/ 0 60000 65536"/>
              <a:gd name="T11" fmla="*/ 0 60000 65536"/>
              <a:gd name="T12" fmla="*/ 0 60000 65536"/>
              <a:gd name="T13" fmla="*/ 0 60000 65536"/>
              <a:gd name="T14" fmla="*/ 0 60000 65536"/>
              <a:gd name="T15" fmla="*/ 0 w 1136"/>
              <a:gd name="T16" fmla="*/ 0 h 704"/>
              <a:gd name="T17" fmla="*/ 1136 w 1136"/>
              <a:gd name="T18" fmla="*/ 704 h 704"/>
            </a:gdLst>
            <a:ahLst/>
            <a:cxnLst>
              <a:cxn ang="T10">
                <a:pos x="T0" y="T1"/>
              </a:cxn>
              <a:cxn ang="T11">
                <a:pos x="T2" y="T3"/>
              </a:cxn>
              <a:cxn ang="T12">
                <a:pos x="T4" y="T5"/>
              </a:cxn>
              <a:cxn ang="T13">
                <a:pos x="T6" y="T7"/>
              </a:cxn>
              <a:cxn ang="T14">
                <a:pos x="T8" y="T9"/>
              </a:cxn>
            </a:cxnLst>
            <a:rect l="T15" t="T16" r="T17" b="T18"/>
            <a:pathLst>
              <a:path w="1136" h="704">
                <a:moveTo>
                  <a:pt x="0" y="0"/>
                </a:moveTo>
                <a:lnTo>
                  <a:pt x="0" y="342"/>
                </a:lnTo>
                <a:lnTo>
                  <a:pt x="1134" y="704"/>
                </a:lnTo>
                <a:lnTo>
                  <a:pt x="1136" y="356"/>
                </a:lnTo>
                <a:lnTo>
                  <a:pt x="0" y="0"/>
                </a:lnTo>
                <a:close/>
              </a:path>
            </a:pathLst>
          </a:custGeom>
          <a:solidFill>
            <a:srgbClr val="A5A5C3">
              <a:alpha val="50195"/>
            </a:srgbClr>
          </a:solidFill>
          <a:ln w="9525">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88" name="Freeform 900"/>
          <p:cNvSpPr/>
          <p:nvPr/>
        </p:nvSpPr>
        <p:spPr bwMode="auto">
          <a:xfrm>
            <a:off x="2741614" y="2996804"/>
            <a:ext cx="3152775" cy="991790"/>
          </a:xfrm>
          <a:custGeom>
            <a:avLst/>
            <a:gdLst>
              <a:gd name="T0" fmla="*/ 0 w 1550"/>
              <a:gd name="T1" fmla="*/ 2147483647 h 551"/>
              <a:gd name="T2" fmla="*/ 2147483647 w 1550"/>
              <a:gd name="T3" fmla="*/ 0 h 551"/>
              <a:gd name="T4" fmla="*/ 2147483647 w 1550"/>
              <a:gd name="T5" fmla="*/ 2147483647 h 551"/>
              <a:gd name="T6" fmla="*/ 2147483647 w 1550"/>
              <a:gd name="T7" fmla="*/ 2147483647 h 551"/>
              <a:gd name="T8" fmla="*/ 0 w 1550"/>
              <a:gd name="T9" fmla="*/ 2147483647 h 551"/>
              <a:gd name="T10" fmla="*/ 0 60000 65536"/>
              <a:gd name="T11" fmla="*/ 0 60000 65536"/>
              <a:gd name="T12" fmla="*/ 0 60000 65536"/>
              <a:gd name="T13" fmla="*/ 0 60000 65536"/>
              <a:gd name="T14" fmla="*/ 0 60000 65536"/>
              <a:gd name="T15" fmla="*/ 0 w 1550"/>
              <a:gd name="T16" fmla="*/ 0 h 551"/>
              <a:gd name="T17" fmla="*/ 1550 w 1550"/>
              <a:gd name="T18" fmla="*/ 551 h 551"/>
            </a:gdLst>
            <a:ahLst/>
            <a:cxnLst>
              <a:cxn ang="T10">
                <a:pos x="T0" y="T1"/>
              </a:cxn>
              <a:cxn ang="T11">
                <a:pos x="T2" y="T3"/>
              </a:cxn>
              <a:cxn ang="T12">
                <a:pos x="T4" y="T5"/>
              </a:cxn>
              <a:cxn ang="T13">
                <a:pos x="T6" y="T7"/>
              </a:cxn>
              <a:cxn ang="T14">
                <a:pos x="T8" y="T9"/>
              </a:cxn>
            </a:cxnLst>
            <a:rect l="T15" t="T16" r="T17" b="T18"/>
            <a:pathLst>
              <a:path w="1550" h="551">
                <a:moveTo>
                  <a:pt x="0" y="203"/>
                </a:moveTo>
                <a:lnTo>
                  <a:pt x="416" y="0"/>
                </a:lnTo>
                <a:lnTo>
                  <a:pt x="1550" y="318"/>
                </a:lnTo>
                <a:lnTo>
                  <a:pt x="1128" y="551"/>
                </a:lnTo>
                <a:lnTo>
                  <a:pt x="0" y="203"/>
                </a:lnTo>
                <a:close/>
              </a:path>
            </a:pathLst>
          </a:custGeom>
          <a:solidFill>
            <a:srgbClr val="F4B63A">
              <a:alpha val="50195"/>
            </a:srgbClr>
          </a:solidFill>
          <a:ln w="9525">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89" name="Freeform 901"/>
          <p:cNvSpPr/>
          <p:nvPr/>
        </p:nvSpPr>
        <p:spPr bwMode="auto">
          <a:xfrm>
            <a:off x="5064126" y="3569494"/>
            <a:ext cx="830263" cy="1060847"/>
          </a:xfrm>
          <a:custGeom>
            <a:avLst/>
            <a:gdLst>
              <a:gd name="T0" fmla="*/ 0 w 408"/>
              <a:gd name="T1" fmla="*/ 2147483647 h 589"/>
              <a:gd name="T2" fmla="*/ 0 w 408"/>
              <a:gd name="T3" fmla="*/ 2147483647 h 589"/>
              <a:gd name="T4" fmla="*/ 2147483647 w 408"/>
              <a:gd name="T5" fmla="*/ 2147483647 h 589"/>
              <a:gd name="T6" fmla="*/ 2147483647 w 408"/>
              <a:gd name="T7" fmla="*/ 0 h 589"/>
              <a:gd name="T8" fmla="*/ 0 w 408"/>
              <a:gd name="T9" fmla="*/ 2147483647 h 589"/>
              <a:gd name="T10" fmla="*/ 0 60000 65536"/>
              <a:gd name="T11" fmla="*/ 0 60000 65536"/>
              <a:gd name="T12" fmla="*/ 0 60000 65536"/>
              <a:gd name="T13" fmla="*/ 0 60000 65536"/>
              <a:gd name="T14" fmla="*/ 0 60000 65536"/>
              <a:gd name="T15" fmla="*/ 0 w 408"/>
              <a:gd name="T16" fmla="*/ 0 h 589"/>
              <a:gd name="T17" fmla="*/ 408 w 408"/>
              <a:gd name="T18" fmla="*/ 589 h 589"/>
            </a:gdLst>
            <a:ahLst/>
            <a:cxnLst>
              <a:cxn ang="T10">
                <a:pos x="T0" y="T1"/>
              </a:cxn>
              <a:cxn ang="T11">
                <a:pos x="T2" y="T3"/>
              </a:cxn>
              <a:cxn ang="T12">
                <a:pos x="T4" y="T5"/>
              </a:cxn>
              <a:cxn ang="T13">
                <a:pos x="T6" y="T7"/>
              </a:cxn>
              <a:cxn ang="T14">
                <a:pos x="T8" y="T9"/>
              </a:cxn>
            </a:cxnLst>
            <a:rect l="T15" t="T16" r="T17" b="T18"/>
            <a:pathLst>
              <a:path w="408" h="589">
                <a:moveTo>
                  <a:pt x="0" y="227"/>
                </a:moveTo>
                <a:lnTo>
                  <a:pt x="0" y="589"/>
                </a:lnTo>
                <a:lnTo>
                  <a:pt x="408" y="363"/>
                </a:lnTo>
                <a:lnTo>
                  <a:pt x="408" y="0"/>
                </a:lnTo>
                <a:lnTo>
                  <a:pt x="0" y="227"/>
                </a:lnTo>
                <a:close/>
              </a:path>
            </a:pathLst>
          </a:custGeom>
          <a:solidFill>
            <a:srgbClr val="69699B">
              <a:alpha val="50195"/>
            </a:srgbClr>
          </a:solidFill>
          <a:ln w="9525">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40990" name="Line 902"/>
          <p:cNvSpPr>
            <a:spLocks noChangeShapeType="1"/>
          </p:cNvSpPr>
          <p:nvPr/>
        </p:nvSpPr>
        <p:spPr bwMode="auto">
          <a:xfrm flipV="1">
            <a:off x="5064125" y="3895725"/>
            <a:ext cx="0" cy="734616"/>
          </a:xfrm>
          <a:prstGeom prst="line">
            <a:avLst/>
          </a:prstGeom>
          <a:noFill/>
          <a:ln w="9525">
            <a:solidFill>
              <a:schemeClr val="tx1"/>
            </a:solidFill>
            <a:prstDash val="sysDot"/>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79" name="Text Box 903"/>
          <p:cNvSpPr txBox="1">
            <a:spLocks noChangeArrowheads="1"/>
          </p:cNvSpPr>
          <p:nvPr/>
        </p:nvSpPr>
        <p:spPr bwMode="auto">
          <a:xfrm>
            <a:off x="3865564" y="2715766"/>
            <a:ext cx="1290637" cy="332399"/>
          </a:xfrm>
          <a:prstGeom prst="rect">
            <a:avLst/>
          </a:prstGeom>
          <a:ln>
            <a:noFill/>
          </a:ln>
        </p:spPr>
        <p:style>
          <a:lnRef idx="2">
            <a:schemeClr val="accent1"/>
          </a:lnRef>
          <a:fillRef idx="1">
            <a:schemeClr val="lt1"/>
          </a:fillRef>
          <a:effectRef idx="0">
            <a:schemeClr val="accent1"/>
          </a:effectRef>
          <a:fontRef idx="minor">
            <a:schemeClr val="dk1"/>
          </a:fontRef>
        </p:style>
        <p:txBody>
          <a:bodyPr lIns="0" rIns="0">
            <a:spAutoFit/>
          </a:bodyPr>
          <a:lstStyle/>
          <a:p>
            <a:pPr eaLnBrk="0" hangingPunct="0">
              <a:lnSpc>
                <a:spcPct val="130000"/>
              </a:lnSpc>
              <a:spcBef>
                <a:spcPct val="50000"/>
              </a:spcBef>
              <a:defRPr/>
            </a:pPr>
            <a:r>
              <a:rPr lang="zh-CN" altLang="en-US" sz="1200" b="1" dirty="0">
                <a:solidFill>
                  <a:schemeClr val="accent6">
                    <a:lumMod val="75000"/>
                  </a:schemeClr>
                </a:solidFill>
                <a:latin typeface="微软雅黑" panose="020B0503020204020204" pitchFamily="34" charset="-122"/>
                <a:ea typeface="微软雅黑" panose="020B0503020204020204" pitchFamily="34" charset="-122"/>
              </a:rPr>
              <a:t>公司</a:t>
            </a:r>
            <a:endParaRPr lang="zh-CN" altLang="en-US" sz="1200" b="1"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80" name="AutoShape 905"/>
          <p:cNvSpPr>
            <a:spLocks noChangeArrowheads="1"/>
          </p:cNvSpPr>
          <p:nvPr/>
        </p:nvSpPr>
        <p:spPr bwMode="auto">
          <a:xfrm>
            <a:off x="684214" y="1876425"/>
            <a:ext cx="2312987" cy="377429"/>
          </a:xfrm>
          <a:prstGeom prst="roundRect">
            <a:avLst>
              <a:gd name="adj" fmla="val 16667"/>
            </a:avLst>
          </a:prstGeom>
        </p:spPr>
        <p:style>
          <a:lnRef idx="2">
            <a:schemeClr val="accent1"/>
          </a:lnRef>
          <a:fillRef idx="1">
            <a:schemeClr val="lt1"/>
          </a:fillRef>
          <a:effectRef idx="0">
            <a:schemeClr val="accent1"/>
          </a:effectRef>
          <a:fontRef idx="minor">
            <a:schemeClr val="dk1"/>
          </a:fontRef>
        </p:style>
        <p:txBody>
          <a:bodyPr wrap="none" anchor="ctr"/>
          <a:lstStyle/>
          <a:p>
            <a:pPr>
              <a:defRPr/>
            </a:pPr>
            <a:endParaRPr lang="zh-CN" altLang="en-US">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1" name="Rectangle 906"/>
          <p:cNvSpPr>
            <a:spLocks noChangeArrowheads="1"/>
          </p:cNvSpPr>
          <p:nvPr/>
        </p:nvSpPr>
        <p:spPr bwMode="auto">
          <a:xfrm>
            <a:off x="827089" y="1902472"/>
            <a:ext cx="2232025" cy="363176"/>
          </a:xfrm>
          <a:prstGeom prst="rect">
            <a:avLst/>
          </a:prstGeom>
          <a:noFill/>
          <a:ln w="28575">
            <a:noFill/>
            <a:miter lim="800000"/>
          </a:ln>
          <a:effectLst>
            <a:outerShdw dist="17961" dir="2700000" algn="ctr" rotWithShape="0">
              <a:schemeClr val="bg1"/>
            </a:outerShdw>
          </a:effectLst>
        </p:spPr>
        <p:txBody>
          <a:bodyPr lIns="36000" rIns="0">
            <a:spAutoFit/>
          </a:bodyPr>
          <a:lstStyle/>
          <a:p>
            <a:pPr eaLnBrk="0" hangingPunct="0">
              <a:lnSpc>
                <a:spcPct val="110000"/>
              </a:lnSpc>
              <a:defRPr/>
            </a:pPr>
            <a:r>
              <a:rPr lang="zh-CN" altLang="en-US" sz="1600" dirty="0">
                <a:latin typeface="微软雅黑" panose="020B0503020204020204" pitchFamily="34" charset="-122"/>
                <a:ea typeface="微软雅黑" panose="020B0503020204020204" pitchFamily="34" charset="-122"/>
              </a:rPr>
              <a:t>提供价格变动追溯记录</a:t>
            </a:r>
            <a:endParaRPr lang="zh-CN" altLang="en-US" sz="1600" dirty="0">
              <a:latin typeface="微软雅黑" panose="020B0503020204020204" pitchFamily="34" charset="-122"/>
              <a:ea typeface="微软雅黑" panose="020B0503020204020204" pitchFamily="34" charset="-122"/>
            </a:endParaRPr>
          </a:p>
        </p:txBody>
      </p:sp>
      <p:sp>
        <p:nvSpPr>
          <p:cNvPr id="82" name="AutoShape 913"/>
          <p:cNvSpPr>
            <a:spLocks noChangeArrowheads="1"/>
          </p:cNvSpPr>
          <p:nvPr/>
        </p:nvSpPr>
        <p:spPr bwMode="auto">
          <a:xfrm>
            <a:off x="5867401" y="1012031"/>
            <a:ext cx="2473325" cy="2877527"/>
          </a:xfrm>
          <a:prstGeom prst="roundRect">
            <a:avLst>
              <a:gd name="adj" fmla="val 4247"/>
            </a:avLst>
          </a:prstGeom>
          <a:solidFill>
            <a:schemeClr val="bg1">
              <a:lumMod val="95000"/>
            </a:schemeClr>
          </a:solidFill>
          <a:ln>
            <a:noFill/>
          </a:ln>
        </p:spPr>
        <p:style>
          <a:lnRef idx="1">
            <a:schemeClr val="accent5"/>
          </a:lnRef>
          <a:fillRef idx="2">
            <a:schemeClr val="accent5"/>
          </a:fillRef>
          <a:effectRef idx="1">
            <a:schemeClr val="accent5"/>
          </a:effectRef>
          <a:fontRef idx="minor">
            <a:schemeClr val="dk1"/>
          </a:fontRef>
        </p:style>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83" name="Text Box 914"/>
          <p:cNvSpPr txBox="1">
            <a:spLocks noChangeArrowheads="1"/>
          </p:cNvSpPr>
          <p:nvPr/>
        </p:nvSpPr>
        <p:spPr bwMode="auto">
          <a:xfrm>
            <a:off x="6083300" y="1012032"/>
            <a:ext cx="2592388" cy="272516"/>
          </a:xfrm>
          <a:prstGeom prst="rect">
            <a:avLst/>
          </a:prstGeom>
          <a:noFill/>
          <a:ln w="9525">
            <a:noFill/>
            <a:miter lim="800000"/>
          </a:ln>
          <a:effectLst>
            <a:outerShdw dist="17961" dir="2700000" algn="ctr" rotWithShape="0">
              <a:schemeClr val="bg1"/>
            </a:outerShdw>
          </a:effectLst>
        </p:spPr>
        <p:txBody>
          <a:bodyPr lIns="36000" tIns="10800" rIns="18000">
            <a:spAutoFit/>
          </a:bodyPr>
          <a:lstStyle/>
          <a:p>
            <a:pPr>
              <a:spcBef>
                <a:spcPct val="50000"/>
              </a:spcBef>
              <a:buClr>
                <a:srgbClr val="F10F2A"/>
              </a:buClr>
              <a:buSzPct val="75000"/>
              <a:buFont typeface="Monotype Sorts" pitchFamily="2" charset="2"/>
              <a:buNone/>
              <a:defRPr/>
            </a:pPr>
            <a:r>
              <a:rPr lang="zh-CN" altLang="en-US" sz="1400" b="1">
                <a:latin typeface="微软雅黑" panose="020B0503020204020204" pitchFamily="34" charset="-122"/>
                <a:ea typeface="微软雅黑" panose="020B0503020204020204" pitchFamily="34" charset="-122"/>
              </a:rPr>
              <a:t>价格策略</a:t>
            </a:r>
            <a:endParaRPr lang="zh-CN" altLang="en-US" sz="1400" b="1">
              <a:latin typeface="微软雅黑" panose="020B0503020204020204" pitchFamily="34" charset="-122"/>
              <a:ea typeface="微软雅黑" panose="020B0503020204020204" pitchFamily="34" charset="-122"/>
            </a:endParaRPr>
          </a:p>
        </p:txBody>
      </p:sp>
      <p:sp>
        <p:nvSpPr>
          <p:cNvPr id="84" name="Text Box 915"/>
          <p:cNvSpPr txBox="1">
            <a:spLocks noChangeArrowheads="1"/>
          </p:cNvSpPr>
          <p:nvPr/>
        </p:nvSpPr>
        <p:spPr bwMode="auto">
          <a:xfrm>
            <a:off x="6877050" y="1275160"/>
            <a:ext cx="1150938" cy="795736"/>
          </a:xfrm>
          <a:prstGeom prst="rect">
            <a:avLst/>
          </a:prstGeom>
          <a:noFill/>
          <a:ln w="9525">
            <a:noFill/>
            <a:miter lim="800000"/>
          </a:ln>
          <a:effectLst>
            <a:outerShdw dist="17961" dir="2700000" algn="ctr" rotWithShape="0">
              <a:schemeClr val="bg1"/>
            </a:outerShdw>
          </a:effectLst>
        </p:spPr>
        <p:txBody>
          <a:bodyPr lIns="36000" tIns="10800" rIns="18000">
            <a:spAutoFit/>
          </a:bodyPr>
          <a:lstStyle/>
          <a:p>
            <a:pPr>
              <a:spcBef>
                <a:spcPct val="50000"/>
              </a:spcBef>
              <a:buClr>
                <a:srgbClr val="F10F2A"/>
              </a:buClr>
              <a:buSzPct val="75000"/>
              <a:buFont typeface="Monotype Sorts" pitchFamily="2" charset="2"/>
              <a:buNone/>
              <a:defRPr/>
            </a:pPr>
            <a:r>
              <a:rPr lang="zh-CN" altLang="en-US" sz="1200" dirty="0">
                <a:latin typeface="微软雅黑" panose="020B0503020204020204" pitchFamily="34" charset="-122"/>
                <a:ea typeface="微软雅黑" panose="020B0503020204020204" pitchFamily="34" charset="-122"/>
              </a:rPr>
              <a:t>客户分组</a:t>
            </a:r>
            <a:endParaRPr lang="zh-CN" altLang="en-US" sz="1200" dirty="0">
              <a:latin typeface="微软雅黑" panose="020B0503020204020204" pitchFamily="34" charset="-122"/>
              <a:ea typeface="微软雅黑" panose="020B0503020204020204" pitchFamily="34" charset="-122"/>
            </a:endParaRPr>
          </a:p>
          <a:p>
            <a:pPr>
              <a:spcBef>
                <a:spcPct val="50000"/>
              </a:spcBef>
              <a:buClr>
                <a:srgbClr val="F10F2A"/>
              </a:buClr>
              <a:buSzPct val="75000"/>
              <a:buFont typeface="Monotype Sorts" pitchFamily="2" charset="2"/>
              <a:buNone/>
              <a:defRPr/>
            </a:pPr>
            <a:r>
              <a:rPr lang="zh-CN" altLang="en-US" sz="1200" dirty="0">
                <a:latin typeface="微软雅黑" panose="020B0503020204020204" pitchFamily="34" charset="-122"/>
                <a:ea typeface="微软雅黑" panose="020B0503020204020204" pitchFamily="34" charset="-122"/>
              </a:rPr>
              <a:t>客户</a:t>
            </a:r>
            <a:endParaRPr lang="zh-CN" altLang="en-US" sz="1200" dirty="0">
              <a:latin typeface="微软雅黑" panose="020B0503020204020204" pitchFamily="34" charset="-122"/>
              <a:ea typeface="微软雅黑" panose="020B0503020204020204" pitchFamily="34" charset="-122"/>
            </a:endParaRPr>
          </a:p>
          <a:p>
            <a:pPr>
              <a:spcBef>
                <a:spcPct val="50000"/>
              </a:spcBef>
              <a:buClr>
                <a:srgbClr val="F10F2A"/>
              </a:buClr>
              <a:buSzPct val="75000"/>
              <a:buFont typeface="Monotype Sorts" pitchFamily="2" charset="2"/>
              <a:buNone/>
              <a:defRPr/>
            </a:pPr>
            <a:r>
              <a:rPr lang="zh-CN" altLang="en-US" sz="1200" dirty="0">
                <a:latin typeface="微软雅黑" panose="020B0503020204020204" pitchFamily="34" charset="-122"/>
                <a:ea typeface="微软雅黑" panose="020B0503020204020204" pitchFamily="34" charset="-122"/>
              </a:rPr>
              <a:t>商品分</a:t>
            </a:r>
            <a:r>
              <a:rPr lang="zh-CN" altLang="en-US" sz="1200" dirty="0" smtClean="0">
                <a:latin typeface="微软雅黑" panose="020B0503020204020204" pitchFamily="34" charset="-122"/>
                <a:ea typeface="微软雅黑" panose="020B0503020204020204" pitchFamily="34" charset="-122"/>
              </a:rPr>
              <a:t>类</a:t>
            </a:r>
            <a:endParaRPr lang="zh-CN" altLang="en-US" sz="1200" dirty="0">
              <a:latin typeface="微软雅黑" panose="020B0503020204020204" pitchFamily="34" charset="-122"/>
              <a:ea typeface="微软雅黑" panose="020B0503020204020204" pitchFamily="34" charset="-122"/>
            </a:endParaRPr>
          </a:p>
        </p:txBody>
      </p:sp>
      <p:sp>
        <p:nvSpPr>
          <p:cNvPr id="85" name="Rectangle 916"/>
          <p:cNvSpPr>
            <a:spLocks noChangeArrowheads="1"/>
          </p:cNvSpPr>
          <p:nvPr/>
        </p:nvSpPr>
        <p:spPr bwMode="auto">
          <a:xfrm>
            <a:off x="5859463" y="1390650"/>
            <a:ext cx="728662" cy="518737"/>
          </a:xfrm>
          <a:prstGeom prst="rect">
            <a:avLst/>
          </a:prstGeom>
          <a:noFill/>
          <a:ln w="9525">
            <a:noFill/>
            <a:miter lim="800000"/>
          </a:ln>
          <a:effectLst>
            <a:outerShdw dist="17961" dir="2700000" algn="ctr" rotWithShape="0">
              <a:schemeClr val="bg1"/>
            </a:outerShdw>
          </a:effectLst>
        </p:spPr>
        <p:txBody>
          <a:bodyPr lIns="18000" tIns="10800" rIns="18000">
            <a:spAutoFit/>
          </a:bodyPr>
          <a:lstStyle/>
          <a:p>
            <a:pPr>
              <a:lnSpc>
                <a:spcPct val="125000"/>
              </a:lnSpc>
              <a:buClr>
                <a:srgbClr val="F10F2A"/>
              </a:buClr>
              <a:buSzPct val="75000"/>
              <a:buFont typeface="Monotype Sorts" pitchFamily="2" charset="2"/>
              <a:buNone/>
              <a:defRPr/>
            </a:pPr>
            <a:r>
              <a:rPr lang="zh-CN" altLang="en-US" sz="1200" dirty="0">
                <a:latin typeface="微软雅黑" panose="020B0503020204020204" pitchFamily="34" charset="-122"/>
                <a:ea typeface="微软雅黑" panose="020B0503020204020204" pitchFamily="34" charset="-122"/>
              </a:rPr>
              <a:t>批量分级</a:t>
            </a:r>
            <a:endParaRPr lang="zh-CN" altLang="en-US" sz="1200" dirty="0">
              <a:latin typeface="微软雅黑" panose="020B0503020204020204" pitchFamily="34" charset="-122"/>
              <a:ea typeface="微软雅黑" panose="020B0503020204020204" pitchFamily="34" charset="-122"/>
            </a:endParaRPr>
          </a:p>
          <a:p>
            <a:pPr>
              <a:lnSpc>
                <a:spcPct val="125000"/>
              </a:lnSpc>
              <a:buClr>
                <a:srgbClr val="F10F2A"/>
              </a:buClr>
              <a:buSzPct val="75000"/>
              <a:buFont typeface="Monotype Sorts" pitchFamily="2" charset="2"/>
              <a:buNone/>
              <a:defRPr/>
            </a:pPr>
            <a:r>
              <a:rPr lang="zh-CN" altLang="en-US" sz="1200" dirty="0">
                <a:latin typeface="微软雅黑" panose="020B0503020204020204" pitchFamily="34" charset="-122"/>
                <a:ea typeface="微软雅黑" panose="020B0503020204020204" pitchFamily="34" charset="-122"/>
              </a:rPr>
              <a:t>折扣</a:t>
            </a:r>
            <a:endParaRPr lang="zh-CN" altLang="en-US" sz="1200" dirty="0">
              <a:latin typeface="微软雅黑" panose="020B0503020204020204" pitchFamily="34" charset="-122"/>
              <a:ea typeface="微软雅黑" panose="020B0503020204020204" pitchFamily="34" charset="-122"/>
            </a:endParaRPr>
          </a:p>
        </p:txBody>
      </p:sp>
      <p:sp>
        <p:nvSpPr>
          <p:cNvPr id="86" name="AutoShape 917"/>
          <p:cNvSpPr/>
          <p:nvPr/>
        </p:nvSpPr>
        <p:spPr bwMode="auto">
          <a:xfrm>
            <a:off x="6659563" y="1282304"/>
            <a:ext cx="119062" cy="702469"/>
          </a:xfrm>
          <a:prstGeom prst="leftBrace">
            <a:avLst>
              <a:gd name="adj1" fmla="val 65556"/>
              <a:gd name="adj2" fmla="val 50000"/>
            </a:avLst>
          </a:prstGeom>
          <a:ln>
            <a:solidFill>
              <a:schemeClr val="bg1">
                <a:lumMod val="65000"/>
              </a:schemeClr>
            </a:solidFill>
          </a:ln>
        </p:spPr>
        <p:style>
          <a:lnRef idx="1">
            <a:schemeClr val="accent2"/>
          </a:lnRef>
          <a:fillRef idx="0">
            <a:schemeClr val="accent2"/>
          </a:fillRef>
          <a:effectRef idx="0">
            <a:schemeClr val="accent2"/>
          </a:effectRef>
          <a:fontRef idx="minor">
            <a:schemeClr val="tx1"/>
          </a:fontRef>
        </p:style>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40999" name="Line 918"/>
          <p:cNvSpPr>
            <a:spLocks noChangeShapeType="1"/>
          </p:cNvSpPr>
          <p:nvPr/>
        </p:nvSpPr>
        <p:spPr bwMode="auto">
          <a:xfrm flipV="1">
            <a:off x="3579813" y="1198960"/>
            <a:ext cx="0" cy="1839515"/>
          </a:xfrm>
          <a:prstGeom prst="line">
            <a:avLst/>
          </a:prstGeom>
          <a:ln>
            <a:tailEnd type="triangle" w="med" len="med"/>
          </a:ln>
        </p:spPr>
        <p:style>
          <a:lnRef idx="1">
            <a:schemeClr val="accent2"/>
          </a:lnRef>
          <a:fillRef idx="0">
            <a:schemeClr val="accent2"/>
          </a:fillRef>
          <a:effectRef idx="0">
            <a:schemeClr val="accent2"/>
          </a:effectRef>
          <a:fontRef idx="minor">
            <a:schemeClr val="tx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41000" name="Line 919"/>
          <p:cNvSpPr>
            <a:spLocks noChangeShapeType="1"/>
          </p:cNvSpPr>
          <p:nvPr/>
        </p:nvSpPr>
        <p:spPr bwMode="auto">
          <a:xfrm flipH="1">
            <a:off x="1633538" y="3967163"/>
            <a:ext cx="1154112" cy="583406"/>
          </a:xfrm>
          <a:prstGeom prst="line">
            <a:avLst/>
          </a:prstGeom>
          <a:ln>
            <a:tailEnd type="triangle" w="med" len="med"/>
          </a:ln>
        </p:spPr>
        <p:style>
          <a:lnRef idx="1">
            <a:schemeClr val="accent2"/>
          </a:lnRef>
          <a:fillRef idx="0">
            <a:schemeClr val="accent2"/>
          </a:fillRef>
          <a:effectRef idx="0">
            <a:schemeClr val="accent2"/>
          </a:effectRef>
          <a:fontRef idx="minor">
            <a:schemeClr val="tx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89" name="Rectangle 929"/>
          <p:cNvSpPr>
            <a:spLocks noChangeArrowheads="1"/>
          </p:cNvSpPr>
          <p:nvPr/>
        </p:nvSpPr>
        <p:spPr bwMode="auto">
          <a:xfrm>
            <a:off x="5940426" y="2686050"/>
            <a:ext cx="728663" cy="287904"/>
          </a:xfrm>
          <a:prstGeom prst="rect">
            <a:avLst/>
          </a:prstGeom>
          <a:noFill/>
          <a:ln w="9525">
            <a:noFill/>
            <a:miter lim="800000"/>
          </a:ln>
          <a:effectLst>
            <a:outerShdw dist="17961" dir="2700000" algn="ctr" rotWithShape="0">
              <a:schemeClr val="bg1"/>
            </a:outerShdw>
          </a:effectLst>
        </p:spPr>
        <p:txBody>
          <a:bodyPr lIns="18000" tIns="10800" rIns="18000">
            <a:spAutoFit/>
          </a:bodyPr>
          <a:lstStyle/>
          <a:p>
            <a:pPr>
              <a:lnSpc>
                <a:spcPct val="125000"/>
              </a:lnSpc>
              <a:buClr>
                <a:srgbClr val="F10F2A"/>
              </a:buClr>
              <a:buSzPct val="75000"/>
              <a:buFont typeface="Monotype Sorts" pitchFamily="2" charset="2"/>
              <a:buNone/>
              <a:defRPr/>
            </a:pPr>
            <a:r>
              <a:rPr lang="zh-CN" altLang="en-US" sz="1200">
                <a:latin typeface="微软雅黑" panose="020B0503020204020204" pitchFamily="34" charset="-122"/>
                <a:ea typeface="微软雅黑" panose="020B0503020204020204" pitchFamily="34" charset="-122"/>
              </a:rPr>
              <a:t>定价条件</a:t>
            </a:r>
            <a:endParaRPr lang="zh-CN" altLang="en-US" sz="1200">
              <a:latin typeface="微软雅黑" panose="020B0503020204020204" pitchFamily="34" charset="-122"/>
              <a:ea typeface="微软雅黑" panose="020B0503020204020204" pitchFamily="34" charset="-122"/>
            </a:endParaRPr>
          </a:p>
        </p:txBody>
      </p:sp>
      <p:sp>
        <p:nvSpPr>
          <p:cNvPr id="90" name="AutoShape 930"/>
          <p:cNvSpPr/>
          <p:nvPr/>
        </p:nvSpPr>
        <p:spPr bwMode="auto">
          <a:xfrm>
            <a:off x="6660232" y="2253854"/>
            <a:ext cx="119062" cy="1187053"/>
          </a:xfrm>
          <a:prstGeom prst="leftBrace">
            <a:avLst>
              <a:gd name="adj1" fmla="val 110778"/>
              <a:gd name="adj2" fmla="val 50000"/>
            </a:avLst>
          </a:prstGeom>
          <a:ln>
            <a:solidFill>
              <a:schemeClr val="bg1">
                <a:lumMod val="65000"/>
              </a:schemeClr>
            </a:solidFill>
          </a:ln>
        </p:spPr>
        <p:style>
          <a:lnRef idx="1">
            <a:schemeClr val="accent2"/>
          </a:lnRef>
          <a:fillRef idx="0">
            <a:schemeClr val="accent2"/>
          </a:fillRef>
          <a:effectRef idx="0">
            <a:schemeClr val="accent2"/>
          </a:effectRef>
          <a:fontRef idx="minor">
            <a:schemeClr val="tx1"/>
          </a:fontRef>
        </p:style>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91" name="Text Box 931"/>
          <p:cNvSpPr txBox="1">
            <a:spLocks noChangeArrowheads="1"/>
          </p:cNvSpPr>
          <p:nvPr/>
        </p:nvSpPr>
        <p:spPr bwMode="auto">
          <a:xfrm>
            <a:off x="6877050" y="2200275"/>
            <a:ext cx="1416050" cy="1626732"/>
          </a:xfrm>
          <a:prstGeom prst="rect">
            <a:avLst/>
          </a:prstGeom>
          <a:noFill/>
          <a:ln w="9525">
            <a:noFill/>
            <a:miter lim="800000"/>
          </a:ln>
          <a:effectLst>
            <a:outerShdw dist="17961" dir="2700000" algn="ctr" rotWithShape="0">
              <a:schemeClr val="bg1"/>
            </a:outerShdw>
          </a:effectLst>
        </p:spPr>
        <p:txBody>
          <a:bodyPr lIns="36000" tIns="10800" rIns="18000">
            <a:spAutoFit/>
          </a:bodyPr>
          <a:lstStyle/>
          <a:p>
            <a:pPr>
              <a:spcBef>
                <a:spcPct val="50000"/>
              </a:spcBef>
              <a:buClr>
                <a:srgbClr val="F10F2A"/>
              </a:buClr>
              <a:buSzPct val="75000"/>
              <a:buFont typeface="Monotype Sorts" pitchFamily="2" charset="2"/>
              <a:buNone/>
              <a:defRPr/>
            </a:pPr>
            <a:r>
              <a:rPr lang="zh-CN" altLang="en-US" sz="1200" dirty="0">
                <a:latin typeface="微软雅黑" panose="020B0503020204020204" pitchFamily="34" charset="-122"/>
                <a:ea typeface="微软雅黑" panose="020B0503020204020204" pitchFamily="34" charset="-122"/>
              </a:rPr>
              <a:t>客户分组</a:t>
            </a:r>
            <a:endParaRPr lang="zh-CN" altLang="en-US" sz="1200" dirty="0">
              <a:latin typeface="微软雅黑" panose="020B0503020204020204" pitchFamily="34" charset="-122"/>
              <a:ea typeface="微软雅黑" panose="020B0503020204020204" pitchFamily="34" charset="-122"/>
            </a:endParaRPr>
          </a:p>
          <a:p>
            <a:pPr>
              <a:spcBef>
                <a:spcPct val="50000"/>
              </a:spcBef>
              <a:buClr>
                <a:srgbClr val="F10F2A"/>
              </a:buClr>
              <a:buSzPct val="75000"/>
              <a:buFont typeface="Monotype Sorts" pitchFamily="2" charset="2"/>
              <a:buNone/>
              <a:defRPr/>
            </a:pPr>
            <a:r>
              <a:rPr lang="zh-CN" altLang="en-US" sz="1200" dirty="0">
                <a:latin typeface="微软雅黑" panose="020B0503020204020204" pitchFamily="34" charset="-122"/>
                <a:ea typeface="微软雅黑" panose="020B0503020204020204" pitchFamily="34" charset="-122"/>
              </a:rPr>
              <a:t>客户</a:t>
            </a:r>
            <a:endParaRPr lang="zh-CN" altLang="en-US" sz="1200" dirty="0">
              <a:latin typeface="微软雅黑" panose="020B0503020204020204" pitchFamily="34" charset="-122"/>
              <a:ea typeface="微软雅黑" panose="020B0503020204020204" pitchFamily="34" charset="-122"/>
            </a:endParaRPr>
          </a:p>
          <a:p>
            <a:pPr>
              <a:spcBef>
                <a:spcPct val="50000"/>
              </a:spcBef>
              <a:buClr>
                <a:srgbClr val="F10F2A"/>
              </a:buClr>
              <a:buSzPct val="75000"/>
              <a:buFont typeface="Monotype Sorts" pitchFamily="2" charset="2"/>
              <a:buNone/>
              <a:defRPr/>
            </a:pPr>
            <a:r>
              <a:rPr lang="zh-CN" altLang="en-US" sz="1200" dirty="0">
                <a:latin typeface="微软雅黑" panose="020B0503020204020204" pitchFamily="34" charset="-122"/>
                <a:ea typeface="微软雅黑" panose="020B0503020204020204" pitchFamily="34" charset="-122"/>
              </a:rPr>
              <a:t>商品分类</a:t>
            </a:r>
            <a:endParaRPr lang="zh-CN" altLang="en-US" sz="1200" dirty="0">
              <a:latin typeface="微软雅黑" panose="020B0503020204020204" pitchFamily="34" charset="-122"/>
              <a:ea typeface="微软雅黑" panose="020B0503020204020204" pitchFamily="34" charset="-122"/>
            </a:endParaRPr>
          </a:p>
          <a:p>
            <a:pPr>
              <a:spcBef>
                <a:spcPct val="50000"/>
              </a:spcBef>
              <a:buClr>
                <a:srgbClr val="F10F2A"/>
              </a:buClr>
              <a:buSzPct val="75000"/>
              <a:buFont typeface="Monotype Sorts" pitchFamily="2" charset="2"/>
              <a:buNone/>
              <a:defRPr/>
            </a:pPr>
            <a:r>
              <a:rPr lang="zh-CN" altLang="en-US" sz="1200" dirty="0">
                <a:latin typeface="微软雅黑" panose="020B0503020204020204" pitchFamily="34" charset="-122"/>
                <a:ea typeface="微软雅黑" panose="020B0503020204020204" pitchFamily="34" charset="-122"/>
              </a:rPr>
              <a:t>商品</a:t>
            </a:r>
            <a:endParaRPr lang="zh-CN" altLang="en-US" sz="1200" dirty="0">
              <a:latin typeface="微软雅黑" panose="020B0503020204020204" pitchFamily="34" charset="-122"/>
              <a:ea typeface="微软雅黑" panose="020B0503020204020204" pitchFamily="34" charset="-122"/>
            </a:endParaRPr>
          </a:p>
          <a:p>
            <a:pPr>
              <a:spcBef>
                <a:spcPct val="50000"/>
              </a:spcBef>
              <a:buClr>
                <a:srgbClr val="F10F2A"/>
              </a:buClr>
              <a:buSzPct val="75000"/>
              <a:buFont typeface="Monotype Sorts" pitchFamily="2" charset="2"/>
              <a:buNone/>
              <a:defRPr/>
            </a:pPr>
            <a:r>
              <a:rPr lang="zh-CN" altLang="en-US" sz="1200" dirty="0">
                <a:latin typeface="微软雅黑" panose="020B0503020204020204" pitchFamily="34" charset="-122"/>
                <a:ea typeface="微软雅黑" panose="020B0503020204020204" pitchFamily="34" charset="-122"/>
              </a:rPr>
              <a:t>历史销量</a:t>
            </a:r>
            <a:endParaRPr lang="zh-CN" altLang="en-US" sz="1200" dirty="0">
              <a:latin typeface="微软雅黑" panose="020B0503020204020204" pitchFamily="34" charset="-122"/>
              <a:ea typeface="微软雅黑" panose="020B0503020204020204" pitchFamily="34" charset="-122"/>
            </a:endParaRPr>
          </a:p>
          <a:p>
            <a:pPr>
              <a:spcBef>
                <a:spcPct val="50000"/>
              </a:spcBef>
              <a:buClr>
                <a:srgbClr val="F10F2A"/>
              </a:buClr>
              <a:buSzPct val="75000"/>
              <a:buFont typeface="Monotype Sorts" pitchFamily="2" charset="2"/>
              <a:buNone/>
              <a:defRPr/>
            </a:pPr>
            <a:r>
              <a:rPr lang="zh-CN" altLang="en-US" sz="1200" dirty="0">
                <a:latin typeface="微软雅黑" panose="020B0503020204020204" pitchFamily="34" charset="-122"/>
                <a:ea typeface="微软雅黑" panose="020B0503020204020204" pitchFamily="34" charset="-122"/>
              </a:rPr>
              <a:t>历史回</a:t>
            </a:r>
            <a:r>
              <a:rPr lang="zh-CN" altLang="en-US" sz="1200" dirty="0" smtClean="0">
                <a:latin typeface="微软雅黑" panose="020B0503020204020204" pitchFamily="34" charset="-122"/>
                <a:ea typeface="微软雅黑" panose="020B0503020204020204" pitchFamily="34" charset="-122"/>
              </a:rPr>
              <a:t>款</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zh-CN" altLang="en-US" dirty="0">
                <a:latin typeface="+mn-ea"/>
              </a:rPr>
              <a:t>营销管理</a:t>
            </a:r>
            <a:r>
              <a:rPr lang="en-US" altLang="zh-CN" dirty="0">
                <a:latin typeface="+mn-ea"/>
              </a:rPr>
              <a:t>-</a:t>
            </a:r>
            <a:r>
              <a:rPr lang="zh-CN" altLang="en-US" dirty="0">
                <a:latin typeface="+mn-ea"/>
              </a:rPr>
              <a:t>零售业务</a:t>
            </a:r>
            <a:endParaRPr lang="zh-CN" altLang="en-US" dirty="0"/>
          </a:p>
          <a:p>
            <a:endParaRPr lang="zh-CN" altLang="en-US" dirty="0"/>
          </a:p>
        </p:txBody>
      </p:sp>
      <p:sp>
        <p:nvSpPr>
          <p:cNvPr id="9" name="Freeform 6838"/>
          <p:cNvSpPr>
            <a:spLocks noEditPoints="1"/>
          </p:cNvSpPr>
          <p:nvPr/>
        </p:nvSpPr>
        <p:spPr bwMode="auto">
          <a:xfrm>
            <a:off x="1139722" y="834662"/>
            <a:ext cx="615554" cy="462011"/>
          </a:xfrm>
          <a:custGeom>
            <a:avLst/>
            <a:gdLst>
              <a:gd name="T0" fmla="*/ 283 w 335"/>
              <a:gd name="T1" fmla="*/ 249 h 296"/>
              <a:gd name="T2" fmla="*/ 66 w 335"/>
              <a:gd name="T3" fmla="*/ 232 h 296"/>
              <a:gd name="T4" fmla="*/ 75 w 335"/>
              <a:gd name="T5" fmla="*/ 232 h 296"/>
              <a:gd name="T6" fmla="*/ 96 w 335"/>
              <a:gd name="T7" fmla="*/ 249 h 296"/>
              <a:gd name="T8" fmla="*/ 96 w 335"/>
              <a:gd name="T9" fmla="*/ 249 h 296"/>
              <a:gd name="T10" fmla="*/ 125 w 335"/>
              <a:gd name="T11" fmla="*/ 249 h 296"/>
              <a:gd name="T12" fmla="*/ 146 w 335"/>
              <a:gd name="T13" fmla="*/ 232 h 296"/>
              <a:gd name="T14" fmla="*/ 184 w 335"/>
              <a:gd name="T15" fmla="*/ 206 h 296"/>
              <a:gd name="T16" fmla="*/ 56 w 335"/>
              <a:gd name="T17" fmla="*/ 213 h 296"/>
              <a:gd name="T18" fmla="*/ 56 w 335"/>
              <a:gd name="T19" fmla="*/ 213 h 296"/>
              <a:gd name="T20" fmla="*/ 87 w 335"/>
              <a:gd name="T21" fmla="*/ 213 h 296"/>
              <a:gd name="T22" fmla="*/ 106 w 335"/>
              <a:gd name="T23" fmla="*/ 199 h 296"/>
              <a:gd name="T24" fmla="*/ 115 w 335"/>
              <a:gd name="T25" fmla="*/ 199 h 296"/>
              <a:gd name="T26" fmla="*/ 134 w 335"/>
              <a:gd name="T27" fmla="*/ 213 h 296"/>
              <a:gd name="T28" fmla="*/ 134 w 335"/>
              <a:gd name="T29" fmla="*/ 213 h 296"/>
              <a:gd name="T30" fmla="*/ 283 w 335"/>
              <a:gd name="T31" fmla="*/ 192 h 296"/>
              <a:gd name="T32" fmla="*/ 66 w 335"/>
              <a:gd name="T33" fmla="*/ 164 h 296"/>
              <a:gd name="T34" fmla="*/ 75 w 335"/>
              <a:gd name="T35" fmla="*/ 164 h 296"/>
              <a:gd name="T36" fmla="*/ 96 w 335"/>
              <a:gd name="T37" fmla="*/ 178 h 296"/>
              <a:gd name="T38" fmla="*/ 96 w 335"/>
              <a:gd name="T39" fmla="*/ 178 h 296"/>
              <a:gd name="T40" fmla="*/ 125 w 335"/>
              <a:gd name="T41" fmla="*/ 178 h 296"/>
              <a:gd name="T42" fmla="*/ 146 w 335"/>
              <a:gd name="T43" fmla="*/ 164 h 296"/>
              <a:gd name="T44" fmla="*/ 184 w 335"/>
              <a:gd name="T45" fmla="*/ 149 h 296"/>
              <a:gd name="T46" fmla="*/ 56 w 335"/>
              <a:gd name="T47" fmla="*/ 145 h 296"/>
              <a:gd name="T48" fmla="*/ 56 w 335"/>
              <a:gd name="T49" fmla="*/ 145 h 296"/>
              <a:gd name="T50" fmla="*/ 87 w 335"/>
              <a:gd name="T51" fmla="*/ 145 h 296"/>
              <a:gd name="T52" fmla="*/ 106 w 335"/>
              <a:gd name="T53" fmla="*/ 128 h 296"/>
              <a:gd name="T54" fmla="*/ 115 w 335"/>
              <a:gd name="T55" fmla="*/ 128 h 296"/>
              <a:gd name="T56" fmla="*/ 134 w 335"/>
              <a:gd name="T57" fmla="*/ 145 h 296"/>
              <a:gd name="T58" fmla="*/ 134 w 335"/>
              <a:gd name="T59" fmla="*/ 145 h 296"/>
              <a:gd name="T60" fmla="*/ 283 w 335"/>
              <a:gd name="T61" fmla="*/ 135 h 296"/>
              <a:gd name="T62" fmla="*/ 66 w 335"/>
              <a:gd name="T63" fmla="*/ 95 h 296"/>
              <a:gd name="T64" fmla="*/ 75 w 335"/>
              <a:gd name="T65" fmla="*/ 95 h 296"/>
              <a:gd name="T66" fmla="*/ 96 w 335"/>
              <a:gd name="T67" fmla="*/ 109 h 296"/>
              <a:gd name="T68" fmla="*/ 96 w 335"/>
              <a:gd name="T69" fmla="*/ 109 h 296"/>
              <a:gd name="T70" fmla="*/ 125 w 335"/>
              <a:gd name="T71" fmla="*/ 109 h 296"/>
              <a:gd name="T72" fmla="*/ 146 w 335"/>
              <a:gd name="T73" fmla="*/ 95 h 296"/>
              <a:gd name="T74" fmla="*/ 56 w 335"/>
              <a:gd name="T75" fmla="*/ 59 h 296"/>
              <a:gd name="T76" fmla="*/ 75 w 335"/>
              <a:gd name="T77" fmla="*/ 76 h 296"/>
              <a:gd name="T78" fmla="*/ 75 w 335"/>
              <a:gd name="T79" fmla="*/ 76 h 296"/>
              <a:gd name="T80" fmla="*/ 106 w 335"/>
              <a:gd name="T81" fmla="*/ 76 h 296"/>
              <a:gd name="T82" fmla="*/ 125 w 335"/>
              <a:gd name="T83" fmla="*/ 59 h 296"/>
              <a:gd name="T84" fmla="*/ 134 w 335"/>
              <a:gd name="T85" fmla="*/ 59 h 296"/>
              <a:gd name="T86" fmla="*/ 56 w 335"/>
              <a:gd name="T87" fmla="*/ 41 h 296"/>
              <a:gd name="T88" fmla="*/ 56 w 335"/>
              <a:gd name="T89" fmla="*/ 41 h 296"/>
              <a:gd name="T90" fmla="*/ 87 w 335"/>
              <a:gd name="T91" fmla="*/ 41 h 296"/>
              <a:gd name="T92" fmla="*/ 106 w 335"/>
              <a:gd name="T93" fmla="*/ 26 h 296"/>
              <a:gd name="T94" fmla="*/ 115 w 335"/>
              <a:gd name="T95" fmla="*/ 26 h 296"/>
              <a:gd name="T96" fmla="*/ 134 w 335"/>
              <a:gd name="T97" fmla="*/ 41 h 296"/>
              <a:gd name="T98" fmla="*/ 134 w 335"/>
              <a:gd name="T99" fmla="*/ 41 h 296"/>
              <a:gd name="T100" fmla="*/ 0 w 335"/>
              <a:gd name="T101" fmla="*/ 275 h 296"/>
              <a:gd name="T102" fmla="*/ 172 w 335"/>
              <a:gd name="T103" fmla="*/ 296 h 296"/>
              <a:gd name="T104" fmla="*/ 304 w 335"/>
              <a:gd name="T105" fmla="*/ 27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5" h="296">
                <a:moveTo>
                  <a:pt x="184" y="249"/>
                </a:moveTo>
                <a:lnTo>
                  <a:pt x="184" y="235"/>
                </a:lnTo>
                <a:lnTo>
                  <a:pt x="283" y="235"/>
                </a:lnTo>
                <a:lnTo>
                  <a:pt x="283" y="249"/>
                </a:lnTo>
                <a:lnTo>
                  <a:pt x="184" y="249"/>
                </a:lnTo>
                <a:close/>
                <a:moveTo>
                  <a:pt x="56" y="249"/>
                </a:moveTo>
                <a:lnTo>
                  <a:pt x="56" y="232"/>
                </a:lnTo>
                <a:lnTo>
                  <a:pt x="66" y="232"/>
                </a:lnTo>
                <a:lnTo>
                  <a:pt x="66" y="249"/>
                </a:lnTo>
                <a:lnTo>
                  <a:pt x="56" y="249"/>
                </a:lnTo>
                <a:close/>
                <a:moveTo>
                  <a:pt x="75" y="249"/>
                </a:moveTo>
                <a:lnTo>
                  <a:pt x="75" y="232"/>
                </a:lnTo>
                <a:lnTo>
                  <a:pt x="87" y="232"/>
                </a:lnTo>
                <a:lnTo>
                  <a:pt x="87" y="249"/>
                </a:lnTo>
                <a:lnTo>
                  <a:pt x="75" y="249"/>
                </a:lnTo>
                <a:close/>
                <a:moveTo>
                  <a:pt x="96" y="249"/>
                </a:moveTo>
                <a:lnTo>
                  <a:pt x="96" y="232"/>
                </a:lnTo>
                <a:lnTo>
                  <a:pt x="106" y="232"/>
                </a:lnTo>
                <a:lnTo>
                  <a:pt x="106" y="249"/>
                </a:lnTo>
                <a:lnTo>
                  <a:pt x="96" y="249"/>
                </a:lnTo>
                <a:close/>
                <a:moveTo>
                  <a:pt x="115" y="249"/>
                </a:moveTo>
                <a:lnTo>
                  <a:pt x="115" y="232"/>
                </a:lnTo>
                <a:lnTo>
                  <a:pt x="125" y="232"/>
                </a:lnTo>
                <a:lnTo>
                  <a:pt x="125" y="249"/>
                </a:lnTo>
                <a:lnTo>
                  <a:pt x="115" y="249"/>
                </a:lnTo>
                <a:close/>
                <a:moveTo>
                  <a:pt x="134" y="249"/>
                </a:moveTo>
                <a:lnTo>
                  <a:pt x="134" y="232"/>
                </a:lnTo>
                <a:lnTo>
                  <a:pt x="146" y="232"/>
                </a:lnTo>
                <a:lnTo>
                  <a:pt x="146" y="249"/>
                </a:lnTo>
                <a:lnTo>
                  <a:pt x="134" y="249"/>
                </a:lnTo>
                <a:close/>
                <a:moveTo>
                  <a:pt x="184" y="220"/>
                </a:moveTo>
                <a:lnTo>
                  <a:pt x="184" y="206"/>
                </a:lnTo>
                <a:lnTo>
                  <a:pt x="283" y="206"/>
                </a:lnTo>
                <a:lnTo>
                  <a:pt x="283" y="220"/>
                </a:lnTo>
                <a:lnTo>
                  <a:pt x="184" y="220"/>
                </a:lnTo>
                <a:close/>
                <a:moveTo>
                  <a:pt x="56" y="213"/>
                </a:moveTo>
                <a:lnTo>
                  <a:pt x="56" y="199"/>
                </a:lnTo>
                <a:lnTo>
                  <a:pt x="66" y="199"/>
                </a:lnTo>
                <a:lnTo>
                  <a:pt x="66" y="213"/>
                </a:lnTo>
                <a:lnTo>
                  <a:pt x="56" y="213"/>
                </a:lnTo>
                <a:close/>
                <a:moveTo>
                  <a:pt x="75" y="213"/>
                </a:moveTo>
                <a:lnTo>
                  <a:pt x="75" y="199"/>
                </a:lnTo>
                <a:lnTo>
                  <a:pt x="87" y="199"/>
                </a:lnTo>
                <a:lnTo>
                  <a:pt x="87" y="213"/>
                </a:lnTo>
                <a:lnTo>
                  <a:pt x="75" y="213"/>
                </a:lnTo>
                <a:close/>
                <a:moveTo>
                  <a:pt x="96" y="213"/>
                </a:moveTo>
                <a:lnTo>
                  <a:pt x="96" y="199"/>
                </a:lnTo>
                <a:lnTo>
                  <a:pt x="106" y="199"/>
                </a:lnTo>
                <a:lnTo>
                  <a:pt x="106" y="213"/>
                </a:lnTo>
                <a:lnTo>
                  <a:pt x="96" y="213"/>
                </a:lnTo>
                <a:close/>
                <a:moveTo>
                  <a:pt x="115" y="213"/>
                </a:moveTo>
                <a:lnTo>
                  <a:pt x="115" y="199"/>
                </a:lnTo>
                <a:lnTo>
                  <a:pt x="125" y="199"/>
                </a:lnTo>
                <a:lnTo>
                  <a:pt x="125" y="213"/>
                </a:lnTo>
                <a:lnTo>
                  <a:pt x="115" y="213"/>
                </a:lnTo>
                <a:close/>
                <a:moveTo>
                  <a:pt x="134" y="213"/>
                </a:moveTo>
                <a:lnTo>
                  <a:pt x="134" y="199"/>
                </a:lnTo>
                <a:lnTo>
                  <a:pt x="146" y="199"/>
                </a:lnTo>
                <a:lnTo>
                  <a:pt x="146" y="213"/>
                </a:lnTo>
                <a:lnTo>
                  <a:pt x="134" y="213"/>
                </a:lnTo>
                <a:close/>
                <a:moveTo>
                  <a:pt x="184" y="192"/>
                </a:moveTo>
                <a:lnTo>
                  <a:pt x="184" y="178"/>
                </a:lnTo>
                <a:lnTo>
                  <a:pt x="283" y="178"/>
                </a:lnTo>
                <a:lnTo>
                  <a:pt x="283" y="192"/>
                </a:lnTo>
                <a:lnTo>
                  <a:pt x="184" y="192"/>
                </a:lnTo>
                <a:close/>
                <a:moveTo>
                  <a:pt x="56" y="178"/>
                </a:moveTo>
                <a:lnTo>
                  <a:pt x="56" y="164"/>
                </a:lnTo>
                <a:lnTo>
                  <a:pt x="66" y="164"/>
                </a:lnTo>
                <a:lnTo>
                  <a:pt x="66" y="178"/>
                </a:lnTo>
                <a:lnTo>
                  <a:pt x="56" y="178"/>
                </a:lnTo>
                <a:close/>
                <a:moveTo>
                  <a:pt x="75" y="178"/>
                </a:moveTo>
                <a:lnTo>
                  <a:pt x="75" y="164"/>
                </a:lnTo>
                <a:lnTo>
                  <a:pt x="87" y="164"/>
                </a:lnTo>
                <a:lnTo>
                  <a:pt x="87" y="178"/>
                </a:lnTo>
                <a:lnTo>
                  <a:pt x="75" y="178"/>
                </a:lnTo>
                <a:close/>
                <a:moveTo>
                  <a:pt x="96" y="178"/>
                </a:moveTo>
                <a:lnTo>
                  <a:pt x="96" y="164"/>
                </a:lnTo>
                <a:lnTo>
                  <a:pt x="106" y="164"/>
                </a:lnTo>
                <a:lnTo>
                  <a:pt x="106" y="178"/>
                </a:lnTo>
                <a:lnTo>
                  <a:pt x="96" y="178"/>
                </a:lnTo>
                <a:close/>
                <a:moveTo>
                  <a:pt x="115" y="178"/>
                </a:moveTo>
                <a:lnTo>
                  <a:pt x="115" y="164"/>
                </a:lnTo>
                <a:lnTo>
                  <a:pt x="125" y="164"/>
                </a:lnTo>
                <a:lnTo>
                  <a:pt x="125" y="178"/>
                </a:lnTo>
                <a:lnTo>
                  <a:pt x="115" y="178"/>
                </a:lnTo>
                <a:close/>
                <a:moveTo>
                  <a:pt x="134" y="178"/>
                </a:moveTo>
                <a:lnTo>
                  <a:pt x="134" y="164"/>
                </a:lnTo>
                <a:lnTo>
                  <a:pt x="146" y="164"/>
                </a:lnTo>
                <a:lnTo>
                  <a:pt x="146" y="178"/>
                </a:lnTo>
                <a:lnTo>
                  <a:pt x="134" y="178"/>
                </a:lnTo>
                <a:close/>
                <a:moveTo>
                  <a:pt x="184" y="164"/>
                </a:moveTo>
                <a:lnTo>
                  <a:pt x="184" y="149"/>
                </a:lnTo>
                <a:lnTo>
                  <a:pt x="283" y="149"/>
                </a:lnTo>
                <a:lnTo>
                  <a:pt x="283" y="164"/>
                </a:lnTo>
                <a:lnTo>
                  <a:pt x="184" y="164"/>
                </a:lnTo>
                <a:close/>
                <a:moveTo>
                  <a:pt x="56" y="145"/>
                </a:moveTo>
                <a:lnTo>
                  <a:pt x="56" y="128"/>
                </a:lnTo>
                <a:lnTo>
                  <a:pt x="66" y="128"/>
                </a:lnTo>
                <a:lnTo>
                  <a:pt x="66" y="145"/>
                </a:lnTo>
                <a:lnTo>
                  <a:pt x="56" y="145"/>
                </a:lnTo>
                <a:close/>
                <a:moveTo>
                  <a:pt x="75" y="145"/>
                </a:moveTo>
                <a:lnTo>
                  <a:pt x="75" y="128"/>
                </a:lnTo>
                <a:lnTo>
                  <a:pt x="87" y="128"/>
                </a:lnTo>
                <a:lnTo>
                  <a:pt x="87" y="145"/>
                </a:lnTo>
                <a:lnTo>
                  <a:pt x="75" y="145"/>
                </a:lnTo>
                <a:close/>
                <a:moveTo>
                  <a:pt x="96" y="145"/>
                </a:moveTo>
                <a:lnTo>
                  <a:pt x="96" y="128"/>
                </a:lnTo>
                <a:lnTo>
                  <a:pt x="106" y="128"/>
                </a:lnTo>
                <a:lnTo>
                  <a:pt x="106" y="145"/>
                </a:lnTo>
                <a:lnTo>
                  <a:pt x="96" y="145"/>
                </a:lnTo>
                <a:close/>
                <a:moveTo>
                  <a:pt x="115" y="145"/>
                </a:moveTo>
                <a:lnTo>
                  <a:pt x="115" y="128"/>
                </a:lnTo>
                <a:lnTo>
                  <a:pt x="125" y="128"/>
                </a:lnTo>
                <a:lnTo>
                  <a:pt x="125" y="145"/>
                </a:lnTo>
                <a:lnTo>
                  <a:pt x="115" y="145"/>
                </a:lnTo>
                <a:close/>
                <a:moveTo>
                  <a:pt x="134" y="145"/>
                </a:moveTo>
                <a:lnTo>
                  <a:pt x="134" y="128"/>
                </a:lnTo>
                <a:lnTo>
                  <a:pt x="146" y="128"/>
                </a:lnTo>
                <a:lnTo>
                  <a:pt x="146" y="145"/>
                </a:lnTo>
                <a:lnTo>
                  <a:pt x="134" y="145"/>
                </a:lnTo>
                <a:close/>
                <a:moveTo>
                  <a:pt x="184" y="135"/>
                </a:moveTo>
                <a:lnTo>
                  <a:pt x="184" y="121"/>
                </a:lnTo>
                <a:lnTo>
                  <a:pt x="283" y="121"/>
                </a:lnTo>
                <a:lnTo>
                  <a:pt x="283" y="135"/>
                </a:lnTo>
                <a:lnTo>
                  <a:pt x="184" y="135"/>
                </a:lnTo>
                <a:close/>
                <a:moveTo>
                  <a:pt x="56" y="109"/>
                </a:moveTo>
                <a:lnTo>
                  <a:pt x="56" y="95"/>
                </a:lnTo>
                <a:lnTo>
                  <a:pt x="66" y="95"/>
                </a:lnTo>
                <a:lnTo>
                  <a:pt x="66" y="109"/>
                </a:lnTo>
                <a:lnTo>
                  <a:pt x="56" y="109"/>
                </a:lnTo>
                <a:close/>
                <a:moveTo>
                  <a:pt x="75" y="109"/>
                </a:moveTo>
                <a:lnTo>
                  <a:pt x="75" y="95"/>
                </a:lnTo>
                <a:lnTo>
                  <a:pt x="87" y="95"/>
                </a:lnTo>
                <a:lnTo>
                  <a:pt x="87" y="109"/>
                </a:lnTo>
                <a:lnTo>
                  <a:pt x="75" y="109"/>
                </a:lnTo>
                <a:close/>
                <a:moveTo>
                  <a:pt x="96" y="109"/>
                </a:moveTo>
                <a:lnTo>
                  <a:pt x="96" y="95"/>
                </a:lnTo>
                <a:lnTo>
                  <a:pt x="106" y="95"/>
                </a:lnTo>
                <a:lnTo>
                  <a:pt x="106" y="109"/>
                </a:lnTo>
                <a:lnTo>
                  <a:pt x="96" y="109"/>
                </a:lnTo>
                <a:close/>
                <a:moveTo>
                  <a:pt x="115" y="109"/>
                </a:moveTo>
                <a:lnTo>
                  <a:pt x="115" y="95"/>
                </a:lnTo>
                <a:lnTo>
                  <a:pt x="125" y="95"/>
                </a:lnTo>
                <a:lnTo>
                  <a:pt x="125" y="109"/>
                </a:lnTo>
                <a:lnTo>
                  <a:pt x="115" y="109"/>
                </a:lnTo>
                <a:close/>
                <a:moveTo>
                  <a:pt x="134" y="109"/>
                </a:moveTo>
                <a:lnTo>
                  <a:pt x="134" y="95"/>
                </a:lnTo>
                <a:lnTo>
                  <a:pt x="146" y="95"/>
                </a:lnTo>
                <a:lnTo>
                  <a:pt x="146" y="109"/>
                </a:lnTo>
                <a:lnTo>
                  <a:pt x="134" y="109"/>
                </a:lnTo>
                <a:close/>
                <a:moveTo>
                  <a:pt x="56" y="76"/>
                </a:moveTo>
                <a:lnTo>
                  <a:pt x="56" y="59"/>
                </a:lnTo>
                <a:lnTo>
                  <a:pt x="66" y="59"/>
                </a:lnTo>
                <a:lnTo>
                  <a:pt x="66" y="76"/>
                </a:lnTo>
                <a:lnTo>
                  <a:pt x="56" y="76"/>
                </a:lnTo>
                <a:close/>
                <a:moveTo>
                  <a:pt x="75" y="76"/>
                </a:moveTo>
                <a:lnTo>
                  <a:pt x="75" y="59"/>
                </a:lnTo>
                <a:lnTo>
                  <a:pt x="87" y="59"/>
                </a:lnTo>
                <a:lnTo>
                  <a:pt x="87" y="76"/>
                </a:lnTo>
                <a:lnTo>
                  <a:pt x="75" y="76"/>
                </a:lnTo>
                <a:close/>
                <a:moveTo>
                  <a:pt x="96" y="76"/>
                </a:moveTo>
                <a:lnTo>
                  <a:pt x="96" y="59"/>
                </a:lnTo>
                <a:lnTo>
                  <a:pt x="106" y="59"/>
                </a:lnTo>
                <a:lnTo>
                  <a:pt x="106" y="76"/>
                </a:lnTo>
                <a:lnTo>
                  <a:pt x="96" y="76"/>
                </a:lnTo>
                <a:close/>
                <a:moveTo>
                  <a:pt x="115" y="76"/>
                </a:moveTo>
                <a:lnTo>
                  <a:pt x="115" y="59"/>
                </a:lnTo>
                <a:lnTo>
                  <a:pt x="125" y="59"/>
                </a:lnTo>
                <a:lnTo>
                  <a:pt x="125" y="76"/>
                </a:lnTo>
                <a:lnTo>
                  <a:pt x="115" y="76"/>
                </a:lnTo>
                <a:close/>
                <a:moveTo>
                  <a:pt x="134" y="76"/>
                </a:moveTo>
                <a:lnTo>
                  <a:pt x="134" y="59"/>
                </a:lnTo>
                <a:lnTo>
                  <a:pt x="146" y="59"/>
                </a:lnTo>
                <a:lnTo>
                  <a:pt x="146" y="76"/>
                </a:lnTo>
                <a:lnTo>
                  <a:pt x="134" y="76"/>
                </a:lnTo>
                <a:close/>
                <a:moveTo>
                  <a:pt x="56" y="41"/>
                </a:moveTo>
                <a:lnTo>
                  <a:pt x="56" y="26"/>
                </a:lnTo>
                <a:lnTo>
                  <a:pt x="66" y="26"/>
                </a:lnTo>
                <a:lnTo>
                  <a:pt x="66" y="41"/>
                </a:lnTo>
                <a:lnTo>
                  <a:pt x="56" y="41"/>
                </a:lnTo>
                <a:close/>
                <a:moveTo>
                  <a:pt x="75" y="41"/>
                </a:moveTo>
                <a:lnTo>
                  <a:pt x="75" y="26"/>
                </a:lnTo>
                <a:lnTo>
                  <a:pt x="87" y="26"/>
                </a:lnTo>
                <a:lnTo>
                  <a:pt x="87" y="41"/>
                </a:lnTo>
                <a:lnTo>
                  <a:pt x="75" y="41"/>
                </a:lnTo>
                <a:close/>
                <a:moveTo>
                  <a:pt x="96" y="41"/>
                </a:moveTo>
                <a:lnTo>
                  <a:pt x="96" y="26"/>
                </a:lnTo>
                <a:lnTo>
                  <a:pt x="106" y="26"/>
                </a:lnTo>
                <a:lnTo>
                  <a:pt x="106" y="41"/>
                </a:lnTo>
                <a:lnTo>
                  <a:pt x="96" y="41"/>
                </a:lnTo>
                <a:close/>
                <a:moveTo>
                  <a:pt x="115" y="41"/>
                </a:moveTo>
                <a:lnTo>
                  <a:pt x="115" y="26"/>
                </a:lnTo>
                <a:lnTo>
                  <a:pt x="125" y="26"/>
                </a:lnTo>
                <a:lnTo>
                  <a:pt x="125" y="41"/>
                </a:lnTo>
                <a:lnTo>
                  <a:pt x="115" y="41"/>
                </a:lnTo>
                <a:close/>
                <a:moveTo>
                  <a:pt x="134" y="41"/>
                </a:moveTo>
                <a:lnTo>
                  <a:pt x="134" y="26"/>
                </a:lnTo>
                <a:lnTo>
                  <a:pt x="146" y="26"/>
                </a:lnTo>
                <a:lnTo>
                  <a:pt x="146" y="41"/>
                </a:lnTo>
                <a:lnTo>
                  <a:pt x="134" y="41"/>
                </a:lnTo>
                <a:close/>
                <a:moveTo>
                  <a:pt x="172" y="0"/>
                </a:moveTo>
                <a:lnTo>
                  <a:pt x="33" y="0"/>
                </a:lnTo>
                <a:lnTo>
                  <a:pt x="33" y="275"/>
                </a:lnTo>
                <a:lnTo>
                  <a:pt x="0" y="275"/>
                </a:lnTo>
                <a:lnTo>
                  <a:pt x="0" y="296"/>
                </a:lnTo>
                <a:lnTo>
                  <a:pt x="33" y="296"/>
                </a:lnTo>
                <a:lnTo>
                  <a:pt x="158" y="296"/>
                </a:lnTo>
                <a:lnTo>
                  <a:pt x="172" y="296"/>
                </a:lnTo>
                <a:lnTo>
                  <a:pt x="304" y="296"/>
                </a:lnTo>
                <a:lnTo>
                  <a:pt x="335" y="296"/>
                </a:lnTo>
                <a:lnTo>
                  <a:pt x="335" y="275"/>
                </a:lnTo>
                <a:lnTo>
                  <a:pt x="304" y="275"/>
                </a:lnTo>
                <a:lnTo>
                  <a:pt x="304" y="102"/>
                </a:lnTo>
                <a:lnTo>
                  <a:pt x="172" y="102"/>
                </a:lnTo>
                <a:lnTo>
                  <a:pt x="172" y="0"/>
                </a:lnTo>
                <a:close/>
              </a:path>
            </a:pathLst>
          </a:custGeom>
          <a:gradFill>
            <a:gsLst>
              <a:gs pos="14000">
                <a:srgbClr val="E3721D"/>
              </a:gs>
              <a:gs pos="72000">
                <a:srgbClr val="FF0000"/>
              </a:gs>
            </a:gsLst>
            <a:lin ang="2700000" scaled="1"/>
          </a:gradFill>
          <a:ln>
            <a:noFill/>
          </a:ln>
        </p:spPr>
        <p:txBody>
          <a:bodyPr vert="horz" wrap="square" lIns="68577" tIns="34289" rIns="68577" bIns="34289" numCol="1" anchor="t" anchorCtr="0" compatLnSpc="1"/>
          <a:lstStyle/>
          <a:p>
            <a:endParaRPr lang="zh-CN" altLang="en-US" sz="1100">
              <a:latin typeface="微软雅黑" panose="020B0503020204020204" pitchFamily="34" charset="-122"/>
              <a:ea typeface="微软雅黑" panose="020B0503020204020204" pitchFamily="34" charset="-122"/>
            </a:endParaRPr>
          </a:p>
        </p:txBody>
      </p:sp>
      <p:sp>
        <p:nvSpPr>
          <p:cNvPr id="10" name="矩形 9"/>
          <p:cNvSpPr/>
          <p:nvPr/>
        </p:nvSpPr>
        <p:spPr>
          <a:xfrm>
            <a:off x="1108992" y="1306964"/>
            <a:ext cx="615553" cy="184666"/>
          </a:xfrm>
          <a:prstGeom prst="rect">
            <a:avLst/>
          </a:prstGeom>
        </p:spPr>
        <p:txBody>
          <a:bodyPr wrap="none" lIns="0" tIns="0" rIns="0" bIns="0" anchor="ctr" anchorCtr="1">
            <a:spAutoFit/>
          </a:bodyPr>
          <a:lstStyle/>
          <a:p>
            <a:r>
              <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rPr>
              <a:t>公司总部</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圆角矩形 10"/>
          <p:cNvSpPr/>
          <p:nvPr/>
        </p:nvSpPr>
        <p:spPr>
          <a:xfrm>
            <a:off x="634645" y="1726392"/>
            <a:ext cx="1469208" cy="917367"/>
          </a:xfrm>
          <a:prstGeom prst="roundRect">
            <a:avLst>
              <a:gd name="adj" fmla="val 5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8" tIns="45718" rIns="91436" bIns="45718" rtlCol="0" anchor="ctr"/>
          <a:lstStyle/>
          <a:p>
            <a:pPr algn="ctr">
              <a:lnSpc>
                <a:spcPct val="80000"/>
              </a:lnSpc>
            </a:pPr>
            <a:endPar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598740" y="1762289"/>
            <a:ext cx="748915" cy="261606"/>
          </a:xfrm>
          <a:prstGeom prst="rect">
            <a:avLst/>
          </a:prstGeom>
        </p:spPr>
        <p:txBody>
          <a:bodyPr wrap="none" lIns="91436" tIns="45718" rIns="91436" bIns="45718">
            <a:spAutoFit/>
          </a:bodyPr>
          <a:lstStyle/>
          <a:p>
            <a:pPr algn="ct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财务财务</a:t>
            </a:r>
            <a:endPar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矩形 12"/>
          <p:cNvSpPr/>
          <p:nvPr/>
        </p:nvSpPr>
        <p:spPr>
          <a:xfrm>
            <a:off x="1261794" y="1754613"/>
            <a:ext cx="748915" cy="261606"/>
          </a:xfrm>
          <a:prstGeom prst="rect">
            <a:avLst/>
          </a:prstGeom>
        </p:spPr>
        <p:txBody>
          <a:bodyPr wrap="none" lIns="91436" tIns="45718" rIns="91436" bIns="45718">
            <a:spAutoFit/>
          </a:bodyPr>
          <a:lstStyle/>
          <a:p>
            <a:pPr algn="ct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采购管理</a:t>
            </a:r>
            <a:endPar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13"/>
          <p:cNvSpPr/>
          <p:nvPr/>
        </p:nvSpPr>
        <p:spPr>
          <a:xfrm>
            <a:off x="615462" y="1967488"/>
            <a:ext cx="748915" cy="261606"/>
          </a:xfrm>
          <a:prstGeom prst="rect">
            <a:avLst/>
          </a:prstGeom>
        </p:spPr>
        <p:txBody>
          <a:bodyPr wrap="none" lIns="91436" tIns="45718" rIns="91436" bIns="45718">
            <a:spAutoFit/>
          </a:bodyPr>
          <a:lstStyle/>
          <a:p>
            <a:pPr algn="ct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库存管理</a:t>
            </a:r>
            <a:endPar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矩形 14"/>
          <p:cNvSpPr/>
          <p:nvPr/>
        </p:nvSpPr>
        <p:spPr>
          <a:xfrm>
            <a:off x="1241252" y="1967488"/>
            <a:ext cx="748915" cy="261606"/>
          </a:xfrm>
          <a:prstGeom prst="rect">
            <a:avLst/>
          </a:prstGeom>
        </p:spPr>
        <p:txBody>
          <a:bodyPr wrap="none" lIns="91436" tIns="45718" rIns="91436" bIns="45718">
            <a:spAutoFit/>
          </a:bodyPr>
          <a:lstStyle/>
          <a:p>
            <a:pPr algn="ct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销售管理</a:t>
            </a:r>
            <a:endPar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15"/>
          <p:cNvSpPr/>
          <p:nvPr/>
        </p:nvSpPr>
        <p:spPr>
          <a:xfrm>
            <a:off x="637638" y="2194384"/>
            <a:ext cx="748915" cy="261606"/>
          </a:xfrm>
          <a:prstGeom prst="rect">
            <a:avLst/>
          </a:prstGeom>
        </p:spPr>
        <p:txBody>
          <a:bodyPr wrap="none" lIns="91436" tIns="45718" rIns="91436" bIns="45718">
            <a:spAutoFit/>
          </a:bodyPr>
          <a:lstStyle/>
          <a:p>
            <a:pPr algn="ct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生产管理</a:t>
            </a:r>
            <a:endPar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矩形 16"/>
          <p:cNvSpPr/>
          <p:nvPr/>
        </p:nvSpPr>
        <p:spPr>
          <a:xfrm>
            <a:off x="1263428" y="2194384"/>
            <a:ext cx="748915" cy="261606"/>
          </a:xfrm>
          <a:prstGeom prst="rect">
            <a:avLst/>
          </a:prstGeom>
        </p:spPr>
        <p:txBody>
          <a:bodyPr wrap="none" lIns="91436" tIns="45718" rIns="91436" bIns="45718">
            <a:spAutoFit/>
          </a:bodyPr>
          <a:lstStyle/>
          <a:p>
            <a:pPr algn="ct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人力管理</a:t>
            </a:r>
            <a:endPar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Freeform 74"/>
          <p:cNvSpPr>
            <a:spLocks noEditPoints="1"/>
          </p:cNvSpPr>
          <p:nvPr/>
        </p:nvSpPr>
        <p:spPr bwMode="auto">
          <a:xfrm>
            <a:off x="4157875" y="771550"/>
            <a:ext cx="583442" cy="393735"/>
          </a:xfrm>
          <a:custGeom>
            <a:avLst/>
            <a:gdLst>
              <a:gd name="T0" fmla="*/ 20 w 117"/>
              <a:gd name="T1" fmla="*/ 28 h 88"/>
              <a:gd name="T2" fmla="*/ 20 w 117"/>
              <a:gd name="T3" fmla="*/ 44 h 88"/>
              <a:gd name="T4" fmla="*/ 17 w 117"/>
              <a:gd name="T5" fmla="*/ 44 h 88"/>
              <a:gd name="T6" fmla="*/ 17 w 117"/>
              <a:gd name="T7" fmla="*/ 47 h 88"/>
              <a:gd name="T8" fmla="*/ 37 w 117"/>
              <a:gd name="T9" fmla="*/ 47 h 88"/>
              <a:gd name="T10" fmla="*/ 37 w 117"/>
              <a:gd name="T11" fmla="*/ 44 h 88"/>
              <a:gd name="T12" fmla="*/ 34 w 117"/>
              <a:gd name="T13" fmla="*/ 44 h 88"/>
              <a:gd name="T14" fmla="*/ 34 w 117"/>
              <a:gd name="T15" fmla="*/ 28 h 88"/>
              <a:gd name="T16" fmla="*/ 20 w 117"/>
              <a:gd name="T17" fmla="*/ 28 h 88"/>
              <a:gd name="T18" fmla="*/ 20 w 117"/>
              <a:gd name="T19" fmla="*/ 57 h 88"/>
              <a:gd name="T20" fmla="*/ 20 w 117"/>
              <a:gd name="T21" fmla="*/ 73 h 88"/>
              <a:gd name="T22" fmla="*/ 17 w 117"/>
              <a:gd name="T23" fmla="*/ 73 h 88"/>
              <a:gd name="T24" fmla="*/ 17 w 117"/>
              <a:gd name="T25" fmla="*/ 75 h 88"/>
              <a:gd name="T26" fmla="*/ 37 w 117"/>
              <a:gd name="T27" fmla="*/ 75 h 88"/>
              <a:gd name="T28" fmla="*/ 37 w 117"/>
              <a:gd name="T29" fmla="*/ 73 h 88"/>
              <a:gd name="T30" fmla="*/ 34 w 117"/>
              <a:gd name="T31" fmla="*/ 73 h 88"/>
              <a:gd name="T32" fmla="*/ 34 w 117"/>
              <a:gd name="T33" fmla="*/ 57 h 88"/>
              <a:gd name="T34" fmla="*/ 20 w 117"/>
              <a:gd name="T35" fmla="*/ 57 h 88"/>
              <a:gd name="T36" fmla="*/ 52 w 117"/>
              <a:gd name="T37" fmla="*/ 28 h 88"/>
              <a:gd name="T38" fmla="*/ 52 w 117"/>
              <a:gd name="T39" fmla="*/ 44 h 88"/>
              <a:gd name="T40" fmla="*/ 49 w 117"/>
              <a:gd name="T41" fmla="*/ 44 h 88"/>
              <a:gd name="T42" fmla="*/ 49 w 117"/>
              <a:gd name="T43" fmla="*/ 47 h 88"/>
              <a:gd name="T44" fmla="*/ 70 w 117"/>
              <a:gd name="T45" fmla="*/ 47 h 88"/>
              <a:gd name="T46" fmla="*/ 70 w 117"/>
              <a:gd name="T47" fmla="*/ 44 h 88"/>
              <a:gd name="T48" fmla="*/ 66 w 117"/>
              <a:gd name="T49" fmla="*/ 44 h 88"/>
              <a:gd name="T50" fmla="*/ 66 w 117"/>
              <a:gd name="T51" fmla="*/ 28 h 88"/>
              <a:gd name="T52" fmla="*/ 52 w 117"/>
              <a:gd name="T53" fmla="*/ 28 h 88"/>
              <a:gd name="T54" fmla="*/ 83 w 117"/>
              <a:gd name="T55" fmla="*/ 28 h 88"/>
              <a:gd name="T56" fmla="*/ 83 w 117"/>
              <a:gd name="T57" fmla="*/ 44 h 88"/>
              <a:gd name="T58" fmla="*/ 80 w 117"/>
              <a:gd name="T59" fmla="*/ 44 h 88"/>
              <a:gd name="T60" fmla="*/ 80 w 117"/>
              <a:gd name="T61" fmla="*/ 47 h 88"/>
              <a:gd name="T62" fmla="*/ 100 w 117"/>
              <a:gd name="T63" fmla="*/ 47 h 88"/>
              <a:gd name="T64" fmla="*/ 100 w 117"/>
              <a:gd name="T65" fmla="*/ 44 h 88"/>
              <a:gd name="T66" fmla="*/ 97 w 117"/>
              <a:gd name="T67" fmla="*/ 44 h 88"/>
              <a:gd name="T68" fmla="*/ 97 w 117"/>
              <a:gd name="T69" fmla="*/ 28 h 88"/>
              <a:gd name="T70" fmla="*/ 83 w 117"/>
              <a:gd name="T71" fmla="*/ 28 h 88"/>
              <a:gd name="T72" fmla="*/ 83 w 117"/>
              <a:gd name="T73" fmla="*/ 57 h 88"/>
              <a:gd name="T74" fmla="*/ 83 w 117"/>
              <a:gd name="T75" fmla="*/ 73 h 88"/>
              <a:gd name="T76" fmla="*/ 80 w 117"/>
              <a:gd name="T77" fmla="*/ 73 h 88"/>
              <a:gd name="T78" fmla="*/ 80 w 117"/>
              <a:gd name="T79" fmla="*/ 75 h 88"/>
              <a:gd name="T80" fmla="*/ 100 w 117"/>
              <a:gd name="T81" fmla="*/ 75 h 88"/>
              <a:gd name="T82" fmla="*/ 100 w 117"/>
              <a:gd name="T83" fmla="*/ 73 h 88"/>
              <a:gd name="T84" fmla="*/ 97 w 117"/>
              <a:gd name="T85" fmla="*/ 73 h 88"/>
              <a:gd name="T86" fmla="*/ 97 w 117"/>
              <a:gd name="T87" fmla="*/ 57 h 88"/>
              <a:gd name="T88" fmla="*/ 83 w 117"/>
              <a:gd name="T89" fmla="*/ 57 h 88"/>
              <a:gd name="T90" fmla="*/ 10 w 117"/>
              <a:gd name="T91" fmla="*/ 0 h 88"/>
              <a:gd name="T92" fmla="*/ 108 w 117"/>
              <a:gd name="T93" fmla="*/ 0 h 88"/>
              <a:gd name="T94" fmla="*/ 117 w 117"/>
              <a:gd name="T95" fmla="*/ 20 h 88"/>
              <a:gd name="T96" fmla="*/ 109 w 117"/>
              <a:gd name="T97" fmla="*/ 20 h 88"/>
              <a:gd name="T98" fmla="*/ 109 w 117"/>
              <a:gd name="T99" fmla="*/ 88 h 88"/>
              <a:gd name="T100" fmla="*/ 71 w 117"/>
              <a:gd name="T101" fmla="*/ 88 h 88"/>
              <a:gd name="T102" fmla="*/ 71 w 117"/>
              <a:gd name="T103" fmla="*/ 57 h 88"/>
              <a:gd name="T104" fmla="*/ 48 w 117"/>
              <a:gd name="T105" fmla="*/ 57 h 88"/>
              <a:gd name="T106" fmla="*/ 48 w 117"/>
              <a:gd name="T107" fmla="*/ 88 h 88"/>
              <a:gd name="T108" fmla="*/ 8 w 117"/>
              <a:gd name="T109" fmla="*/ 88 h 88"/>
              <a:gd name="T110" fmla="*/ 8 w 117"/>
              <a:gd name="T111" fmla="*/ 20 h 88"/>
              <a:gd name="T112" fmla="*/ 0 w 117"/>
              <a:gd name="T113" fmla="*/ 20 h 88"/>
              <a:gd name="T114" fmla="*/ 10 w 117"/>
              <a:gd name="T11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 h="88">
                <a:moveTo>
                  <a:pt x="20" y="28"/>
                </a:moveTo>
                <a:cubicBezTo>
                  <a:pt x="20" y="44"/>
                  <a:pt x="20" y="44"/>
                  <a:pt x="20" y="44"/>
                </a:cubicBezTo>
                <a:cubicBezTo>
                  <a:pt x="17" y="44"/>
                  <a:pt x="17" y="44"/>
                  <a:pt x="17" y="44"/>
                </a:cubicBezTo>
                <a:cubicBezTo>
                  <a:pt x="17" y="47"/>
                  <a:pt x="17" y="47"/>
                  <a:pt x="17" y="47"/>
                </a:cubicBezTo>
                <a:cubicBezTo>
                  <a:pt x="37" y="47"/>
                  <a:pt x="37" y="47"/>
                  <a:pt x="37" y="47"/>
                </a:cubicBezTo>
                <a:cubicBezTo>
                  <a:pt x="37" y="44"/>
                  <a:pt x="37" y="44"/>
                  <a:pt x="37" y="44"/>
                </a:cubicBezTo>
                <a:cubicBezTo>
                  <a:pt x="34" y="44"/>
                  <a:pt x="34" y="44"/>
                  <a:pt x="34" y="44"/>
                </a:cubicBezTo>
                <a:cubicBezTo>
                  <a:pt x="34" y="28"/>
                  <a:pt x="34" y="28"/>
                  <a:pt x="34" y="28"/>
                </a:cubicBezTo>
                <a:lnTo>
                  <a:pt x="20" y="28"/>
                </a:lnTo>
                <a:close/>
                <a:moveTo>
                  <a:pt x="20" y="57"/>
                </a:moveTo>
                <a:cubicBezTo>
                  <a:pt x="20" y="73"/>
                  <a:pt x="20" y="73"/>
                  <a:pt x="20" y="73"/>
                </a:cubicBezTo>
                <a:cubicBezTo>
                  <a:pt x="17" y="73"/>
                  <a:pt x="17" y="73"/>
                  <a:pt x="17" y="73"/>
                </a:cubicBezTo>
                <a:cubicBezTo>
                  <a:pt x="17" y="75"/>
                  <a:pt x="17" y="75"/>
                  <a:pt x="17" y="75"/>
                </a:cubicBezTo>
                <a:cubicBezTo>
                  <a:pt x="37" y="75"/>
                  <a:pt x="37" y="75"/>
                  <a:pt x="37" y="75"/>
                </a:cubicBezTo>
                <a:cubicBezTo>
                  <a:pt x="37" y="73"/>
                  <a:pt x="37" y="73"/>
                  <a:pt x="37" y="73"/>
                </a:cubicBezTo>
                <a:cubicBezTo>
                  <a:pt x="34" y="73"/>
                  <a:pt x="34" y="73"/>
                  <a:pt x="34" y="73"/>
                </a:cubicBezTo>
                <a:cubicBezTo>
                  <a:pt x="34" y="57"/>
                  <a:pt x="34" y="57"/>
                  <a:pt x="34" y="57"/>
                </a:cubicBezTo>
                <a:lnTo>
                  <a:pt x="20" y="57"/>
                </a:lnTo>
                <a:close/>
                <a:moveTo>
                  <a:pt x="52" y="28"/>
                </a:moveTo>
                <a:cubicBezTo>
                  <a:pt x="52" y="44"/>
                  <a:pt x="52" y="44"/>
                  <a:pt x="52" y="44"/>
                </a:cubicBezTo>
                <a:cubicBezTo>
                  <a:pt x="49" y="44"/>
                  <a:pt x="49" y="44"/>
                  <a:pt x="49" y="44"/>
                </a:cubicBezTo>
                <a:cubicBezTo>
                  <a:pt x="49" y="47"/>
                  <a:pt x="49" y="47"/>
                  <a:pt x="49" y="47"/>
                </a:cubicBezTo>
                <a:cubicBezTo>
                  <a:pt x="70" y="47"/>
                  <a:pt x="70" y="47"/>
                  <a:pt x="70" y="47"/>
                </a:cubicBezTo>
                <a:cubicBezTo>
                  <a:pt x="70" y="44"/>
                  <a:pt x="70" y="44"/>
                  <a:pt x="70" y="44"/>
                </a:cubicBezTo>
                <a:cubicBezTo>
                  <a:pt x="66" y="44"/>
                  <a:pt x="66" y="44"/>
                  <a:pt x="66" y="44"/>
                </a:cubicBezTo>
                <a:cubicBezTo>
                  <a:pt x="66" y="28"/>
                  <a:pt x="66" y="28"/>
                  <a:pt x="66" y="28"/>
                </a:cubicBezTo>
                <a:lnTo>
                  <a:pt x="52" y="28"/>
                </a:lnTo>
                <a:close/>
                <a:moveTo>
                  <a:pt x="83" y="28"/>
                </a:moveTo>
                <a:cubicBezTo>
                  <a:pt x="83" y="44"/>
                  <a:pt x="83" y="44"/>
                  <a:pt x="83" y="44"/>
                </a:cubicBezTo>
                <a:cubicBezTo>
                  <a:pt x="80" y="44"/>
                  <a:pt x="80" y="44"/>
                  <a:pt x="80" y="44"/>
                </a:cubicBezTo>
                <a:cubicBezTo>
                  <a:pt x="80" y="47"/>
                  <a:pt x="80" y="47"/>
                  <a:pt x="80" y="47"/>
                </a:cubicBezTo>
                <a:cubicBezTo>
                  <a:pt x="100" y="47"/>
                  <a:pt x="100" y="47"/>
                  <a:pt x="100" y="47"/>
                </a:cubicBezTo>
                <a:cubicBezTo>
                  <a:pt x="100" y="44"/>
                  <a:pt x="100" y="44"/>
                  <a:pt x="100" y="44"/>
                </a:cubicBezTo>
                <a:cubicBezTo>
                  <a:pt x="97" y="44"/>
                  <a:pt x="97" y="44"/>
                  <a:pt x="97" y="44"/>
                </a:cubicBezTo>
                <a:cubicBezTo>
                  <a:pt x="97" y="28"/>
                  <a:pt x="97" y="28"/>
                  <a:pt x="97" y="28"/>
                </a:cubicBezTo>
                <a:lnTo>
                  <a:pt x="83" y="28"/>
                </a:lnTo>
                <a:close/>
                <a:moveTo>
                  <a:pt x="83" y="57"/>
                </a:moveTo>
                <a:cubicBezTo>
                  <a:pt x="83" y="73"/>
                  <a:pt x="83" y="73"/>
                  <a:pt x="83" y="73"/>
                </a:cubicBezTo>
                <a:cubicBezTo>
                  <a:pt x="80" y="73"/>
                  <a:pt x="80" y="73"/>
                  <a:pt x="80" y="73"/>
                </a:cubicBezTo>
                <a:cubicBezTo>
                  <a:pt x="80" y="75"/>
                  <a:pt x="80" y="75"/>
                  <a:pt x="80" y="75"/>
                </a:cubicBezTo>
                <a:cubicBezTo>
                  <a:pt x="100" y="75"/>
                  <a:pt x="100" y="75"/>
                  <a:pt x="100" y="75"/>
                </a:cubicBezTo>
                <a:cubicBezTo>
                  <a:pt x="100" y="73"/>
                  <a:pt x="100" y="73"/>
                  <a:pt x="100" y="73"/>
                </a:cubicBezTo>
                <a:cubicBezTo>
                  <a:pt x="97" y="73"/>
                  <a:pt x="97" y="73"/>
                  <a:pt x="97" y="73"/>
                </a:cubicBezTo>
                <a:cubicBezTo>
                  <a:pt x="97" y="57"/>
                  <a:pt x="97" y="57"/>
                  <a:pt x="97" y="57"/>
                </a:cubicBezTo>
                <a:lnTo>
                  <a:pt x="83" y="57"/>
                </a:lnTo>
                <a:close/>
                <a:moveTo>
                  <a:pt x="10" y="0"/>
                </a:moveTo>
                <a:cubicBezTo>
                  <a:pt x="108" y="0"/>
                  <a:pt x="108" y="0"/>
                  <a:pt x="108" y="0"/>
                </a:cubicBezTo>
                <a:cubicBezTo>
                  <a:pt x="117" y="20"/>
                  <a:pt x="117" y="20"/>
                  <a:pt x="117" y="20"/>
                </a:cubicBezTo>
                <a:cubicBezTo>
                  <a:pt x="109" y="20"/>
                  <a:pt x="109" y="20"/>
                  <a:pt x="109" y="20"/>
                </a:cubicBezTo>
                <a:cubicBezTo>
                  <a:pt x="109" y="88"/>
                  <a:pt x="109" y="88"/>
                  <a:pt x="109" y="88"/>
                </a:cubicBezTo>
                <a:cubicBezTo>
                  <a:pt x="71" y="88"/>
                  <a:pt x="71" y="88"/>
                  <a:pt x="71" y="88"/>
                </a:cubicBezTo>
                <a:cubicBezTo>
                  <a:pt x="71" y="57"/>
                  <a:pt x="71" y="57"/>
                  <a:pt x="71" y="57"/>
                </a:cubicBezTo>
                <a:cubicBezTo>
                  <a:pt x="63" y="52"/>
                  <a:pt x="55" y="51"/>
                  <a:pt x="48" y="57"/>
                </a:cubicBezTo>
                <a:cubicBezTo>
                  <a:pt x="48" y="88"/>
                  <a:pt x="48" y="88"/>
                  <a:pt x="48" y="88"/>
                </a:cubicBezTo>
                <a:cubicBezTo>
                  <a:pt x="8" y="88"/>
                  <a:pt x="8" y="88"/>
                  <a:pt x="8" y="88"/>
                </a:cubicBezTo>
                <a:cubicBezTo>
                  <a:pt x="8" y="20"/>
                  <a:pt x="8" y="20"/>
                  <a:pt x="8" y="20"/>
                </a:cubicBezTo>
                <a:cubicBezTo>
                  <a:pt x="0" y="20"/>
                  <a:pt x="0" y="20"/>
                  <a:pt x="0" y="20"/>
                </a:cubicBezTo>
                <a:lnTo>
                  <a:pt x="10" y="0"/>
                </a:lnTo>
                <a:close/>
              </a:path>
            </a:pathLst>
          </a:custGeom>
          <a:gradFill>
            <a:gsLst>
              <a:gs pos="14000">
                <a:srgbClr val="E3721D"/>
              </a:gs>
              <a:gs pos="72000">
                <a:srgbClr val="FF0000"/>
              </a:gs>
            </a:gsLst>
            <a:lin ang="2700000" scaled="1"/>
          </a:gradFill>
          <a:ln>
            <a:noFill/>
          </a:ln>
        </p:spPr>
        <p:txBody>
          <a:bodyPr vert="horz" wrap="square" lIns="68577" tIns="34289" rIns="68577" bIns="34289" numCol="1" anchor="t" anchorCtr="0" compatLnSpc="1"/>
          <a:lstStyle/>
          <a:p>
            <a:endParaRPr lang="zh-CN" altLang="en-US" sz="1300"/>
          </a:p>
        </p:txBody>
      </p:sp>
      <p:sp>
        <p:nvSpPr>
          <p:cNvPr id="19" name="矩形 18"/>
          <p:cNvSpPr/>
          <p:nvPr/>
        </p:nvSpPr>
        <p:spPr>
          <a:xfrm>
            <a:off x="4141819" y="1175576"/>
            <a:ext cx="615553" cy="184666"/>
          </a:xfrm>
          <a:prstGeom prst="rect">
            <a:avLst/>
          </a:prstGeom>
        </p:spPr>
        <p:txBody>
          <a:bodyPr wrap="none" lIns="0" tIns="0" rIns="0" bIns="0" anchor="ctr" anchorCtr="1">
            <a:spAutoFit/>
          </a:bodyPr>
          <a:lstStyle/>
          <a:p>
            <a:r>
              <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rPr>
              <a:t>营销中心</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圆角矩形 19"/>
          <p:cNvSpPr/>
          <p:nvPr/>
        </p:nvSpPr>
        <p:spPr>
          <a:xfrm>
            <a:off x="2967148" y="2111721"/>
            <a:ext cx="2825208" cy="955497"/>
          </a:xfrm>
          <a:prstGeom prst="roundRect">
            <a:avLst>
              <a:gd name="adj" fmla="val 8274"/>
            </a:avLst>
          </a:prstGeom>
          <a:solidFill>
            <a:schemeClr val="bg1">
              <a:lumMod val="85000"/>
            </a:schemeClr>
          </a:solidFill>
          <a:ln w="6350" cmpd="sng">
            <a:noFill/>
          </a:ln>
        </p:spPr>
        <p:style>
          <a:lnRef idx="2">
            <a:schemeClr val="dk1"/>
          </a:lnRef>
          <a:fillRef idx="1">
            <a:schemeClr val="lt1"/>
          </a:fillRef>
          <a:effectRef idx="0">
            <a:schemeClr val="dk1"/>
          </a:effectRef>
          <a:fontRef idx="minor">
            <a:schemeClr val="dk1"/>
          </a:fontRef>
        </p:style>
        <p:txBody>
          <a:bodyPr lIns="91436" tIns="45718" rIns="91436" bIns="45718" anchor="ctr"/>
          <a:lstStyle/>
          <a:p>
            <a:pPr algn="ctr">
              <a:defRPr/>
            </a:pPr>
            <a:endParaRPr kumimoji="1" lang="zh-CN" altLang="en-US" sz="1300"/>
          </a:p>
        </p:txBody>
      </p:sp>
      <p:sp>
        <p:nvSpPr>
          <p:cNvPr id="21" name="文本框 15"/>
          <p:cNvSpPr txBox="1"/>
          <p:nvPr/>
        </p:nvSpPr>
        <p:spPr>
          <a:xfrm>
            <a:off x="3889902" y="2086633"/>
            <a:ext cx="1293813" cy="253914"/>
          </a:xfrm>
          <a:prstGeom prst="rect">
            <a:avLst/>
          </a:prstGeom>
          <a:noFill/>
          <a:ln>
            <a:noFill/>
          </a:ln>
        </p:spPr>
        <p:txBody>
          <a:bodyPr wrap="square" lIns="68577" tIns="34289" rIns="68577" bIns="34289"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gn="l"/>
            <a:r>
              <a:rPr lang="zh-CN" altLang="en-US" sz="1200" b="0" dirty="0">
                <a:solidFill>
                  <a:srgbClr val="E60012"/>
                </a:solidFill>
              </a:rPr>
              <a:t>零售应用后端</a:t>
            </a:r>
            <a:endParaRPr lang="zh-CN" altLang="en-US" sz="1200" b="0" dirty="0">
              <a:solidFill>
                <a:srgbClr val="E60012"/>
              </a:solidFill>
            </a:endParaRPr>
          </a:p>
        </p:txBody>
      </p:sp>
      <p:sp>
        <p:nvSpPr>
          <p:cNvPr id="22" name="圆角矩形 21"/>
          <p:cNvSpPr/>
          <p:nvPr/>
        </p:nvSpPr>
        <p:spPr>
          <a:xfrm>
            <a:off x="3167409" y="2319779"/>
            <a:ext cx="787388" cy="24868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商品中心</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圆角矩形 22"/>
          <p:cNvSpPr/>
          <p:nvPr/>
        </p:nvSpPr>
        <p:spPr>
          <a:xfrm>
            <a:off x="4019038" y="2319779"/>
            <a:ext cx="787388" cy="24868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价格中心</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圆角矩形 24"/>
          <p:cNvSpPr/>
          <p:nvPr/>
        </p:nvSpPr>
        <p:spPr>
          <a:xfrm>
            <a:off x="4870669" y="2319779"/>
            <a:ext cx="787388" cy="24868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促销中心</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圆角矩形 25"/>
          <p:cNvSpPr/>
          <p:nvPr/>
        </p:nvSpPr>
        <p:spPr>
          <a:xfrm>
            <a:off x="3174629" y="2672324"/>
            <a:ext cx="787388" cy="24868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支付通道</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圆角矩形 26"/>
          <p:cNvSpPr/>
          <p:nvPr/>
        </p:nvSpPr>
        <p:spPr>
          <a:xfrm>
            <a:off x="4022398" y="2660383"/>
            <a:ext cx="787388" cy="24868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查询</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报表</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圆角矩形 27"/>
          <p:cNvSpPr/>
          <p:nvPr/>
        </p:nvSpPr>
        <p:spPr>
          <a:xfrm>
            <a:off x="4877386" y="2660096"/>
            <a:ext cx="787388" cy="24868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订单处理</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24"/>
          <p:cNvSpPr txBox="1"/>
          <p:nvPr/>
        </p:nvSpPr>
        <p:spPr>
          <a:xfrm>
            <a:off x="2847034" y="1488683"/>
            <a:ext cx="977692" cy="253914"/>
          </a:xfrm>
          <a:prstGeom prst="rect">
            <a:avLst/>
          </a:prstGeom>
          <a:noFill/>
          <a:ln>
            <a:noFill/>
          </a:ln>
        </p:spPr>
        <p:txBody>
          <a:bodyPr wrap="square" lIns="68577" tIns="34289" rIns="68577" bIns="34289"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200" dirty="0">
                <a:solidFill>
                  <a:srgbClr val="E60012"/>
                </a:solidFill>
              </a:rPr>
              <a:t>会员管理</a:t>
            </a:r>
            <a:endParaRPr lang="zh-CN" altLang="en-US" sz="1200" dirty="0">
              <a:solidFill>
                <a:srgbClr val="E60012"/>
              </a:solidFill>
            </a:endParaRPr>
          </a:p>
        </p:txBody>
      </p:sp>
      <p:sp>
        <p:nvSpPr>
          <p:cNvPr id="30" name="圆角矩形 29"/>
          <p:cNvSpPr/>
          <p:nvPr/>
        </p:nvSpPr>
        <p:spPr>
          <a:xfrm>
            <a:off x="3748973" y="1511160"/>
            <a:ext cx="852921" cy="24868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会员运营</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圆角矩形 30"/>
          <p:cNvSpPr/>
          <p:nvPr/>
        </p:nvSpPr>
        <p:spPr>
          <a:xfrm>
            <a:off x="4757372" y="1493916"/>
            <a:ext cx="852921" cy="24868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客户分析</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文本框 27"/>
          <p:cNvSpPr txBox="1"/>
          <p:nvPr/>
        </p:nvSpPr>
        <p:spPr>
          <a:xfrm>
            <a:off x="2858974" y="1797467"/>
            <a:ext cx="977692" cy="253914"/>
          </a:xfrm>
          <a:prstGeom prst="rect">
            <a:avLst/>
          </a:prstGeom>
          <a:noFill/>
          <a:ln>
            <a:noFill/>
          </a:ln>
        </p:spPr>
        <p:txBody>
          <a:bodyPr wrap="square" lIns="68577" tIns="34289" rIns="68577" bIns="34289"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200" dirty="0">
                <a:solidFill>
                  <a:srgbClr val="E60012"/>
                </a:solidFill>
              </a:rPr>
              <a:t>线上商城</a:t>
            </a:r>
            <a:endParaRPr lang="zh-CN" altLang="en-US" sz="1200" dirty="0">
              <a:solidFill>
                <a:srgbClr val="E60012"/>
              </a:solidFill>
            </a:endParaRPr>
          </a:p>
        </p:txBody>
      </p:sp>
      <p:sp>
        <p:nvSpPr>
          <p:cNvPr id="33" name="圆角矩形 32"/>
          <p:cNvSpPr/>
          <p:nvPr/>
        </p:nvSpPr>
        <p:spPr>
          <a:xfrm>
            <a:off x="3760913" y="1819944"/>
            <a:ext cx="527897" cy="24868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端</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圆角矩形 33"/>
          <p:cNvSpPr/>
          <p:nvPr/>
        </p:nvSpPr>
        <p:spPr>
          <a:xfrm>
            <a:off x="4407476" y="1821648"/>
            <a:ext cx="599334" cy="24868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微信端</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圆角矩形 34"/>
          <p:cNvSpPr/>
          <p:nvPr/>
        </p:nvSpPr>
        <p:spPr>
          <a:xfrm>
            <a:off x="5105219" y="1823352"/>
            <a:ext cx="609971" cy="24868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端</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圆角矩形 35"/>
          <p:cNvSpPr/>
          <p:nvPr/>
        </p:nvSpPr>
        <p:spPr>
          <a:xfrm>
            <a:off x="6968155" y="1483326"/>
            <a:ext cx="1498221" cy="648351"/>
          </a:xfrm>
          <a:prstGeom prst="roundRect">
            <a:avLst>
              <a:gd name="adj" fmla="val 8275"/>
            </a:avLst>
          </a:prstGeom>
          <a:solidFill>
            <a:schemeClr val="bg1">
              <a:lumMod val="85000"/>
            </a:schemeClr>
          </a:solidFill>
          <a:ln w="6350" cmpd="sng">
            <a:noFill/>
          </a:ln>
        </p:spPr>
        <p:style>
          <a:lnRef idx="2">
            <a:schemeClr val="dk1"/>
          </a:lnRef>
          <a:fillRef idx="1">
            <a:schemeClr val="lt1"/>
          </a:fillRef>
          <a:effectRef idx="0">
            <a:schemeClr val="dk1"/>
          </a:effectRef>
          <a:fontRef idx="minor">
            <a:schemeClr val="dk1"/>
          </a:fontRef>
        </p:style>
        <p:txBody>
          <a:bodyPr lIns="91436" tIns="45718" rIns="91436" bIns="45718" anchor="ctr"/>
          <a:lstStyle/>
          <a:p>
            <a:pPr algn="ctr">
              <a:defRPr/>
            </a:pPr>
            <a:endParaRPr kumimoji="1" lang="zh-CN" altLang="en-US" sz="1300"/>
          </a:p>
        </p:txBody>
      </p:sp>
      <p:sp>
        <p:nvSpPr>
          <p:cNvPr id="37" name="文本框 33"/>
          <p:cNvSpPr txBox="1"/>
          <p:nvPr/>
        </p:nvSpPr>
        <p:spPr>
          <a:xfrm>
            <a:off x="7155074" y="1459268"/>
            <a:ext cx="1124386" cy="238525"/>
          </a:xfrm>
          <a:prstGeom prst="rect">
            <a:avLst/>
          </a:prstGeom>
          <a:noFill/>
          <a:ln>
            <a:noFill/>
          </a:ln>
        </p:spPr>
        <p:txBody>
          <a:bodyPr wrap="square" lIns="68577" tIns="34289" rIns="68577" bIns="34289"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100" b="0" dirty="0">
                <a:solidFill>
                  <a:srgbClr val="E60012"/>
                </a:solidFill>
              </a:rPr>
              <a:t>零售开单业务</a:t>
            </a:r>
            <a:endParaRPr lang="zh-CN" altLang="en-US" sz="1100" b="0" dirty="0">
              <a:solidFill>
                <a:srgbClr val="E60012"/>
              </a:solidFill>
            </a:endParaRPr>
          </a:p>
        </p:txBody>
      </p:sp>
      <p:sp>
        <p:nvSpPr>
          <p:cNvPr id="38" name="圆角矩形 37"/>
          <p:cNvSpPr/>
          <p:nvPr/>
        </p:nvSpPr>
        <p:spPr>
          <a:xfrm>
            <a:off x="6990291" y="1721172"/>
            <a:ext cx="686241" cy="163810"/>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开单</a:t>
            </a:r>
            <a:r>
              <a:rPr lang="en-US" altLang="zh-CN"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收银</a:t>
            </a:r>
            <a:endPar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圆角矩形 38"/>
          <p:cNvSpPr/>
          <p:nvPr/>
        </p:nvSpPr>
        <p:spPr>
          <a:xfrm>
            <a:off x="7730874" y="1712141"/>
            <a:ext cx="663660" cy="172841"/>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日结</a:t>
            </a:r>
            <a:r>
              <a:rPr lang="en-US" altLang="zh-CN"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缴款</a:t>
            </a:r>
            <a:endPar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圆角矩形 39"/>
          <p:cNvSpPr/>
          <p:nvPr/>
        </p:nvSpPr>
        <p:spPr>
          <a:xfrm>
            <a:off x="7230732" y="1905074"/>
            <a:ext cx="1052625" cy="192239"/>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要货</a:t>
            </a:r>
            <a:r>
              <a:rPr lang="en-US" altLang="zh-CN"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店存</a:t>
            </a:r>
            <a:endPar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1" name="图片 4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21682" y="699542"/>
            <a:ext cx="468072" cy="465743"/>
          </a:xfrm>
          <a:prstGeom prst="rect">
            <a:avLst/>
          </a:prstGeom>
        </p:spPr>
      </p:pic>
      <p:sp>
        <p:nvSpPr>
          <p:cNvPr id="42" name="矩形 41"/>
          <p:cNvSpPr/>
          <p:nvPr/>
        </p:nvSpPr>
        <p:spPr>
          <a:xfrm>
            <a:off x="7347943" y="1175576"/>
            <a:ext cx="615553" cy="184666"/>
          </a:xfrm>
          <a:prstGeom prst="rect">
            <a:avLst/>
          </a:prstGeom>
        </p:spPr>
        <p:txBody>
          <a:bodyPr wrap="none" lIns="0" tIns="0" rIns="0" bIns="0" anchor="ctr" anchorCtr="1">
            <a:spAutoFit/>
          </a:bodyPr>
          <a:lstStyle/>
          <a:p>
            <a:r>
              <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rPr>
              <a:t>零售门店</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4449595" y="3399702"/>
            <a:ext cx="3403425" cy="645766"/>
            <a:chOff x="7573064" y="4746540"/>
            <a:chExt cx="4537900" cy="709922"/>
          </a:xfrm>
        </p:grpSpPr>
        <p:grpSp>
          <p:nvGrpSpPr>
            <p:cNvPr id="44" name="组合 43"/>
            <p:cNvGrpSpPr/>
            <p:nvPr/>
          </p:nvGrpSpPr>
          <p:grpSpPr>
            <a:xfrm>
              <a:off x="7573064" y="4746540"/>
              <a:ext cx="4537900" cy="709922"/>
              <a:chOff x="4445004" y="4432723"/>
              <a:chExt cx="6415320" cy="709921"/>
            </a:xfrm>
          </p:grpSpPr>
          <p:sp>
            <p:nvSpPr>
              <p:cNvPr id="46" name="圆角矩形 45"/>
              <p:cNvSpPr/>
              <p:nvPr/>
            </p:nvSpPr>
            <p:spPr>
              <a:xfrm>
                <a:off x="4445004" y="4465561"/>
                <a:ext cx="6415320" cy="677083"/>
              </a:xfrm>
              <a:prstGeom prst="roundRect">
                <a:avLst>
                  <a:gd name="adj" fmla="val 8274"/>
                </a:avLst>
              </a:prstGeom>
              <a:solidFill>
                <a:schemeClr val="bg1">
                  <a:lumMod val="85000"/>
                </a:schemeClr>
              </a:solidFill>
              <a:ln w="6350" cmpd="sng">
                <a:no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a:p>
            </p:txBody>
          </p:sp>
          <p:sp>
            <p:nvSpPr>
              <p:cNvPr id="47" name="文本框 62"/>
              <p:cNvSpPr txBox="1"/>
              <p:nvPr/>
            </p:nvSpPr>
            <p:spPr>
              <a:xfrm>
                <a:off x="5852189" y="4432723"/>
                <a:ext cx="2432088" cy="279142"/>
              </a:xfrm>
              <a:prstGeom prst="rect">
                <a:avLst/>
              </a:prstGeom>
              <a:noFill/>
              <a:ln>
                <a:noFill/>
              </a:ln>
            </p:spPr>
            <p:txBody>
              <a:bodyPr wrap="square" lIns="68580" tIns="34290" rIns="68580" bIns="3429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200" b="0" dirty="0">
                    <a:solidFill>
                      <a:srgbClr val="E60012"/>
                    </a:solidFill>
                  </a:rPr>
                  <a:t>零售数据平台</a:t>
                </a:r>
                <a:endParaRPr lang="zh-CN" altLang="en-US" sz="1200" b="0" dirty="0">
                  <a:solidFill>
                    <a:srgbClr val="E60012"/>
                  </a:solidFill>
                </a:endParaRPr>
              </a:p>
            </p:txBody>
          </p:sp>
          <p:sp>
            <p:nvSpPr>
              <p:cNvPr id="48" name="圆角矩形 47"/>
              <p:cNvSpPr/>
              <p:nvPr/>
            </p:nvSpPr>
            <p:spPr>
              <a:xfrm>
                <a:off x="4614921" y="4704666"/>
                <a:ext cx="1350428" cy="355509"/>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交易数据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9" name="圆角矩形 48"/>
              <p:cNvSpPr/>
              <p:nvPr/>
            </p:nvSpPr>
            <p:spPr>
              <a:xfrm>
                <a:off x="6120733" y="4712158"/>
                <a:ext cx="1350428" cy="331576"/>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行为数据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0" name="圆角矩形 49"/>
              <p:cNvSpPr/>
              <p:nvPr/>
            </p:nvSpPr>
            <p:spPr>
              <a:xfrm>
                <a:off x="7596740" y="4712158"/>
                <a:ext cx="1350428" cy="331576"/>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IOT</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45" name="圆角矩形 44"/>
            <p:cNvSpPr/>
            <p:nvPr/>
          </p:nvSpPr>
          <p:spPr>
            <a:xfrm>
              <a:off x="10832238" y="5012657"/>
              <a:ext cx="1137493" cy="344321"/>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社会化数据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cxnSp>
        <p:nvCxnSpPr>
          <p:cNvPr id="51" name="直接连接符 50"/>
          <p:cNvCxnSpPr/>
          <p:nvPr/>
        </p:nvCxnSpPr>
        <p:spPr>
          <a:xfrm>
            <a:off x="547634" y="3192905"/>
            <a:ext cx="8659505" cy="40943"/>
          </a:xfrm>
          <a:prstGeom prst="line">
            <a:avLst/>
          </a:prstGeom>
        </p:spPr>
        <p:style>
          <a:lnRef idx="1">
            <a:schemeClr val="accent1"/>
          </a:lnRef>
          <a:fillRef idx="0">
            <a:schemeClr val="accent1"/>
          </a:fillRef>
          <a:effectRef idx="0">
            <a:schemeClr val="accent1"/>
          </a:effectRef>
          <a:fontRef idx="minor">
            <a:schemeClr val="tx1"/>
          </a:fontRef>
        </p:style>
      </p:cxnSp>
      <p:sp>
        <p:nvSpPr>
          <p:cNvPr id="52" name="圆角矩形 51"/>
          <p:cNvSpPr/>
          <p:nvPr/>
        </p:nvSpPr>
        <p:spPr>
          <a:xfrm>
            <a:off x="1489767" y="3341416"/>
            <a:ext cx="1856702" cy="692357"/>
          </a:xfrm>
          <a:prstGeom prst="roundRect">
            <a:avLst>
              <a:gd name="adj" fmla="val 8274"/>
            </a:avLst>
          </a:prstGeom>
          <a:solidFill>
            <a:schemeClr val="bg1">
              <a:lumMod val="85000"/>
            </a:schemeClr>
          </a:solidFill>
          <a:ln w="6350" cmpd="sng">
            <a:noFill/>
          </a:ln>
        </p:spPr>
        <p:style>
          <a:lnRef idx="2">
            <a:schemeClr val="dk1"/>
          </a:lnRef>
          <a:fillRef idx="1">
            <a:schemeClr val="lt1"/>
          </a:fillRef>
          <a:effectRef idx="0">
            <a:schemeClr val="dk1"/>
          </a:effectRef>
          <a:fontRef idx="minor">
            <a:schemeClr val="dk1"/>
          </a:fontRef>
        </p:style>
        <p:txBody>
          <a:bodyPr lIns="91436" tIns="45718" rIns="91436" bIns="45718" anchor="ctr"/>
          <a:lstStyle/>
          <a:p>
            <a:pPr algn="ctr">
              <a:defRPr/>
            </a:pPr>
            <a:endParaRPr kumimoji="1" lang="zh-CN" altLang="en-US"/>
          </a:p>
        </p:txBody>
      </p:sp>
      <p:sp>
        <p:nvSpPr>
          <p:cNvPr id="53" name="文本框 70"/>
          <p:cNvSpPr txBox="1"/>
          <p:nvPr/>
        </p:nvSpPr>
        <p:spPr>
          <a:xfrm>
            <a:off x="1894878" y="3375075"/>
            <a:ext cx="1290260" cy="253914"/>
          </a:xfrm>
          <a:prstGeom prst="rect">
            <a:avLst/>
          </a:prstGeom>
          <a:noFill/>
          <a:ln>
            <a:noFill/>
          </a:ln>
        </p:spPr>
        <p:txBody>
          <a:bodyPr wrap="square" lIns="68577" tIns="34289" rIns="68577" bIns="34289"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en-US" altLang="zh-CN" sz="1200" b="0" dirty="0">
                <a:solidFill>
                  <a:srgbClr val="E60012"/>
                </a:solidFill>
              </a:rPr>
              <a:t>ERP</a:t>
            </a:r>
            <a:r>
              <a:rPr lang="zh-CN" altLang="en-US" sz="1200" b="0" dirty="0">
                <a:solidFill>
                  <a:srgbClr val="E60012"/>
                </a:solidFill>
              </a:rPr>
              <a:t>数据平台</a:t>
            </a:r>
            <a:endParaRPr lang="zh-CN" altLang="en-US" sz="1200" b="0" dirty="0">
              <a:solidFill>
                <a:srgbClr val="E60012"/>
              </a:solidFill>
            </a:endParaRPr>
          </a:p>
        </p:txBody>
      </p:sp>
      <p:sp>
        <p:nvSpPr>
          <p:cNvPr id="54" name="圆角矩形 53"/>
          <p:cNvSpPr/>
          <p:nvPr/>
        </p:nvSpPr>
        <p:spPr>
          <a:xfrm>
            <a:off x="1701695" y="3632801"/>
            <a:ext cx="716423" cy="32338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财务数据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5" name="圆角矩形 54"/>
          <p:cNvSpPr/>
          <p:nvPr/>
        </p:nvSpPr>
        <p:spPr>
          <a:xfrm>
            <a:off x="2562854" y="3623620"/>
            <a:ext cx="716423" cy="32338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997" tIns="45718" rIns="91436" bIns="45718"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业务数据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6" name="Picture 2" descr="E:\1工作资料\1U8商业智能\2产品需求\U8BA8.0(12.0)产品需求\资料\会员分析\RFM.jpg"/>
          <p:cNvPicPr>
            <a:picLocks noChangeAspect="1" noChangeArrowheads="1"/>
          </p:cNvPicPr>
          <p:nvPr/>
        </p:nvPicPr>
        <p:blipFill>
          <a:blip r:embed="rId2"/>
          <a:srcRect/>
          <a:stretch>
            <a:fillRect/>
          </a:stretch>
        </p:blipFill>
        <p:spPr bwMode="auto">
          <a:xfrm>
            <a:off x="2847035" y="4107098"/>
            <a:ext cx="1256953" cy="806934"/>
          </a:xfrm>
          <a:prstGeom prst="rect">
            <a:avLst/>
          </a:prstGeom>
          <a:ln>
            <a:noFill/>
          </a:ln>
          <a:effectLst>
            <a:outerShdw blurRad="292100" dist="139700" dir="2700000" algn="tl" rotWithShape="0">
              <a:srgbClr val="333333">
                <a:alpha val="65000"/>
              </a:srgbClr>
            </a:outerShdw>
          </a:effectLst>
        </p:spPr>
      </p:pic>
      <p:pic>
        <p:nvPicPr>
          <p:cNvPr id="57" name="图片 56"/>
          <p:cNvPicPr>
            <a:picLocks noChangeAspect="1"/>
          </p:cNvPicPr>
          <p:nvPr/>
        </p:nvPicPr>
        <p:blipFill>
          <a:blip r:embed="rId3"/>
          <a:stretch>
            <a:fillRect/>
          </a:stretch>
        </p:blipFill>
        <p:spPr>
          <a:xfrm>
            <a:off x="4780227" y="4075186"/>
            <a:ext cx="963401" cy="884118"/>
          </a:xfrm>
          <a:prstGeom prst="rect">
            <a:avLst/>
          </a:prstGeom>
        </p:spPr>
      </p:pic>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2609" y="2177578"/>
            <a:ext cx="909719" cy="864099"/>
          </a:xfrm>
          <a:prstGeom prst="rect">
            <a:avLst/>
          </a:prstGeom>
        </p:spPr>
      </p:pic>
      <p:sp>
        <p:nvSpPr>
          <p:cNvPr id="59" name="矩形 58"/>
          <p:cNvSpPr/>
          <p:nvPr/>
        </p:nvSpPr>
        <p:spPr>
          <a:xfrm>
            <a:off x="790190" y="2389842"/>
            <a:ext cx="399461" cy="261606"/>
          </a:xfrm>
          <a:prstGeom prst="rect">
            <a:avLst/>
          </a:prstGeom>
        </p:spPr>
        <p:txBody>
          <a:bodyPr wrap="none" lIns="91436" tIns="45718" rIns="91436" bIns="45718">
            <a:spAutoFit/>
          </a:bodyPr>
          <a:lstStyle/>
          <a:p>
            <a:pPr algn="ctr"/>
            <a:r>
              <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OA</a:t>
            </a:r>
            <a:endPar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文本框 75"/>
          <p:cNvSpPr txBox="1"/>
          <p:nvPr/>
        </p:nvSpPr>
        <p:spPr>
          <a:xfrm>
            <a:off x="605756" y="2781254"/>
            <a:ext cx="1872208" cy="307773"/>
          </a:xfrm>
          <a:prstGeom prst="rect">
            <a:avLst/>
          </a:prstGeom>
          <a:noFill/>
        </p:spPr>
        <p:txBody>
          <a:bodyPr wrap="square" lIns="91436" tIns="45718" rIns="91436" bIns="45718" rtlCol="0">
            <a:spAutoFit/>
          </a:bodyPr>
          <a:lstStyle/>
          <a:p>
            <a:r>
              <a:rPr lang="zh-CN" altLang="en-US" sz="1400" b="1" dirty="0">
                <a:solidFill>
                  <a:srgbClr val="FF0000"/>
                </a:solidFill>
                <a:latin typeface="微软雅黑" panose="020B0503020204020204" pitchFamily="34" charset="-122"/>
                <a:ea typeface="微软雅黑" panose="020B0503020204020204" pitchFamily="34" charset="-122"/>
              </a:rPr>
              <a:t>独立的</a:t>
            </a:r>
            <a:r>
              <a:rPr lang="en-US" altLang="zh-CN" sz="1400" b="1" dirty="0">
                <a:solidFill>
                  <a:srgbClr val="FF0000"/>
                </a:solidFill>
                <a:latin typeface="微软雅黑" panose="020B0503020204020204" pitchFamily="34" charset="-122"/>
                <a:ea typeface="微软雅黑" panose="020B0503020204020204" pitchFamily="34" charset="-122"/>
              </a:rPr>
              <a:t>ERP</a:t>
            </a:r>
            <a:r>
              <a:rPr lang="zh-CN" altLang="en-US" sz="1400" b="1" dirty="0">
                <a:solidFill>
                  <a:srgbClr val="FF0000"/>
                </a:solidFill>
                <a:latin typeface="微软雅黑" panose="020B0503020204020204" pitchFamily="34" charset="-122"/>
                <a:ea typeface="微软雅黑" panose="020B0503020204020204" pitchFamily="34" charset="-122"/>
              </a:rPr>
              <a:t>系统</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61" name="矩形 60"/>
          <p:cNvSpPr/>
          <p:nvPr/>
        </p:nvSpPr>
        <p:spPr>
          <a:xfrm>
            <a:off x="6086330" y="2536986"/>
            <a:ext cx="1260669" cy="246221"/>
          </a:xfrm>
          <a:prstGeom prst="rect">
            <a:avLst/>
          </a:prstGeom>
        </p:spPr>
        <p:txBody>
          <a:bodyPr wrap="square" lIns="0" tIns="0" rIns="0" bIns="0" anchor="ctr" anchorCtr="1">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部署零售系统</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62" name="矩形 61"/>
          <p:cNvSpPr/>
          <p:nvPr/>
        </p:nvSpPr>
        <p:spPr>
          <a:xfrm>
            <a:off x="5034440" y="958217"/>
            <a:ext cx="1933715" cy="246221"/>
          </a:xfrm>
          <a:prstGeom prst="rect">
            <a:avLst/>
          </a:prstGeom>
        </p:spPr>
        <p:txBody>
          <a:bodyPr wrap="square" lIns="0" tIns="0" rIns="0" bIns="0" anchor="ctr" anchorCtr="1">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部署会员和商城系统</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63" name="矩形 62"/>
          <p:cNvSpPr/>
          <p:nvPr/>
        </p:nvSpPr>
        <p:spPr>
          <a:xfrm>
            <a:off x="6121638" y="4387454"/>
            <a:ext cx="1768116" cy="246221"/>
          </a:xfrm>
          <a:prstGeom prst="rect">
            <a:avLst/>
          </a:prstGeom>
        </p:spPr>
        <p:txBody>
          <a:bodyPr wrap="square" lIns="0" tIns="0" rIns="0" bIns="0" anchor="ctr" anchorCtr="1">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部署商业分析系统</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64" name="矩形 63"/>
          <p:cNvSpPr/>
          <p:nvPr/>
        </p:nvSpPr>
        <p:spPr>
          <a:xfrm>
            <a:off x="1203037" y="2389515"/>
            <a:ext cx="889980" cy="261606"/>
          </a:xfrm>
          <a:prstGeom prst="rect">
            <a:avLst/>
          </a:prstGeom>
        </p:spPr>
        <p:txBody>
          <a:bodyPr wrap="none" lIns="91436" tIns="45718" rIns="91436" bIns="45718">
            <a:spAutoFit/>
          </a:bodyPr>
          <a:lstStyle/>
          <a:p>
            <a:pPr algn="ct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经销商平台</a:t>
            </a:r>
            <a:endPar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normAutofit fontScale="90000"/>
          </a:bodyPr>
          <a:p>
            <a:r>
              <a:rPr lang="zh-CN" altLang="en-US" sz="2700"/>
              <a:t>企业简介</a:t>
            </a:r>
            <a:r>
              <a:rPr lang="zh-CN" altLang="en-US"/>
              <a:t>：</a:t>
            </a:r>
            <a:endParaRPr lang="zh-CN" altLang="en-US"/>
          </a:p>
        </p:txBody>
      </p:sp>
      <p:sp>
        <p:nvSpPr>
          <p:cNvPr id="4102" name="文本框 5"/>
          <p:cNvSpPr txBox="1"/>
          <p:nvPr/>
        </p:nvSpPr>
        <p:spPr>
          <a:xfrm>
            <a:off x="718661" y="841534"/>
            <a:ext cx="8237696" cy="1845310"/>
          </a:xfrm>
          <a:prstGeom prst="rect">
            <a:avLst/>
          </a:prstGeom>
          <a:noFill/>
          <a:ln w="9525">
            <a:noFill/>
          </a:ln>
        </p:spPr>
        <p:txBody>
          <a:bodyPr wrap="square">
            <a:spAutoFit/>
          </a:bodyPr>
          <a:p>
            <a:pPr eaLnBrk="1" hangingPunct="1"/>
            <a:r>
              <a:rPr lang="zh-CN" altLang="en-US"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charset="0"/>
              </a:rPr>
              <a:t>聊城财富云达企业管理咨询有限公司</a:t>
            </a:r>
            <a:endParaRPr lang="zh-CN" altLang="en-US"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charset="0"/>
            </a:endParaRPr>
          </a:p>
          <a:p>
            <a:pPr eaLnBrk="1" hangingPunct="1"/>
            <a:r>
              <a:rPr lang="zh-CN" altLang="en-US" dirty="0">
                <a:solidFill>
                  <a:schemeClr val="accent3"/>
                </a:solidFill>
                <a:latin typeface="Calibri" panose="020F0502020204030204" charset="0"/>
              </a:rPr>
              <a:t>   </a:t>
            </a:r>
            <a:endParaRPr lang="zh-CN" altLang="en-US" dirty="0">
              <a:solidFill>
                <a:schemeClr val="accent3"/>
              </a:solidFill>
              <a:latin typeface="Calibri" panose="020F0502020204030204" charset="0"/>
            </a:endParaRPr>
          </a:p>
          <a:p>
            <a:pPr eaLnBrk="1" hangingPunct="1"/>
            <a:r>
              <a:rPr lang="en-US" altLang="zh-CN" sz="2100" dirty="0">
                <a:solidFill>
                  <a:schemeClr val="accent3"/>
                </a:solidFill>
                <a:latin typeface="Calibri" panose="020F0502020204030204" charset="0"/>
              </a:rPr>
              <a:t>        </a:t>
            </a:r>
            <a:r>
              <a:rPr lang="zh-CN" altLang="en-US" b="1">
                <a:solidFill>
                  <a:schemeClr val="accent3"/>
                </a:solidFill>
                <a:latin typeface="+mj-lt"/>
                <a:ea typeface="+mj-ea"/>
                <a:cs typeface="+mj-cs"/>
              </a:rPr>
              <a:t> </a:t>
            </a:r>
            <a:r>
              <a:rPr lang="en-US" altLang="zh-CN" b="1">
                <a:solidFill>
                  <a:schemeClr val="accent3"/>
                </a:solidFill>
                <a:latin typeface="+mj-lt"/>
                <a:ea typeface="+mj-ea"/>
                <a:cs typeface="+mj-cs"/>
              </a:rPr>
              <a:t> </a:t>
            </a:r>
            <a:r>
              <a:rPr lang="zh-CN" altLang="en-US" b="1">
                <a:solidFill>
                  <a:schemeClr val="accent3"/>
                </a:solidFill>
                <a:latin typeface="+mj-lt"/>
                <a:ea typeface="+mj-ea"/>
                <a:cs typeface="+mj-cs"/>
              </a:rPr>
              <a:t>影响和带动1万家企业明白企业经营的真相，陪伴10万人走向内修内证</a:t>
            </a:r>
            <a:endParaRPr lang="zh-CN" altLang="en-US" b="1">
              <a:solidFill>
                <a:schemeClr val="accent3"/>
              </a:solidFill>
              <a:latin typeface="+mj-lt"/>
              <a:ea typeface="+mj-ea"/>
              <a:cs typeface="+mj-cs"/>
            </a:endParaRPr>
          </a:p>
          <a:p>
            <a:pPr eaLnBrk="1" hangingPunct="1"/>
            <a:endParaRPr lang="zh-CN" altLang="en-US" b="1">
              <a:solidFill>
                <a:schemeClr val="accent3"/>
              </a:solidFill>
              <a:latin typeface="+mj-lt"/>
              <a:ea typeface="+mj-ea"/>
              <a:cs typeface="+mj-cs"/>
            </a:endParaRPr>
          </a:p>
          <a:p>
            <a:pPr eaLnBrk="1" hangingPunct="1"/>
            <a:r>
              <a:rPr lang="zh-CN" altLang="en-US" b="1">
                <a:solidFill>
                  <a:schemeClr val="accent3"/>
                </a:solidFill>
                <a:latin typeface="+mj-lt"/>
                <a:ea typeface="+mj-ea"/>
                <a:cs typeface="+mj-cs"/>
              </a:rPr>
              <a:t>的道路。</a:t>
            </a:r>
            <a:endParaRPr lang="zh-CN" altLang="en-US" sz="2100" dirty="0">
              <a:solidFill>
                <a:schemeClr val="accent3"/>
              </a:solidFill>
              <a:latin typeface="Calibri" panose="020F0502020204030204" charset="0"/>
            </a:endParaRPr>
          </a:p>
          <a:p>
            <a:pPr eaLnBrk="1" hangingPunct="1"/>
            <a:endParaRPr lang="zh-CN" altLang="en-US" sz="2100" dirty="0">
              <a:solidFill>
                <a:schemeClr val="accent3"/>
              </a:solidFill>
              <a:latin typeface="Calibri" panose="020F0502020204030204" charset="0"/>
            </a:endParaRPr>
          </a:p>
        </p:txBody>
      </p:sp>
      <p:sp>
        <p:nvSpPr>
          <p:cNvPr id="6" name="文本框 5"/>
          <p:cNvSpPr txBox="1"/>
          <p:nvPr>
            <p:custDataLst>
              <p:tags r:id="rId1"/>
            </p:custDataLst>
          </p:nvPr>
        </p:nvSpPr>
        <p:spPr>
          <a:xfrm>
            <a:off x="652463" y="2756535"/>
            <a:ext cx="8329613" cy="1476375"/>
          </a:xfrm>
          <a:prstGeom prst="rect">
            <a:avLst/>
          </a:prstGeom>
          <a:noFill/>
          <a:ln w="9525">
            <a:noFill/>
          </a:ln>
        </p:spPr>
        <p:txBody>
          <a:bodyPr wrap="square">
            <a:spAutoFit/>
          </a:bodyPr>
          <a:p>
            <a:pPr eaLnBrk="1" hangingPunct="1"/>
            <a:r>
              <a:rPr lang="zh-CN" altLang="en-US"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charset="0"/>
              </a:rPr>
              <a:t>山东竣捷数字科技有限公司</a:t>
            </a:r>
            <a:endParaRPr lang="zh-CN" altLang="en-US"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charset="0"/>
            </a:endParaRPr>
          </a:p>
          <a:p>
            <a:pPr eaLnBrk="1" hangingPunct="1"/>
            <a:r>
              <a:rPr lang="zh-CN" altLang="en-US" dirty="0">
                <a:latin typeface="Calibri" panose="020F0502020204030204" charset="0"/>
              </a:rPr>
              <a:t> </a:t>
            </a:r>
            <a:r>
              <a:rPr lang="en-US" altLang="zh-CN" dirty="0">
                <a:latin typeface="Calibri" panose="020F0502020204030204" charset="0"/>
              </a:rPr>
              <a:t>    </a:t>
            </a:r>
            <a:endParaRPr lang="en-US" altLang="zh-CN" dirty="0">
              <a:latin typeface="Calibri" panose="020F0502020204030204" charset="0"/>
            </a:endParaRPr>
          </a:p>
          <a:p>
            <a:pPr algn="l" eaLnBrk="1" hangingPunct="1">
              <a:buClrTx/>
              <a:buSzTx/>
              <a:buFontTx/>
              <a:buNone/>
            </a:pPr>
            <a:r>
              <a:rPr lang="en-US" altLang="zh-CN" dirty="0">
                <a:latin typeface="Calibri" panose="020F0502020204030204" charset="0"/>
              </a:rPr>
              <a:t>         </a:t>
            </a:r>
            <a:r>
              <a:rPr lang="zh-CN" altLang="en-US" b="1">
                <a:solidFill>
                  <a:schemeClr val="accent3"/>
                </a:solidFill>
                <a:latin typeface="+mj-lt"/>
                <a:ea typeface="+mj-ea"/>
                <a:cs typeface="+mj-cs"/>
              </a:rPr>
              <a:t> 通过数字化技术及企业管理方法陪伴</a:t>
            </a:r>
            <a:r>
              <a:rPr lang="en-US" altLang="zh-CN" b="1">
                <a:solidFill>
                  <a:schemeClr val="accent3"/>
                </a:solidFill>
                <a:latin typeface="+mj-lt"/>
                <a:ea typeface="+mj-ea"/>
                <a:cs typeface="+mj-cs"/>
              </a:rPr>
              <a:t>5000</a:t>
            </a:r>
            <a:r>
              <a:rPr lang="zh-CN" altLang="en-US" b="1">
                <a:solidFill>
                  <a:schemeClr val="accent3"/>
                </a:solidFill>
                <a:latin typeface="+mj-lt"/>
                <a:ea typeface="+mj-ea"/>
                <a:cs typeface="+mj-cs"/>
              </a:rPr>
              <a:t>家企业提升经营效率，提高</a:t>
            </a:r>
            <a:endParaRPr lang="zh-CN" altLang="en-US" b="1">
              <a:solidFill>
                <a:schemeClr val="accent3"/>
              </a:solidFill>
              <a:latin typeface="+mj-lt"/>
              <a:ea typeface="+mj-ea"/>
              <a:cs typeface="+mj-cs"/>
            </a:endParaRPr>
          </a:p>
          <a:p>
            <a:pPr algn="l" eaLnBrk="1" hangingPunct="1">
              <a:buClrTx/>
              <a:buSzTx/>
              <a:buFontTx/>
              <a:buNone/>
            </a:pPr>
            <a:endParaRPr lang="zh-CN" altLang="en-US" b="1">
              <a:solidFill>
                <a:schemeClr val="accent3"/>
              </a:solidFill>
              <a:latin typeface="+mj-lt"/>
              <a:ea typeface="+mj-ea"/>
              <a:cs typeface="+mj-cs"/>
            </a:endParaRPr>
          </a:p>
          <a:p>
            <a:pPr algn="l" eaLnBrk="1" hangingPunct="1">
              <a:buClrTx/>
              <a:buSzTx/>
              <a:buFontTx/>
              <a:buNone/>
            </a:pPr>
            <a:r>
              <a:rPr lang="zh-CN" altLang="en-US" b="1">
                <a:solidFill>
                  <a:schemeClr val="accent3"/>
                </a:solidFill>
                <a:latin typeface="+mj-lt"/>
                <a:ea typeface="+mj-ea"/>
                <a:cs typeface="+mj-cs"/>
              </a:rPr>
              <a:t>公司绩效。  </a:t>
            </a:r>
            <a:endParaRPr lang="zh-CN" altLang="en-US" b="1">
              <a:solidFill>
                <a:schemeClr val="accent3"/>
              </a:solidFill>
              <a:latin typeface="+mj-lt"/>
              <a:ea typeface="+mj-ea"/>
              <a:cs typeface="+mj-cs"/>
            </a:endParaRPr>
          </a:p>
        </p:txBody>
      </p:sp>
    </p:spTree>
  </p:cSld>
  <p:clrMapOvr>
    <a:masterClrMapping/>
  </p:clrMapOvr>
  <p:transition advTm="10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sz="quarter" idx="10"/>
          </p:nvPr>
        </p:nvSpPr>
        <p:spPr/>
        <p:txBody>
          <a:bodyPr>
            <a:normAutofit lnSpcReduction="10000"/>
          </a:bodyPr>
          <a:lstStyle/>
          <a:p>
            <a:r>
              <a:rPr lang="zh-CN" altLang="en-US" dirty="0">
                <a:latin typeface="+mn-ea"/>
              </a:rPr>
              <a:t>营销管理</a:t>
            </a:r>
            <a:r>
              <a:rPr lang="en-US" altLang="zh-CN" dirty="0">
                <a:latin typeface="+mn-ea"/>
              </a:rPr>
              <a:t>-</a:t>
            </a:r>
            <a:r>
              <a:rPr lang="zh-CN" altLang="en-US" dirty="0">
                <a:latin typeface="+mn-ea"/>
              </a:rPr>
              <a:t>零售业务</a:t>
            </a:r>
            <a:endParaRPr lang="zh-CN" altLang="en-US" dirty="0"/>
          </a:p>
        </p:txBody>
      </p:sp>
      <p:pic>
        <p:nvPicPr>
          <p:cNvPr id="2" name="图片 1"/>
          <p:cNvPicPr>
            <a:picLocks noChangeAspect="1"/>
          </p:cNvPicPr>
          <p:nvPr/>
        </p:nvPicPr>
        <p:blipFill>
          <a:blip r:embed="rId1"/>
          <a:stretch>
            <a:fillRect/>
          </a:stretch>
        </p:blipFill>
        <p:spPr>
          <a:xfrm>
            <a:off x="96799" y="1422742"/>
            <a:ext cx="5996042" cy="3320885"/>
          </a:xfrm>
          <a:prstGeom prst="rect">
            <a:avLst/>
          </a:prstGeom>
        </p:spPr>
      </p:pic>
      <p:pic>
        <p:nvPicPr>
          <p:cNvPr id="4" name="图片 3"/>
          <p:cNvPicPr>
            <a:picLocks noChangeAspect="1"/>
          </p:cNvPicPr>
          <p:nvPr/>
        </p:nvPicPr>
        <p:blipFill>
          <a:blip r:embed="rId2"/>
          <a:stretch>
            <a:fillRect/>
          </a:stretch>
        </p:blipFill>
        <p:spPr>
          <a:xfrm>
            <a:off x="6389679" y="388882"/>
            <a:ext cx="2569291" cy="1371680"/>
          </a:xfrm>
          <a:prstGeom prst="rect">
            <a:avLst/>
          </a:prstGeom>
        </p:spPr>
      </p:pic>
      <p:pic>
        <p:nvPicPr>
          <p:cNvPr id="5" name="图片 4"/>
          <p:cNvPicPr>
            <a:picLocks noChangeAspect="1"/>
          </p:cNvPicPr>
          <p:nvPr/>
        </p:nvPicPr>
        <p:blipFill>
          <a:blip r:embed="rId3"/>
          <a:stretch>
            <a:fillRect/>
          </a:stretch>
        </p:blipFill>
        <p:spPr>
          <a:xfrm>
            <a:off x="6389679" y="1895860"/>
            <a:ext cx="2569291" cy="1348895"/>
          </a:xfrm>
          <a:prstGeom prst="rect">
            <a:avLst/>
          </a:prstGeom>
        </p:spPr>
      </p:pic>
      <p:pic>
        <p:nvPicPr>
          <p:cNvPr id="6" name="图片 5"/>
          <p:cNvPicPr>
            <a:picLocks noChangeAspect="1"/>
          </p:cNvPicPr>
          <p:nvPr/>
        </p:nvPicPr>
        <p:blipFill>
          <a:blip r:embed="rId4"/>
          <a:stretch>
            <a:fillRect/>
          </a:stretch>
        </p:blipFill>
        <p:spPr>
          <a:xfrm>
            <a:off x="6389679" y="3380053"/>
            <a:ext cx="2500094" cy="1512670"/>
          </a:xfrm>
          <a:prstGeom prst="rect">
            <a:avLst/>
          </a:prstGeom>
        </p:spPr>
      </p:pic>
      <p:sp>
        <p:nvSpPr>
          <p:cNvPr id="3" name="文本框 2"/>
          <p:cNvSpPr txBox="1"/>
          <p:nvPr/>
        </p:nvSpPr>
        <p:spPr>
          <a:xfrm>
            <a:off x="204715" y="843558"/>
            <a:ext cx="5888126" cy="727122"/>
          </a:xfrm>
          <a:prstGeom prst="rect">
            <a:avLst/>
          </a:prstGeom>
          <a:noFill/>
        </p:spPr>
        <p:txBody>
          <a:bodyPr wrap="square" rtlCol="0">
            <a:spAutoFit/>
          </a:bodyPr>
          <a:lstStyle/>
          <a:p>
            <a:pPr>
              <a:lnSpc>
                <a:spcPct val="150000"/>
              </a:lnSpc>
            </a:pPr>
            <a:r>
              <a:rPr lang="zh-CN" altLang="en-US" sz="1350" dirty="0" smtClean="0">
                <a:latin typeface="微软雅黑" panose="020B0503020204020204" pitchFamily="34" charset="-122"/>
                <a:ea typeface="微软雅黑" panose="020B0503020204020204" pitchFamily="34" charset="-122"/>
              </a:rPr>
              <a:t>业务枢纽</a:t>
            </a:r>
            <a:r>
              <a:rPr lang="zh-CN" altLang="en-US" sz="1350" dirty="0">
                <a:latin typeface="微软雅黑" panose="020B0503020204020204" pitchFamily="34" charset="-122"/>
                <a:ea typeface="微软雅黑" panose="020B0503020204020204" pitchFamily="34" charset="-122"/>
              </a:rPr>
              <a:t>：</a:t>
            </a:r>
            <a:r>
              <a:rPr lang="zh-CN" altLang="en-US" sz="1350" dirty="0">
                <a:solidFill>
                  <a:srgbClr val="FF0000"/>
                </a:solidFill>
                <a:latin typeface="微软雅黑" panose="020B0503020204020204" pitchFamily="34" charset="-122"/>
                <a:ea typeface="微软雅黑" panose="020B0503020204020204" pitchFamily="34" charset="-122"/>
              </a:rPr>
              <a:t>数据集中管理、多维度订单数据的归集、多类型店存业务处理、</a:t>
            </a:r>
            <a:endParaRPr lang="en-US" altLang="zh-CN" sz="1350"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350" dirty="0">
                <a:solidFill>
                  <a:srgbClr val="FF0000"/>
                </a:solidFill>
                <a:latin typeface="微软雅黑" panose="020B0503020204020204" pitchFamily="34" charset="-122"/>
                <a:ea typeface="微软雅黑" panose="020B0503020204020204" pitchFamily="34" charset="-122"/>
              </a:rPr>
              <a:t>多类型财务核算单据的</a:t>
            </a:r>
            <a:r>
              <a:rPr lang="zh-CN" altLang="en-US" sz="1350" dirty="0" smtClean="0">
                <a:solidFill>
                  <a:srgbClr val="FF0000"/>
                </a:solidFill>
                <a:latin typeface="微软雅黑" panose="020B0503020204020204" pitchFamily="34" charset="-122"/>
                <a:ea typeface="微软雅黑" panose="020B0503020204020204" pitchFamily="34" charset="-122"/>
              </a:rPr>
              <a:t>传输 </a:t>
            </a:r>
            <a:r>
              <a:rPr lang="zh-CN" altLang="en-US" sz="1400" dirty="0" smtClean="0">
                <a:solidFill>
                  <a:srgbClr val="FF0000"/>
                </a:solidFill>
                <a:latin typeface="微软雅黑" panose="020B0503020204020204" pitchFamily="34" charset="-122"/>
                <a:ea typeface="微软雅黑" panose="020B0503020204020204" pitchFamily="34" charset="-122"/>
              </a:rPr>
              <a:t>前</a:t>
            </a:r>
            <a:r>
              <a:rPr lang="zh-CN" altLang="en-US" sz="1400" dirty="0">
                <a:solidFill>
                  <a:srgbClr val="FF0000"/>
                </a:solidFill>
                <a:latin typeface="微软雅黑" panose="020B0503020204020204" pitchFamily="34" charset="-122"/>
                <a:ea typeface="微软雅黑" panose="020B0503020204020204" pitchFamily="34" charset="-122"/>
              </a:rPr>
              <a:t>后台业务流程的规范处理及向后台数据传输</a:t>
            </a:r>
            <a:endParaRPr lang="zh-CN" altLang="en-US" sz="135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3059832" y="2211710"/>
            <a:ext cx="489068" cy="239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800" fontAlgn="base">
              <a:spcBef>
                <a:spcPct val="0"/>
              </a:spcBef>
              <a:spcAft>
                <a:spcPct val="0"/>
              </a:spcAft>
            </a:pPr>
            <a:r>
              <a:rPr lang="en-US" altLang="zh-CN" sz="1100" dirty="0">
                <a:solidFill>
                  <a:srgbClr val="C00000"/>
                </a:solidFill>
                <a:latin typeface="微软雅黑" panose="020B0503020204020204" pitchFamily="34" charset="-122"/>
                <a:ea typeface="微软雅黑" panose="020B0503020204020204" pitchFamily="34" charset="-122"/>
              </a:rPr>
              <a:t>……</a:t>
            </a:r>
            <a:endParaRPr lang="en-US" altLang="zh-CN" sz="800" dirty="0">
              <a:solidFill>
                <a:srgbClr val="C00000"/>
              </a:solidFill>
              <a:latin typeface="微软雅黑" panose="020B0503020204020204" pitchFamily="34" charset="-122"/>
              <a:ea typeface="微软雅黑" panose="020B0503020204020204" pitchFamily="34" charset="-122"/>
            </a:endParaRPr>
          </a:p>
        </p:txBody>
      </p:sp>
      <p:sp>
        <p:nvSpPr>
          <p:cNvPr id="56" name="矩形 34"/>
          <p:cNvSpPr/>
          <p:nvPr/>
        </p:nvSpPr>
        <p:spPr>
          <a:xfrm>
            <a:off x="2092881" y="1798796"/>
            <a:ext cx="1291120" cy="335994"/>
          </a:xfrm>
          <a:prstGeom prst="rect">
            <a:avLst/>
          </a:prstGeom>
          <a:solidFill>
            <a:schemeClr val="bg1"/>
          </a:solidFill>
          <a:ln w="12700">
            <a:noFill/>
          </a:ln>
        </p:spPr>
        <p:txBody>
          <a:bodyPr anchor="ctr"/>
          <a:lstStyle/>
          <a:p>
            <a:pPr algn="ctr" defTabSz="685800" fontAlgn="base">
              <a:spcBef>
                <a:spcPct val="0"/>
              </a:spcBef>
              <a:spcAft>
                <a:spcPct val="0"/>
              </a:spcAft>
            </a:pPr>
            <a:endParaRPr>
              <a:solidFill>
                <a:srgbClr val="FFFFFF"/>
              </a:solidFill>
              <a:latin typeface="Arial" panose="020B0604020202020204" pitchFamily="34" charset="0"/>
              <a:ea typeface="宋体" panose="02010600030101010101" pitchFamily="2" charset="-122"/>
            </a:endParaRPr>
          </a:p>
        </p:txBody>
      </p:sp>
      <p:grpSp>
        <p:nvGrpSpPr>
          <p:cNvPr id="39" name="组合 38"/>
          <p:cNvGrpSpPr/>
          <p:nvPr/>
        </p:nvGrpSpPr>
        <p:grpSpPr>
          <a:xfrm>
            <a:off x="2334103" y="1181578"/>
            <a:ext cx="1661636" cy="1356836"/>
            <a:chOff x="6435" y="2509"/>
            <a:chExt cx="2154" cy="3401"/>
          </a:xfrm>
        </p:grpSpPr>
        <p:sp>
          <p:nvSpPr>
            <p:cNvPr id="37" name="圆角矩形 36"/>
            <p:cNvSpPr/>
            <p:nvPr/>
          </p:nvSpPr>
          <p:spPr>
            <a:xfrm>
              <a:off x="6435" y="2509"/>
              <a:ext cx="2154" cy="340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zh-CN" altLang="en-US">
                <a:solidFill>
                  <a:srgbClr val="C00000"/>
                </a:solidFill>
              </a:endParaRPr>
            </a:p>
          </p:txBody>
        </p:sp>
        <p:sp>
          <p:nvSpPr>
            <p:cNvPr id="38" name="文本框 37"/>
            <p:cNvSpPr txBox="1"/>
            <p:nvPr/>
          </p:nvSpPr>
          <p:spPr>
            <a:xfrm>
              <a:off x="6435" y="2527"/>
              <a:ext cx="2154" cy="694"/>
            </a:xfrm>
            <a:prstGeom prst="rect">
              <a:avLst/>
            </a:prstGeom>
            <a:noFill/>
          </p:spPr>
          <p:txBody>
            <a:bodyPr wrap="square" rtlCol="0">
              <a:spAutoFit/>
            </a:bodyPr>
            <a:lstStyle/>
            <a:p>
              <a:pPr algn="ctr" defTabSz="685800" fontAlgn="base">
                <a:spcBef>
                  <a:spcPct val="0"/>
                </a:spcBef>
                <a:spcAft>
                  <a:spcPct val="0"/>
                </a:spcAft>
              </a:pPr>
              <a:r>
                <a:rPr lang="zh-CN" altLang="en-US" sz="1200" dirty="0">
                  <a:solidFill>
                    <a:srgbClr val="C00000"/>
                  </a:solidFill>
                  <a:latin typeface="微软雅黑" panose="020B0503020204020204" pitchFamily="34" charset="-122"/>
                  <a:ea typeface="微软雅黑" panose="020B0503020204020204" pitchFamily="34" charset="-122"/>
                </a:rPr>
                <a:t>电商平台</a:t>
              </a:r>
              <a:endParaRPr lang="zh-CN" altLang="en-US" sz="1200" dirty="0">
                <a:solidFill>
                  <a:srgbClr val="C00000"/>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stretch>
            <a:fillRect/>
          </a:stretch>
        </p:blipFill>
        <p:spPr>
          <a:xfrm>
            <a:off x="2378782" y="1428131"/>
            <a:ext cx="729854" cy="285895"/>
          </a:xfrm>
          <a:prstGeom prst="rect">
            <a:avLst/>
          </a:prstGeom>
        </p:spPr>
      </p:pic>
      <p:sp>
        <p:nvSpPr>
          <p:cNvPr id="3" name="圆角矩形 2"/>
          <p:cNvSpPr/>
          <p:nvPr/>
        </p:nvSpPr>
        <p:spPr>
          <a:xfrm>
            <a:off x="505780" y="1282067"/>
            <a:ext cx="438626" cy="584835"/>
          </a:xfrm>
          <a:prstGeom prst="roundRect">
            <a:avLst/>
          </a:prstGeom>
          <a:gradFill>
            <a:gsLst>
              <a:gs pos="17000">
                <a:schemeClr val="accent3">
                  <a:lumMod val="110000"/>
                  <a:satMod val="105000"/>
                  <a:tint val="67000"/>
                </a:schemeClr>
              </a:gs>
              <a:gs pos="55000">
                <a:schemeClr val="accent3">
                  <a:lumMod val="70000"/>
                  <a:satMod val="103000"/>
                  <a:tint val="73000"/>
                  <a:lumOff val="30000"/>
                </a:schemeClr>
              </a:gs>
              <a:gs pos="100000">
                <a:schemeClr val="accent3">
                  <a:lumMod val="105000"/>
                  <a:satMod val="109000"/>
                  <a:tint val="81000"/>
                </a:schemeClr>
              </a:gs>
            </a:gsLst>
          </a:gradFill>
          <a:ln>
            <a:noFill/>
          </a:ln>
          <a:effectLst>
            <a:outerShdw blurRad="50800" dist="38100" dir="5400000" algn="t" rotWithShape="0">
              <a:prstClr val="black">
                <a:alpha val="40000"/>
              </a:prstClr>
            </a:outerShdw>
            <a:reflection blurRad="6350" stA="52000" endA="300" endPos="35000" dir="5400000" sy="-100000" algn="bl" rotWithShape="0"/>
            <a:softEdge rad="12700"/>
          </a:effectLst>
        </p:spPr>
        <p:style>
          <a:lnRef idx="1">
            <a:schemeClr val="accent3"/>
          </a:lnRef>
          <a:fillRef idx="2">
            <a:schemeClr val="accent3"/>
          </a:fillRef>
          <a:effectRef idx="1">
            <a:schemeClr val="accent3"/>
          </a:effectRef>
          <a:fontRef idx="minor">
            <a:schemeClr val="dk1"/>
          </a:fontRef>
        </p:style>
        <p:txBody>
          <a:bodyPr lIns="68577" tIns="34289" rIns="68577" bIns="34289" rtlCol="0" anchor="ctr"/>
          <a:lstStyle/>
          <a:p>
            <a:pPr algn="ctr" defTabSz="685800" fontAlgn="base">
              <a:spcBef>
                <a:spcPct val="0"/>
              </a:spcBef>
              <a:spcAft>
                <a:spcPct val="0"/>
              </a:spcAft>
            </a:pPr>
            <a:endParaRPr lang="zh-CN" altLang="en-US">
              <a:solidFill>
                <a:prstClr val="black"/>
              </a:solidFill>
            </a:endParaRPr>
          </a:p>
        </p:txBody>
      </p:sp>
      <p:pic>
        <p:nvPicPr>
          <p:cNvPr id="32" name="图片 31" descr="一家三口"/>
          <p:cNvPicPr>
            <a:picLocks noChangeAspect="1"/>
          </p:cNvPicPr>
          <p:nvPr/>
        </p:nvPicPr>
        <p:blipFill>
          <a:blip r:embed="rId2">
            <a:duotone>
              <a:schemeClr val="accent2">
                <a:shade val="45000"/>
                <a:satMod val="135000"/>
              </a:schemeClr>
              <a:prstClr val="white"/>
            </a:duotone>
          </a:blip>
          <a:stretch>
            <a:fillRect/>
          </a:stretch>
        </p:blipFill>
        <p:spPr>
          <a:xfrm>
            <a:off x="438694" y="1310707"/>
            <a:ext cx="572799" cy="572799"/>
          </a:xfrm>
          <a:prstGeom prst="rect">
            <a:avLst/>
          </a:prstGeom>
        </p:spPr>
      </p:pic>
      <p:grpSp>
        <p:nvGrpSpPr>
          <p:cNvPr id="31" name="组合 30"/>
          <p:cNvGrpSpPr/>
          <p:nvPr/>
        </p:nvGrpSpPr>
        <p:grpSpPr>
          <a:xfrm>
            <a:off x="4958715" y="1197683"/>
            <a:ext cx="438150" cy="531669"/>
            <a:chOff x="4797" y="2648"/>
            <a:chExt cx="920" cy="1228"/>
          </a:xfrm>
        </p:grpSpPr>
        <p:sp>
          <p:nvSpPr>
            <p:cNvPr id="7" name="圆角矩形 6"/>
            <p:cNvSpPr/>
            <p:nvPr/>
          </p:nvSpPr>
          <p:spPr>
            <a:xfrm>
              <a:off x="4797" y="2648"/>
              <a:ext cx="921" cy="1228"/>
            </a:xfrm>
            <a:prstGeom prst="roundRect">
              <a:avLst/>
            </a:prstGeom>
            <a:gradFill>
              <a:gsLst>
                <a:gs pos="17000">
                  <a:schemeClr val="accent3">
                    <a:lumMod val="110000"/>
                    <a:satMod val="105000"/>
                    <a:tint val="67000"/>
                  </a:schemeClr>
                </a:gs>
                <a:gs pos="55000">
                  <a:schemeClr val="accent3">
                    <a:lumMod val="70000"/>
                    <a:satMod val="103000"/>
                    <a:tint val="73000"/>
                    <a:lumOff val="30000"/>
                  </a:schemeClr>
                </a:gs>
                <a:gs pos="100000">
                  <a:schemeClr val="accent3">
                    <a:lumMod val="105000"/>
                    <a:satMod val="109000"/>
                    <a:tint val="81000"/>
                  </a:schemeClr>
                </a:gs>
              </a:gsLst>
            </a:gradFill>
            <a:ln>
              <a:noFill/>
            </a:ln>
            <a:effectLst>
              <a:outerShdw blurRad="50800" dist="38100" dir="5400000" algn="t" rotWithShape="0">
                <a:prstClr val="black">
                  <a:alpha val="40000"/>
                </a:prstClr>
              </a:outerShdw>
              <a:reflection blurRad="6350" stA="52000" endA="300" endPos="35000" dir="5400000" sy="-100000" algn="bl" rotWithShape="0"/>
              <a:softEdge rad="12700"/>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685800" fontAlgn="base">
                <a:spcBef>
                  <a:spcPct val="0"/>
                </a:spcBef>
                <a:spcAft>
                  <a:spcPct val="0"/>
                </a:spcAft>
              </a:pPr>
              <a:endParaRPr lang="zh-CN" altLang="en-US">
                <a:solidFill>
                  <a:prstClr val="black"/>
                </a:solidFill>
              </a:endParaRPr>
            </a:p>
          </p:txBody>
        </p:sp>
        <p:pic>
          <p:nvPicPr>
            <p:cNvPr id="13" name="图片 12" descr="客服 (1)"/>
            <p:cNvPicPr>
              <a:picLocks noChangeAspect="1"/>
            </p:cNvPicPr>
            <p:nvPr/>
          </p:nvPicPr>
          <p:blipFill>
            <a:blip r:embed="rId3">
              <a:duotone>
                <a:schemeClr val="accent2">
                  <a:shade val="45000"/>
                  <a:satMod val="135000"/>
                </a:schemeClr>
                <a:prstClr val="white"/>
              </a:duotone>
            </a:blip>
            <a:stretch>
              <a:fillRect/>
            </a:stretch>
          </p:blipFill>
          <p:spPr>
            <a:xfrm>
              <a:off x="4851" y="2710"/>
              <a:ext cx="866" cy="1008"/>
            </a:xfrm>
            <a:prstGeom prst="rect">
              <a:avLst/>
            </a:prstGeom>
          </p:spPr>
        </p:pic>
      </p:grpSp>
      <p:grpSp>
        <p:nvGrpSpPr>
          <p:cNvPr id="25" name="组合 24"/>
          <p:cNvGrpSpPr/>
          <p:nvPr/>
        </p:nvGrpSpPr>
        <p:grpSpPr>
          <a:xfrm>
            <a:off x="7792879" y="2125418"/>
            <a:ext cx="438150" cy="531669"/>
            <a:chOff x="6033" y="5149"/>
            <a:chExt cx="920" cy="1228"/>
          </a:xfrm>
        </p:grpSpPr>
        <p:sp>
          <p:nvSpPr>
            <p:cNvPr id="24" name="圆角矩形 23"/>
            <p:cNvSpPr/>
            <p:nvPr/>
          </p:nvSpPr>
          <p:spPr>
            <a:xfrm>
              <a:off x="6033" y="5149"/>
              <a:ext cx="921" cy="1228"/>
            </a:xfrm>
            <a:prstGeom prst="roundRect">
              <a:avLst/>
            </a:prstGeom>
            <a:gradFill>
              <a:gsLst>
                <a:gs pos="17000">
                  <a:schemeClr val="accent3">
                    <a:lumMod val="110000"/>
                    <a:satMod val="105000"/>
                    <a:tint val="67000"/>
                  </a:schemeClr>
                </a:gs>
                <a:gs pos="55000">
                  <a:schemeClr val="accent3">
                    <a:lumMod val="70000"/>
                    <a:satMod val="103000"/>
                    <a:tint val="73000"/>
                    <a:lumOff val="30000"/>
                  </a:schemeClr>
                </a:gs>
                <a:gs pos="100000">
                  <a:schemeClr val="accent3">
                    <a:lumMod val="105000"/>
                    <a:satMod val="109000"/>
                    <a:tint val="81000"/>
                  </a:schemeClr>
                </a:gs>
              </a:gsLst>
            </a:gradFill>
            <a:ln>
              <a:noFill/>
            </a:ln>
            <a:effectLst>
              <a:outerShdw blurRad="50800" dist="38100" dir="5400000" algn="t" rotWithShape="0">
                <a:prstClr val="black">
                  <a:alpha val="40000"/>
                </a:prstClr>
              </a:outerShdw>
              <a:reflection blurRad="6350" stA="52000" endA="300" endPos="35000" dir="5400000" sy="-100000" algn="bl" rotWithShape="0"/>
              <a:softEdge rad="12700"/>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685800" fontAlgn="base">
                <a:spcBef>
                  <a:spcPct val="0"/>
                </a:spcBef>
                <a:spcAft>
                  <a:spcPct val="0"/>
                </a:spcAft>
              </a:pPr>
              <a:endParaRPr lang="zh-CN" altLang="en-US">
                <a:solidFill>
                  <a:prstClr val="black"/>
                </a:solidFill>
              </a:endParaRPr>
            </a:p>
          </p:txBody>
        </p:sp>
        <p:pic>
          <p:nvPicPr>
            <p:cNvPr id="18" name="图片 17" descr="cn-电子面单"/>
            <p:cNvPicPr>
              <a:picLocks noChangeAspect="1"/>
            </p:cNvPicPr>
            <p:nvPr/>
          </p:nvPicPr>
          <p:blipFill>
            <a:blip r:embed="rId4">
              <a:duotone>
                <a:schemeClr val="accent2">
                  <a:shade val="45000"/>
                  <a:satMod val="135000"/>
                </a:schemeClr>
                <a:prstClr val="white"/>
              </a:duotone>
            </a:blip>
            <a:stretch>
              <a:fillRect/>
            </a:stretch>
          </p:blipFill>
          <p:spPr>
            <a:xfrm>
              <a:off x="6137" y="5459"/>
              <a:ext cx="713" cy="713"/>
            </a:xfrm>
            <a:prstGeom prst="rect">
              <a:avLst/>
            </a:prstGeom>
          </p:spPr>
        </p:pic>
      </p:grpSp>
      <p:grpSp>
        <p:nvGrpSpPr>
          <p:cNvPr id="35" name="组合 34"/>
          <p:cNvGrpSpPr/>
          <p:nvPr/>
        </p:nvGrpSpPr>
        <p:grpSpPr>
          <a:xfrm>
            <a:off x="4457224" y="3421295"/>
            <a:ext cx="438150" cy="531669"/>
            <a:chOff x="13043" y="5202"/>
            <a:chExt cx="920" cy="1228"/>
          </a:xfrm>
        </p:grpSpPr>
        <p:sp>
          <p:nvSpPr>
            <p:cNvPr id="28" name="圆角矩形 27"/>
            <p:cNvSpPr/>
            <p:nvPr/>
          </p:nvSpPr>
          <p:spPr>
            <a:xfrm>
              <a:off x="13043" y="5202"/>
              <a:ext cx="921" cy="1228"/>
            </a:xfrm>
            <a:prstGeom prst="roundRect">
              <a:avLst/>
            </a:prstGeom>
            <a:gradFill>
              <a:gsLst>
                <a:gs pos="17000">
                  <a:schemeClr val="accent3">
                    <a:lumMod val="110000"/>
                    <a:satMod val="105000"/>
                    <a:tint val="67000"/>
                  </a:schemeClr>
                </a:gs>
                <a:gs pos="55000">
                  <a:schemeClr val="accent3">
                    <a:lumMod val="70000"/>
                    <a:satMod val="103000"/>
                    <a:tint val="73000"/>
                    <a:lumOff val="30000"/>
                  </a:schemeClr>
                </a:gs>
                <a:gs pos="100000">
                  <a:schemeClr val="accent3">
                    <a:lumMod val="105000"/>
                    <a:satMod val="109000"/>
                    <a:tint val="81000"/>
                  </a:schemeClr>
                </a:gs>
              </a:gsLst>
            </a:gradFill>
            <a:ln>
              <a:noFill/>
            </a:ln>
            <a:effectLst>
              <a:outerShdw blurRad="50800" dist="38100" dir="5400000" algn="t" rotWithShape="0">
                <a:prstClr val="black">
                  <a:alpha val="40000"/>
                </a:prstClr>
              </a:outerShdw>
              <a:reflection blurRad="6350" stA="52000" endA="300" endPos="35000" dir="5400000" sy="-100000" algn="bl" rotWithShape="0"/>
              <a:softEdge rad="12700"/>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685800" fontAlgn="base">
                <a:spcBef>
                  <a:spcPct val="0"/>
                </a:spcBef>
                <a:spcAft>
                  <a:spcPct val="0"/>
                </a:spcAft>
              </a:pPr>
              <a:endParaRPr lang="zh-CN" altLang="en-US">
                <a:solidFill>
                  <a:prstClr val="black"/>
                </a:solidFill>
              </a:endParaRPr>
            </a:p>
          </p:txBody>
        </p:sp>
        <p:pic>
          <p:nvPicPr>
            <p:cNvPr id="20" name="图片 19" descr="门店"/>
            <p:cNvPicPr>
              <a:picLocks noChangeAspect="1"/>
            </p:cNvPicPr>
            <p:nvPr/>
          </p:nvPicPr>
          <p:blipFill>
            <a:blip r:embed="rId5">
              <a:duotone>
                <a:schemeClr val="accent2">
                  <a:shade val="45000"/>
                  <a:satMod val="135000"/>
                </a:schemeClr>
                <a:prstClr val="white"/>
              </a:duotone>
            </a:blip>
            <a:stretch>
              <a:fillRect/>
            </a:stretch>
          </p:blipFill>
          <p:spPr>
            <a:xfrm>
              <a:off x="13090" y="5403"/>
              <a:ext cx="826" cy="826"/>
            </a:xfrm>
            <a:prstGeom prst="rect">
              <a:avLst/>
            </a:prstGeom>
          </p:spPr>
        </p:pic>
      </p:grpSp>
      <p:sp>
        <p:nvSpPr>
          <p:cNvPr id="27" name="矩形 25"/>
          <p:cNvSpPr/>
          <p:nvPr/>
        </p:nvSpPr>
        <p:spPr>
          <a:xfrm>
            <a:off x="458155" y="1952626"/>
            <a:ext cx="533876" cy="215265"/>
          </a:xfrm>
          <a:prstGeom prst="rect">
            <a:avLst/>
          </a:prstGeom>
          <a:noFill/>
          <a:ln w="9525">
            <a:noFill/>
          </a:ln>
        </p:spPr>
        <p:txBody>
          <a:bodyPr wrap="square" lIns="68577" tIns="34289" rIns="68577" bIns="34289" anchor="t">
            <a:spAutoFit/>
          </a:bodyPr>
          <a:lstStyle/>
          <a:p>
            <a:pPr defTabSz="685800" fontAlgn="base">
              <a:spcBef>
                <a:spcPct val="0"/>
              </a:spcBef>
              <a:spcAft>
                <a:spcPct val="0"/>
              </a:spcAft>
            </a:pPr>
            <a:r>
              <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rPr>
              <a:t>消费者</a:t>
            </a:r>
            <a:endPar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3" name="组合 32"/>
          <p:cNvGrpSpPr/>
          <p:nvPr/>
        </p:nvGrpSpPr>
        <p:grpSpPr>
          <a:xfrm>
            <a:off x="8330565" y="3444629"/>
            <a:ext cx="438150" cy="531669"/>
            <a:chOff x="8708" y="1420"/>
            <a:chExt cx="921" cy="1228"/>
          </a:xfrm>
        </p:grpSpPr>
        <p:sp>
          <p:nvSpPr>
            <p:cNvPr id="21" name="圆角矩形 20"/>
            <p:cNvSpPr/>
            <p:nvPr/>
          </p:nvSpPr>
          <p:spPr>
            <a:xfrm>
              <a:off x="8708" y="1420"/>
              <a:ext cx="921" cy="1228"/>
            </a:xfrm>
            <a:prstGeom prst="roundRect">
              <a:avLst/>
            </a:prstGeom>
            <a:gradFill>
              <a:gsLst>
                <a:gs pos="17000">
                  <a:schemeClr val="accent3">
                    <a:lumMod val="110000"/>
                    <a:satMod val="105000"/>
                    <a:tint val="67000"/>
                  </a:schemeClr>
                </a:gs>
                <a:gs pos="55000">
                  <a:schemeClr val="accent3">
                    <a:lumMod val="70000"/>
                    <a:satMod val="103000"/>
                    <a:tint val="73000"/>
                    <a:lumOff val="30000"/>
                  </a:schemeClr>
                </a:gs>
                <a:gs pos="100000">
                  <a:schemeClr val="accent3">
                    <a:lumMod val="105000"/>
                    <a:satMod val="109000"/>
                    <a:tint val="81000"/>
                  </a:schemeClr>
                </a:gs>
              </a:gsLst>
            </a:gradFill>
            <a:ln>
              <a:noFill/>
            </a:ln>
            <a:effectLst>
              <a:outerShdw blurRad="50800" dist="38100" dir="5400000" algn="t" rotWithShape="0">
                <a:prstClr val="black">
                  <a:alpha val="40000"/>
                </a:prstClr>
              </a:outerShdw>
              <a:reflection blurRad="6350" stA="52000" endA="300" endPos="35000" dir="5400000" sy="-100000" algn="bl" rotWithShape="0"/>
              <a:softEdge rad="12700"/>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685800" fontAlgn="base">
                <a:spcBef>
                  <a:spcPct val="0"/>
                </a:spcBef>
                <a:spcAft>
                  <a:spcPct val="0"/>
                </a:spcAft>
              </a:pPr>
              <a:endParaRPr lang="zh-CN" altLang="en-US">
                <a:solidFill>
                  <a:prstClr val="black"/>
                </a:solidFill>
              </a:endParaRPr>
            </a:p>
          </p:txBody>
        </p:sp>
        <p:pic>
          <p:nvPicPr>
            <p:cNvPr id="19" name="图片 18" descr="货"/>
            <p:cNvPicPr>
              <a:picLocks noChangeAspect="1"/>
            </p:cNvPicPr>
            <p:nvPr/>
          </p:nvPicPr>
          <p:blipFill>
            <a:blip r:embed="rId6"/>
            <a:stretch>
              <a:fillRect/>
            </a:stretch>
          </p:blipFill>
          <p:spPr>
            <a:xfrm>
              <a:off x="8719" y="1545"/>
              <a:ext cx="910" cy="910"/>
            </a:xfrm>
            <a:prstGeom prst="rect">
              <a:avLst/>
            </a:prstGeom>
          </p:spPr>
        </p:pic>
      </p:grpSp>
      <p:grpSp>
        <p:nvGrpSpPr>
          <p:cNvPr id="34" name="组合 33"/>
          <p:cNvGrpSpPr/>
          <p:nvPr/>
        </p:nvGrpSpPr>
        <p:grpSpPr>
          <a:xfrm>
            <a:off x="5693569" y="3407483"/>
            <a:ext cx="438150" cy="531669"/>
            <a:chOff x="9140" y="4287"/>
            <a:chExt cx="920" cy="1228"/>
          </a:xfrm>
        </p:grpSpPr>
        <p:sp>
          <p:nvSpPr>
            <p:cNvPr id="30" name="圆角矩形 29"/>
            <p:cNvSpPr/>
            <p:nvPr/>
          </p:nvSpPr>
          <p:spPr>
            <a:xfrm>
              <a:off x="9140" y="4287"/>
              <a:ext cx="921" cy="1228"/>
            </a:xfrm>
            <a:prstGeom prst="roundRect">
              <a:avLst/>
            </a:prstGeom>
            <a:gradFill>
              <a:gsLst>
                <a:gs pos="17000">
                  <a:schemeClr val="accent3">
                    <a:lumMod val="110000"/>
                    <a:satMod val="105000"/>
                    <a:tint val="67000"/>
                  </a:schemeClr>
                </a:gs>
                <a:gs pos="55000">
                  <a:schemeClr val="accent3">
                    <a:lumMod val="70000"/>
                    <a:satMod val="103000"/>
                    <a:tint val="73000"/>
                    <a:lumOff val="30000"/>
                  </a:schemeClr>
                </a:gs>
                <a:gs pos="100000">
                  <a:schemeClr val="accent3">
                    <a:lumMod val="105000"/>
                    <a:satMod val="109000"/>
                    <a:tint val="81000"/>
                  </a:schemeClr>
                </a:gs>
              </a:gsLst>
            </a:gradFill>
            <a:ln>
              <a:noFill/>
            </a:ln>
            <a:effectLst>
              <a:outerShdw blurRad="50800" dist="38100" dir="5400000" algn="t" rotWithShape="0">
                <a:prstClr val="black">
                  <a:alpha val="40000"/>
                </a:prstClr>
              </a:outerShdw>
              <a:reflection blurRad="6350" stA="52000" endA="300" endPos="35000" dir="5400000" sy="-100000" algn="bl" rotWithShape="0"/>
              <a:softEdge rad="12700"/>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685800" fontAlgn="base">
                <a:spcBef>
                  <a:spcPct val="0"/>
                </a:spcBef>
                <a:spcAft>
                  <a:spcPct val="0"/>
                </a:spcAft>
              </a:pPr>
              <a:endParaRPr lang="zh-CN" altLang="en-US">
                <a:solidFill>
                  <a:prstClr val="black"/>
                </a:solidFill>
              </a:endParaRPr>
            </a:p>
          </p:txBody>
        </p:sp>
        <p:pic>
          <p:nvPicPr>
            <p:cNvPr id="26" name="图片 25" descr="工厂信息"/>
            <p:cNvPicPr>
              <a:picLocks noChangeAspect="1"/>
            </p:cNvPicPr>
            <p:nvPr/>
          </p:nvPicPr>
          <p:blipFill>
            <a:blip r:embed="rId7">
              <a:duotone>
                <a:schemeClr val="accent2">
                  <a:shade val="45000"/>
                  <a:satMod val="135000"/>
                </a:schemeClr>
                <a:prstClr val="white"/>
              </a:duotone>
            </a:blip>
            <a:stretch>
              <a:fillRect/>
            </a:stretch>
          </p:blipFill>
          <p:spPr>
            <a:xfrm>
              <a:off x="9215" y="4515"/>
              <a:ext cx="771" cy="771"/>
            </a:xfrm>
            <a:prstGeom prst="rect">
              <a:avLst/>
            </a:prstGeom>
          </p:spPr>
        </p:pic>
      </p:grpSp>
      <p:cxnSp>
        <p:nvCxnSpPr>
          <p:cNvPr id="47" name="肘形连接符 46"/>
          <p:cNvCxnSpPr>
            <a:stCxn id="32" idx="3"/>
          </p:cNvCxnSpPr>
          <p:nvPr/>
        </p:nvCxnSpPr>
        <p:spPr>
          <a:xfrm>
            <a:off x="1011493" y="1597107"/>
            <a:ext cx="1322611" cy="263128"/>
          </a:xfrm>
          <a:prstGeom prst="bentConnector3">
            <a:avLst>
              <a:gd name="adj1" fmla="val 50000"/>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49" name="圆角矩形 48"/>
          <p:cNvSpPr/>
          <p:nvPr/>
        </p:nvSpPr>
        <p:spPr>
          <a:xfrm>
            <a:off x="2334101" y="2707959"/>
            <a:ext cx="1661160" cy="1044893"/>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800" fontAlgn="base">
              <a:spcBef>
                <a:spcPct val="0"/>
              </a:spcBef>
              <a:spcAft>
                <a:spcPct val="0"/>
              </a:spcAft>
            </a:pPr>
            <a:endParaRPr lang="zh-CN" altLang="en-US">
              <a:solidFill>
                <a:prstClr val="white"/>
              </a:solidFill>
            </a:endParaRPr>
          </a:p>
        </p:txBody>
      </p:sp>
      <p:sp>
        <p:nvSpPr>
          <p:cNvPr id="50" name="文本框 49"/>
          <p:cNvSpPr txBox="1"/>
          <p:nvPr/>
        </p:nvSpPr>
        <p:spPr>
          <a:xfrm>
            <a:off x="2611279" y="2786566"/>
            <a:ext cx="1107758" cy="253916"/>
          </a:xfrm>
          <a:prstGeom prst="rect">
            <a:avLst/>
          </a:prstGeom>
          <a:noFill/>
        </p:spPr>
        <p:txBody>
          <a:bodyPr wrap="square" lIns="68577" tIns="34289" rIns="68577" bIns="34289" rtlCol="0">
            <a:spAutoFit/>
          </a:bodyPr>
          <a:lstStyle/>
          <a:p>
            <a:pPr algn="ctr" defTabSz="685800" fontAlgn="base">
              <a:spcBef>
                <a:spcPct val="0"/>
              </a:spcBef>
              <a:spcAft>
                <a:spcPct val="0"/>
              </a:spcAft>
            </a:pPr>
            <a:r>
              <a:rPr lang="zh-CN" altLang="en-US" sz="1200" dirty="0">
                <a:solidFill>
                  <a:srgbClr val="0070C0"/>
                </a:solidFill>
                <a:latin typeface="微软雅黑" panose="020B0503020204020204" pitchFamily="34" charset="-122"/>
                <a:ea typeface="微软雅黑" panose="020B0503020204020204" pitchFamily="34" charset="-122"/>
              </a:rPr>
              <a:t>支付平台</a:t>
            </a:r>
            <a:endParaRPr lang="zh-CN" altLang="en-US" sz="1200" dirty="0">
              <a:solidFill>
                <a:srgbClr val="0070C0"/>
              </a:solidFill>
              <a:latin typeface="微软雅黑" panose="020B0503020204020204" pitchFamily="34" charset="-122"/>
              <a:ea typeface="微软雅黑" panose="020B0503020204020204" pitchFamily="34" charset="-122"/>
            </a:endParaRPr>
          </a:p>
        </p:txBody>
      </p:sp>
      <p:pic>
        <p:nvPicPr>
          <p:cNvPr id="51" name="Picture 3" descr="F:\F Now\ME\聂清秀\第二演讲\资料\4.jpg"/>
          <p:cNvPicPr>
            <a:picLocks noChangeAspect="1"/>
          </p:cNvPicPr>
          <p:nvPr/>
        </p:nvPicPr>
        <p:blipFill>
          <a:blip r:embed="rId8"/>
          <a:stretch>
            <a:fillRect/>
          </a:stretch>
        </p:blipFill>
        <p:spPr>
          <a:xfrm>
            <a:off x="2517936" y="3026092"/>
            <a:ext cx="561499" cy="257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 name="图片 52"/>
          <p:cNvPicPr>
            <a:picLocks noChangeAspect="1"/>
          </p:cNvPicPr>
          <p:nvPr/>
        </p:nvPicPr>
        <p:blipFill>
          <a:blip r:embed="rId9"/>
          <a:stretch>
            <a:fillRect/>
          </a:stretch>
        </p:blipFill>
        <p:spPr>
          <a:xfrm>
            <a:off x="3247075" y="3026095"/>
            <a:ext cx="561499" cy="249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 name="图片 53"/>
          <p:cNvPicPr>
            <a:picLocks noChangeAspect="1"/>
          </p:cNvPicPr>
          <p:nvPr/>
        </p:nvPicPr>
        <p:blipFill>
          <a:blip r:embed="rId10"/>
          <a:stretch>
            <a:fillRect/>
          </a:stretch>
        </p:blipFill>
        <p:spPr>
          <a:xfrm>
            <a:off x="2517936" y="3392331"/>
            <a:ext cx="561499" cy="249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233" name="图片 38" descr="JD-logo-S.png"/>
          <p:cNvPicPr>
            <a:picLocks noChangeAspect="1"/>
          </p:cNvPicPr>
          <p:nvPr/>
        </p:nvPicPr>
        <p:blipFill>
          <a:blip r:embed="rId11"/>
          <a:stretch>
            <a:fillRect/>
          </a:stretch>
        </p:blipFill>
        <p:spPr>
          <a:xfrm>
            <a:off x="3175635" y="1435420"/>
            <a:ext cx="723900" cy="278606"/>
          </a:xfrm>
          <a:prstGeom prst="rect">
            <a:avLst/>
          </a:prstGeom>
          <a:noFill/>
          <a:ln w="9525">
            <a:noFill/>
          </a:ln>
        </p:spPr>
      </p:pic>
      <p:pic>
        <p:nvPicPr>
          <p:cNvPr id="58" name="Picture 4" descr="F:\F Now\ME\聂清秀\第二演讲\资料\5.jpg"/>
          <p:cNvPicPr>
            <a:picLocks noChangeAspect="1"/>
          </p:cNvPicPr>
          <p:nvPr/>
        </p:nvPicPr>
        <p:blipFill>
          <a:blip r:embed="rId12"/>
          <a:stretch>
            <a:fillRect/>
          </a:stretch>
        </p:blipFill>
        <p:spPr>
          <a:xfrm>
            <a:off x="3229451" y="3384233"/>
            <a:ext cx="579120" cy="257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59" name="肘形连接符 58"/>
          <p:cNvCxnSpPr>
            <a:stCxn id="32" idx="3"/>
            <a:endCxn id="49" idx="1"/>
          </p:cNvCxnSpPr>
          <p:nvPr/>
        </p:nvCxnSpPr>
        <p:spPr>
          <a:xfrm>
            <a:off x="1011493" y="1597107"/>
            <a:ext cx="1322608" cy="1633299"/>
          </a:xfrm>
          <a:prstGeom prst="bentConnector3">
            <a:avLst>
              <a:gd name="adj1" fmla="val 50000"/>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矩形 6"/>
          <p:cNvSpPr/>
          <p:nvPr/>
        </p:nvSpPr>
        <p:spPr>
          <a:xfrm>
            <a:off x="1755934" y="1621631"/>
            <a:ext cx="446246" cy="215265"/>
          </a:xfrm>
          <a:prstGeom prst="rect">
            <a:avLst/>
          </a:prstGeom>
          <a:noFill/>
          <a:ln w="9525">
            <a:noFill/>
          </a:ln>
        </p:spPr>
        <p:txBody>
          <a:bodyPr wrap="square" lIns="68577" tIns="34289" rIns="68577" bIns="34289" anchor="t">
            <a:spAutoFit/>
          </a:bodyPr>
          <a:lstStyle/>
          <a:p>
            <a:pPr defTabSz="685800" fontAlgn="base">
              <a:spcBef>
                <a:spcPct val="0"/>
              </a:spcBef>
              <a:spcAft>
                <a:spcPct val="0"/>
              </a:spcAft>
            </a:pPr>
            <a:r>
              <a:rPr lang="zh-CN" altLang="en-US" sz="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下单</a:t>
            </a:r>
            <a:endParaRPr lang="zh-CN" altLang="en-US" sz="900" dirty="0">
              <a:solidFill>
                <a:srgbClr val="000000"/>
              </a:solidFill>
              <a:latin typeface="Arial" panose="020B0604020202020204" pitchFamily="34" charset="0"/>
              <a:sym typeface="Calibri" panose="020F0502020204030204" charset="0"/>
            </a:endParaRPr>
          </a:p>
        </p:txBody>
      </p:sp>
      <p:sp>
        <p:nvSpPr>
          <p:cNvPr id="61" name="矩形 6"/>
          <p:cNvSpPr/>
          <p:nvPr/>
        </p:nvSpPr>
        <p:spPr>
          <a:xfrm>
            <a:off x="1755934" y="2917031"/>
            <a:ext cx="446246" cy="215265"/>
          </a:xfrm>
          <a:prstGeom prst="rect">
            <a:avLst/>
          </a:prstGeom>
          <a:noFill/>
          <a:ln w="9525">
            <a:noFill/>
          </a:ln>
        </p:spPr>
        <p:txBody>
          <a:bodyPr wrap="square" lIns="68577" tIns="34289" rIns="68577" bIns="34289" anchor="t">
            <a:spAutoFit/>
          </a:bodyPr>
          <a:lstStyle/>
          <a:p>
            <a:pPr defTabSz="685800" fontAlgn="base">
              <a:spcBef>
                <a:spcPct val="0"/>
              </a:spcBef>
              <a:spcAft>
                <a:spcPct val="0"/>
              </a:spcAft>
            </a:pPr>
            <a:r>
              <a:rPr lang="zh-CN" altLang="en-US" sz="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900" dirty="0">
              <a:solidFill>
                <a:srgbClr val="000000"/>
              </a:solidFill>
              <a:latin typeface="Arial" panose="020B0604020202020204" pitchFamily="34" charset="0"/>
              <a:sym typeface="Calibri" panose="020F0502020204030204" charset="0"/>
            </a:endParaRPr>
          </a:p>
        </p:txBody>
      </p:sp>
      <p:grpSp>
        <p:nvGrpSpPr>
          <p:cNvPr id="64" name="组合 63"/>
          <p:cNvGrpSpPr/>
          <p:nvPr/>
        </p:nvGrpSpPr>
        <p:grpSpPr>
          <a:xfrm>
            <a:off x="4984433" y="2143514"/>
            <a:ext cx="438150" cy="531669"/>
            <a:chOff x="10253" y="4070"/>
            <a:chExt cx="920" cy="1228"/>
          </a:xfrm>
        </p:grpSpPr>
        <p:sp>
          <p:nvSpPr>
            <p:cNvPr id="15" name="圆角矩形 14"/>
            <p:cNvSpPr/>
            <p:nvPr/>
          </p:nvSpPr>
          <p:spPr>
            <a:xfrm>
              <a:off x="10253" y="4070"/>
              <a:ext cx="921" cy="1228"/>
            </a:xfrm>
            <a:prstGeom prst="roundRect">
              <a:avLst/>
            </a:prstGeom>
            <a:gradFill>
              <a:gsLst>
                <a:gs pos="17000">
                  <a:schemeClr val="accent3">
                    <a:lumMod val="110000"/>
                    <a:satMod val="105000"/>
                    <a:tint val="67000"/>
                  </a:schemeClr>
                </a:gs>
                <a:gs pos="55000">
                  <a:schemeClr val="accent3">
                    <a:lumMod val="70000"/>
                    <a:satMod val="103000"/>
                    <a:tint val="73000"/>
                    <a:lumOff val="30000"/>
                  </a:schemeClr>
                </a:gs>
                <a:gs pos="100000">
                  <a:schemeClr val="accent3">
                    <a:lumMod val="105000"/>
                    <a:satMod val="109000"/>
                    <a:tint val="81000"/>
                  </a:schemeClr>
                </a:gs>
              </a:gsLst>
            </a:gradFill>
            <a:ln>
              <a:noFill/>
            </a:ln>
            <a:effectLst>
              <a:outerShdw blurRad="50800" dist="38100" dir="5400000" algn="t" rotWithShape="0">
                <a:prstClr val="black">
                  <a:alpha val="40000"/>
                </a:prstClr>
              </a:outerShdw>
              <a:reflection blurRad="6350" stA="52000" endA="300" endPos="35000" dir="5400000" sy="-100000" algn="bl" rotWithShape="0"/>
              <a:softEdge rad="12700"/>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685800" fontAlgn="base">
                <a:spcBef>
                  <a:spcPct val="0"/>
                </a:spcBef>
                <a:spcAft>
                  <a:spcPct val="0"/>
                </a:spcAft>
              </a:pPr>
              <a:endParaRPr lang="zh-CN" altLang="en-US">
                <a:solidFill>
                  <a:prstClr val="black"/>
                </a:solidFill>
              </a:endParaRPr>
            </a:p>
          </p:txBody>
        </p:sp>
        <p:pic>
          <p:nvPicPr>
            <p:cNvPr id="63" name="图片 62" descr="节点-会员名单"/>
            <p:cNvPicPr>
              <a:picLocks noChangeAspect="1"/>
            </p:cNvPicPr>
            <p:nvPr/>
          </p:nvPicPr>
          <p:blipFill>
            <a:blip r:embed="rId13">
              <a:duotone>
                <a:schemeClr val="accent2">
                  <a:shade val="45000"/>
                  <a:satMod val="135000"/>
                </a:schemeClr>
                <a:prstClr val="white"/>
              </a:duotone>
            </a:blip>
            <a:stretch>
              <a:fillRect/>
            </a:stretch>
          </p:blipFill>
          <p:spPr>
            <a:xfrm>
              <a:off x="10291" y="4213"/>
              <a:ext cx="845" cy="1006"/>
            </a:xfrm>
            <a:prstGeom prst="rect">
              <a:avLst/>
            </a:prstGeom>
          </p:spPr>
        </p:pic>
      </p:grpSp>
      <p:sp>
        <p:nvSpPr>
          <p:cNvPr id="8223" name="矩形 27"/>
          <p:cNvSpPr/>
          <p:nvPr/>
        </p:nvSpPr>
        <p:spPr>
          <a:xfrm>
            <a:off x="6333651" y="1009176"/>
            <a:ext cx="2037874" cy="926987"/>
          </a:xfrm>
          <a:prstGeom prst="rect">
            <a:avLst/>
          </a:prstGeom>
          <a:noFill/>
          <a:ln w="9525">
            <a:noFill/>
          </a:ln>
        </p:spPr>
        <p:txBody>
          <a:bodyPr wrap="square" lIns="54420" tIns="27209" rIns="54420" bIns="27209" anchor="t">
            <a:spAutoFit/>
          </a:bodyPr>
          <a:lstStyle/>
          <a:p>
            <a:pPr marL="128270" lvl="2" indent="-128270" defTabSz="0" eaLnBrk="0" fontAlgn="base" hangingPunct="0">
              <a:spcBef>
                <a:spcPct val="0"/>
              </a:spcBef>
              <a:spcAft>
                <a:spcPts val="450"/>
              </a:spcAft>
              <a:buClr>
                <a:srgbClr val="A6A6A6"/>
              </a:buClr>
              <a:buSzPct val="80000"/>
              <a:buFont typeface="Wingdings" panose="05000000000000000000" charset="0"/>
              <a:buChar char="l"/>
              <a:tabLst>
                <a:tab pos="80645" algn="l"/>
              </a:tabLst>
            </a:pPr>
            <a:r>
              <a:rPr lang="zh-CN" altLang="en-US" sz="8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特殊折扣要求，指定物流公司等。</a:t>
            </a:r>
            <a:endParaRPr lang="en-US" altLang="x-none" sz="8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marL="128270" lvl="2" indent="-128270" defTabSz="0" eaLnBrk="0" fontAlgn="base" hangingPunct="0">
              <a:spcBef>
                <a:spcPct val="0"/>
              </a:spcBef>
              <a:spcAft>
                <a:spcPts val="450"/>
              </a:spcAft>
              <a:buClr>
                <a:srgbClr val="A6A6A6"/>
              </a:buClr>
              <a:buSzPct val="80000"/>
              <a:buFont typeface="Wingdings" panose="05000000000000000000" charset="0"/>
              <a:buChar char="l"/>
              <a:tabLst>
                <a:tab pos="80645" algn="l"/>
              </a:tabLst>
            </a:pPr>
            <a:r>
              <a:rPr lang="zh-CN" altLang="en-US" sz="8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订单合并、拆分处理</a:t>
            </a:r>
            <a:endParaRPr lang="en-US" altLang="x-none" sz="8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marL="128270" lvl="2" indent="-128270" defTabSz="0" eaLnBrk="0" fontAlgn="base" hangingPunct="0">
              <a:spcBef>
                <a:spcPct val="0"/>
              </a:spcBef>
              <a:spcAft>
                <a:spcPts val="450"/>
              </a:spcAft>
              <a:buClr>
                <a:srgbClr val="A6A6A6"/>
              </a:buClr>
              <a:buSzPct val="80000"/>
              <a:buFont typeface="Wingdings" panose="05000000000000000000" charset="0"/>
              <a:buChar char="l"/>
              <a:tabLst>
                <a:tab pos="80645" algn="l"/>
              </a:tabLst>
            </a:pPr>
            <a:r>
              <a:rPr lang="zh-CN" altLang="en-US" sz="8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订单商品、金额调整</a:t>
            </a:r>
            <a:endParaRPr lang="zh-CN" altLang="en-US" sz="8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marL="128270" lvl="2" indent="-128270" defTabSz="0" eaLnBrk="0" fontAlgn="base" hangingPunct="0">
              <a:spcBef>
                <a:spcPct val="0"/>
              </a:spcBef>
              <a:spcAft>
                <a:spcPts val="450"/>
              </a:spcAft>
              <a:buClr>
                <a:srgbClr val="A6A6A6"/>
              </a:buClr>
              <a:buSzPct val="80000"/>
              <a:buFont typeface="Wingdings" panose="05000000000000000000" charset="0"/>
              <a:buChar char="l"/>
              <a:tabLst>
                <a:tab pos="80645" algn="l"/>
              </a:tabLst>
            </a:pPr>
            <a:r>
              <a:rPr lang="zh-CN" altLang="en-US" sz="800" dirty="0">
                <a:solidFill>
                  <a:prstClr val="black"/>
                </a:solidFill>
                <a:latin typeface="微软雅黑" panose="020B0503020204020204" pitchFamily="34" charset="-122"/>
                <a:ea typeface="微软雅黑" panose="020B0503020204020204" pitchFamily="34" charset="-122"/>
              </a:rPr>
              <a:t>订单商品、赠品调整</a:t>
            </a:r>
            <a:endParaRPr lang="zh-CN" altLang="en-US" sz="800" dirty="0">
              <a:solidFill>
                <a:prstClr val="black"/>
              </a:solidFill>
              <a:latin typeface="微软雅黑" panose="020B0503020204020204" pitchFamily="34" charset="-122"/>
              <a:ea typeface="微软雅黑" panose="020B0503020204020204" pitchFamily="34" charset="-122"/>
            </a:endParaRPr>
          </a:p>
          <a:p>
            <a:pPr marL="128270" lvl="2" indent="-128270" defTabSz="0" eaLnBrk="0" fontAlgn="base" hangingPunct="0">
              <a:spcBef>
                <a:spcPct val="0"/>
              </a:spcBef>
              <a:spcAft>
                <a:spcPts val="450"/>
              </a:spcAft>
              <a:buClr>
                <a:srgbClr val="A6A6A6"/>
              </a:buClr>
              <a:buSzPct val="80000"/>
              <a:buFont typeface="Wingdings" panose="05000000000000000000" charset="0"/>
              <a:buChar char="l"/>
              <a:tabLst>
                <a:tab pos="80645" algn="l"/>
              </a:tabLst>
            </a:pPr>
            <a:r>
              <a:rPr lang="zh-CN" altLang="en-US" sz="800" dirty="0">
                <a:solidFill>
                  <a:prstClr val="black"/>
                </a:solidFill>
                <a:latin typeface="微软雅黑" panose="020B0503020204020204" pitchFamily="34" charset="-122"/>
                <a:ea typeface="微软雅黑" panose="020B0503020204020204" pitchFamily="34" charset="-122"/>
              </a:rPr>
              <a:t>。。。。。。</a:t>
            </a:r>
            <a:endParaRPr lang="zh-CN" altLang="en-US" sz="800" dirty="0">
              <a:solidFill>
                <a:prstClr val="black"/>
              </a:solidFill>
              <a:latin typeface="微软雅黑" panose="020B0503020204020204" pitchFamily="34" charset="-122"/>
              <a:ea typeface="微软雅黑" panose="020B0503020204020204" pitchFamily="34" charset="-122"/>
            </a:endParaRPr>
          </a:p>
        </p:txBody>
      </p:sp>
      <p:cxnSp>
        <p:nvCxnSpPr>
          <p:cNvPr id="66" name="肘形连接符 65"/>
          <p:cNvCxnSpPr/>
          <p:nvPr/>
        </p:nvCxnSpPr>
        <p:spPr>
          <a:xfrm flipV="1">
            <a:off x="3995738" y="1437323"/>
            <a:ext cx="954405" cy="422910"/>
          </a:xfrm>
          <a:prstGeom prst="bentConnector3">
            <a:avLst>
              <a:gd name="adj1" fmla="val 50000"/>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6247924" y="1004887"/>
            <a:ext cx="0" cy="863918"/>
          </a:xfrm>
          <a:prstGeom prst="line">
            <a:avLst/>
          </a:prstGeom>
          <a:ln w="254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68" name="组合 67"/>
          <p:cNvGrpSpPr/>
          <p:nvPr/>
        </p:nvGrpSpPr>
        <p:grpSpPr>
          <a:xfrm>
            <a:off x="6493669" y="2125418"/>
            <a:ext cx="438150" cy="531669"/>
            <a:chOff x="10253" y="4070"/>
            <a:chExt cx="920" cy="1228"/>
          </a:xfrm>
        </p:grpSpPr>
        <p:sp>
          <p:nvSpPr>
            <p:cNvPr id="69" name="圆角矩形 68"/>
            <p:cNvSpPr/>
            <p:nvPr/>
          </p:nvSpPr>
          <p:spPr>
            <a:xfrm>
              <a:off x="10253" y="4070"/>
              <a:ext cx="921" cy="1228"/>
            </a:xfrm>
            <a:prstGeom prst="roundRect">
              <a:avLst/>
            </a:prstGeom>
            <a:gradFill>
              <a:gsLst>
                <a:gs pos="17000">
                  <a:schemeClr val="accent3">
                    <a:lumMod val="110000"/>
                    <a:satMod val="105000"/>
                    <a:tint val="67000"/>
                  </a:schemeClr>
                </a:gs>
                <a:gs pos="55000">
                  <a:schemeClr val="accent3">
                    <a:lumMod val="70000"/>
                    <a:satMod val="103000"/>
                    <a:tint val="73000"/>
                    <a:lumOff val="30000"/>
                  </a:schemeClr>
                </a:gs>
                <a:gs pos="100000">
                  <a:schemeClr val="accent3">
                    <a:lumMod val="105000"/>
                    <a:satMod val="109000"/>
                    <a:tint val="81000"/>
                  </a:schemeClr>
                </a:gs>
              </a:gsLst>
            </a:gradFill>
            <a:ln>
              <a:noFill/>
            </a:ln>
            <a:effectLst>
              <a:outerShdw blurRad="50800" dist="38100" dir="5400000" algn="t" rotWithShape="0">
                <a:prstClr val="black">
                  <a:alpha val="40000"/>
                </a:prstClr>
              </a:outerShdw>
              <a:reflection blurRad="6350" stA="52000" endA="300" endPos="35000" dir="5400000" sy="-100000" algn="bl" rotWithShape="0"/>
              <a:softEdge rad="12700"/>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685800" fontAlgn="base">
                <a:spcBef>
                  <a:spcPct val="0"/>
                </a:spcBef>
                <a:spcAft>
                  <a:spcPct val="0"/>
                </a:spcAft>
              </a:pPr>
              <a:endParaRPr lang="zh-CN" altLang="en-US">
                <a:solidFill>
                  <a:prstClr val="black"/>
                </a:solidFill>
              </a:endParaRPr>
            </a:p>
          </p:txBody>
        </p:sp>
        <p:pic>
          <p:nvPicPr>
            <p:cNvPr id="71" name="图片 70" descr="节点-会员名单"/>
            <p:cNvPicPr>
              <a:picLocks noChangeAspect="1"/>
            </p:cNvPicPr>
            <p:nvPr/>
          </p:nvPicPr>
          <p:blipFill>
            <a:blip r:embed="rId13">
              <a:duotone>
                <a:schemeClr val="accent2">
                  <a:shade val="45000"/>
                  <a:satMod val="135000"/>
                </a:schemeClr>
                <a:prstClr val="white"/>
              </a:duotone>
            </a:blip>
            <a:stretch>
              <a:fillRect/>
            </a:stretch>
          </p:blipFill>
          <p:spPr>
            <a:xfrm>
              <a:off x="10291" y="4213"/>
              <a:ext cx="845" cy="1006"/>
            </a:xfrm>
            <a:prstGeom prst="rect">
              <a:avLst/>
            </a:prstGeom>
          </p:spPr>
        </p:pic>
      </p:grpSp>
      <p:cxnSp>
        <p:nvCxnSpPr>
          <p:cNvPr id="73" name="肘形连接符 72"/>
          <p:cNvCxnSpPr/>
          <p:nvPr/>
        </p:nvCxnSpPr>
        <p:spPr>
          <a:xfrm>
            <a:off x="3995740" y="1860235"/>
            <a:ext cx="954881" cy="549116"/>
          </a:xfrm>
          <a:prstGeom prst="bentConnector3">
            <a:avLst>
              <a:gd name="adj1" fmla="val 50025"/>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a:off x="5458778" y="2424589"/>
            <a:ext cx="1002030" cy="0"/>
          </a:xfrm>
          <a:prstGeom prst="straightConnector1">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a:off x="6932295" y="2409349"/>
            <a:ext cx="826294" cy="0"/>
          </a:xfrm>
          <a:prstGeom prst="straightConnector1">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85" name="组合 84"/>
          <p:cNvGrpSpPr/>
          <p:nvPr/>
        </p:nvGrpSpPr>
        <p:grpSpPr>
          <a:xfrm>
            <a:off x="7274243" y="3444629"/>
            <a:ext cx="438150" cy="531669"/>
            <a:chOff x="15387" y="6386"/>
            <a:chExt cx="920" cy="1228"/>
          </a:xfrm>
        </p:grpSpPr>
        <p:sp>
          <p:nvSpPr>
            <p:cNvPr id="78" name="圆角矩形 77"/>
            <p:cNvSpPr/>
            <p:nvPr/>
          </p:nvSpPr>
          <p:spPr>
            <a:xfrm>
              <a:off x="15387" y="6386"/>
              <a:ext cx="921" cy="1228"/>
            </a:xfrm>
            <a:prstGeom prst="roundRect">
              <a:avLst/>
            </a:prstGeom>
            <a:gradFill>
              <a:gsLst>
                <a:gs pos="17000">
                  <a:schemeClr val="accent3">
                    <a:lumMod val="110000"/>
                    <a:satMod val="105000"/>
                    <a:tint val="67000"/>
                  </a:schemeClr>
                </a:gs>
                <a:gs pos="55000">
                  <a:schemeClr val="accent3">
                    <a:lumMod val="70000"/>
                    <a:satMod val="103000"/>
                    <a:tint val="73000"/>
                    <a:lumOff val="30000"/>
                  </a:schemeClr>
                </a:gs>
                <a:gs pos="100000">
                  <a:schemeClr val="accent3">
                    <a:lumMod val="105000"/>
                    <a:satMod val="109000"/>
                    <a:tint val="81000"/>
                  </a:schemeClr>
                </a:gs>
              </a:gsLst>
            </a:gradFill>
            <a:ln>
              <a:noFill/>
            </a:ln>
            <a:effectLst>
              <a:outerShdw blurRad="50800" dist="38100" dir="5400000" algn="t" rotWithShape="0">
                <a:prstClr val="black">
                  <a:alpha val="40000"/>
                </a:prstClr>
              </a:outerShdw>
              <a:reflection blurRad="6350" stA="52000" endA="300" endPos="35000" dir="5400000" sy="-100000" algn="bl" rotWithShape="0"/>
              <a:softEdge rad="12700"/>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685800" fontAlgn="base">
                <a:spcBef>
                  <a:spcPct val="0"/>
                </a:spcBef>
                <a:spcAft>
                  <a:spcPct val="0"/>
                </a:spcAft>
              </a:pPr>
              <a:endParaRPr lang="zh-CN" altLang="en-US">
                <a:solidFill>
                  <a:prstClr val="black"/>
                </a:solidFill>
              </a:endParaRPr>
            </a:p>
          </p:txBody>
        </p:sp>
        <p:pic>
          <p:nvPicPr>
            <p:cNvPr id="84" name="图片 83" descr="仓储管理"/>
            <p:cNvPicPr>
              <a:picLocks noChangeAspect="1"/>
            </p:cNvPicPr>
            <p:nvPr/>
          </p:nvPicPr>
          <p:blipFill>
            <a:blip r:embed="rId14">
              <a:duotone>
                <a:schemeClr val="accent2">
                  <a:shade val="45000"/>
                  <a:satMod val="135000"/>
                </a:schemeClr>
                <a:prstClr val="white"/>
              </a:duotone>
            </a:blip>
            <a:stretch>
              <a:fillRect/>
            </a:stretch>
          </p:blipFill>
          <p:spPr>
            <a:xfrm>
              <a:off x="15457" y="6495"/>
              <a:ext cx="780" cy="1041"/>
            </a:xfrm>
            <a:prstGeom prst="rect">
              <a:avLst/>
            </a:prstGeom>
          </p:spPr>
        </p:pic>
      </p:grpSp>
      <p:sp>
        <p:nvSpPr>
          <p:cNvPr id="86" name="矩形 25"/>
          <p:cNvSpPr/>
          <p:nvPr/>
        </p:nvSpPr>
        <p:spPr>
          <a:xfrm>
            <a:off x="4926807" y="1798796"/>
            <a:ext cx="597694"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rPr>
              <a:t>售前客服</a:t>
            </a:r>
            <a:endPar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矩形 25"/>
          <p:cNvSpPr/>
          <p:nvPr/>
        </p:nvSpPr>
        <p:spPr>
          <a:xfrm>
            <a:off x="4924903" y="2707958"/>
            <a:ext cx="533876" cy="35242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rPr>
              <a:t>订单处理专员</a:t>
            </a:r>
            <a:endPar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矩形 25"/>
          <p:cNvSpPr/>
          <p:nvPr/>
        </p:nvSpPr>
        <p:spPr>
          <a:xfrm>
            <a:off x="6419374" y="2695577"/>
            <a:ext cx="533876" cy="35242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rPr>
              <a:t>订单处理专员</a:t>
            </a:r>
            <a:endPar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矩形 25"/>
          <p:cNvSpPr/>
          <p:nvPr/>
        </p:nvSpPr>
        <p:spPr>
          <a:xfrm>
            <a:off x="7700486" y="2707958"/>
            <a:ext cx="622935"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rPr>
              <a:t>订单打印</a:t>
            </a:r>
            <a:endPar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90" name="肘形连接符 89"/>
          <p:cNvCxnSpPr/>
          <p:nvPr/>
        </p:nvCxnSpPr>
        <p:spPr>
          <a:xfrm rot="5400000">
            <a:off x="5712620" y="1622586"/>
            <a:ext cx="725805" cy="307181"/>
          </a:xfrm>
          <a:prstGeom prst="bentConnector3">
            <a:avLst>
              <a:gd name="adj1" fmla="val 1017"/>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91" name="矩形 25"/>
          <p:cNvSpPr/>
          <p:nvPr/>
        </p:nvSpPr>
        <p:spPr>
          <a:xfrm>
            <a:off x="5645946" y="2193131"/>
            <a:ext cx="601504"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rPr>
              <a:t>特殊订单</a:t>
            </a:r>
            <a:endPar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92" name="直接箭头连接符 91"/>
          <p:cNvCxnSpPr/>
          <p:nvPr/>
        </p:nvCxnSpPr>
        <p:spPr>
          <a:xfrm flipV="1">
            <a:off x="7758115" y="3694272"/>
            <a:ext cx="577691" cy="10954"/>
          </a:xfrm>
          <a:prstGeom prst="straightConnector1">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3" name="直接箭头连接符 92"/>
          <p:cNvCxnSpPr>
            <a:stCxn id="89" idx="2"/>
            <a:endCxn id="94" idx="0"/>
          </p:cNvCxnSpPr>
          <p:nvPr/>
        </p:nvCxnSpPr>
        <p:spPr>
          <a:xfrm>
            <a:off x="8011956" y="2923225"/>
            <a:ext cx="10954" cy="556736"/>
          </a:xfrm>
          <a:prstGeom prst="straightConnector1">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94" name="矩形 25"/>
          <p:cNvSpPr/>
          <p:nvPr/>
        </p:nvSpPr>
        <p:spPr>
          <a:xfrm>
            <a:off x="7721919" y="3479960"/>
            <a:ext cx="601504"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rPr>
              <a:t>订单发货</a:t>
            </a:r>
            <a:endPar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95" name="直接箭头连接符 94"/>
          <p:cNvCxnSpPr>
            <a:endCxn id="30" idx="0"/>
          </p:cNvCxnSpPr>
          <p:nvPr/>
        </p:nvCxnSpPr>
        <p:spPr>
          <a:xfrm>
            <a:off x="5192079" y="3067528"/>
            <a:ext cx="720803" cy="339955"/>
          </a:xfrm>
          <a:prstGeom prst="straightConnector1">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6" name="直接箭头连接符 95"/>
          <p:cNvCxnSpPr>
            <a:stCxn id="87" idx="2"/>
            <a:endCxn id="28" idx="0"/>
          </p:cNvCxnSpPr>
          <p:nvPr/>
        </p:nvCxnSpPr>
        <p:spPr>
          <a:xfrm flipH="1">
            <a:off x="4676537" y="3060383"/>
            <a:ext cx="515304" cy="360912"/>
          </a:xfrm>
          <a:prstGeom prst="straightConnector1">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97" name="矩形 25"/>
          <p:cNvSpPr/>
          <p:nvPr/>
        </p:nvSpPr>
        <p:spPr>
          <a:xfrm>
            <a:off x="4984434" y="3565208"/>
            <a:ext cx="601504"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rPr>
              <a:t>订单发货</a:t>
            </a:r>
            <a:endPar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8" name="矩形 25"/>
          <p:cNvSpPr/>
          <p:nvPr/>
        </p:nvSpPr>
        <p:spPr>
          <a:xfrm>
            <a:off x="4391026" y="4002881"/>
            <a:ext cx="533876"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rPr>
              <a:t>门  店</a:t>
            </a:r>
            <a:endPar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 name="矩形 25"/>
          <p:cNvSpPr/>
          <p:nvPr/>
        </p:nvSpPr>
        <p:spPr>
          <a:xfrm>
            <a:off x="5645944" y="4003358"/>
            <a:ext cx="533876"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rPr>
              <a:t>供应商</a:t>
            </a:r>
            <a:endPar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矩形 25"/>
          <p:cNvSpPr/>
          <p:nvPr/>
        </p:nvSpPr>
        <p:spPr>
          <a:xfrm>
            <a:off x="7226619" y="4057175"/>
            <a:ext cx="533876"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rPr>
              <a:t>仓  储</a:t>
            </a:r>
            <a:endPar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1" name="矩形 25"/>
          <p:cNvSpPr/>
          <p:nvPr/>
        </p:nvSpPr>
        <p:spPr>
          <a:xfrm>
            <a:off x="8214360" y="4080512"/>
            <a:ext cx="670084"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rPr>
              <a:t>仓储人员</a:t>
            </a:r>
            <a:endPar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02" name="肘形连接符 101"/>
          <p:cNvCxnSpPr>
            <a:stCxn id="101" idx="2"/>
            <a:endCxn id="17" idx="3"/>
          </p:cNvCxnSpPr>
          <p:nvPr/>
        </p:nvCxnSpPr>
        <p:spPr>
          <a:xfrm rot="5400000">
            <a:off x="5326946" y="1342401"/>
            <a:ext cx="269081" cy="6175832"/>
          </a:xfrm>
          <a:prstGeom prst="bentConnector2">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stCxn id="98" idx="2"/>
          </p:cNvCxnSpPr>
          <p:nvPr/>
        </p:nvCxnSpPr>
        <p:spPr>
          <a:xfrm>
            <a:off x="4658201" y="4218146"/>
            <a:ext cx="0" cy="331470"/>
          </a:xfrm>
          <a:prstGeom prst="line">
            <a:avLst/>
          </a:prstGeom>
          <a:ln w="254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5912644" y="4218149"/>
            <a:ext cx="0" cy="341471"/>
          </a:xfrm>
          <a:prstGeom prst="line">
            <a:avLst/>
          </a:prstGeom>
          <a:ln w="254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sp>
        <p:nvSpPr>
          <p:cNvPr id="106" name="矩形 25"/>
          <p:cNvSpPr/>
          <p:nvPr/>
        </p:nvSpPr>
        <p:spPr>
          <a:xfrm>
            <a:off x="7500463" y="4272440"/>
            <a:ext cx="1044416"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rPr>
              <a:t>拣货发货</a:t>
            </a:r>
            <a:endPar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7" name="矩形 25"/>
          <p:cNvSpPr/>
          <p:nvPr/>
        </p:nvSpPr>
        <p:spPr>
          <a:xfrm>
            <a:off x="3059833" y="4281488"/>
            <a:ext cx="1419302" cy="207747"/>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rPr>
              <a:t>门店</a:t>
            </a:r>
            <a:r>
              <a:rPr lang="zh-CN" altLang="en-US" sz="900" b="1" dirty="0" smtClean="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rPr>
              <a:t>发货 </a:t>
            </a:r>
            <a:r>
              <a:rPr lang="en-US" altLang="zh-CN" sz="900" b="1" dirty="0" smtClean="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900" b="1" dirty="0" smtClean="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rPr>
              <a:t>门店自提</a:t>
            </a:r>
            <a:endPar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8" name="矩形 25"/>
          <p:cNvSpPr/>
          <p:nvPr/>
        </p:nvSpPr>
        <p:spPr>
          <a:xfrm>
            <a:off x="5922171" y="4281488"/>
            <a:ext cx="724853"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rPr>
              <a:t>供应商直发</a:t>
            </a:r>
            <a:endPar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9" name="矩形 25"/>
          <p:cNvSpPr/>
          <p:nvPr/>
        </p:nvSpPr>
        <p:spPr>
          <a:xfrm>
            <a:off x="1638776" y="4941095"/>
            <a:ext cx="661035"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rPr>
              <a:t>快递公司</a:t>
            </a:r>
            <a:endPar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1" name="组合 110"/>
          <p:cNvGrpSpPr/>
          <p:nvPr/>
        </p:nvGrpSpPr>
        <p:grpSpPr>
          <a:xfrm>
            <a:off x="1687117" y="4299023"/>
            <a:ext cx="686039" cy="531669"/>
            <a:chOff x="3440" y="8632"/>
            <a:chExt cx="1656" cy="1228"/>
          </a:xfrm>
        </p:grpSpPr>
        <p:grpSp>
          <p:nvGrpSpPr>
            <p:cNvPr id="23" name="组合 22"/>
            <p:cNvGrpSpPr/>
            <p:nvPr/>
          </p:nvGrpSpPr>
          <p:grpSpPr>
            <a:xfrm>
              <a:off x="3440" y="8632"/>
              <a:ext cx="1657" cy="1228"/>
              <a:chOff x="7262" y="8133"/>
              <a:chExt cx="1130" cy="1228"/>
            </a:xfrm>
          </p:grpSpPr>
          <p:sp>
            <p:nvSpPr>
              <p:cNvPr id="22" name="圆角矩形 21"/>
              <p:cNvSpPr/>
              <p:nvPr/>
            </p:nvSpPr>
            <p:spPr>
              <a:xfrm>
                <a:off x="7375" y="8133"/>
                <a:ext cx="921" cy="1228"/>
              </a:xfrm>
              <a:prstGeom prst="roundRect">
                <a:avLst/>
              </a:prstGeom>
              <a:gradFill>
                <a:gsLst>
                  <a:gs pos="17000">
                    <a:schemeClr val="accent3">
                      <a:lumMod val="110000"/>
                      <a:satMod val="105000"/>
                      <a:tint val="67000"/>
                    </a:schemeClr>
                  </a:gs>
                  <a:gs pos="55000">
                    <a:schemeClr val="accent3">
                      <a:lumMod val="70000"/>
                      <a:satMod val="103000"/>
                      <a:tint val="73000"/>
                      <a:lumOff val="30000"/>
                    </a:schemeClr>
                  </a:gs>
                  <a:gs pos="100000">
                    <a:schemeClr val="accent3">
                      <a:lumMod val="105000"/>
                      <a:satMod val="109000"/>
                      <a:tint val="81000"/>
                    </a:schemeClr>
                  </a:gs>
                </a:gsLst>
              </a:gradFill>
              <a:ln>
                <a:noFill/>
              </a:ln>
              <a:effectLst>
                <a:outerShdw blurRad="50800" dist="38100" dir="5400000" algn="t" rotWithShape="0">
                  <a:prstClr val="black">
                    <a:alpha val="40000"/>
                  </a:prstClr>
                </a:outerShdw>
                <a:reflection blurRad="6350" stA="52000" endA="300" endPos="35000" dir="5400000" sy="-100000" algn="bl" rotWithShape="0"/>
                <a:softEdge rad="12700"/>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685800" fontAlgn="base">
                  <a:spcBef>
                    <a:spcPct val="0"/>
                  </a:spcBef>
                  <a:spcAft>
                    <a:spcPct val="0"/>
                  </a:spcAft>
                </a:pPr>
                <a:endParaRPr lang="zh-CN" altLang="en-US">
                  <a:solidFill>
                    <a:prstClr val="black"/>
                  </a:solidFill>
                </a:endParaRPr>
              </a:p>
            </p:txBody>
          </p:sp>
          <p:pic>
            <p:nvPicPr>
              <p:cNvPr id="17" name="图片 16" descr="搬家配送"/>
              <p:cNvPicPr>
                <a:picLocks noChangeAspect="1"/>
              </p:cNvPicPr>
              <p:nvPr/>
            </p:nvPicPr>
            <p:blipFill>
              <a:blip r:embed="rId15">
                <a:duotone>
                  <a:schemeClr val="accent2">
                    <a:shade val="45000"/>
                    <a:satMod val="135000"/>
                  </a:schemeClr>
                  <a:prstClr val="white"/>
                </a:duotone>
              </a:blip>
              <a:stretch>
                <a:fillRect/>
              </a:stretch>
            </p:blipFill>
            <p:spPr>
              <a:xfrm>
                <a:off x="7262" y="8182"/>
                <a:ext cx="1130" cy="1130"/>
              </a:xfrm>
              <a:prstGeom prst="rect">
                <a:avLst/>
              </a:prstGeom>
            </p:spPr>
          </p:pic>
        </p:grpSp>
        <p:pic>
          <p:nvPicPr>
            <p:cNvPr id="110" name="图片 109" descr="顺风快递"/>
            <p:cNvPicPr>
              <a:picLocks noChangeAspect="1"/>
            </p:cNvPicPr>
            <p:nvPr/>
          </p:nvPicPr>
          <p:blipFill>
            <a:blip r:embed="rId16">
              <a:duotone>
                <a:schemeClr val="accent2">
                  <a:shade val="45000"/>
                  <a:satMod val="135000"/>
                </a:schemeClr>
                <a:prstClr val="white"/>
              </a:duotone>
            </a:blip>
            <a:stretch>
              <a:fillRect/>
            </a:stretch>
          </p:blipFill>
          <p:spPr>
            <a:xfrm>
              <a:off x="4278" y="8949"/>
              <a:ext cx="459" cy="459"/>
            </a:xfrm>
            <a:prstGeom prst="rect">
              <a:avLst/>
            </a:prstGeom>
          </p:spPr>
        </p:pic>
      </p:grpSp>
      <p:cxnSp>
        <p:nvCxnSpPr>
          <p:cNvPr id="112" name="肘形连接符 111"/>
          <p:cNvCxnSpPr>
            <a:stCxn id="17" idx="1"/>
            <a:endCxn id="27" idx="2"/>
          </p:cNvCxnSpPr>
          <p:nvPr/>
        </p:nvCxnSpPr>
        <p:spPr>
          <a:xfrm rot="10800000">
            <a:off x="725093" y="2167892"/>
            <a:ext cx="962024" cy="2396967"/>
          </a:xfrm>
          <a:prstGeom prst="bentConnector2">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3" name="矩形 25"/>
          <p:cNvSpPr/>
          <p:nvPr/>
        </p:nvSpPr>
        <p:spPr>
          <a:xfrm>
            <a:off x="378621" y="3084671"/>
            <a:ext cx="724853"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rPr>
              <a:t>送货上门</a:t>
            </a:r>
            <a:endPar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5" name="圆角矩形 114"/>
          <p:cNvSpPr/>
          <p:nvPr/>
        </p:nvSpPr>
        <p:spPr>
          <a:xfrm>
            <a:off x="4984909" y="280037"/>
            <a:ext cx="438626" cy="584835"/>
          </a:xfrm>
          <a:prstGeom prst="roundRect">
            <a:avLst/>
          </a:prstGeom>
          <a:gradFill>
            <a:gsLst>
              <a:gs pos="17000">
                <a:schemeClr val="accent3">
                  <a:lumMod val="110000"/>
                  <a:satMod val="105000"/>
                  <a:tint val="67000"/>
                </a:schemeClr>
              </a:gs>
              <a:gs pos="55000">
                <a:schemeClr val="accent3">
                  <a:lumMod val="70000"/>
                  <a:satMod val="103000"/>
                  <a:tint val="73000"/>
                  <a:lumOff val="30000"/>
                </a:schemeClr>
              </a:gs>
              <a:gs pos="100000">
                <a:schemeClr val="accent3">
                  <a:lumMod val="105000"/>
                  <a:satMod val="109000"/>
                  <a:tint val="81000"/>
                </a:schemeClr>
              </a:gs>
            </a:gsLst>
          </a:gradFill>
          <a:ln>
            <a:noFill/>
          </a:ln>
          <a:effectLst>
            <a:outerShdw blurRad="50800" dist="38100" dir="5400000" algn="t" rotWithShape="0">
              <a:prstClr val="black">
                <a:alpha val="40000"/>
              </a:prstClr>
            </a:outerShdw>
            <a:reflection blurRad="6350" stA="52000" endA="300" endPos="35000" dir="5400000" sy="-100000" algn="bl" rotWithShape="0"/>
            <a:softEdge rad="12700"/>
          </a:effectLst>
        </p:spPr>
        <p:style>
          <a:lnRef idx="1">
            <a:schemeClr val="accent3"/>
          </a:lnRef>
          <a:fillRef idx="2">
            <a:schemeClr val="accent3"/>
          </a:fillRef>
          <a:effectRef idx="1">
            <a:schemeClr val="accent3"/>
          </a:effectRef>
          <a:fontRef idx="minor">
            <a:schemeClr val="dk1"/>
          </a:fontRef>
        </p:style>
        <p:txBody>
          <a:bodyPr lIns="68577" tIns="34289" rIns="68577" bIns="34289" rtlCol="0" anchor="ctr"/>
          <a:lstStyle/>
          <a:p>
            <a:pPr algn="ctr" defTabSz="685800" fontAlgn="base">
              <a:spcBef>
                <a:spcPct val="0"/>
              </a:spcBef>
              <a:spcAft>
                <a:spcPct val="0"/>
              </a:spcAft>
            </a:pPr>
            <a:endParaRPr lang="zh-CN" altLang="en-US">
              <a:solidFill>
                <a:prstClr val="black"/>
              </a:solidFill>
            </a:endParaRPr>
          </a:p>
        </p:txBody>
      </p:sp>
      <p:sp>
        <p:nvSpPr>
          <p:cNvPr id="119" name="矩形 25"/>
          <p:cNvSpPr/>
          <p:nvPr/>
        </p:nvSpPr>
        <p:spPr>
          <a:xfrm>
            <a:off x="4922520" y="918686"/>
            <a:ext cx="597694" cy="215265"/>
          </a:xfrm>
          <a:prstGeom prst="rect">
            <a:avLst/>
          </a:prstGeom>
          <a:noFill/>
          <a:ln w="9525">
            <a:noFill/>
          </a:ln>
        </p:spPr>
        <p:txBody>
          <a:bodyPr wrap="square" lIns="68577" tIns="34289" rIns="68577" bIns="34289" anchor="t">
            <a:spAutoFit/>
          </a:bodyPr>
          <a:lstStyle/>
          <a:p>
            <a:pPr algn="ctr" defTabSz="685800" fontAlgn="base">
              <a:spcBef>
                <a:spcPct val="0"/>
              </a:spcBef>
              <a:spcAft>
                <a:spcPct val="0"/>
              </a:spcAft>
            </a:pPr>
            <a:r>
              <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rPr>
              <a:t>财务专员</a:t>
            </a:r>
            <a:endParaRPr lang="zh-CN" altLang="en-US" sz="900" b="1" dirty="0">
              <a:solidFill>
                <a:srgbClr val="272636"/>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20" name="肘形连接符 119"/>
          <p:cNvCxnSpPr>
            <a:stCxn id="49" idx="3"/>
          </p:cNvCxnSpPr>
          <p:nvPr/>
        </p:nvCxnSpPr>
        <p:spPr>
          <a:xfrm flipV="1">
            <a:off x="3995264" y="557690"/>
            <a:ext cx="1007269" cy="2672715"/>
          </a:xfrm>
          <a:prstGeom prst="bentConnector3">
            <a:avLst>
              <a:gd name="adj1" fmla="val 13711"/>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8209" name="矩形 14"/>
          <p:cNvSpPr/>
          <p:nvPr/>
        </p:nvSpPr>
        <p:spPr>
          <a:xfrm>
            <a:off x="4126420" y="380871"/>
            <a:ext cx="715580" cy="346249"/>
          </a:xfrm>
          <a:prstGeom prst="rect">
            <a:avLst/>
          </a:prstGeom>
          <a:noFill/>
          <a:ln w="9525">
            <a:noFill/>
          </a:ln>
        </p:spPr>
        <p:txBody>
          <a:bodyPr wrap="none" lIns="68577" tIns="34289" rIns="68577" bIns="34289" anchor="t">
            <a:spAutoFit/>
          </a:bodyPr>
          <a:lstStyle/>
          <a:p>
            <a:pPr algn="ctr" defTabSz="685800" fontAlgn="base">
              <a:spcBef>
                <a:spcPct val="0"/>
              </a:spcBef>
              <a:spcAft>
                <a:spcPct val="0"/>
              </a:spcAft>
            </a:pPr>
            <a:r>
              <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rPr>
              <a:t>财务对账、</a:t>
            </a:r>
            <a:endParaRPr lang="en-US" altLang="zh-CN" sz="900" b="1" dirty="0">
              <a:solidFill>
                <a:prstClr val="black">
                  <a:lumMod val="50000"/>
                  <a:lumOff val="50000"/>
                </a:prstClr>
              </a:solidFill>
              <a:latin typeface="微软雅黑" panose="020B0503020204020204" pitchFamily="34" charset="-122"/>
              <a:ea typeface="微软雅黑" panose="020B0503020204020204" pitchFamily="34" charset="-122"/>
            </a:endParaRPr>
          </a:p>
          <a:p>
            <a:pPr algn="ctr" defTabSz="685800" fontAlgn="base">
              <a:spcBef>
                <a:spcPct val="0"/>
              </a:spcBef>
              <a:spcAft>
                <a:spcPct val="0"/>
              </a:spcAft>
            </a:pPr>
            <a:r>
              <a:rPr lang="zh-CN" altLang="en-US" sz="900" b="1" dirty="0">
                <a:solidFill>
                  <a:prstClr val="black">
                    <a:lumMod val="50000"/>
                    <a:lumOff val="50000"/>
                  </a:prstClr>
                </a:solidFill>
                <a:latin typeface="微软雅黑" panose="020B0503020204020204" pitchFamily="34" charset="-122"/>
                <a:ea typeface="微软雅黑" panose="020B0503020204020204" pitchFamily="34" charset="-122"/>
              </a:rPr>
              <a:t>核算、开票</a:t>
            </a:r>
            <a:endParaRPr lang="zh-CN" altLang="en-US" sz="900" b="1" dirty="0">
              <a:solidFill>
                <a:srgbClr val="272636"/>
              </a:solidFill>
              <a:latin typeface="微软雅黑" panose="020B0503020204020204" pitchFamily="34" charset="-122"/>
              <a:ea typeface="微软雅黑" panose="020B0503020204020204" pitchFamily="34" charset="-122"/>
            </a:endParaRPr>
          </a:p>
        </p:txBody>
      </p:sp>
      <p:pic>
        <p:nvPicPr>
          <p:cNvPr id="122" name="图片 121" descr="服务人员"/>
          <p:cNvPicPr>
            <a:picLocks noChangeAspect="1"/>
          </p:cNvPicPr>
          <p:nvPr/>
        </p:nvPicPr>
        <p:blipFill>
          <a:blip r:embed="rId17">
            <a:duotone>
              <a:schemeClr val="accent2">
                <a:shade val="45000"/>
                <a:satMod val="135000"/>
              </a:schemeClr>
              <a:prstClr val="white"/>
            </a:duotone>
          </a:blip>
          <a:stretch>
            <a:fillRect/>
          </a:stretch>
        </p:blipFill>
        <p:spPr>
          <a:xfrm>
            <a:off x="5013465" y="361388"/>
            <a:ext cx="380567" cy="407844"/>
          </a:xfrm>
          <a:prstGeom prst="rect">
            <a:avLst/>
          </a:prstGeom>
        </p:spPr>
      </p:pic>
      <p:pic>
        <p:nvPicPr>
          <p:cNvPr id="83969" name="Picture 1" descr="C:\Users\yaxin\AppData\Roaming\Tencent\Users\18400035\QQ\WinTemp\RichOle\8RGFUS$10(MUW%($2[Q$`]K.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93042" y="1792193"/>
            <a:ext cx="472823" cy="338857"/>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Users\Thinkpad\Desktop\timg.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850" t="16027" r="35376" b="20866"/>
          <a:stretch>
            <a:fillRect/>
          </a:stretch>
        </p:blipFill>
        <p:spPr bwMode="auto">
          <a:xfrm>
            <a:off x="2498093" y="1746386"/>
            <a:ext cx="443186" cy="44674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26573" y="1744427"/>
            <a:ext cx="397355" cy="3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本占位符 3"/>
          <p:cNvSpPr>
            <a:spLocks noGrp="1"/>
          </p:cNvSpPr>
          <p:nvPr>
            <p:ph type="body" sz="quarter" idx="10"/>
          </p:nvPr>
        </p:nvSpPr>
        <p:spPr/>
        <p:txBody>
          <a:bodyPr>
            <a:normAutofit lnSpcReduction="10000"/>
          </a:bodyPr>
          <a:lstStyle/>
          <a:p>
            <a:r>
              <a:rPr lang="zh-CN" altLang="en-US" dirty="0">
                <a:latin typeface="+mn-ea"/>
              </a:rPr>
              <a:t>营销管理</a:t>
            </a:r>
            <a:r>
              <a:rPr lang="en-US" altLang="zh-CN" dirty="0">
                <a:latin typeface="+mn-ea"/>
              </a:rPr>
              <a:t>-</a:t>
            </a:r>
            <a:r>
              <a:rPr lang="zh-CN" altLang="en-US" dirty="0">
                <a:latin typeface="+mn-ea"/>
              </a:rPr>
              <a:t>电商业务</a:t>
            </a:r>
            <a:endParaRPr lang="zh-CN" altLang="en-US" dirty="0"/>
          </a:p>
          <a:p>
            <a:endParaRPr lang="zh-CN"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a:xfrm>
            <a:off x="576000" y="1599032"/>
            <a:ext cx="810000" cy="297000"/>
          </a:xfrm>
          <a:prstGeom prst="roundRect">
            <a:avLst/>
          </a:prstGeom>
          <a:solidFill>
            <a:schemeClr val="bg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rPr>
              <a:t>电商平台</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1706095" y="1520055"/>
            <a:ext cx="810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仓库匹配</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圆角矩形 28"/>
          <p:cNvSpPr/>
          <p:nvPr/>
        </p:nvSpPr>
        <p:spPr>
          <a:xfrm>
            <a:off x="1706095" y="2208496"/>
            <a:ext cx="810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促销</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组合</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匹配</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0" name="圆角矩形 29"/>
          <p:cNvSpPr/>
          <p:nvPr/>
        </p:nvSpPr>
        <p:spPr>
          <a:xfrm>
            <a:off x="1706095" y="1859318"/>
            <a:ext cx="810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物流匹配</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9" name="圆角矩形 38"/>
          <p:cNvSpPr/>
          <p:nvPr/>
        </p:nvSpPr>
        <p:spPr>
          <a:xfrm>
            <a:off x="2790000" y="1825030"/>
            <a:ext cx="810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订单下载</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40" name="圆角矩形 39"/>
          <p:cNvSpPr/>
          <p:nvPr/>
        </p:nvSpPr>
        <p:spPr>
          <a:xfrm>
            <a:off x="1706095" y="3593471"/>
            <a:ext cx="810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合并</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拆分</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lvl="0"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转门店</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68" name="文本框 67"/>
          <p:cNvSpPr txBox="1"/>
          <p:nvPr/>
        </p:nvSpPr>
        <p:spPr>
          <a:xfrm>
            <a:off x="627525" y="4364638"/>
            <a:ext cx="1182500" cy="246221"/>
          </a:xfrm>
          <a:prstGeom prst="rect">
            <a:avLst/>
          </a:prstGeom>
          <a:noFill/>
        </p:spPr>
        <p:txBody>
          <a:bodyPr wrap="square" rtlCol="0">
            <a:spAutoFit/>
          </a:bodyPr>
          <a:lstStyle/>
          <a:p>
            <a:r>
              <a:rPr lang="zh-CN" altLang="en-US" sz="1000" dirty="0">
                <a:latin typeface="微软雅黑" panose="020B0503020204020204" pitchFamily="34" charset="-122"/>
                <a:ea typeface="微软雅黑" panose="020B0503020204020204" pitchFamily="34" charset="-122"/>
              </a:rPr>
              <a:t>物流发货信息</a:t>
            </a:r>
            <a:endParaRPr lang="zh-CN" altLang="en-US" sz="1000" dirty="0">
              <a:latin typeface="微软雅黑" panose="020B0503020204020204" pitchFamily="34" charset="-122"/>
              <a:ea typeface="微软雅黑" panose="020B0503020204020204" pitchFamily="34" charset="-122"/>
            </a:endParaRPr>
          </a:p>
        </p:txBody>
      </p:sp>
      <p:sp>
        <p:nvSpPr>
          <p:cNvPr id="73" name="圆角矩形 72"/>
          <p:cNvSpPr/>
          <p:nvPr/>
        </p:nvSpPr>
        <p:spPr>
          <a:xfrm>
            <a:off x="7056000" y="2878030"/>
            <a:ext cx="748573" cy="313200"/>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销售发票</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5" name="圆角矩形 74"/>
          <p:cNvSpPr/>
          <p:nvPr/>
        </p:nvSpPr>
        <p:spPr>
          <a:xfrm>
            <a:off x="7927427" y="2878030"/>
            <a:ext cx="748573" cy="313200"/>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收款单</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77" name="圆角矩形 76"/>
          <p:cNvSpPr/>
          <p:nvPr/>
        </p:nvSpPr>
        <p:spPr>
          <a:xfrm>
            <a:off x="7927427" y="1614137"/>
            <a:ext cx="748573" cy="313200"/>
          </a:xfrm>
          <a:prstGeom prst="roundRect">
            <a:avLst/>
          </a:prstGeom>
          <a:solidFill>
            <a:schemeClr val="bg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1000" dirty="0">
                <a:solidFill>
                  <a:schemeClr val="tx1"/>
                </a:solidFill>
                <a:latin typeface="微软雅黑" panose="020B0503020204020204" pitchFamily="34" charset="-122"/>
                <a:ea typeface="微软雅黑" panose="020B0503020204020204" pitchFamily="34" charset="-122"/>
                <a:sym typeface="+mn-ea"/>
              </a:rPr>
              <a:t>支付宝 </a:t>
            </a:r>
            <a:endParaRPr lang="en-US" altLang="zh-CN" sz="1000" dirty="0">
              <a:solidFill>
                <a:schemeClr val="tx1"/>
              </a:solidFill>
              <a:latin typeface="微软雅黑" panose="020B0503020204020204" pitchFamily="34" charset="-122"/>
              <a:ea typeface="微软雅黑" panose="020B0503020204020204" pitchFamily="34" charset="-122"/>
              <a:sym typeface="+mn-ea"/>
            </a:endParaRPr>
          </a:p>
          <a:p>
            <a:pPr lvl="0" algn="ctr"/>
            <a:r>
              <a:rPr lang="zh-CN" altLang="en-US" sz="1000" dirty="0">
                <a:solidFill>
                  <a:schemeClr val="tx1"/>
                </a:solidFill>
                <a:latin typeface="微软雅黑" panose="020B0503020204020204" pitchFamily="34" charset="-122"/>
                <a:ea typeface="微软雅黑" panose="020B0503020204020204" pitchFamily="34" charset="-122"/>
                <a:sym typeface="+mn-ea"/>
              </a:rPr>
              <a:t>微信账单</a:t>
            </a:r>
            <a:endParaRPr lang="en-US" altLang="zh-CN" sz="1000" dirty="0">
              <a:solidFill>
                <a:schemeClr val="tx1"/>
              </a:solidFill>
              <a:latin typeface="微软雅黑" panose="020B0503020204020204" pitchFamily="34" charset="-122"/>
              <a:ea typeface="微软雅黑" panose="020B0503020204020204" pitchFamily="34" charset="-122"/>
              <a:sym typeface="+mn-ea"/>
            </a:endParaRPr>
          </a:p>
        </p:txBody>
      </p:sp>
      <p:sp>
        <p:nvSpPr>
          <p:cNvPr id="78" name="圆角矩形 77"/>
          <p:cNvSpPr/>
          <p:nvPr/>
        </p:nvSpPr>
        <p:spPr>
          <a:xfrm>
            <a:off x="7511695" y="3364030"/>
            <a:ext cx="716356" cy="313200"/>
          </a:xfrm>
          <a:prstGeom prst="roundRect">
            <a:avLst/>
          </a:prstGeom>
          <a:solidFill>
            <a:schemeClr val="bg1">
              <a:lumMod val="95000"/>
            </a:schemeClr>
          </a:solidFill>
          <a:ln>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核 销</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 name="圆角矩形 1"/>
          <p:cNvSpPr/>
          <p:nvPr/>
        </p:nvSpPr>
        <p:spPr>
          <a:xfrm>
            <a:off x="2790000" y="3013030"/>
            <a:ext cx="810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审核</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修改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lvl="0" algn="ct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人工</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自动</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4" name="圆角矩形 3"/>
          <p:cNvSpPr/>
          <p:nvPr/>
        </p:nvSpPr>
        <p:spPr>
          <a:xfrm>
            <a:off x="576000" y="2064135"/>
            <a:ext cx="810000" cy="297000"/>
          </a:xfrm>
          <a:prstGeom prst="roundRect">
            <a:avLst/>
          </a:prstGeom>
          <a:solidFill>
            <a:schemeClr val="bg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solidFill>
                <a:latin typeface="微软雅黑" panose="020B0503020204020204" pitchFamily="34" charset="-122"/>
                <a:ea typeface="微软雅黑" panose="020B0503020204020204" pitchFamily="34" charset="-122"/>
                <a:sym typeface="+mn-ea"/>
              </a:rPr>
              <a:t>自建商城</a:t>
            </a:r>
            <a:endParaRPr lang="zh-CN" altLang="en-US" sz="1000" dirty="0">
              <a:solidFill>
                <a:schemeClr val="tx1"/>
              </a:solidFill>
              <a:latin typeface="微软雅黑" panose="020B0503020204020204" pitchFamily="34" charset="-122"/>
              <a:ea typeface="微软雅黑" panose="020B0503020204020204" pitchFamily="34" charset="-122"/>
              <a:sym typeface="+mn-ea"/>
            </a:endParaRPr>
          </a:p>
        </p:txBody>
      </p:sp>
      <p:sp>
        <p:nvSpPr>
          <p:cNvPr id="7" name="圆角矩形 6"/>
          <p:cNvSpPr/>
          <p:nvPr/>
        </p:nvSpPr>
        <p:spPr>
          <a:xfrm>
            <a:off x="7927427" y="2037954"/>
            <a:ext cx="748573" cy="3132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对账单</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下载</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8" name="圆角矩形 7"/>
          <p:cNvSpPr/>
          <p:nvPr/>
        </p:nvSpPr>
        <p:spPr>
          <a:xfrm>
            <a:off x="7927427" y="2461979"/>
            <a:ext cx="748573" cy="3132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收款核对</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3" name="圆角矩形 12"/>
          <p:cNvSpPr/>
          <p:nvPr/>
        </p:nvSpPr>
        <p:spPr>
          <a:xfrm>
            <a:off x="1706095" y="2540471"/>
            <a:ext cx="810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自动合并</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4" name="圆角矩形 13"/>
          <p:cNvSpPr/>
          <p:nvPr/>
        </p:nvSpPr>
        <p:spPr>
          <a:xfrm>
            <a:off x="1706095" y="2883496"/>
            <a:ext cx="810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免审策略</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cxnSp>
        <p:nvCxnSpPr>
          <p:cNvPr id="51" name="肘形连接符 50"/>
          <p:cNvCxnSpPr>
            <a:stCxn id="4" idx="3"/>
            <a:endCxn id="39" idx="0"/>
          </p:cNvCxnSpPr>
          <p:nvPr/>
        </p:nvCxnSpPr>
        <p:spPr>
          <a:xfrm flipV="1">
            <a:off x="1386000" y="1825030"/>
            <a:ext cx="1809000" cy="387605"/>
          </a:xfrm>
          <a:prstGeom prst="bentConnector4">
            <a:avLst>
              <a:gd name="adj1" fmla="val 10153"/>
              <a:gd name="adj2" fmla="val 191552"/>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直接连接符 75"/>
          <p:cNvCxnSpPr>
            <a:stCxn id="21" idx="3"/>
          </p:cNvCxnSpPr>
          <p:nvPr/>
        </p:nvCxnSpPr>
        <p:spPr>
          <a:xfrm>
            <a:off x="1386000" y="1747532"/>
            <a:ext cx="17795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肘形连接符 82"/>
          <p:cNvCxnSpPr>
            <a:stCxn id="111" idx="2"/>
            <a:endCxn id="21" idx="1"/>
          </p:cNvCxnSpPr>
          <p:nvPr/>
        </p:nvCxnSpPr>
        <p:spPr>
          <a:xfrm rot="5400000" flipH="1">
            <a:off x="1213971" y="1109561"/>
            <a:ext cx="2453498" cy="3729440"/>
          </a:xfrm>
          <a:prstGeom prst="bentConnector4">
            <a:avLst>
              <a:gd name="adj1" fmla="val -6988"/>
              <a:gd name="adj2" fmla="val 104597"/>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a:stCxn id="39" idx="2"/>
            <a:endCxn id="2" idx="0"/>
          </p:cNvCxnSpPr>
          <p:nvPr/>
        </p:nvCxnSpPr>
        <p:spPr>
          <a:xfrm>
            <a:off x="3195000" y="2122030"/>
            <a:ext cx="0" cy="89100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5" name="肘形连接符 104"/>
          <p:cNvCxnSpPr>
            <a:stCxn id="2" idx="3"/>
            <a:endCxn id="12" idx="1"/>
          </p:cNvCxnSpPr>
          <p:nvPr/>
        </p:nvCxnSpPr>
        <p:spPr>
          <a:xfrm flipV="1">
            <a:off x="3600000" y="1766107"/>
            <a:ext cx="200051" cy="1395423"/>
          </a:xfrm>
          <a:prstGeom prst="bentConnector3">
            <a:avLst>
              <a:gd name="adj1" fmla="val 50000"/>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3" name="直接箭头连接符 142"/>
          <p:cNvCxnSpPr>
            <a:stCxn id="77" idx="2"/>
            <a:endCxn id="7" idx="0"/>
          </p:cNvCxnSpPr>
          <p:nvPr/>
        </p:nvCxnSpPr>
        <p:spPr>
          <a:xfrm>
            <a:off x="8301714" y="1927337"/>
            <a:ext cx="0" cy="110618"/>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4" name="直接箭头连接符 143"/>
          <p:cNvCxnSpPr>
            <a:stCxn id="7" idx="2"/>
            <a:endCxn id="8" idx="0"/>
          </p:cNvCxnSpPr>
          <p:nvPr/>
        </p:nvCxnSpPr>
        <p:spPr>
          <a:xfrm>
            <a:off x="8301714" y="2351154"/>
            <a:ext cx="0" cy="110825"/>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5" name="直接箭头连接符 144"/>
          <p:cNvCxnSpPr>
            <a:stCxn id="8" idx="2"/>
            <a:endCxn id="75" idx="0"/>
          </p:cNvCxnSpPr>
          <p:nvPr/>
        </p:nvCxnSpPr>
        <p:spPr>
          <a:xfrm>
            <a:off x="8301714" y="2775179"/>
            <a:ext cx="0" cy="102851"/>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7" name="肘形连接符 146"/>
          <p:cNvCxnSpPr>
            <a:stCxn id="73" idx="2"/>
            <a:endCxn id="78" idx="0"/>
          </p:cNvCxnSpPr>
          <p:nvPr/>
        </p:nvCxnSpPr>
        <p:spPr>
          <a:xfrm rot="16200000" flipH="1">
            <a:off x="7563679" y="3057836"/>
            <a:ext cx="172800" cy="439586"/>
          </a:xfrm>
          <a:prstGeom prst="bentConnector3">
            <a:avLst>
              <a:gd name="adj1" fmla="val 50000"/>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8" name="肘形连接符 147"/>
          <p:cNvCxnSpPr>
            <a:stCxn id="75" idx="2"/>
            <a:endCxn id="78" idx="0"/>
          </p:cNvCxnSpPr>
          <p:nvPr/>
        </p:nvCxnSpPr>
        <p:spPr>
          <a:xfrm rot="5400000">
            <a:off x="7999393" y="3061709"/>
            <a:ext cx="172800" cy="431841"/>
          </a:xfrm>
          <a:prstGeom prst="bentConnector3">
            <a:avLst>
              <a:gd name="adj1" fmla="val 50000"/>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9" name="圆角矩形 58"/>
          <p:cNvSpPr/>
          <p:nvPr/>
        </p:nvSpPr>
        <p:spPr>
          <a:xfrm>
            <a:off x="3967940" y="2193032"/>
            <a:ext cx="675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验 货</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 name="圆角矩形 2"/>
          <p:cNvSpPr/>
          <p:nvPr/>
        </p:nvSpPr>
        <p:spPr>
          <a:xfrm>
            <a:off x="3967940" y="3364030"/>
            <a:ext cx="675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称 重</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2" name="圆角矩形 11"/>
          <p:cNvSpPr/>
          <p:nvPr/>
        </p:nvSpPr>
        <p:spPr>
          <a:xfrm>
            <a:off x="3800050" y="1528029"/>
            <a:ext cx="1010780" cy="476155"/>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单据打印</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lvl="0" algn="ct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sym typeface="+mn-ea"/>
              </a:rPr>
              <a:t>快递单、发货单拣货单</a:t>
            </a:r>
            <a:endPar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6" name="圆角矩形 25"/>
          <p:cNvSpPr/>
          <p:nvPr/>
        </p:nvSpPr>
        <p:spPr>
          <a:xfrm>
            <a:off x="4842136" y="2193032"/>
            <a:ext cx="763827" cy="29700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拣货</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mn-ea"/>
              </a:rPr>
              <a:t>分拣</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36" name="圆角矩形 35"/>
          <p:cNvSpPr/>
          <p:nvPr/>
        </p:nvSpPr>
        <p:spPr>
          <a:xfrm>
            <a:off x="3967940" y="2770030"/>
            <a:ext cx="675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打 包</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07" name="直接箭头连接符 106"/>
          <p:cNvCxnSpPr>
            <a:stCxn id="12" idx="2"/>
            <a:endCxn id="59" idx="0"/>
          </p:cNvCxnSpPr>
          <p:nvPr/>
        </p:nvCxnSpPr>
        <p:spPr>
          <a:xfrm>
            <a:off x="4305440" y="2004184"/>
            <a:ext cx="0" cy="188849"/>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9" name="直接箭头连接符 108"/>
          <p:cNvCxnSpPr>
            <a:stCxn id="59" idx="2"/>
            <a:endCxn id="36" idx="0"/>
          </p:cNvCxnSpPr>
          <p:nvPr/>
        </p:nvCxnSpPr>
        <p:spPr>
          <a:xfrm>
            <a:off x="4305440" y="2490032"/>
            <a:ext cx="0" cy="279998"/>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0" name="直接箭头连接符 109"/>
          <p:cNvCxnSpPr>
            <a:stCxn id="36" idx="2"/>
            <a:endCxn id="3" idx="0"/>
          </p:cNvCxnSpPr>
          <p:nvPr/>
        </p:nvCxnSpPr>
        <p:spPr>
          <a:xfrm>
            <a:off x="4305440" y="3067030"/>
            <a:ext cx="0" cy="29700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5" name="直接箭头连接符 114"/>
          <p:cNvCxnSpPr>
            <a:stCxn id="3" idx="2"/>
            <a:endCxn id="111" idx="0"/>
          </p:cNvCxnSpPr>
          <p:nvPr/>
        </p:nvCxnSpPr>
        <p:spPr>
          <a:xfrm>
            <a:off x="4305440" y="3661030"/>
            <a:ext cx="0" cy="24300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6" name="直接箭头连接符 125"/>
          <p:cNvCxnSpPr>
            <a:stCxn id="122" idx="3"/>
            <a:endCxn id="73" idx="1"/>
          </p:cNvCxnSpPr>
          <p:nvPr/>
        </p:nvCxnSpPr>
        <p:spPr>
          <a:xfrm flipV="1">
            <a:off x="6724673" y="3034630"/>
            <a:ext cx="331327" cy="1000683"/>
          </a:xfrm>
          <a:prstGeom prst="bentConnector3">
            <a:avLst>
              <a:gd name="adj1" fmla="val 50000"/>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2" name="肘形连接符 131"/>
          <p:cNvCxnSpPr>
            <a:stCxn id="26" idx="1"/>
            <a:endCxn id="59" idx="3"/>
          </p:cNvCxnSpPr>
          <p:nvPr/>
        </p:nvCxnSpPr>
        <p:spPr>
          <a:xfrm flipH="1">
            <a:off x="4642940" y="2341532"/>
            <a:ext cx="199196" cy="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肘形连接符 48"/>
          <p:cNvCxnSpPr>
            <a:stCxn id="13" idx="3"/>
            <a:endCxn id="2" idx="1"/>
          </p:cNvCxnSpPr>
          <p:nvPr/>
        </p:nvCxnSpPr>
        <p:spPr>
          <a:xfrm>
            <a:off x="2516095" y="2688971"/>
            <a:ext cx="273905" cy="472559"/>
          </a:xfrm>
          <a:prstGeom prst="bentConnector3">
            <a:avLst>
              <a:gd name="adj1" fmla="val 50000"/>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圆角矩形 4"/>
          <p:cNvSpPr/>
          <p:nvPr/>
        </p:nvSpPr>
        <p:spPr>
          <a:xfrm>
            <a:off x="1706095" y="3242471"/>
            <a:ext cx="810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库存检查</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11" name="圆角矩形 110"/>
          <p:cNvSpPr/>
          <p:nvPr/>
        </p:nvSpPr>
        <p:spPr>
          <a:xfrm>
            <a:off x="3967940" y="3904030"/>
            <a:ext cx="675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发 货</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lvl="0" algn="ct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sym typeface="+mn-ea"/>
              </a:rPr>
              <a:t>手工</a:t>
            </a:r>
            <a:r>
              <a:rPr lang="en-US" altLang="zh-CN" sz="8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sym typeface="+mn-ea"/>
              </a:rPr>
              <a:t>自动</a:t>
            </a:r>
            <a:endParaRPr lang="zh-CN" altLang="en-US" sz="8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39" name="组合 138"/>
          <p:cNvGrpSpPr/>
          <p:nvPr/>
        </p:nvGrpSpPr>
        <p:grpSpPr>
          <a:xfrm>
            <a:off x="5806675" y="3310030"/>
            <a:ext cx="992951" cy="1242000"/>
            <a:chOff x="7724065" y="4869000"/>
            <a:chExt cx="1323935" cy="1656000"/>
          </a:xfrm>
          <a:solidFill>
            <a:schemeClr val="bg1">
              <a:lumMod val="95000"/>
            </a:schemeClr>
          </a:solidFill>
        </p:grpSpPr>
        <p:sp>
          <p:nvSpPr>
            <p:cNvPr id="151" name="圆角矩形 150"/>
            <p:cNvSpPr/>
            <p:nvPr/>
          </p:nvSpPr>
          <p:spPr>
            <a:xfrm>
              <a:off x="7724065" y="4869000"/>
              <a:ext cx="1323935" cy="1656000"/>
            </a:xfrm>
            <a:prstGeom prst="roundRect">
              <a:avLst>
                <a:gd name="adj" fmla="val 6425"/>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销售管理</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圆角矩形 40"/>
            <p:cNvSpPr/>
            <p:nvPr/>
          </p:nvSpPr>
          <p:spPr>
            <a:xfrm>
              <a:off x="7868064" y="5229000"/>
              <a:ext cx="1080000" cy="360000"/>
            </a:xfrm>
            <a:prstGeom prst="roundRect">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销售订单</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1" name="圆角矩形 120"/>
            <p:cNvSpPr/>
            <p:nvPr/>
          </p:nvSpPr>
          <p:spPr>
            <a:xfrm>
              <a:off x="7868064" y="6093000"/>
              <a:ext cx="1080000" cy="360000"/>
            </a:xfrm>
            <a:prstGeom prst="roundRect">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销售出库单</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2" name="圆角矩形 121"/>
            <p:cNvSpPr/>
            <p:nvPr/>
          </p:nvSpPr>
          <p:spPr>
            <a:xfrm>
              <a:off x="7868063" y="5656044"/>
              <a:ext cx="1080000" cy="360000"/>
            </a:xfrm>
            <a:prstGeom prst="roundRect">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销售发货单</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cxnSp>
        <p:nvCxnSpPr>
          <p:cNvPr id="125" name="肘形连接符 124"/>
          <p:cNvCxnSpPr>
            <a:stCxn id="111" idx="3"/>
            <a:endCxn id="41" idx="1"/>
          </p:cNvCxnSpPr>
          <p:nvPr/>
        </p:nvCxnSpPr>
        <p:spPr>
          <a:xfrm flipV="1">
            <a:off x="4642940" y="3715030"/>
            <a:ext cx="1271734" cy="337500"/>
          </a:xfrm>
          <a:prstGeom prst="bentConnector3">
            <a:avLst>
              <a:gd name="adj1" fmla="val 50000"/>
            </a:avLst>
          </a:prstGeom>
          <a:ln>
            <a:solidFill>
              <a:schemeClr val="accent1">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3" name="肘形连接符 132"/>
          <p:cNvCxnSpPr>
            <a:stCxn id="111" idx="3"/>
            <a:endCxn id="121" idx="1"/>
          </p:cNvCxnSpPr>
          <p:nvPr/>
        </p:nvCxnSpPr>
        <p:spPr>
          <a:xfrm>
            <a:off x="4642940" y="4052530"/>
            <a:ext cx="1271734" cy="310500"/>
          </a:xfrm>
          <a:prstGeom prst="bentConnector3">
            <a:avLst>
              <a:gd name="adj1" fmla="val 50000"/>
            </a:avLst>
          </a:prstGeom>
          <a:ln>
            <a:solidFill>
              <a:schemeClr val="accent1">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19" name="矩形 118"/>
          <p:cNvSpPr/>
          <p:nvPr/>
        </p:nvSpPr>
        <p:spPr>
          <a:xfrm>
            <a:off x="4765368" y="4066030"/>
            <a:ext cx="616632" cy="246221"/>
          </a:xfrm>
          <a:prstGeom prst="rect">
            <a:avLst/>
          </a:prstGeom>
          <a:ln>
            <a:solidFill>
              <a:schemeClr val="bg1">
                <a:lumMod val="75000"/>
              </a:schemeClr>
            </a:solidFill>
          </a:ln>
        </p:spPr>
        <p:txBody>
          <a:bodyPr wrap="square">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过账</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499585" y="1150030"/>
            <a:ext cx="1041559" cy="270000"/>
          </a:xfrm>
          <a:prstGeom prst="rect">
            <a:avLst/>
          </a:prstGeom>
          <a:solidFill>
            <a:schemeClr val="tx1">
              <a:lumMod val="50000"/>
              <a:lumOff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电商平台</a:t>
            </a:r>
            <a:endParaRPr lang="zh-CN" altLang="en-US" sz="1200" dirty="0">
              <a:latin typeface="微软雅黑" panose="020B0503020204020204" pitchFamily="34" charset="-122"/>
              <a:ea typeface="微软雅黑" panose="020B0503020204020204" pitchFamily="34" charset="-122"/>
            </a:endParaRPr>
          </a:p>
        </p:txBody>
      </p:sp>
      <p:sp>
        <p:nvSpPr>
          <p:cNvPr id="17" name="矩形 16"/>
          <p:cNvSpPr/>
          <p:nvPr/>
        </p:nvSpPr>
        <p:spPr>
          <a:xfrm>
            <a:off x="1563949" y="1150030"/>
            <a:ext cx="1065816" cy="270000"/>
          </a:xfrm>
          <a:prstGeom prst="rect">
            <a:avLst/>
          </a:prstGeom>
          <a:solidFill>
            <a:srgbClr val="FF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智能处理</a:t>
            </a:r>
            <a:endParaRPr lang="zh-CN" altLang="en-US" sz="1200" dirty="0">
              <a:latin typeface="微软雅黑" panose="020B0503020204020204" pitchFamily="34" charset="-122"/>
              <a:ea typeface="微软雅黑" panose="020B0503020204020204" pitchFamily="34" charset="-122"/>
            </a:endParaRPr>
          </a:p>
        </p:txBody>
      </p:sp>
      <p:sp>
        <p:nvSpPr>
          <p:cNvPr id="18" name="矩形 17"/>
          <p:cNvSpPr/>
          <p:nvPr/>
        </p:nvSpPr>
        <p:spPr>
          <a:xfrm>
            <a:off x="2651924" y="1150030"/>
            <a:ext cx="1130630" cy="270000"/>
          </a:xfrm>
          <a:prstGeom prst="rect">
            <a:avLst/>
          </a:prstGeom>
          <a:solidFill>
            <a:srgbClr val="FF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客服处理</a:t>
            </a:r>
            <a:endParaRPr lang="zh-CN" altLang="en-US" sz="1200" dirty="0">
              <a:latin typeface="微软雅黑" panose="020B0503020204020204" pitchFamily="34" charset="-122"/>
              <a:ea typeface="微软雅黑" panose="020B0503020204020204" pitchFamily="34" charset="-122"/>
            </a:endParaRPr>
          </a:p>
        </p:txBody>
      </p:sp>
      <p:sp>
        <p:nvSpPr>
          <p:cNvPr id="19" name="矩形 18"/>
          <p:cNvSpPr/>
          <p:nvPr/>
        </p:nvSpPr>
        <p:spPr>
          <a:xfrm>
            <a:off x="3807357" y="1150030"/>
            <a:ext cx="1798470" cy="270000"/>
          </a:xfrm>
          <a:prstGeom prst="rect">
            <a:avLst/>
          </a:prstGeom>
          <a:solidFill>
            <a:srgbClr val="FF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仓储发货</a:t>
            </a:r>
            <a:endParaRPr lang="zh-CN" altLang="en-US" sz="1200" dirty="0">
              <a:latin typeface="微软雅黑" panose="020B0503020204020204" pitchFamily="34" charset="-122"/>
              <a:ea typeface="微软雅黑" panose="020B0503020204020204" pitchFamily="34" charset="-122"/>
            </a:endParaRPr>
          </a:p>
        </p:txBody>
      </p:sp>
      <p:sp>
        <p:nvSpPr>
          <p:cNvPr id="20" name="矩形 19"/>
          <p:cNvSpPr/>
          <p:nvPr/>
        </p:nvSpPr>
        <p:spPr>
          <a:xfrm>
            <a:off x="7006505" y="1150030"/>
            <a:ext cx="1669495" cy="267532"/>
          </a:xfrm>
          <a:prstGeom prst="rect">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财务</a:t>
            </a:r>
            <a:endParaRPr lang="zh-CN" altLang="en-US" sz="1200" dirty="0">
              <a:latin typeface="微软雅黑" panose="020B0503020204020204" pitchFamily="34" charset="-122"/>
              <a:ea typeface="微软雅黑" panose="020B0503020204020204" pitchFamily="34" charset="-122"/>
            </a:endParaRPr>
          </a:p>
        </p:txBody>
      </p:sp>
      <p:sp>
        <p:nvSpPr>
          <p:cNvPr id="91" name="矩形 90"/>
          <p:cNvSpPr/>
          <p:nvPr/>
        </p:nvSpPr>
        <p:spPr>
          <a:xfrm>
            <a:off x="5626429" y="1150030"/>
            <a:ext cx="1349999" cy="267532"/>
          </a:xfrm>
          <a:prstGeom prst="rect">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供应链</a:t>
            </a:r>
            <a:endParaRPr lang="zh-CN" altLang="en-US" sz="1200" dirty="0">
              <a:latin typeface="微软雅黑" panose="020B0503020204020204" pitchFamily="34" charset="-122"/>
              <a:ea typeface="微软雅黑" panose="020B0503020204020204" pitchFamily="34" charset="-122"/>
            </a:endParaRPr>
          </a:p>
        </p:txBody>
      </p:sp>
      <p:sp>
        <p:nvSpPr>
          <p:cNvPr id="93" name="矩形 92"/>
          <p:cNvSpPr/>
          <p:nvPr/>
        </p:nvSpPr>
        <p:spPr>
          <a:xfrm>
            <a:off x="1547999" y="849954"/>
            <a:ext cx="4057828" cy="270000"/>
          </a:xfrm>
          <a:prstGeom prst="rect">
            <a:avLst/>
          </a:prstGeom>
          <a:solidFill>
            <a:srgbClr val="FF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电商订单中心</a:t>
            </a:r>
            <a:r>
              <a:rPr lang="en-US" altLang="zh-CN" sz="1200" dirty="0">
                <a:latin typeface="微软雅黑" panose="020B0503020204020204" pitchFamily="34" charset="-122"/>
                <a:ea typeface="微软雅黑" panose="020B0503020204020204" pitchFamily="34" charset="-122"/>
              </a:rPr>
              <a:t> OMS</a:t>
            </a:r>
            <a:endParaRPr lang="zh-CN" altLang="en-US" sz="1200" dirty="0">
              <a:latin typeface="微软雅黑" panose="020B0503020204020204" pitchFamily="34" charset="-122"/>
              <a:ea typeface="微软雅黑" panose="020B0503020204020204" pitchFamily="34" charset="-122"/>
            </a:endParaRPr>
          </a:p>
        </p:txBody>
      </p:sp>
      <p:sp>
        <p:nvSpPr>
          <p:cNvPr id="96" name="矩形 95"/>
          <p:cNvSpPr/>
          <p:nvPr/>
        </p:nvSpPr>
        <p:spPr>
          <a:xfrm>
            <a:off x="5629900" y="849954"/>
            <a:ext cx="3046101" cy="270000"/>
          </a:xfrm>
          <a:prstGeom prst="rect">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U8 ERP</a:t>
            </a:r>
            <a:endParaRPr lang="zh-CN" altLang="en-US" sz="1200" dirty="0">
              <a:latin typeface="微软雅黑" panose="020B0503020204020204" pitchFamily="34" charset="-122"/>
              <a:ea typeface="微软雅黑" panose="020B0503020204020204" pitchFamily="34" charset="-122"/>
            </a:endParaRPr>
          </a:p>
        </p:txBody>
      </p:sp>
      <p:cxnSp>
        <p:nvCxnSpPr>
          <p:cNvPr id="127" name="肘形连接符 126"/>
          <p:cNvCxnSpPr>
            <a:stCxn id="27" idx="3"/>
            <a:endCxn id="39" idx="1"/>
          </p:cNvCxnSpPr>
          <p:nvPr/>
        </p:nvCxnSpPr>
        <p:spPr>
          <a:xfrm>
            <a:off x="2516095" y="1668555"/>
            <a:ext cx="273905" cy="304975"/>
          </a:xfrm>
          <a:prstGeom prst="bentConnector3">
            <a:avLst>
              <a:gd name="adj1" fmla="val 50000"/>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9" name="肘形连接符 128"/>
          <p:cNvCxnSpPr>
            <a:stCxn id="29" idx="3"/>
            <a:endCxn id="39" idx="1"/>
          </p:cNvCxnSpPr>
          <p:nvPr/>
        </p:nvCxnSpPr>
        <p:spPr>
          <a:xfrm flipV="1">
            <a:off x="2516095" y="1973530"/>
            <a:ext cx="273905" cy="383466"/>
          </a:xfrm>
          <a:prstGeom prst="bentConnector3">
            <a:avLst>
              <a:gd name="adj1" fmla="val 50000"/>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4" name="肘形连接符 133"/>
          <p:cNvCxnSpPr>
            <a:stCxn id="40" idx="3"/>
            <a:endCxn id="2" idx="1"/>
          </p:cNvCxnSpPr>
          <p:nvPr/>
        </p:nvCxnSpPr>
        <p:spPr>
          <a:xfrm flipV="1">
            <a:off x="2516095" y="3161530"/>
            <a:ext cx="273905" cy="580441"/>
          </a:xfrm>
          <a:prstGeom prst="bentConnector3">
            <a:avLst>
              <a:gd name="adj1" fmla="val 50000"/>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6" name="肘形连接符 135"/>
          <p:cNvCxnSpPr>
            <a:stCxn id="12" idx="3"/>
            <a:endCxn id="26" idx="0"/>
          </p:cNvCxnSpPr>
          <p:nvPr/>
        </p:nvCxnSpPr>
        <p:spPr>
          <a:xfrm>
            <a:off x="4810830" y="1766107"/>
            <a:ext cx="413220" cy="426926"/>
          </a:xfrm>
          <a:prstGeom prst="bentConnector2">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1" name="圆角矩形 140"/>
          <p:cNvSpPr/>
          <p:nvPr/>
        </p:nvSpPr>
        <p:spPr>
          <a:xfrm>
            <a:off x="1706095" y="3944471"/>
            <a:ext cx="810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智能截单</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52" name="圆角矩形 151"/>
          <p:cNvSpPr/>
          <p:nvPr/>
        </p:nvSpPr>
        <p:spPr>
          <a:xfrm>
            <a:off x="5806675" y="1845926"/>
            <a:ext cx="992951" cy="314154"/>
          </a:xfrm>
          <a:prstGeom prst="roundRect">
            <a:avLst>
              <a:gd name="adj" fmla="val 6425"/>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采购管理</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3" name="圆角矩形 152"/>
          <p:cNvSpPr/>
          <p:nvPr/>
        </p:nvSpPr>
        <p:spPr>
          <a:xfrm>
            <a:off x="5806675" y="2214128"/>
            <a:ext cx="992951" cy="314154"/>
          </a:xfrm>
          <a:prstGeom prst="roundRect">
            <a:avLst>
              <a:gd name="adj" fmla="val 6425"/>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库存管理</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4" name="圆角矩形 153"/>
          <p:cNvSpPr/>
          <p:nvPr/>
        </p:nvSpPr>
        <p:spPr>
          <a:xfrm>
            <a:off x="5806675" y="1474030"/>
            <a:ext cx="992951" cy="314154"/>
          </a:xfrm>
          <a:prstGeom prst="roundRect">
            <a:avLst>
              <a:gd name="adj" fmla="val 6425"/>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存货管理</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6" name="圆角矩形 155"/>
          <p:cNvSpPr/>
          <p:nvPr/>
        </p:nvSpPr>
        <p:spPr>
          <a:xfrm>
            <a:off x="5806675" y="2578002"/>
            <a:ext cx="992951" cy="314154"/>
          </a:xfrm>
          <a:prstGeom prst="roundRect">
            <a:avLst>
              <a:gd name="adj" fmla="val 6425"/>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货位管理</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7" name="圆角矩形 156"/>
          <p:cNvSpPr/>
          <p:nvPr/>
        </p:nvSpPr>
        <p:spPr>
          <a:xfrm>
            <a:off x="5806675" y="2947979"/>
            <a:ext cx="992951" cy="314154"/>
          </a:xfrm>
          <a:prstGeom prst="roundRect">
            <a:avLst>
              <a:gd name="adj" fmla="val 6425"/>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批次管理</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66" name="组合 165"/>
          <p:cNvGrpSpPr/>
          <p:nvPr/>
        </p:nvGrpSpPr>
        <p:grpSpPr>
          <a:xfrm>
            <a:off x="4842000" y="4012030"/>
            <a:ext cx="4017951" cy="762152"/>
            <a:chOff x="6456000" y="5517000"/>
            <a:chExt cx="5357268" cy="1016202"/>
          </a:xfrm>
        </p:grpSpPr>
        <p:sp>
          <p:nvSpPr>
            <p:cNvPr id="10" name="圆角矩形 9"/>
            <p:cNvSpPr/>
            <p:nvPr/>
          </p:nvSpPr>
          <p:spPr>
            <a:xfrm>
              <a:off x="9332238" y="6173202"/>
              <a:ext cx="939761" cy="360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900" dirty="0">
                  <a:solidFill>
                    <a:schemeClr val="tx1"/>
                  </a:solidFill>
                  <a:latin typeface="微软雅黑" panose="020B0503020204020204" pitchFamily="34" charset="-122"/>
                  <a:ea typeface="微软雅黑" panose="020B0503020204020204" pitchFamily="34" charset="-122"/>
                  <a:sym typeface="+mn-ea"/>
                </a:rPr>
                <a:t>运费核对</a:t>
              </a:r>
              <a:endParaRPr lang="zh-CN" altLang="en-US" sz="900" dirty="0">
                <a:solidFill>
                  <a:schemeClr val="tx1"/>
                </a:solidFill>
                <a:latin typeface="微软雅黑" panose="020B0503020204020204" pitchFamily="34" charset="-122"/>
                <a:ea typeface="微软雅黑" panose="020B0503020204020204" pitchFamily="34" charset="-122"/>
                <a:sym typeface="+mn-ea"/>
              </a:endParaRPr>
            </a:p>
          </p:txBody>
        </p:sp>
        <p:sp>
          <p:nvSpPr>
            <p:cNvPr id="11" name="圆角矩形 10"/>
            <p:cNvSpPr/>
            <p:nvPr/>
          </p:nvSpPr>
          <p:spPr>
            <a:xfrm>
              <a:off x="10719558" y="6173202"/>
              <a:ext cx="1093710" cy="360000"/>
            </a:xfrm>
            <a:prstGeom prst="roundRect">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900" dirty="0">
                  <a:solidFill>
                    <a:schemeClr val="tx1"/>
                  </a:solidFill>
                  <a:latin typeface="微软雅黑" panose="020B0503020204020204" pitchFamily="34" charset="-122"/>
                  <a:ea typeface="微软雅黑" panose="020B0503020204020204" pitchFamily="34" charset="-122"/>
                  <a:sym typeface="+mn-ea"/>
                </a:rPr>
                <a:t>快递结算单</a:t>
              </a:r>
              <a:endParaRPr lang="zh-CN" altLang="en-US" sz="900" dirty="0">
                <a:solidFill>
                  <a:schemeClr val="tx1"/>
                </a:solidFill>
                <a:latin typeface="微软雅黑" panose="020B0503020204020204" pitchFamily="34" charset="-122"/>
                <a:ea typeface="微软雅黑" panose="020B0503020204020204" pitchFamily="34" charset="-122"/>
                <a:sym typeface="+mn-ea"/>
              </a:endParaRPr>
            </a:p>
          </p:txBody>
        </p:sp>
        <p:cxnSp>
          <p:nvCxnSpPr>
            <p:cNvPr id="142" name="直接箭头连接符 141"/>
            <p:cNvCxnSpPr>
              <a:stCxn id="11" idx="1"/>
              <a:endCxn id="10" idx="3"/>
            </p:cNvCxnSpPr>
            <p:nvPr/>
          </p:nvCxnSpPr>
          <p:spPr>
            <a:xfrm flipH="1">
              <a:off x="10271999" y="6353202"/>
              <a:ext cx="447559" cy="0"/>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9" name="圆角矩形 148"/>
            <p:cNvSpPr/>
            <p:nvPr/>
          </p:nvSpPr>
          <p:spPr>
            <a:xfrm>
              <a:off x="6456000" y="6173202"/>
              <a:ext cx="1018800" cy="360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物流明细</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cxnSp>
          <p:nvCxnSpPr>
            <p:cNvPr id="150" name="直接箭头连接符 149"/>
            <p:cNvCxnSpPr>
              <a:stCxn id="149" idx="3"/>
              <a:endCxn id="10" idx="1"/>
            </p:cNvCxnSpPr>
            <p:nvPr/>
          </p:nvCxnSpPr>
          <p:spPr>
            <a:xfrm>
              <a:off x="7474800" y="6353202"/>
              <a:ext cx="1857438" cy="0"/>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0" name="圆角矩形 159"/>
            <p:cNvSpPr/>
            <p:nvPr/>
          </p:nvSpPr>
          <p:spPr>
            <a:xfrm>
              <a:off x="9336000" y="5517000"/>
              <a:ext cx="939761" cy="360000"/>
            </a:xfrm>
            <a:prstGeom prst="roundRect">
              <a:avLst/>
            </a:prstGeom>
            <a:solidFill>
              <a:schemeClr val="bg1">
                <a:lumMod val="95000"/>
              </a:schemeClr>
            </a:solidFill>
            <a:ln cmpd="dbl">
              <a:no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accent1">
                      <a:lumMod val="75000"/>
                    </a:schemeClr>
                  </a:solidFill>
                  <a:latin typeface="微软雅黑" panose="020B0503020204020204" pitchFamily="34" charset="-122"/>
                  <a:ea typeface="微软雅黑" panose="020B0503020204020204" pitchFamily="34" charset="-122"/>
                  <a:sym typeface="+mn-ea"/>
                </a:rPr>
                <a:t>应 付</a:t>
              </a:r>
              <a:endParaRPr lang="zh-CN" altLang="en-US" sz="1000" dirty="0">
                <a:solidFill>
                  <a:schemeClr val="accent1">
                    <a:lumMod val="75000"/>
                  </a:schemeClr>
                </a:solidFill>
                <a:latin typeface="微软雅黑" panose="020B0503020204020204" pitchFamily="34" charset="-122"/>
                <a:ea typeface="微软雅黑" panose="020B0503020204020204" pitchFamily="34" charset="-122"/>
                <a:sym typeface="+mn-ea"/>
              </a:endParaRPr>
            </a:p>
          </p:txBody>
        </p:sp>
        <p:cxnSp>
          <p:nvCxnSpPr>
            <p:cNvPr id="161" name="直接箭头连接符 160"/>
            <p:cNvCxnSpPr>
              <a:stCxn id="10" idx="0"/>
              <a:endCxn id="160" idx="2"/>
            </p:cNvCxnSpPr>
            <p:nvPr/>
          </p:nvCxnSpPr>
          <p:spPr>
            <a:xfrm flipV="1">
              <a:off x="9802119" y="5877000"/>
              <a:ext cx="3762" cy="296202"/>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67" name="圆角矩形 166"/>
          <p:cNvSpPr/>
          <p:nvPr/>
        </p:nvSpPr>
        <p:spPr>
          <a:xfrm>
            <a:off x="2790000" y="4795030"/>
            <a:ext cx="810000" cy="297000"/>
          </a:xfrm>
          <a:prstGeom prst="roundRect">
            <a:avLst/>
          </a:prstGeom>
          <a:noFill/>
          <a:ln cmpd="dbl">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维护确认</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lvl="0"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开票信息</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68" name="矩形 167"/>
          <p:cNvSpPr/>
          <p:nvPr/>
        </p:nvSpPr>
        <p:spPr>
          <a:xfrm>
            <a:off x="5628076" y="4809764"/>
            <a:ext cx="1349999" cy="267532"/>
          </a:xfrm>
          <a:prstGeom prst="rect">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发票管理</a:t>
            </a:r>
            <a:endParaRPr lang="zh-CN" altLang="en-US" sz="1200" dirty="0">
              <a:latin typeface="微软雅黑" panose="020B0503020204020204" pitchFamily="34" charset="-122"/>
              <a:ea typeface="微软雅黑" panose="020B0503020204020204" pitchFamily="34" charset="-122"/>
            </a:endParaRPr>
          </a:p>
        </p:txBody>
      </p:sp>
      <p:sp>
        <p:nvSpPr>
          <p:cNvPr id="170" name="矩形 169"/>
          <p:cNvSpPr/>
          <p:nvPr/>
        </p:nvSpPr>
        <p:spPr>
          <a:xfrm>
            <a:off x="7009975" y="4809764"/>
            <a:ext cx="1669495" cy="267532"/>
          </a:xfrm>
          <a:prstGeom prst="rect">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电子发票</a:t>
            </a:r>
            <a:endParaRPr lang="zh-CN" altLang="en-US" sz="1200" dirty="0">
              <a:latin typeface="微软雅黑" panose="020B0503020204020204" pitchFamily="34" charset="-122"/>
              <a:ea typeface="微软雅黑" panose="020B0503020204020204" pitchFamily="34" charset="-122"/>
            </a:endParaRPr>
          </a:p>
        </p:txBody>
      </p:sp>
      <p:cxnSp>
        <p:nvCxnSpPr>
          <p:cNvPr id="171" name="直接箭头连接符 170"/>
          <p:cNvCxnSpPr>
            <a:stCxn id="167" idx="3"/>
            <a:endCxn id="168" idx="1"/>
          </p:cNvCxnSpPr>
          <p:nvPr/>
        </p:nvCxnSpPr>
        <p:spPr>
          <a:xfrm>
            <a:off x="3600000" y="4943530"/>
            <a:ext cx="2028077" cy="1"/>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4" name="文本占位符 1"/>
          <p:cNvSpPr txBox="1"/>
          <p:nvPr/>
        </p:nvSpPr>
        <p:spPr bwMode="auto">
          <a:xfrm>
            <a:off x="576000" y="4627794"/>
            <a:ext cx="2106000" cy="3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138" tIns="20570" rIns="41138" bIns="20570"/>
          <a:lstStyle>
            <a:lvl1pPr marL="571500" indent="-5715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14630" indent="-214630">
              <a:spcBef>
                <a:spcPct val="20000"/>
              </a:spcBef>
              <a:buSzPct val="90000"/>
              <a:buFont typeface="Arial" panose="020B0604020202020204" pitchFamily="34" charset="0"/>
              <a:buChar char="•"/>
            </a:pPr>
            <a:r>
              <a:rPr lang="zh-CN" altLang="en-US" sz="1200" dirty="0">
                <a:solidFill>
                  <a:srgbClr val="FF0000"/>
                </a:solidFill>
                <a:latin typeface="微软雅黑" panose="020B0503020204020204" pitchFamily="34" charset="-122"/>
                <a:ea typeface="微软雅黑" panose="020B0503020204020204" pitchFamily="34" charset="-122"/>
                <a:sym typeface="+mn-ea"/>
              </a:rPr>
              <a:t>逆向退换货业务</a:t>
            </a:r>
            <a:endParaRPr lang="en-US" altLang="zh-CN" sz="1200" dirty="0">
              <a:solidFill>
                <a:srgbClr val="FF0000"/>
              </a:solidFill>
              <a:latin typeface="微软雅黑" panose="020B0503020204020204" pitchFamily="34" charset="-122"/>
              <a:ea typeface="微软雅黑" panose="020B0503020204020204" pitchFamily="34" charset="-122"/>
              <a:sym typeface="+mn-ea"/>
            </a:endParaRPr>
          </a:p>
          <a:p>
            <a:pPr marL="214630" indent="-214630">
              <a:spcBef>
                <a:spcPct val="20000"/>
              </a:spcBef>
              <a:buSzPct val="90000"/>
              <a:buFont typeface="Arial" panose="020B0604020202020204" pitchFamily="34" charset="0"/>
              <a:buChar char="•"/>
            </a:pPr>
            <a:r>
              <a:rPr lang="zh-CN" altLang="en-US" sz="1200" dirty="0">
                <a:solidFill>
                  <a:srgbClr val="FF0000"/>
                </a:solidFill>
                <a:latin typeface="微软雅黑" panose="020B0503020204020204" pitchFamily="34" charset="-122"/>
                <a:ea typeface="微软雅黑" panose="020B0503020204020204" pitchFamily="34" charset="-122"/>
                <a:sym typeface="+mn-ea"/>
              </a:rPr>
              <a:t>红冲开票</a:t>
            </a:r>
            <a:endParaRPr lang="en-US" altLang="zh-CN" sz="1200" dirty="0">
              <a:solidFill>
                <a:srgbClr val="FF0000"/>
              </a:solidFill>
              <a:latin typeface="微软雅黑" panose="020B0503020204020204" pitchFamily="34" charset="-122"/>
              <a:ea typeface="微软雅黑" panose="020B0503020204020204" pitchFamily="34" charset="-122"/>
              <a:sym typeface="+mn-ea"/>
            </a:endParaRPr>
          </a:p>
        </p:txBody>
      </p:sp>
      <p:sp>
        <p:nvSpPr>
          <p:cNvPr id="6" name="文本占位符 5"/>
          <p:cNvSpPr>
            <a:spLocks noGrp="1"/>
          </p:cNvSpPr>
          <p:nvPr>
            <p:ph type="body" sz="quarter" idx="10"/>
          </p:nvPr>
        </p:nvSpPr>
        <p:spPr/>
        <p:txBody>
          <a:bodyPr>
            <a:normAutofit lnSpcReduction="10000"/>
          </a:bodyPr>
          <a:lstStyle/>
          <a:p>
            <a:r>
              <a:rPr lang="zh-CN" altLang="en-US" dirty="0">
                <a:latin typeface="+mn-ea"/>
              </a:rPr>
              <a:t>营销管理</a:t>
            </a:r>
            <a:r>
              <a:rPr lang="en-US" altLang="zh-CN" dirty="0" smtClean="0">
                <a:latin typeface="+mn-ea"/>
              </a:rPr>
              <a:t>-</a:t>
            </a:r>
            <a:r>
              <a:rPr lang="zh-CN" altLang="en-US" dirty="0" smtClean="0">
                <a:latin typeface="+mn-ea"/>
              </a:rPr>
              <a:t>电商业</a:t>
            </a:r>
            <a:r>
              <a:rPr lang="zh-CN" altLang="en-US" dirty="0">
                <a:latin typeface="+mn-ea"/>
              </a:rPr>
              <a:t>务</a:t>
            </a:r>
            <a:endParaRPr lang="zh-CN" altLang="en-US" dirty="0"/>
          </a:p>
          <a:p>
            <a:endParaRPr lang="zh-CN"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43676" y="894763"/>
            <a:ext cx="1407987" cy="343775"/>
          </a:xfrm>
          <a:prstGeom prst="rect">
            <a:avLst/>
          </a:prstGeom>
          <a:solidFill>
            <a:schemeClr val="accent6">
              <a:lumMod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000" dirty="0" smtClean="0">
                <a:latin typeface="微软雅黑" panose="020B0503020204020204" pitchFamily="34" charset="-122"/>
                <a:ea typeface="微软雅黑" panose="020B0503020204020204" pitchFamily="34" charset="-122"/>
              </a:rPr>
              <a:t>订货角色</a:t>
            </a:r>
            <a:endParaRPr lang="zh-CN" altLang="en-US" sz="1000" dirty="0">
              <a:latin typeface="微软雅黑" panose="020B0503020204020204" pitchFamily="34" charset="-122"/>
              <a:ea typeface="微软雅黑" panose="020B0503020204020204" pitchFamily="34" charset="-122"/>
            </a:endParaRPr>
          </a:p>
        </p:txBody>
      </p:sp>
      <p:sp>
        <p:nvSpPr>
          <p:cNvPr id="4" name="矩形 3"/>
          <p:cNvSpPr/>
          <p:nvPr/>
        </p:nvSpPr>
        <p:spPr>
          <a:xfrm>
            <a:off x="2151656" y="894762"/>
            <a:ext cx="1333323" cy="343775"/>
          </a:xfrm>
          <a:prstGeom prst="rect">
            <a:avLst/>
          </a:prstGeom>
          <a:solidFill>
            <a:schemeClr val="accent6">
              <a:lumMod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000" dirty="0" smtClean="0">
                <a:latin typeface="微软雅黑" panose="020B0503020204020204" pitchFamily="34" charset="-122"/>
                <a:ea typeface="微软雅黑" panose="020B0503020204020204" pitchFamily="34" charset="-122"/>
              </a:rPr>
              <a:t>基础信息</a:t>
            </a:r>
            <a:endParaRPr lang="zh-CN" altLang="en-US" sz="1000" dirty="0">
              <a:latin typeface="微软雅黑" panose="020B0503020204020204" pitchFamily="34" charset="-122"/>
              <a:ea typeface="微软雅黑" panose="020B0503020204020204" pitchFamily="34" charset="-122"/>
            </a:endParaRPr>
          </a:p>
        </p:txBody>
      </p:sp>
      <p:sp>
        <p:nvSpPr>
          <p:cNvPr id="5" name="矩形 4"/>
          <p:cNvSpPr/>
          <p:nvPr/>
        </p:nvSpPr>
        <p:spPr>
          <a:xfrm>
            <a:off x="3484981" y="894761"/>
            <a:ext cx="1322664" cy="343775"/>
          </a:xfrm>
          <a:prstGeom prst="rect">
            <a:avLst/>
          </a:prstGeom>
          <a:solidFill>
            <a:schemeClr val="accent6">
              <a:lumMod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000" dirty="0" smtClean="0">
                <a:latin typeface="微软雅黑" panose="020B0503020204020204" pitchFamily="34" charset="-122"/>
                <a:ea typeface="微软雅黑" panose="020B0503020204020204" pitchFamily="34" charset="-122"/>
              </a:rPr>
              <a:t>订单处理</a:t>
            </a:r>
            <a:endParaRPr lang="zh-CN" altLang="en-US" sz="1000" dirty="0">
              <a:latin typeface="微软雅黑" panose="020B0503020204020204" pitchFamily="34" charset="-122"/>
              <a:ea typeface="微软雅黑" panose="020B0503020204020204" pitchFamily="34" charset="-122"/>
            </a:endParaRPr>
          </a:p>
        </p:txBody>
      </p:sp>
      <p:sp>
        <p:nvSpPr>
          <p:cNvPr id="6" name="矩形 5"/>
          <p:cNvSpPr/>
          <p:nvPr/>
        </p:nvSpPr>
        <p:spPr>
          <a:xfrm>
            <a:off x="4807632" y="894761"/>
            <a:ext cx="2026672" cy="343775"/>
          </a:xfrm>
          <a:prstGeom prst="rect">
            <a:avLst/>
          </a:prstGeom>
          <a:solidFill>
            <a:schemeClr val="accent6">
              <a:lumMod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000" dirty="0" smtClean="0">
                <a:latin typeface="微软雅黑" panose="020B0503020204020204" pitchFamily="34" charset="-122"/>
                <a:ea typeface="微软雅黑" panose="020B0503020204020204" pitchFamily="34" charset="-122"/>
              </a:rPr>
              <a:t>仓储物流</a:t>
            </a:r>
            <a:endParaRPr lang="zh-CN" altLang="en-US" sz="1000" dirty="0">
              <a:latin typeface="微软雅黑" panose="020B0503020204020204" pitchFamily="34" charset="-122"/>
              <a:ea typeface="微软雅黑" panose="020B0503020204020204" pitchFamily="34" charset="-122"/>
            </a:endParaRPr>
          </a:p>
        </p:txBody>
      </p:sp>
      <p:sp>
        <p:nvSpPr>
          <p:cNvPr id="7" name="矩形 6"/>
          <p:cNvSpPr/>
          <p:nvPr/>
        </p:nvSpPr>
        <p:spPr>
          <a:xfrm>
            <a:off x="6817839" y="894761"/>
            <a:ext cx="1930544" cy="343776"/>
          </a:xfrm>
          <a:prstGeom prst="rect">
            <a:avLst/>
          </a:prstGeom>
          <a:solidFill>
            <a:schemeClr val="accent6">
              <a:lumMod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000" dirty="0" smtClean="0">
                <a:latin typeface="微软雅黑" panose="020B0503020204020204" pitchFamily="34" charset="-122"/>
                <a:ea typeface="微软雅黑" panose="020B0503020204020204" pitchFamily="34" charset="-122"/>
              </a:rPr>
              <a:t>财务</a:t>
            </a:r>
            <a:endParaRPr lang="zh-CN" altLang="en-US" sz="1000" dirty="0">
              <a:latin typeface="微软雅黑" panose="020B0503020204020204" pitchFamily="34" charset="-122"/>
              <a:ea typeface="微软雅黑" panose="020B0503020204020204" pitchFamily="34" charset="-122"/>
            </a:endParaRPr>
          </a:p>
        </p:txBody>
      </p:sp>
      <p:sp>
        <p:nvSpPr>
          <p:cNvPr id="8" name="圆角矩形 7"/>
          <p:cNvSpPr/>
          <p:nvPr/>
        </p:nvSpPr>
        <p:spPr>
          <a:xfrm>
            <a:off x="904539" y="1761522"/>
            <a:ext cx="895998" cy="318177"/>
          </a:xfrm>
          <a:prstGeom prst="roundRect">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经销商</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9" name="圆角矩形 8"/>
          <p:cNvSpPr/>
          <p:nvPr/>
        </p:nvSpPr>
        <p:spPr>
          <a:xfrm>
            <a:off x="904539" y="2180272"/>
            <a:ext cx="895998" cy="318177"/>
          </a:xfrm>
          <a:prstGeom prst="roundRect">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rPr>
              <a:t>代理</a:t>
            </a:r>
            <a:r>
              <a:rPr lang="zh-CN" altLang="en-US" sz="1000" dirty="0" smtClean="0">
                <a:solidFill>
                  <a:schemeClr val="tx1"/>
                </a:solidFill>
                <a:latin typeface="微软雅黑" panose="020B0503020204020204" pitchFamily="34" charset="-122"/>
                <a:ea typeface="微软雅黑" panose="020B0503020204020204" pitchFamily="34" charset="-122"/>
              </a:rPr>
              <a:t>商</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904539" y="2599022"/>
            <a:ext cx="895998" cy="318177"/>
          </a:xfrm>
          <a:prstGeom prst="roundRect">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业务员</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1" name="圆角矩形 10"/>
          <p:cNvSpPr/>
          <p:nvPr/>
        </p:nvSpPr>
        <p:spPr>
          <a:xfrm>
            <a:off x="904539" y="3017772"/>
            <a:ext cx="895998" cy="318177"/>
          </a:xfrm>
          <a:prstGeom prst="roundRect">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rPr>
              <a:t>分公司</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904539" y="3436523"/>
            <a:ext cx="895998" cy="318177"/>
          </a:xfrm>
          <a:prstGeom prst="roundRect">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rPr>
              <a:t>批发</a:t>
            </a:r>
            <a:r>
              <a:rPr lang="zh-CN" altLang="en-US" sz="1000" dirty="0" smtClean="0">
                <a:solidFill>
                  <a:schemeClr val="tx1"/>
                </a:solidFill>
                <a:latin typeface="微软雅黑" panose="020B0503020204020204" pitchFamily="34" charset="-122"/>
                <a:ea typeface="微软雅黑" panose="020B0503020204020204" pitchFamily="34" charset="-122"/>
              </a:rPr>
              <a:t>商</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3" name="圆角矩形 12"/>
          <p:cNvSpPr/>
          <p:nvPr/>
        </p:nvSpPr>
        <p:spPr>
          <a:xfrm>
            <a:off x="2355185" y="1443345"/>
            <a:ext cx="895998" cy="318177"/>
          </a:xfrm>
          <a:prstGeom prst="roundRect">
            <a:avLst/>
          </a:prstGeom>
          <a:noFill/>
          <a:ln cmpd="dbl">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促销活动</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2355185" y="1829184"/>
            <a:ext cx="895998" cy="318177"/>
          </a:xfrm>
          <a:prstGeom prst="roundRect">
            <a:avLst/>
          </a:prstGeom>
          <a:noFill/>
          <a:ln cmpd="dbl">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rPr>
              <a:t>返</a:t>
            </a:r>
            <a:r>
              <a:rPr lang="zh-CN" altLang="en-US" sz="1000" dirty="0" smtClean="0">
                <a:solidFill>
                  <a:schemeClr val="tx1"/>
                </a:solidFill>
                <a:latin typeface="微软雅黑" panose="020B0503020204020204" pitchFamily="34" charset="-122"/>
                <a:ea typeface="微软雅黑" panose="020B0503020204020204" pitchFamily="34" charset="-122"/>
              </a:rPr>
              <a:t>利政策</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5" name="圆角矩形 14"/>
          <p:cNvSpPr/>
          <p:nvPr/>
        </p:nvSpPr>
        <p:spPr>
          <a:xfrm>
            <a:off x="2355185" y="2215023"/>
            <a:ext cx="895998" cy="318177"/>
          </a:xfrm>
          <a:prstGeom prst="roundRect">
            <a:avLst/>
          </a:prstGeom>
          <a:noFill/>
          <a:ln cmpd="dbl">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商品管理</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6" name="圆角矩形 15"/>
          <p:cNvSpPr/>
          <p:nvPr/>
        </p:nvSpPr>
        <p:spPr>
          <a:xfrm>
            <a:off x="2355185" y="2600863"/>
            <a:ext cx="895998" cy="318177"/>
          </a:xfrm>
          <a:prstGeom prst="roundRect">
            <a:avLst/>
          </a:prstGeom>
          <a:noFill/>
          <a:ln cmpd="dbl">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客户管理</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2355185" y="2986702"/>
            <a:ext cx="895998" cy="318177"/>
          </a:xfrm>
          <a:prstGeom prst="roundRect">
            <a:avLst/>
          </a:prstGeom>
          <a:noFill/>
          <a:ln cmpd="dbl">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价格管理</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8" name="圆角矩形 17"/>
          <p:cNvSpPr/>
          <p:nvPr/>
        </p:nvSpPr>
        <p:spPr>
          <a:xfrm>
            <a:off x="2355185" y="3372542"/>
            <a:ext cx="895998" cy="318177"/>
          </a:xfrm>
          <a:prstGeom prst="roundRect">
            <a:avLst/>
          </a:prstGeom>
          <a:solidFill>
            <a:schemeClr val="accent6">
              <a:lumMod val="60000"/>
              <a:lumOff val="40000"/>
            </a:schemeClr>
          </a:solidFill>
          <a:ln>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资金账户</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9" name="圆角矩形 18"/>
          <p:cNvSpPr/>
          <p:nvPr/>
        </p:nvSpPr>
        <p:spPr>
          <a:xfrm>
            <a:off x="3667176" y="3096418"/>
            <a:ext cx="895998" cy="318177"/>
          </a:xfrm>
          <a:prstGeom prst="roundRect">
            <a:avLst/>
          </a:prstGeom>
          <a:solidFill>
            <a:schemeClr val="accent6">
              <a:lumMod val="60000"/>
              <a:lumOff val="40000"/>
            </a:schemeClr>
          </a:solidFill>
          <a:ln>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订单支付</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20" name="圆角矩形 19"/>
          <p:cNvSpPr/>
          <p:nvPr/>
        </p:nvSpPr>
        <p:spPr>
          <a:xfrm>
            <a:off x="3672506" y="1593296"/>
            <a:ext cx="895998" cy="318177"/>
          </a:xfrm>
          <a:prstGeom prst="roundRect">
            <a:avLst/>
          </a:prstGeom>
          <a:noFill/>
          <a:ln cmpd="dbl">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订单提交</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21" name="圆角矩形 20"/>
          <p:cNvSpPr/>
          <p:nvPr/>
        </p:nvSpPr>
        <p:spPr>
          <a:xfrm>
            <a:off x="3667176" y="2346688"/>
            <a:ext cx="895998" cy="318177"/>
          </a:xfrm>
          <a:prstGeom prst="roundRect">
            <a:avLst/>
          </a:prstGeom>
          <a:noFill/>
          <a:ln cmpd="dbl">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订单确认</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22" name="圆角矩形 21"/>
          <p:cNvSpPr/>
          <p:nvPr/>
        </p:nvSpPr>
        <p:spPr>
          <a:xfrm>
            <a:off x="3667176" y="3690719"/>
            <a:ext cx="895998" cy="318177"/>
          </a:xfrm>
          <a:prstGeom prst="roundRect">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销售订单</a:t>
            </a:r>
            <a:endParaRPr lang="zh-CN" altLang="en-US" sz="1000" dirty="0">
              <a:solidFill>
                <a:schemeClr val="tx1"/>
              </a:solidFill>
              <a:latin typeface="微软雅黑" panose="020B0503020204020204" pitchFamily="34" charset="-122"/>
              <a:ea typeface="微软雅黑" panose="020B0503020204020204" pitchFamily="34" charset="-122"/>
            </a:endParaRPr>
          </a:p>
        </p:txBody>
      </p:sp>
      <p:cxnSp>
        <p:nvCxnSpPr>
          <p:cNvPr id="23" name="肘形连接符 22"/>
          <p:cNvCxnSpPr>
            <a:stCxn id="28" idx="3"/>
            <a:endCxn id="39" idx="0"/>
          </p:cNvCxnSpPr>
          <p:nvPr/>
        </p:nvCxnSpPr>
        <p:spPr>
          <a:xfrm flipV="1">
            <a:off x="1800537" y="1593296"/>
            <a:ext cx="2319968" cy="327315"/>
          </a:xfrm>
          <a:prstGeom prst="bentConnector4">
            <a:avLst>
              <a:gd name="adj1" fmla="val 16437"/>
              <a:gd name="adj2" fmla="val 197208"/>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肘形连接符 23"/>
          <p:cNvCxnSpPr>
            <a:stCxn id="32" idx="3"/>
            <a:endCxn id="39" idx="1"/>
          </p:cNvCxnSpPr>
          <p:nvPr/>
        </p:nvCxnSpPr>
        <p:spPr>
          <a:xfrm>
            <a:off x="3251183" y="1602434"/>
            <a:ext cx="421323" cy="149952"/>
          </a:xfrm>
          <a:prstGeom prst="bentConnector3">
            <a:avLst>
              <a:gd name="adj1" fmla="val 52572"/>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肘形连接符 24"/>
          <p:cNvCxnSpPr>
            <a:stCxn id="37" idx="3"/>
            <a:endCxn id="38" idx="1"/>
          </p:cNvCxnSpPr>
          <p:nvPr/>
        </p:nvCxnSpPr>
        <p:spPr>
          <a:xfrm flipV="1">
            <a:off x="3251183" y="3255507"/>
            <a:ext cx="415993" cy="276124"/>
          </a:xfrm>
          <a:prstGeom prst="bentConnector3">
            <a:avLst>
              <a:gd name="adj1" fmla="val 50000"/>
            </a:avLst>
          </a:prstGeom>
          <a:ln cmpd="dbl">
            <a:solidFill>
              <a:schemeClr val="bg1">
                <a:lumMod val="8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90"/>
          <p:cNvCxnSpPr>
            <a:stCxn id="39" idx="2"/>
            <a:endCxn id="40" idx="0"/>
          </p:cNvCxnSpPr>
          <p:nvPr/>
        </p:nvCxnSpPr>
        <p:spPr>
          <a:xfrm flipH="1">
            <a:off x="4115175" y="1911473"/>
            <a:ext cx="5330" cy="435214"/>
          </a:xfrm>
          <a:prstGeom prst="straightConnector1">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92"/>
          <p:cNvCxnSpPr>
            <a:stCxn id="40" idx="2"/>
            <a:endCxn id="38" idx="0"/>
          </p:cNvCxnSpPr>
          <p:nvPr/>
        </p:nvCxnSpPr>
        <p:spPr>
          <a:xfrm>
            <a:off x="4115175" y="2664865"/>
            <a:ext cx="0" cy="431553"/>
          </a:xfrm>
          <a:prstGeom prst="straightConnector1">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94"/>
          <p:cNvCxnSpPr>
            <a:stCxn id="38" idx="2"/>
            <a:endCxn id="41" idx="0"/>
          </p:cNvCxnSpPr>
          <p:nvPr/>
        </p:nvCxnSpPr>
        <p:spPr>
          <a:xfrm>
            <a:off x="4115175" y="3414595"/>
            <a:ext cx="0" cy="276124"/>
          </a:xfrm>
          <a:prstGeom prst="straightConnector1">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圆角矩形 28"/>
          <p:cNvSpPr/>
          <p:nvPr/>
        </p:nvSpPr>
        <p:spPr>
          <a:xfrm>
            <a:off x="4813821" y="1911483"/>
            <a:ext cx="976018" cy="318177"/>
          </a:xfrm>
          <a:prstGeom prst="roundRect">
            <a:avLst/>
          </a:prstGeom>
          <a:noFill/>
          <a:ln cmpd="dbl">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库存量管理</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30" name="圆角矩形 29"/>
          <p:cNvSpPr/>
          <p:nvPr/>
        </p:nvSpPr>
        <p:spPr>
          <a:xfrm>
            <a:off x="4853830" y="2441774"/>
            <a:ext cx="895998" cy="318177"/>
          </a:xfrm>
          <a:prstGeom prst="roundRect">
            <a:avLst/>
          </a:prstGeom>
          <a:noFill/>
          <a:ln cmpd="dbl">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订单发货</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31" name="圆角矩形 30"/>
          <p:cNvSpPr/>
          <p:nvPr/>
        </p:nvSpPr>
        <p:spPr>
          <a:xfrm>
            <a:off x="4853830" y="2972097"/>
            <a:ext cx="895998" cy="318177"/>
          </a:xfrm>
          <a:prstGeom prst="roundRect">
            <a:avLst/>
          </a:prstGeom>
          <a:noFill/>
          <a:ln cmpd="dbl">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销售出库</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32" name="圆角矩形 31"/>
          <p:cNvSpPr/>
          <p:nvPr/>
        </p:nvSpPr>
        <p:spPr>
          <a:xfrm>
            <a:off x="4851145" y="3552657"/>
            <a:ext cx="895998" cy="318177"/>
          </a:xfrm>
          <a:prstGeom prst="roundRect">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出库单</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33" name="圆角矩形 32"/>
          <p:cNvSpPr/>
          <p:nvPr/>
        </p:nvSpPr>
        <p:spPr>
          <a:xfrm>
            <a:off x="4813820" y="4208211"/>
            <a:ext cx="976018" cy="318177"/>
          </a:xfrm>
          <a:prstGeom prst="roundRect">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出库并审核</a:t>
            </a:r>
            <a:endParaRPr lang="zh-CN" altLang="en-US" sz="1000" dirty="0">
              <a:solidFill>
                <a:schemeClr val="tx1"/>
              </a:solidFill>
              <a:latin typeface="微软雅黑" panose="020B0503020204020204" pitchFamily="34" charset="-122"/>
              <a:ea typeface="微软雅黑" panose="020B0503020204020204" pitchFamily="34" charset="-122"/>
            </a:endParaRPr>
          </a:p>
        </p:txBody>
      </p:sp>
      <p:cxnSp>
        <p:nvCxnSpPr>
          <p:cNvPr id="34" name="直接箭头连接符 113"/>
          <p:cNvCxnSpPr/>
          <p:nvPr/>
        </p:nvCxnSpPr>
        <p:spPr>
          <a:xfrm flipH="1">
            <a:off x="5301829" y="2229661"/>
            <a:ext cx="1" cy="212113"/>
          </a:xfrm>
          <a:prstGeom prst="straightConnector1">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115"/>
          <p:cNvCxnSpPr/>
          <p:nvPr/>
        </p:nvCxnSpPr>
        <p:spPr>
          <a:xfrm>
            <a:off x="5301829" y="2759951"/>
            <a:ext cx="0" cy="212145"/>
          </a:xfrm>
          <a:prstGeom prst="straightConnector1">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117"/>
          <p:cNvCxnSpPr/>
          <p:nvPr/>
        </p:nvCxnSpPr>
        <p:spPr>
          <a:xfrm flipH="1">
            <a:off x="5299144" y="3290274"/>
            <a:ext cx="2685" cy="262383"/>
          </a:xfrm>
          <a:prstGeom prst="straightConnector1">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119"/>
          <p:cNvCxnSpPr/>
          <p:nvPr/>
        </p:nvCxnSpPr>
        <p:spPr>
          <a:xfrm>
            <a:off x="5299144" y="3870835"/>
            <a:ext cx="2685" cy="337376"/>
          </a:xfrm>
          <a:prstGeom prst="straightConnector1">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圆角矩形 37"/>
          <p:cNvSpPr/>
          <p:nvPr/>
        </p:nvSpPr>
        <p:spPr>
          <a:xfrm>
            <a:off x="3587153" y="4206362"/>
            <a:ext cx="1066670" cy="318177"/>
          </a:xfrm>
          <a:prstGeom prst="roundRect">
            <a:avLst/>
          </a:prstGeom>
          <a:noFill/>
          <a:ln cmpd="dbl">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订单发货状态</a:t>
            </a:r>
            <a:endParaRPr lang="zh-CN" altLang="en-US" sz="1000" dirty="0">
              <a:solidFill>
                <a:schemeClr val="tx1"/>
              </a:solidFill>
              <a:latin typeface="微软雅黑" panose="020B0503020204020204" pitchFamily="34" charset="-122"/>
              <a:ea typeface="微软雅黑" panose="020B0503020204020204" pitchFamily="34" charset="-122"/>
            </a:endParaRPr>
          </a:p>
        </p:txBody>
      </p:sp>
      <p:cxnSp>
        <p:nvCxnSpPr>
          <p:cNvPr id="39" name="肘形连接符 38"/>
          <p:cNvCxnSpPr>
            <a:endCxn id="28" idx="1"/>
          </p:cNvCxnSpPr>
          <p:nvPr/>
        </p:nvCxnSpPr>
        <p:spPr>
          <a:xfrm rot="10800000">
            <a:off x="904539" y="1920612"/>
            <a:ext cx="2682614" cy="2444840"/>
          </a:xfrm>
          <a:prstGeom prst="bentConnector3">
            <a:avLst>
              <a:gd name="adj1" fmla="val 10636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40" name="文本框 67"/>
          <p:cNvSpPr txBox="1"/>
          <p:nvPr/>
        </p:nvSpPr>
        <p:spPr>
          <a:xfrm>
            <a:off x="2075369" y="4162936"/>
            <a:ext cx="954107" cy="246221"/>
          </a:xfrm>
          <a:prstGeom prst="rect">
            <a:avLst/>
          </a:prstGeom>
          <a:noFill/>
          <a:ln>
            <a:solidFill>
              <a:schemeClr val="bg1">
                <a:lumMod val="85000"/>
              </a:schemeClr>
            </a:solidFill>
          </a:ln>
        </p:spPr>
        <p:txBody>
          <a:bodyPr wrap="none" rtlCol="0">
            <a:spAutoFit/>
          </a:bodyPr>
          <a:lstStyle/>
          <a:p>
            <a:r>
              <a:rPr lang="zh-CN" altLang="en-US" sz="1000" dirty="0" smtClean="0">
                <a:latin typeface="微软雅黑" panose="020B0503020204020204" pitchFamily="34" charset="-122"/>
                <a:ea typeface="微软雅黑" panose="020B0503020204020204" pitchFamily="34" charset="-122"/>
              </a:rPr>
              <a:t>物流发货信息</a:t>
            </a:r>
            <a:endParaRPr lang="zh-CN" altLang="en-US" sz="1000" dirty="0">
              <a:latin typeface="微软雅黑" panose="020B0503020204020204" pitchFamily="34" charset="-122"/>
              <a:ea typeface="微软雅黑" panose="020B0503020204020204" pitchFamily="34" charset="-122"/>
            </a:endParaRPr>
          </a:p>
        </p:txBody>
      </p:sp>
      <p:cxnSp>
        <p:nvCxnSpPr>
          <p:cNvPr id="41" name="直接箭头连接符 125"/>
          <p:cNvCxnSpPr/>
          <p:nvPr/>
        </p:nvCxnSpPr>
        <p:spPr>
          <a:xfrm flipH="1" flipV="1">
            <a:off x="4653823" y="4365451"/>
            <a:ext cx="159997" cy="1848"/>
          </a:xfrm>
          <a:prstGeom prst="straightConnector1">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圆角矩形 41"/>
          <p:cNvSpPr/>
          <p:nvPr/>
        </p:nvSpPr>
        <p:spPr>
          <a:xfrm>
            <a:off x="5971157" y="2441764"/>
            <a:ext cx="653325" cy="31817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发货单</a:t>
            </a:r>
            <a:endParaRPr lang="zh-CN" altLang="en-US" sz="1000" dirty="0">
              <a:solidFill>
                <a:schemeClr val="tx1"/>
              </a:solidFill>
              <a:latin typeface="微软雅黑" panose="020B0503020204020204" pitchFamily="34" charset="-122"/>
              <a:ea typeface="微软雅黑" panose="020B0503020204020204" pitchFamily="34" charset="-122"/>
            </a:endParaRPr>
          </a:p>
        </p:txBody>
      </p:sp>
      <p:cxnSp>
        <p:nvCxnSpPr>
          <p:cNvPr id="43" name="直接箭头连接符 128"/>
          <p:cNvCxnSpPr/>
          <p:nvPr/>
        </p:nvCxnSpPr>
        <p:spPr>
          <a:xfrm flipV="1">
            <a:off x="5749828" y="2600853"/>
            <a:ext cx="221329" cy="10"/>
          </a:xfrm>
          <a:prstGeom prst="straightConnector1">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肘形连接符 43"/>
          <p:cNvCxnSpPr/>
          <p:nvPr/>
        </p:nvCxnSpPr>
        <p:spPr>
          <a:xfrm rot="5400000">
            <a:off x="5838202" y="2671568"/>
            <a:ext cx="371244" cy="547991"/>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45" name="圆角矩形 44"/>
          <p:cNvSpPr/>
          <p:nvPr/>
        </p:nvSpPr>
        <p:spPr>
          <a:xfrm>
            <a:off x="6787164" y="2446337"/>
            <a:ext cx="895998" cy="31817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销售发票</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46" name="圆角矩形 45"/>
          <p:cNvSpPr/>
          <p:nvPr/>
        </p:nvSpPr>
        <p:spPr>
          <a:xfrm>
            <a:off x="6785838" y="2960173"/>
            <a:ext cx="895998" cy="31817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应收账款</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47" name="圆角矩形 46"/>
          <p:cNvSpPr/>
          <p:nvPr/>
        </p:nvSpPr>
        <p:spPr>
          <a:xfrm>
            <a:off x="7891307" y="2954709"/>
            <a:ext cx="857075" cy="31414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smtClean="0">
                <a:solidFill>
                  <a:schemeClr val="tx1"/>
                </a:solidFill>
                <a:latin typeface="微软雅黑" panose="020B0503020204020204" pitchFamily="34" charset="-122"/>
                <a:ea typeface="微软雅黑" panose="020B0503020204020204" pitchFamily="34" charset="-122"/>
              </a:rPr>
              <a:t>收款单</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48" name="圆角矩形 47"/>
          <p:cNvSpPr/>
          <p:nvPr/>
        </p:nvSpPr>
        <p:spPr>
          <a:xfrm>
            <a:off x="6785838" y="1598771"/>
            <a:ext cx="895998" cy="318177"/>
          </a:xfrm>
          <a:prstGeom prst="roundRect">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线下支付</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49" name="圆角矩形 48"/>
          <p:cNvSpPr/>
          <p:nvPr/>
        </p:nvSpPr>
        <p:spPr>
          <a:xfrm>
            <a:off x="7812300" y="1598770"/>
            <a:ext cx="936082" cy="321841"/>
          </a:xfrm>
          <a:prstGeom prst="roundRect">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线上支付</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50" name="圆角矩形 49"/>
          <p:cNvSpPr/>
          <p:nvPr/>
        </p:nvSpPr>
        <p:spPr>
          <a:xfrm>
            <a:off x="7308479" y="3752891"/>
            <a:ext cx="895998" cy="31817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rPr>
              <a:t>核销</a:t>
            </a:r>
            <a:endParaRPr lang="zh-CN" altLang="en-US" sz="1000" dirty="0">
              <a:solidFill>
                <a:schemeClr val="tx1"/>
              </a:solidFill>
              <a:latin typeface="微软雅黑" panose="020B0503020204020204" pitchFamily="34" charset="-122"/>
              <a:ea typeface="微软雅黑" panose="020B0503020204020204" pitchFamily="34" charset="-122"/>
            </a:endParaRPr>
          </a:p>
        </p:txBody>
      </p:sp>
      <p:cxnSp>
        <p:nvCxnSpPr>
          <p:cNvPr id="51" name="直接箭头连接符 140"/>
          <p:cNvCxnSpPr/>
          <p:nvPr/>
        </p:nvCxnSpPr>
        <p:spPr>
          <a:xfrm>
            <a:off x="6624482" y="2600853"/>
            <a:ext cx="162682" cy="457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肘形连接符 51"/>
          <p:cNvCxnSpPr/>
          <p:nvPr/>
        </p:nvCxnSpPr>
        <p:spPr>
          <a:xfrm rot="16200000" flipH="1">
            <a:off x="7175286" y="1975499"/>
            <a:ext cx="1037760" cy="920659"/>
          </a:xfrm>
          <a:prstGeom prst="bentConnector3">
            <a:avLst>
              <a:gd name="adj1" fmla="val 30970"/>
            </a:avLst>
          </a:prstGeom>
          <a:ln cmpd="dbl">
            <a:prstDash val="dash"/>
          </a:ln>
        </p:spPr>
        <p:style>
          <a:lnRef idx="1">
            <a:schemeClr val="accent1"/>
          </a:lnRef>
          <a:fillRef idx="0">
            <a:schemeClr val="accent1"/>
          </a:fillRef>
          <a:effectRef idx="0">
            <a:schemeClr val="accent1"/>
          </a:effectRef>
          <a:fontRef idx="minor">
            <a:schemeClr val="tx1"/>
          </a:fontRef>
        </p:style>
      </p:cxnSp>
      <p:cxnSp>
        <p:nvCxnSpPr>
          <p:cNvPr id="53" name="直接箭头连接符 144"/>
          <p:cNvCxnSpPr/>
          <p:nvPr/>
        </p:nvCxnSpPr>
        <p:spPr>
          <a:xfrm>
            <a:off x="8154496" y="1916947"/>
            <a:ext cx="0" cy="103776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147"/>
          <p:cNvCxnSpPr/>
          <p:nvPr/>
        </p:nvCxnSpPr>
        <p:spPr>
          <a:xfrm flipH="1">
            <a:off x="7233837" y="2764514"/>
            <a:ext cx="1326" cy="19565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5" name="肘形连接符 54"/>
          <p:cNvCxnSpPr/>
          <p:nvPr/>
        </p:nvCxnSpPr>
        <p:spPr>
          <a:xfrm rot="5400000">
            <a:off x="7715484" y="3313878"/>
            <a:ext cx="480006" cy="398018"/>
          </a:xfrm>
          <a:prstGeom prst="bentConnector3">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肘形连接符 55"/>
          <p:cNvCxnSpPr>
            <a:endCxn id="29" idx="1"/>
          </p:cNvCxnSpPr>
          <p:nvPr/>
        </p:nvCxnSpPr>
        <p:spPr>
          <a:xfrm rot="10800000">
            <a:off x="904539" y="2339361"/>
            <a:ext cx="2682614" cy="2026090"/>
          </a:xfrm>
          <a:prstGeom prst="bentConnector3">
            <a:avLst>
              <a:gd name="adj1" fmla="val 10636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肘形连接符 56"/>
          <p:cNvCxnSpPr/>
          <p:nvPr/>
        </p:nvCxnSpPr>
        <p:spPr>
          <a:xfrm rot="10800000">
            <a:off x="905868" y="2759523"/>
            <a:ext cx="2682614" cy="1607340"/>
          </a:xfrm>
          <a:prstGeom prst="bentConnector3">
            <a:avLst>
              <a:gd name="adj1" fmla="val 10636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8" name="肘形连接符 57"/>
          <p:cNvCxnSpPr/>
          <p:nvPr/>
        </p:nvCxnSpPr>
        <p:spPr>
          <a:xfrm rot="10800000">
            <a:off x="904539" y="3176861"/>
            <a:ext cx="2682614" cy="1188590"/>
          </a:xfrm>
          <a:prstGeom prst="bentConnector3">
            <a:avLst>
              <a:gd name="adj1" fmla="val 10636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肘形连接符 58"/>
          <p:cNvCxnSpPr/>
          <p:nvPr/>
        </p:nvCxnSpPr>
        <p:spPr>
          <a:xfrm rot="10800000">
            <a:off x="904539" y="3595612"/>
            <a:ext cx="2682614" cy="769840"/>
          </a:xfrm>
          <a:prstGeom prst="bentConnector3">
            <a:avLst>
              <a:gd name="adj1" fmla="val 106362"/>
            </a:avLst>
          </a:prstGeom>
          <a:ln w="317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直线连接符 5"/>
          <p:cNvCxnSpPr>
            <a:stCxn id="9" idx="3"/>
          </p:cNvCxnSpPr>
          <p:nvPr/>
        </p:nvCxnSpPr>
        <p:spPr>
          <a:xfrm flipV="1">
            <a:off x="1800537" y="2336843"/>
            <a:ext cx="382914" cy="2518"/>
          </a:xfrm>
          <a:prstGeom prst="line">
            <a:avLst/>
          </a:prstGeom>
          <a:ln cmpd="dbl">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线连接符 110"/>
          <p:cNvCxnSpPr/>
          <p:nvPr/>
        </p:nvCxnSpPr>
        <p:spPr>
          <a:xfrm>
            <a:off x="2178127" y="1902231"/>
            <a:ext cx="0" cy="1693380"/>
          </a:xfrm>
          <a:prstGeom prst="line">
            <a:avLst/>
          </a:prstGeom>
          <a:ln cmpd="dbl">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线连接符 111"/>
          <p:cNvCxnSpPr/>
          <p:nvPr/>
        </p:nvCxnSpPr>
        <p:spPr>
          <a:xfrm flipV="1">
            <a:off x="1805803" y="2774800"/>
            <a:ext cx="382914" cy="2518"/>
          </a:xfrm>
          <a:prstGeom prst="line">
            <a:avLst/>
          </a:prstGeom>
          <a:ln cmpd="dbl">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线连接符 112"/>
          <p:cNvCxnSpPr/>
          <p:nvPr/>
        </p:nvCxnSpPr>
        <p:spPr>
          <a:xfrm flipV="1">
            <a:off x="1794545" y="3169400"/>
            <a:ext cx="382914" cy="2518"/>
          </a:xfrm>
          <a:prstGeom prst="line">
            <a:avLst/>
          </a:prstGeom>
          <a:ln cmpd="dbl">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线连接符 113"/>
          <p:cNvCxnSpPr/>
          <p:nvPr/>
        </p:nvCxnSpPr>
        <p:spPr>
          <a:xfrm flipV="1">
            <a:off x="1770911" y="3595393"/>
            <a:ext cx="382914" cy="2518"/>
          </a:xfrm>
          <a:prstGeom prst="line">
            <a:avLst/>
          </a:prstGeom>
          <a:ln cmpd="dbl">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直线连接符 114"/>
          <p:cNvCxnSpPr>
            <a:endCxn id="29" idx="1"/>
          </p:cNvCxnSpPr>
          <p:nvPr/>
        </p:nvCxnSpPr>
        <p:spPr>
          <a:xfrm>
            <a:off x="4110653" y="2057414"/>
            <a:ext cx="703167" cy="13158"/>
          </a:xfrm>
          <a:prstGeom prst="line">
            <a:avLst/>
          </a:prstGeom>
          <a:ln cmpd="dbl">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直线连接符 117"/>
          <p:cNvCxnSpPr/>
          <p:nvPr/>
        </p:nvCxnSpPr>
        <p:spPr>
          <a:xfrm>
            <a:off x="3468549" y="1765344"/>
            <a:ext cx="0" cy="1373800"/>
          </a:xfrm>
          <a:prstGeom prst="line">
            <a:avLst/>
          </a:prstGeom>
          <a:ln cmpd="dbl">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直线连接符 119"/>
          <p:cNvCxnSpPr/>
          <p:nvPr/>
        </p:nvCxnSpPr>
        <p:spPr>
          <a:xfrm flipV="1">
            <a:off x="3256158" y="2361680"/>
            <a:ext cx="222899" cy="1"/>
          </a:xfrm>
          <a:prstGeom prst="line">
            <a:avLst/>
          </a:prstGeom>
          <a:ln cmpd="dbl">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直线连接符 121"/>
          <p:cNvCxnSpPr/>
          <p:nvPr/>
        </p:nvCxnSpPr>
        <p:spPr>
          <a:xfrm flipV="1">
            <a:off x="3249618" y="1978743"/>
            <a:ext cx="222899" cy="1"/>
          </a:xfrm>
          <a:prstGeom prst="line">
            <a:avLst/>
          </a:prstGeom>
          <a:ln cmpd="dbl">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直线连接符 122"/>
          <p:cNvCxnSpPr/>
          <p:nvPr/>
        </p:nvCxnSpPr>
        <p:spPr>
          <a:xfrm flipV="1">
            <a:off x="3229057" y="2755272"/>
            <a:ext cx="222899" cy="1"/>
          </a:xfrm>
          <a:prstGeom prst="line">
            <a:avLst/>
          </a:prstGeom>
          <a:ln cmpd="dbl">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直线连接符 123"/>
          <p:cNvCxnSpPr/>
          <p:nvPr/>
        </p:nvCxnSpPr>
        <p:spPr>
          <a:xfrm flipV="1">
            <a:off x="3243003" y="3139144"/>
            <a:ext cx="222899" cy="1"/>
          </a:xfrm>
          <a:prstGeom prst="line">
            <a:avLst/>
          </a:prstGeom>
          <a:ln cmpd="dbl">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直线连接符 124"/>
          <p:cNvCxnSpPr/>
          <p:nvPr/>
        </p:nvCxnSpPr>
        <p:spPr>
          <a:xfrm>
            <a:off x="7233837" y="3275426"/>
            <a:ext cx="0" cy="264937"/>
          </a:xfrm>
          <a:prstGeom prst="line">
            <a:avLst/>
          </a:prstGeom>
          <a:ln cmpd="dbl">
            <a:prstDash val="dash"/>
          </a:ln>
        </p:spPr>
        <p:style>
          <a:lnRef idx="1">
            <a:schemeClr val="accent1"/>
          </a:lnRef>
          <a:fillRef idx="0">
            <a:schemeClr val="accent1"/>
          </a:fillRef>
          <a:effectRef idx="0">
            <a:schemeClr val="accent1"/>
          </a:effectRef>
          <a:fontRef idx="minor">
            <a:schemeClr val="tx1"/>
          </a:fontRef>
        </p:style>
      </p:cxnSp>
      <p:cxnSp>
        <p:nvCxnSpPr>
          <p:cNvPr id="72" name="直线连接符 126"/>
          <p:cNvCxnSpPr/>
          <p:nvPr/>
        </p:nvCxnSpPr>
        <p:spPr>
          <a:xfrm flipV="1">
            <a:off x="7233441" y="3515528"/>
            <a:ext cx="587374" cy="1"/>
          </a:xfrm>
          <a:prstGeom prst="line">
            <a:avLst/>
          </a:prstGeom>
          <a:ln cmpd="dbl">
            <a:prstDash val="dash"/>
          </a:ln>
        </p:spPr>
        <p:style>
          <a:lnRef idx="1">
            <a:schemeClr val="accent1"/>
          </a:lnRef>
          <a:fillRef idx="0">
            <a:schemeClr val="accent1"/>
          </a:fillRef>
          <a:effectRef idx="0">
            <a:schemeClr val="accent1"/>
          </a:effectRef>
          <a:fontRef idx="minor">
            <a:schemeClr val="tx1"/>
          </a:fontRef>
        </p:style>
      </p:cxnSp>
      <p:cxnSp>
        <p:nvCxnSpPr>
          <p:cNvPr id="73" name="直线连接符 129"/>
          <p:cNvCxnSpPr/>
          <p:nvPr/>
        </p:nvCxnSpPr>
        <p:spPr>
          <a:xfrm>
            <a:off x="765211" y="4749249"/>
            <a:ext cx="797861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4" name="组合 73"/>
          <p:cNvGrpSpPr/>
          <p:nvPr/>
        </p:nvGrpSpPr>
        <p:grpSpPr>
          <a:xfrm>
            <a:off x="4266105" y="4751128"/>
            <a:ext cx="1034977" cy="338746"/>
            <a:chOff x="5456348" y="5685730"/>
            <a:chExt cx="1386306" cy="441122"/>
          </a:xfrm>
          <a:solidFill>
            <a:schemeClr val="accent6">
              <a:lumMod val="20000"/>
              <a:lumOff val="80000"/>
            </a:schemeClr>
          </a:solidFill>
        </p:grpSpPr>
        <p:sp>
          <p:nvSpPr>
            <p:cNvPr id="75" name="同侧圆角矩形 74"/>
            <p:cNvSpPr/>
            <p:nvPr/>
          </p:nvSpPr>
          <p:spPr>
            <a:xfrm flipV="1">
              <a:off x="5456348" y="5685730"/>
              <a:ext cx="1386306" cy="441122"/>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0">
                <a:solidFill>
                  <a:schemeClr val="tx1">
                    <a:lumMod val="75000"/>
                    <a:lumOff val="25000"/>
                  </a:schemeClr>
                </a:solidFill>
              </a:endParaRPr>
            </a:p>
          </p:txBody>
        </p:sp>
        <p:sp>
          <p:nvSpPr>
            <p:cNvPr id="76" name="矩形 75"/>
            <p:cNvSpPr/>
            <p:nvPr/>
          </p:nvSpPr>
          <p:spPr>
            <a:xfrm>
              <a:off x="5675460" y="5732184"/>
              <a:ext cx="934441" cy="320634"/>
            </a:xfrm>
            <a:prstGeom prst="rect">
              <a:avLst/>
            </a:prstGeom>
            <a:grpFill/>
          </p:spPr>
          <p:txBody>
            <a:bodyPr wrap="none">
              <a:spAutoFit/>
            </a:bodyPr>
            <a:lstStyle/>
            <a:p>
              <a:pPr algn="ctr" eaLnBrk="1" hangingPunct="1"/>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仓储物流</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6325984" y="4748600"/>
            <a:ext cx="1034977" cy="332729"/>
            <a:chOff x="8215465" y="5691742"/>
            <a:chExt cx="1386306" cy="433287"/>
          </a:xfrm>
          <a:solidFill>
            <a:schemeClr val="accent6">
              <a:lumMod val="75000"/>
            </a:schemeClr>
          </a:solidFill>
        </p:grpSpPr>
        <p:sp>
          <p:nvSpPr>
            <p:cNvPr id="78" name="同侧圆角矩形 77"/>
            <p:cNvSpPr/>
            <p:nvPr/>
          </p:nvSpPr>
          <p:spPr>
            <a:xfrm flipV="1">
              <a:off x="8215465" y="5691742"/>
              <a:ext cx="1386306" cy="433287"/>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0">
                <a:solidFill>
                  <a:schemeClr val="tx1">
                    <a:lumMod val="75000"/>
                    <a:lumOff val="25000"/>
                  </a:schemeClr>
                </a:solidFill>
              </a:endParaRPr>
            </a:p>
          </p:txBody>
        </p:sp>
        <p:sp>
          <p:nvSpPr>
            <p:cNvPr id="79" name="矩形 78"/>
            <p:cNvSpPr/>
            <p:nvPr/>
          </p:nvSpPr>
          <p:spPr>
            <a:xfrm>
              <a:off x="8441396" y="5727636"/>
              <a:ext cx="934441" cy="320634"/>
            </a:xfrm>
            <a:prstGeom prst="rect">
              <a:avLst/>
            </a:prstGeom>
            <a:grpFill/>
          </p:spPr>
          <p:txBody>
            <a:bodyPr wrap="none">
              <a:spAutoFit/>
            </a:bodyPr>
            <a:lstStyle/>
            <a:p>
              <a:pPr algn="ctr" eaLnBrk="1" hangingPunct="1"/>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商业分析</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2209933" y="4753284"/>
            <a:ext cx="1034977" cy="338746"/>
            <a:chOff x="2702195" y="5688538"/>
            <a:chExt cx="1386306" cy="441122"/>
          </a:xfrm>
          <a:solidFill>
            <a:schemeClr val="accent2">
              <a:lumMod val="40000"/>
              <a:lumOff val="60000"/>
            </a:schemeClr>
          </a:solidFill>
        </p:grpSpPr>
        <p:sp>
          <p:nvSpPr>
            <p:cNvPr id="81" name="同侧圆角矩形 80"/>
            <p:cNvSpPr/>
            <p:nvPr/>
          </p:nvSpPr>
          <p:spPr>
            <a:xfrm flipV="1">
              <a:off x="2702195" y="5688538"/>
              <a:ext cx="1386306" cy="441122"/>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2" name="矩形 81"/>
            <p:cNvSpPr/>
            <p:nvPr/>
          </p:nvSpPr>
          <p:spPr>
            <a:xfrm>
              <a:off x="2928128" y="5724432"/>
              <a:ext cx="934441" cy="320634"/>
            </a:xfrm>
            <a:prstGeom prst="rect">
              <a:avLst/>
            </a:prstGeom>
            <a:grpFill/>
          </p:spPr>
          <p:txBody>
            <a:bodyPr wrap="none">
              <a:spAutoFit/>
            </a:bodyPr>
            <a:lstStyle/>
            <a:p>
              <a:pPr algn="ctr" eaLnBrk="1" hangingPunct="1"/>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订货业务</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5295336" y="4748629"/>
            <a:ext cx="1034977" cy="337153"/>
            <a:chOff x="6834958" y="5682476"/>
            <a:chExt cx="1386306" cy="439047"/>
          </a:xfrm>
          <a:solidFill>
            <a:schemeClr val="accent6">
              <a:lumMod val="60000"/>
              <a:lumOff val="40000"/>
            </a:schemeClr>
          </a:solidFill>
        </p:grpSpPr>
        <p:sp>
          <p:nvSpPr>
            <p:cNvPr id="84" name="同侧圆角矩形 83"/>
            <p:cNvSpPr/>
            <p:nvPr/>
          </p:nvSpPr>
          <p:spPr>
            <a:xfrm flipV="1">
              <a:off x="6834958" y="5682476"/>
              <a:ext cx="1386306" cy="439047"/>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0">
                <a:solidFill>
                  <a:schemeClr val="tx1">
                    <a:lumMod val="75000"/>
                    <a:lumOff val="25000"/>
                  </a:schemeClr>
                </a:solidFill>
              </a:endParaRPr>
            </a:p>
          </p:txBody>
        </p:sp>
        <p:sp>
          <p:nvSpPr>
            <p:cNvPr id="85" name="矩形 84"/>
            <p:cNvSpPr/>
            <p:nvPr/>
          </p:nvSpPr>
          <p:spPr>
            <a:xfrm>
              <a:off x="7054072" y="5727082"/>
              <a:ext cx="934441" cy="320634"/>
            </a:xfrm>
            <a:prstGeom prst="rect">
              <a:avLst/>
            </a:prstGeom>
            <a:grpFill/>
          </p:spPr>
          <p:txBody>
            <a:bodyPr wrap="none">
              <a:spAutoFit/>
            </a:bodyPr>
            <a:lstStyle/>
            <a:p>
              <a:pPr algn="ctr" eaLnBrk="1" hangingPunct="1"/>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财务集成</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3231131" y="4748630"/>
            <a:ext cx="1034977" cy="338746"/>
            <a:chOff x="4070045" y="5682477"/>
            <a:chExt cx="1386306" cy="441122"/>
          </a:xfrm>
          <a:solidFill>
            <a:schemeClr val="accent6">
              <a:lumMod val="40000"/>
              <a:lumOff val="60000"/>
            </a:schemeClr>
          </a:solidFill>
        </p:grpSpPr>
        <p:sp>
          <p:nvSpPr>
            <p:cNvPr id="87" name="同侧圆角矩形 86"/>
            <p:cNvSpPr/>
            <p:nvPr/>
          </p:nvSpPr>
          <p:spPr>
            <a:xfrm flipV="1">
              <a:off x="4070045" y="5682477"/>
              <a:ext cx="1386306" cy="441122"/>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0">
                <a:solidFill>
                  <a:schemeClr val="tx1">
                    <a:lumMod val="75000"/>
                    <a:lumOff val="25000"/>
                  </a:schemeClr>
                </a:solidFill>
              </a:endParaRPr>
            </a:p>
          </p:txBody>
        </p:sp>
        <p:sp>
          <p:nvSpPr>
            <p:cNvPr id="88" name="矩形 87"/>
            <p:cNvSpPr/>
            <p:nvPr/>
          </p:nvSpPr>
          <p:spPr>
            <a:xfrm>
              <a:off x="4295978" y="5732659"/>
              <a:ext cx="934441" cy="320634"/>
            </a:xfrm>
            <a:prstGeom prst="rect">
              <a:avLst/>
            </a:prstGeom>
            <a:grpFill/>
          </p:spPr>
          <p:txBody>
            <a:bodyPr wrap="none">
              <a:spAutoFit/>
            </a:bodyPr>
            <a:lstStyle/>
            <a:p>
              <a:pPr algn="ctr" eaLnBrk="1" hangingPunct="1"/>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企业支付</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cxnSp>
        <p:nvCxnSpPr>
          <p:cNvPr id="90" name="直接连接符 89"/>
          <p:cNvCxnSpPr/>
          <p:nvPr/>
        </p:nvCxnSpPr>
        <p:spPr>
          <a:xfrm>
            <a:off x="3484979" y="1275606"/>
            <a:ext cx="0" cy="345600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6725813" y="1275990"/>
            <a:ext cx="0" cy="345600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89" name="文本占位符 88"/>
          <p:cNvSpPr>
            <a:spLocks noGrp="1"/>
          </p:cNvSpPr>
          <p:nvPr>
            <p:ph type="body" sz="quarter" idx="10"/>
          </p:nvPr>
        </p:nvSpPr>
        <p:spPr/>
        <p:txBody>
          <a:bodyPr>
            <a:normAutofit lnSpcReduction="10000"/>
          </a:bodyPr>
          <a:lstStyle/>
          <a:p>
            <a:r>
              <a:rPr lang="zh-CN" altLang="en-US" dirty="0"/>
              <a:t>营销管理</a:t>
            </a:r>
            <a:r>
              <a:rPr lang="en-US" altLang="zh-CN" dirty="0"/>
              <a:t>-</a:t>
            </a:r>
            <a:r>
              <a:rPr lang="zh-CN" altLang="en-US" dirty="0"/>
              <a:t>便捷的数字订货平台</a:t>
            </a:r>
            <a:endParaRPr lang="en-US" altLang="zh-CN" dirty="0"/>
          </a:p>
          <a:p>
            <a:endParaRPr lang="zh-CN"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hinkpad\AppData\Roaming\Tencent\Users\18400035\QQ\WinTemp\RichOle\HKB`S1)8CLBG@041R{Y2}WW.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92300" y="1563638"/>
            <a:ext cx="4751700" cy="30886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Thinkpad\AppData\Roaming\Tencent\Users\18400035\QQ\WinTemp\RichOle\${VDS9Y370TLX5)B(B0JNS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02" y="915566"/>
            <a:ext cx="4455790" cy="3283030"/>
          </a:xfrm>
          <a:prstGeom prst="rect">
            <a:avLst/>
          </a:prstGeom>
          <a:noFill/>
          <a:extLst>
            <a:ext uri="{909E8E84-426E-40DD-AFC4-6F175D3DCCD1}">
              <a14:hiddenFill xmlns:a14="http://schemas.microsoft.com/office/drawing/2010/main">
                <a:solidFill>
                  <a:srgbClr val="FFFFFF"/>
                </a:solidFill>
              </a14:hiddenFill>
            </a:ext>
          </a:extLst>
        </p:spPr>
      </p:pic>
      <p:sp>
        <p:nvSpPr>
          <p:cNvPr id="7" name="标题 1"/>
          <p:cNvSpPr txBox="1"/>
          <p:nvPr/>
        </p:nvSpPr>
        <p:spPr>
          <a:xfrm>
            <a:off x="251520" y="3781802"/>
            <a:ext cx="4779531" cy="1661993"/>
          </a:xfrm>
          <a:prstGeom prst="rect">
            <a:avLst/>
          </a:prstGeom>
        </p:spPr>
        <p:txBody>
          <a:bodyPr wrap="square" lIns="0" tIns="0" rIns="0" bIns="0" anchor="ctr" anchorCtr="1">
            <a:spAutoFit/>
          </a:bodyPr>
          <a:lstStyle>
            <a:lvl1pPr algn="l" defTabSz="1560830" rtl="0" eaLnBrk="1" latinLnBrk="0" hangingPunct="1">
              <a:spcBef>
                <a:spcPct val="0"/>
              </a:spcBef>
              <a:buNone/>
              <a:defRPr lang="zh-CN" altLang="en-US" sz="3400" b="1" kern="1200" dirty="0">
                <a:solidFill>
                  <a:srgbClr val="E60012"/>
                </a:solidFill>
                <a:latin typeface="微软雅黑" panose="020B0503020204020204" pitchFamily="34" charset="-122"/>
                <a:ea typeface="微软雅黑" panose="020B0503020204020204" pitchFamily="34" charset="-122"/>
                <a:cs typeface="+mn-cs"/>
              </a:defRPr>
            </a:lvl1pPr>
          </a:lstStyle>
          <a:p>
            <a:pPr marL="285750" indent="-285750" eaLnBrk="0" hangingPunct="0">
              <a:lnSpc>
                <a:spcPct val="150000"/>
              </a:lnSpc>
              <a:buFont typeface="Arial" panose="020B0604020202020204" pitchFamily="34" charset="0"/>
              <a:buChar char="•"/>
            </a:pPr>
            <a:r>
              <a:rPr lang="zh-CN" altLang="en-US" sz="1800" b="0" dirty="0">
                <a:solidFill>
                  <a:schemeClr val="tx1">
                    <a:lumMod val="65000"/>
                    <a:lumOff val="35000"/>
                  </a:schemeClr>
                </a:solidFill>
              </a:rPr>
              <a:t>渠道</a:t>
            </a:r>
            <a:r>
              <a:rPr lang="zh-CN" altLang="en-US" sz="1800" b="0" dirty="0" smtClean="0">
                <a:solidFill>
                  <a:schemeClr val="tx1">
                    <a:lumMod val="65000"/>
                    <a:lumOff val="35000"/>
                  </a:schemeClr>
                </a:solidFill>
              </a:rPr>
              <a:t>价格</a:t>
            </a:r>
            <a:r>
              <a:rPr lang="zh-CN" altLang="en-US" sz="1800" b="0" dirty="0">
                <a:solidFill>
                  <a:schemeClr val="tx1">
                    <a:lumMod val="65000"/>
                    <a:lumOff val="35000"/>
                  </a:schemeClr>
                </a:solidFill>
              </a:rPr>
              <a:t>政策管理让价格体系规范</a:t>
            </a:r>
            <a:r>
              <a:rPr lang="zh-CN" altLang="en-US" sz="1800" b="0" dirty="0" smtClean="0">
                <a:solidFill>
                  <a:schemeClr val="tx1">
                    <a:lumMod val="65000"/>
                    <a:lumOff val="35000"/>
                  </a:schemeClr>
                </a:solidFill>
              </a:rPr>
              <a:t>执行</a:t>
            </a:r>
            <a:endParaRPr lang="en-US" altLang="zh-CN" sz="1800" b="0" dirty="0" smtClean="0">
              <a:solidFill>
                <a:schemeClr val="tx1">
                  <a:lumMod val="65000"/>
                  <a:lumOff val="35000"/>
                </a:schemeClr>
              </a:solidFill>
            </a:endParaRPr>
          </a:p>
          <a:p>
            <a:pPr marL="285750" indent="-285750" eaLnBrk="0" hangingPunct="0">
              <a:lnSpc>
                <a:spcPct val="150000"/>
              </a:lnSpc>
              <a:buFont typeface="Arial" panose="020B0604020202020204" pitchFamily="34" charset="0"/>
              <a:buChar char="•"/>
            </a:pPr>
            <a:r>
              <a:rPr lang="zh-CN" altLang="en-US" sz="1800" b="0" dirty="0">
                <a:solidFill>
                  <a:schemeClr val="tx1">
                    <a:lumMod val="65000"/>
                    <a:lumOff val="35000"/>
                  </a:schemeClr>
                </a:solidFill>
              </a:rPr>
              <a:t>多维度促销管理实现刚性</a:t>
            </a:r>
            <a:r>
              <a:rPr lang="zh-CN" altLang="en-US" sz="1800" b="0" dirty="0" smtClean="0">
                <a:solidFill>
                  <a:schemeClr val="tx1">
                    <a:lumMod val="65000"/>
                    <a:lumOff val="35000"/>
                  </a:schemeClr>
                </a:solidFill>
              </a:rPr>
              <a:t>监管</a:t>
            </a:r>
            <a:endParaRPr lang="en-US" altLang="zh-CN" sz="1800" b="0" dirty="0" smtClean="0">
              <a:solidFill>
                <a:schemeClr val="tx1">
                  <a:lumMod val="65000"/>
                  <a:lumOff val="35000"/>
                </a:schemeClr>
              </a:solidFill>
            </a:endParaRPr>
          </a:p>
          <a:p>
            <a:pPr marL="285750" indent="-285750" eaLnBrk="0" hangingPunct="0">
              <a:lnSpc>
                <a:spcPct val="150000"/>
              </a:lnSpc>
              <a:buFont typeface="Arial" panose="020B0604020202020204" pitchFamily="34" charset="0"/>
              <a:buChar char="•"/>
            </a:pPr>
            <a:r>
              <a:rPr lang="zh-CN" altLang="en-US" sz="1800" b="0" dirty="0" smtClean="0">
                <a:solidFill>
                  <a:schemeClr val="tx1">
                    <a:lumMod val="65000"/>
                    <a:lumOff val="35000"/>
                  </a:schemeClr>
                </a:solidFill>
              </a:rPr>
              <a:t>便捷下单 无需培训 不易出错</a:t>
            </a:r>
            <a:endParaRPr lang="zh-CN" altLang="en-US" sz="1800" b="0" dirty="0">
              <a:solidFill>
                <a:schemeClr val="tx1">
                  <a:lumMod val="65000"/>
                  <a:lumOff val="35000"/>
                </a:schemeClr>
              </a:solidFill>
            </a:endParaRPr>
          </a:p>
          <a:p>
            <a:pPr marL="285750" indent="-285750" eaLnBrk="0" hangingPunct="0">
              <a:lnSpc>
                <a:spcPct val="150000"/>
              </a:lnSpc>
              <a:buFont typeface="Arial" panose="020B0604020202020204" pitchFamily="34" charset="0"/>
              <a:buChar char="•"/>
            </a:pPr>
            <a:endParaRPr lang="zh-CN" altLang="en-US" sz="1800" b="0" dirty="0">
              <a:solidFill>
                <a:schemeClr val="tx1">
                  <a:lumMod val="65000"/>
                  <a:lumOff val="35000"/>
                </a:schemeClr>
              </a:solidFill>
            </a:endParaRPr>
          </a:p>
        </p:txBody>
      </p:sp>
      <p:sp>
        <p:nvSpPr>
          <p:cNvPr id="4" name="文本占位符 3"/>
          <p:cNvSpPr>
            <a:spLocks noGrp="1"/>
          </p:cNvSpPr>
          <p:nvPr>
            <p:ph type="body" sz="quarter" idx="10"/>
          </p:nvPr>
        </p:nvSpPr>
        <p:spPr/>
        <p:txBody>
          <a:bodyPr>
            <a:normAutofit lnSpcReduction="10000"/>
          </a:bodyPr>
          <a:lstStyle/>
          <a:p>
            <a:r>
              <a:rPr lang="zh-CN" altLang="en-US" dirty="0"/>
              <a:t>营销管理</a:t>
            </a:r>
            <a:r>
              <a:rPr lang="en-US" altLang="zh-CN" dirty="0"/>
              <a:t>-</a:t>
            </a:r>
            <a:r>
              <a:rPr lang="zh-CN" altLang="en-US" dirty="0">
                <a:latin typeface="+mn-ea"/>
              </a:rPr>
              <a:t>数字订货</a:t>
            </a:r>
            <a:endParaRPr lang="en-US" altLang="zh-CN" dirty="0">
              <a:latin typeface="+mn-ea"/>
            </a:endParaRPr>
          </a:p>
          <a:p>
            <a:endParaRPr lang="zh-CN"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C:\Users\Thinkpad\AppData\Roaming\Tencent\Users\18400035\QQ\WinTemp\RichOle\{HS((G0(IP5UPZ6)UOM~UDS.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17" y="915566"/>
            <a:ext cx="4537950" cy="3177729"/>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Users\Thinkpad\AppData\Roaming\Tencent\Users\18400035\QQ\WinTemp\RichOle\}L9~AHBB04W(KI%%QH[}F{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433" y="1851670"/>
            <a:ext cx="4320480" cy="311181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95536" y="4073607"/>
            <a:ext cx="4572000" cy="874407"/>
          </a:xfrm>
          <a:prstGeom prst="rect">
            <a:avLst/>
          </a:prstGeom>
        </p:spPr>
        <p:txBody>
          <a:bodyPr>
            <a:spAutoFit/>
          </a:bodyPr>
          <a:lstStyle/>
          <a:p>
            <a:pPr marL="285750" indent="-285750" algn="ctr" eaLnBrk="0" hangingPunct="0">
              <a:lnSpc>
                <a:spcPct val="150000"/>
              </a:lnSpc>
              <a:buFont typeface="Arial" panose="020B0604020202020204" pitchFamily="34" charset="0"/>
              <a:buChar char="•"/>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信息集成，省去录单的烦恼且订单的发货、出库、签收信息实时反馈</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 name="文本占位符 2"/>
          <p:cNvSpPr>
            <a:spLocks noGrp="1"/>
          </p:cNvSpPr>
          <p:nvPr>
            <p:ph type="body" sz="quarter" idx="10"/>
          </p:nvPr>
        </p:nvSpPr>
        <p:spPr/>
        <p:txBody>
          <a:bodyPr>
            <a:normAutofit lnSpcReduction="10000"/>
          </a:bodyPr>
          <a:lstStyle/>
          <a:p>
            <a:r>
              <a:rPr lang="zh-CN" altLang="en-US" dirty="0"/>
              <a:t>营销管理</a:t>
            </a:r>
            <a:r>
              <a:rPr lang="en-US" altLang="zh-CN" dirty="0"/>
              <a:t>-</a:t>
            </a:r>
            <a:r>
              <a:rPr lang="zh-CN" altLang="en-US" dirty="0"/>
              <a:t>数字订货</a:t>
            </a:r>
            <a:endParaRPr lang="en-US" altLang="zh-CN" dirty="0"/>
          </a:p>
          <a:p>
            <a:endParaRPr lang="zh-CN"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67694"/>
            <a:ext cx="91440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7694"/>
            <a:ext cx="91440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7693"/>
            <a:ext cx="91440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67694"/>
            <a:ext cx="91440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对象 4"/>
          <p:cNvGraphicFramePr>
            <a:graphicFrameLocks noChangeAspect="1"/>
          </p:cNvGraphicFramePr>
          <p:nvPr/>
        </p:nvGraphicFramePr>
        <p:xfrm>
          <a:off x="2915816" y="2989312"/>
          <a:ext cx="949325" cy="590550"/>
        </p:xfrm>
        <a:graphic>
          <a:graphicData uri="http://schemas.openxmlformats.org/presentationml/2006/ole">
            <mc:AlternateContent xmlns:mc="http://schemas.openxmlformats.org/markup-compatibility/2006">
              <mc:Choice xmlns:v="urn:schemas-microsoft-com:vml" Requires="v">
                <p:oleObj spid="_x0000_s17449" name="Visio" r:id="rId5" imgW="1282700" imgH="800100" progId="Visio.Drawing.11">
                  <p:link updateAutomatic="1"/>
                </p:oleObj>
              </mc:Choice>
              <mc:Fallback>
                <p:oleObj name="Visio" r:id="rId5" imgW="1282700" imgH="800100" progId="Visio.Drawing.11">
                  <p:link updateAutomatic="1"/>
                  <p:pic>
                    <p:nvPicPr>
                      <p:cNvPr id="0" name="图片 17448"/>
                      <p:cNvPicPr/>
                      <p:nvPr/>
                    </p:nvPicPr>
                    <p:blipFill>
                      <a:blip r:embed="rId6"/>
                      <a:stretch>
                        <a:fillRect/>
                      </a:stretch>
                    </p:blipFill>
                    <p:spPr>
                      <a:xfrm>
                        <a:off x="2915816" y="2989312"/>
                        <a:ext cx="949325" cy="590550"/>
                      </a:xfrm>
                      <a:prstGeom prst="rect">
                        <a:avLst/>
                      </a:prstGeom>
                    </p:spPr>
                  </p:pic>
                </p:oleObj>
              </mc:Fallback>
            </mc:AlternateContent>
          </a:graphicData>
        </a:graphic>
      </p:graphicFrame>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67694"/>
            <a:ext cx="91440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067694"/>
            <a:ext cx="91440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067694"/>
            <a:ext cx="91440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067694"/>
            <a:ext cx="91440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539552" y="2032675"/>
            <a:ext cx="8007320" cy="400110"/>
          </a:xfrm>
          <a:prstGeom prst="rect">
            <a:avLst/>
          </a:prstGeom>
          <a:noFill/>
        </p:spPr>
        <p:txBody>
          <a:bodyPr wrap="none" rtlCol="0">
            <a:spAutoFit/>
          </a:bodyPr>
          <a:lstStyle/>
          <a:p>
            <a:r>
              <a:rPr lang="zh-CN" altLang="en-US" sz="2000" b="1" dirty="0" smtClean="0">
                <a:solidFill>
                  <a:srgbClr val="E60012"/>
                </a:solidFill>
                <a:latin typeface="微软雅黑" panose="020B0503020204020204" pitchFamily="34" charset="-122"/>
                <a:ea typeface="微软雅黑" panose="020B0503020204020204" pitchFamily="34" charset="-122"/>
              </a:rPr>
              <a:t>涉及关键功能： 预配（发货预留）  分配（库存周转规则）  出库生单</a:t>
            </a:r>
            <a:endParaRPr lang="zh-CN" altLang="en-US" sz="2000" b="1" dirty="0" smtClean="0">
              <a:solidFill>
                <a:srgbClr val="E60012"/>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2024734" y="2877304"/>
            <a:ext cx="4780476" cy="553998"/>
          </a:xfrm>
          <a:prstGeom prst="rect">
            <a:avLst/>
          </a:prstGeom>
          <a:noFill/>
        </p:spPr>
        <p:txBody>
          <a:bodyPr wrap="none" rtlCol="0">
            <a:spAutoFit/>
          </a:bodyPr>
          <a:lstStyle/>
          <a:p>
            <a:pPr>
              <a:lnSpc>
                <a:spcPct val="150000"/>
              </a:lnSpc>
            </a:pPr>
            <a:r>
              <a:rPr lang="zh-CN" altLang="en-US" sz="2000" dirty="0" smtClean="0">
                <a:latin typeface="微软雅黑" panose="020B0503020204020204" pitchFamily="34" charset="-122"/>
                <a:ea typeface="微软雅黑" panose="020B0503020204020204" pitchFamily="34" charset="-122"/>
              </a:rPr>
              <a:t>演示用例存货属性： 销售   </a:t>
            </a:r>
            <a:r>
              <a:rPr lang="zh-CN" altLang="en-US" sz="2000" dirty="0">
                <a:latin typeface="微软雅黑" panose="020B0503020204020204" pitchFamily="34" charset="-122"/>
                <a:ea typeface="微软雅黑" panose="020B0503020204020204" pitchFamily="34" charset="-122"/>
              </a:rPr>
              <a:t>批次</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自由项</a:t>
            </a:r>
            <a:endParaRPr lang="zh-CN" altLang="en-US" sz="2000" dirty="0" smtClean="0">
              <a:latin typeface="微软雅黑" panose="020B0503020204020204" pitchFamily="34" charset="-122"/>
              <a:ea typeface="微软雅黑" panose="020B0503020204020204" pitchFamily="34" charset="-122"/>
            </a:endParaRPr>
          </a:p>
        </p:txBody>
      </p:sp>
      <p:sp>
        <p:nvSpPr>
          <p:cNvPr id="3" name="文本占位符 2"/>
          <p:cNvSpPr>
            <a:spLocks noGrp="1"/>
          </p:cNvSpPr>
          <p:nvPr>
            <p:ph type="body" sz="quarter" idx="10"/>
          </p:nvPr>
        </p:nvSpPr>
        <p:spPr/>
        <p:txBody>
          <a:bodyPr>
            <a:normAutofit lnSpcReduction="10000"/>
          </a:bodyPr>
          <a:lstStyle/>
          <a:p>
            <a:r>
              <a:rPr lang="zh-CN" altLang="en-US" dirty="0" smtClean="0"/>
              <a:t>销售管理</a:t>
            </a:r>
            <a:r>
              <a:rPr lang="en-US" altLang="zh-CN" dirty="0" smtClean="0"/>
              <a:t>-</a:t>
            </a:r>
            <a:r>
              <a:rPr lang="zh-CN" altLang="en-US" dirty="0" smtClean="0"/>
              <a:t>全程条码</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2"/>
                                        </p:tgtEl>
                                        <p:attrNameLst>
                                          <p:attrName>style.visibility</p:attrName>
                                        </p:attrNameLst>
                                      </p:cBhvr>
                                      <p:to>
                                        <p:strVal val="hidden"/>
                                      </p:to>
                                    </p:set>
                                  </p:childTnLst>
                                </p:cTn>
                              </p:par>
                            </p:childTnLst>
                          </p:cTn>
                        </p:par>
                        <p:par>
                          <p:cTn id="14" fill="hold">
                            <p:stCondLst>
                              <p:cond delay="0"/>
                            </p:stCondLst>
                            <p:childTnLst>
                              <p:par>
                                <p:cTn id="15" presetID="1" presetClass="exit"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07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07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8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08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文本占位符 74"/>
          <p:cNvSpPr>
            <a:spLocks noGrp="1"/>
          </p:cNvSpPr>
          <p:nvPr>
            <p:ph type="body" sz="quarter" idx="10"/>
          </p:nvPr>
        </p:nvSpPr>
        <p:spPr/>
        <p:txBody>
          <a:bodyPr>
            <a:normAutofit lnSpcReduction="10000"/>
          </a:bodyPr>
          <a:lstStyle/>
          <a:p>
            <a:r>
              <a:rPr lang="zh-CN" altLang="en-US" dirty="0" smtClean="0"/>
              <a:t>采购</a:t>
            </a:r>
            <a:r>
              <a:rPr lang="zh-CN" altLang="en-US" dirty="0"/>
              <a:t>管理</a:t>
            </a:r>
            <a:r>
              <a:rPr lang="zh-CN" altLang="en-US" dirty="0" smtClean="0"/>
              <a:t>：</a:t>
            </a:r>
            <a:r>
              <a:rPr lang="zh-CN" altLang="en-US" dirty="0"/>
              <a:t>连接</a:t>
            </a:r>
            <a:r>
              <a:rPr lang="en-US" altLang="zh-CN" dirty="0"/>
              <a:t>+</a:t>
            </a:r>
            <a:r>
              <a:rPr lang="zh-CN" altLang="en-US" dirty="0"/>
              <a:t>融合</a:t>
            </a:r>
            <a:endParaRPr lang="zh-CN" altLang="en-US" dirty="0"/>
          </a:p>
        </p:txBody>
      </p:sp>
      <p:sp>
        <p:nvSpPr>
          <p:cNvPr id="3" name="圆角矩形 2"/>
          <p:cNvSpPr/>
          <p:nvPr/>
        </p:nvSpPr>
        <p:spPr bwMode="auto">
          <a:xfrm>
            <a:off x="3358840" y="1423761"/>
            <a:ext cx="972000" cy="1620000"/>
          </a:xfrm>
          <a:prstGeom prst="roundRect">
            <a:avLst>
              <a:gd name="adj" fmla="val 6084"/>
            </a:avLst>
          </a:prstGeom>
          <a:solidFill>
            <a:schemeClr val="bg1">
              <a:lumMod val="9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r>
              <a:rPr lang="zh-CN" altLang="en-US" sz="1000" b="1"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商务销售</a:t>
            </a:r>
            <a:endPar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圆角矩形 3"/>
          <p:cNvSpPr/>
          <p:nvPr/>
        </p:nvSpPr>
        <p:spPr bwMode="auto">
          <a:xfrm>
            <a:off x="2350263" y="1402497"/>
            <a:ext cx="972000" cy="684000"/>
          </a:xfrm>
          <a:prstGeom prst="roundRect">
            <a:avLst>
              <a:gd name="adj" fmla="val 6084"/>
            </a:avLst>
          </a:prstGeom>
          <a:solidFill>
            <a:schemeClr val="bg1">
              <a:lumMod val="9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r>
              <a:rPr lang="zh-CN" altLang="en-US" sz="1000" b="1"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基本信息</a:t>
            </a:r>
            <a:endPar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圆角矩形 4"/>
          <p:cNvSpPr/>
          <p:nvPr/>
        </p:nvSpPr>
        <p:spPr bwMode="auto">
          <a:xfrm>
            <a:off x="2350263" y="2115026"/>
            <a:ext cx="972000" cy="936000"/>
          </a:xfrm>
          <a:prstGeom prst="roundRect">
            <a:avLst>
              <a:gd name="adj" fmla="val 6084"/>
            </a:avLst>
          </a:prstGeom>
          <a:solidFill>
            <a:schemeClr val="bg1">
              <a:lumMod val="9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r>
              <a:rPr lang="zh-CN" altLang="en-US" sz="1000" b="1"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客户管理</a:t>
            </a:r>
            <a:endPar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6" name="Group 132"/>
          <p:cNvGrpSpPr/>
          <p:nvPr/>
        </p:nvGrpSpPr>
        <p:grpSpPr bwMode="auto">
          <a:xfrm>
            <a:off x="1504993" y="4898214"/>
            <a:ext cx="281721" cy="128022"/>
            <a:chOff x="0" y="0"/>
            <a:chExt cx="641446" cy="643318"/>
          </a:xfrm>
        </p:grpSpPr>
        <p:grpSp>
          <p:nvGrpSpPr>
            <p:cNvPr id="7" name="Group 133"/>
            <p:cNvGrpSpPr/>
            <p:nvPr/>
          </p:nvGrpSpPr>
          <p:grpSpPr bwMode="auto">
            <a:xfrm>
              <a:off x="100891" y="119400"/>
              <a:ext cx="424551" cy="427802"/>
              <a:chOff x="0" y="0"/>
              <a:chExt cx="353403" cy="356109"/>
            </a:xfrm>
          </p:grpSpPr>
          <p:sp>
            <p:nvSpPr>
              <p:cNvPr id="9" name="Freeform 8"/>
              <p:cNvSpPr>
                <a:spLocks noChangeArrowheads="1"/>
              </p:cNvSpPr>
              <p:nvPr/>
            </p:nvSpPr>
            <p:spPr bwMode="auto">
              <a:xfrm rot="5400000" flipH="1">
                <a:off x="-34209" y="34209"/>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Freeform 8"/>
              <p:cNvSpPr>
                <a:spLocks noChangeArrowheads="1"/>
              </p:cNvSpPr>
              <p:nvPr/>
            </p:nvSpPr>
            <p:spPr bwMode="auto">
              <a:xfrm rot="-5400000" flipH="1" flipV="1">
                <a:off x="128192" y="130898"/>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8" name="Freeform 7"/>
            <p:cNvSpPr>
              <a:spLocks noEditPoints="1" noChangeArrowheads="1"/>
            </p:cNvSpPr>
            <p:nvPr/>
          </p:nvSpPr>
          <p:spPr bwMode="auto">
            <a:xfrm rot="10800000" flipH="1">
              <a:off x="0" y="0"/>
              <a:ext cx="641446" cy="643318"/>
            </a:xfrm>
            <a:custGeom>
              <a:avLst/>
              <a:gdLst>
                <a:gd name="T0" fmla="*/ 2147483647 w 435"/>
                <a:gd name="T1" fmla="*/ 0 h 436"/>
                <a:gd name="T2" fmla="*/ 0 w 435"/>
                <a:gd name="T3" fmla="*/ 2147483647 h 436"/>
                <a:gd name="T4" fmla="*/ 2147483647 w 435"/>
                <a:gd name="T5" fmla="*/ 2147483647 h 436"/>
                <a:gd name="T6" fmla="*/ 2147483647 w 435"/>
                <a:gd name="T7" fmla="*/ 2147483647 h 436"/>
                <a:gd name="T8" fmla="*/ 2147483647 w 435"/>
                <a:gd name="T9" fmla="*/ 0 h 436"/>
                <a:gd name="T10" fmla="*/ 2147483647 w 435"/>
                <a:gd name="T11" fmla="*/ 2147483647 h 436"/>
                <a:gd name="T12" fmla="*/ 2147483647 w 435"/>
                <a:gd name="T13" fmla="*/ 2147483647 h 436"/>
                <a:gd name="T14" fmla="*/ 2147483647 w 435"/>
                <a:gd name="T15" fmla="*/ 2147483647 h 436"/>
                <a:gd name="T16" fmla="*/ 2147483647 w 435"/>
                <a:gd name="T17" fmla="*/ 2147483647 h 436"/>
                <a:gd name="T18" fmla="*/ 2147483647 w 435"/>
                <a:gd name="T19" fmla="*/ 2147483647 h 4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5"/>
                <a:gd name="T31" fmla="*/ 0 h 436"/>
                <a:gd name="T32" fmla="*/ 435 w 435"/>
                <a:gd name="T33" fmla="*/ 436 h 4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5" h="436">
                  <a:moveTo>
                    <a:pt x="216" y="0"/>
                  </a:moveTo>
                  <a:cubicBezTo>
                    <a:pt x="97" y="0"/>
                    <a:pt x="0" y="97"/>
                    <a:pt x="0" y="220"/>
                  </a:cubicBezTo>
                  <a:cubicBezTo>
                    <a:pt x="0" y="340"/>
                    <a:pt x="97" y="436"/>
                    <a:pt x="216" y="436"/>
                  </a:cubicBezTo>
                  <a:cubicBezTo>
                    <a:pt x="339" y="436"/>
                    <a:pt x="435" y="340"/>
                    <a:pt x="435" y="220"/>
                  </a:cubicBezTo>
                  <a:cubicBezTo>
                    <a:pt x="435" y="97"/>
                    <a:pt x="339" y="0"/>
                    <a:pt x="216" y="0"/>
                  </a:cubicBezTo>
                  <a:close/>
                  <a:moveTo>
                    <a:pt x="216" y="410"/>
                  </a:moveTo>
                  <a:cubicBezTo>
                    <a:pt x="111" y="410"/>
                    <a:pt x="27" y="325"/>
                    <a:pt x="27" y="220"/>
                  </a:cubicBezTo>
                  <a:cubicBezTo>
                    <a:pt x="27" y="114"/>
                    <a:pt x="111" y="27"/>
                    <a:pt x="216" y="27"/>
                  </a:cubicBezTo>
                  <a:cubicBezTo>
                    <a:pt x="321" y="27"/>
                    <a:pt x="409" y="114"/>
                    <a:pt x="409" y="220"/>
                  </a:cubicBezTo>
                  <a:cubicBezTo>
                    <a:pt x="409" y="325"/>
                    <a:pt x="321" y="410"/>
                    <a:pt x="216" y="41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1" name="组合 171"/>
          <p:cNvGrpSpPr/>
          <p:nvPr/>
        </p:nvGrpSpPr>
        <p:grpSpPr>
          <a:xfrm>
            <a:off x="733053" y="4709413"/>
            <a:ext cx="1039375" cy="454625"/>
            <a:chOff x="1341585" y="4545731"/>
            <a:chExt cx="1039375" cy="454625"/>
          </a:xfrm>
        </p:grpSpPr>
        <p:grpSp>
          <p:nvGrpSpPr>
            <p:cNvPr id="12" name="组合 191"/>
            <p:cNvGrpSpPr/>
            <p:nvPr/>
          </p:nvGrpSpPr>
          <p:grpSpPr>
            <a:xfrm>
              <a:off x="1341585" y="4545731"/>
              <a:ext cx="1039375" cy="412715"/>
              <a:chOff x="1559595" y="5435658"/>
              <a:chExt cx="2206693" cy="876233"/>
            </a:xfrm>
          </p:grpSpPr>
          <p:sp>
            <p:nvSpPr>
              <p:cNvPr id="14" name="Freeform 131"/>
              <p:cNvSpPr>
                <a:spLocks noChangeArrowheads="1"/>
              </p:cNvSpPr>
              <p:nvPr/>
            </p:nvSpPr>
            <p:spPr bwMode="auto">
              <a:xfrm>
                <a:off x="1559595" y="5435658"/>
                <a:ext cx="2206693" cy="876233"/>
              </a:xfrm>
              <a:custGeom>
                <a:avLst/>
                <a:gdLst>
                  <a:gd name="T0" fmla="*/ 2147483647 w 1414"/>
                  <a:gd name="T1" fmla="*/ 2147483647 h 674"/>
                  <a:gd name="T2" fmla="*/ 2147483647 w 1414"/>
                  <a:gd name="T3" fmla="*/ 2147483647 h 674"/>
                  <a:gd name="T4" fmla="*/ 2147483647 w 1414"/>
                  <a:gd name="T5" fmla="*/ 2147483647 h 674"/>
                  <a:gd name="T6" fmla="*/ 2147483647 w 1414"/>
                  <a:gd name="T7" fmla="*/ 2147483647 h 674"/>
                  <a:gd name="T8" fmla="*/ 2147483647 w 1414"/>
                  <a:gd name="T9" fmla="*/ 2147483647 h 674"/>
                  <a:gd name="T10" fmla="*/ 2147483647 w 1414"/>
                  <a:gd name="T11" fmla="*/ 2147483647 h 674"/>
                  <a:gd name="T12" fmla="*/ 2147483647 w 1414"/>
                  <a:gd name="T13" fmla="*/ 0 h 674"/>
                  <a:gd name="T14" fmla="*/ 2147483647 w 1414"/>
                  <a:gd name="T15" fmla="*/ 2147483647 h 674"/>
                  <a:gd name="T16" fmla="*/ 2147483647 w 1414"/>
                  <a:gd name="T17" fmla="*/ 2147483647 h 674"/>
                  <a:gd name="T18" fmla="*/ 0 w 1414"/>
                  <a:gd name="T19" fmla="*/ 2147483647 h 674"/>
                  <a:gd name="T20" fmla="*/ 2147483647 w 1414"/>
                  <a:gd name="T21" fmla="*/ 2147483647 h 674"/>
                  <a:gd name="T22" fmla="*/ 2147483647 w 1414"/>
                  <a:gd name="T23" fmla="*/ 2147483647 h 674"/>
                  <a:gd name="T24" fmla="*/ 2147483647 w 1414"/>
                  <a:gd name="T25" fmla="*/ 2147483647 h 674"/>
                  <a:gd name="T26" fmla="*/ 2147483647 w 1414"/>
                  <a:gd name="T27" fmla="*/ 2147483647 h 674"/>
                  <a:gd name="T28" fmla="*/ 2147483647 w 1414"/>
                  <a:gd name="T29" fmla="*/ 2147483647 h 6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4"/>
                  <a:gd name="T46" fmla="*/ 0 h 674"/>
                  <a:gd name="T47" fmla="*/ 1414 w 1414"/>
                  <a:gd name="T48" fmla="*/ 674 h 6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4" h="674">
                    <a:moveTo>
                      <a:pt x="1414" y="406"/>
                    </a:moveTo>
                    <a:cubicBezTo>
                      <a:pt x="1414" y="222"/>
                      <a:pt x="1269" y="121"/>
                      <a:pt x="1119" y="142"/>
                    </a:cubicBezTo>
                    <a:cubicBezTo>
                      <a:pt x="886" y="174"/>
                      <a:pt x="900" y="455"/>
                      <a:pt x="950" y="490"/>
                    </a:cubicBezTo>
                    <a:cubicBezTo>
                      <a:pt x="950" y="490"/>
                      <a:pt x="950" y="490"/>
                      <a:pt x="950" y="490"/>
                    </a:cubicBezTo>
                    <a:cubicBezTo>
                      <a:pt x="950" y="490"/>
                      <a:pt x="950" y="490"/>
                      <a:pt x="950" y="490"/>
                    </a:cubicBezTo>
                    <a:cubicBezTo>
                      <a:pt x="904" y="490"/>
                      <a:pt x="762" y="275"/>
                      <a:pt x="946" y="96"/>
                    </a:cubicBezTo>
                    <a:cubicBezTo>
                      <a:pt x="892" y="34"/>
                      <a:pt x="812" y="0"/>
                      <a:pt x="728" y="0"/>
                    </a:cubicBezTo>
                    <a:cubicBezTo>
                      <a:pt x="571" y="0"/>
                      <a:pt x="475" y="84"/>
                      <a:pt x="433" y="230"/>
                    </a:cubicBezTo>
                    <a:cubicBezTo>
                      <a:pt x="326" y="199"/>
                      <a:pt x="203" y="275"/>
                      <a:pt x="180" y="387"/>
                    </a:cubicBezTo>
                    <a:cubicBezTo>
                      <a:pt x="50" y="383"/>
                      <a:pt x="0" y="471"/>
                      <a:pt x="0" y="536"/>
                    </a:cubicBezTo>
                    <a:cubicBezTo>
                      <a:pt x="0" y="612"/>
                      <a:pt x="62" y="674"/>
                      <a:pt x="138" y="674"/>
                    </a:cubicBezTo>
                    <a:cubicBezTo>
                      <a:pt x="138" y="674"/>
                      <a:pt x="307" y="674"/>
                      <a:pt x="1122" y="674"/>
                    </a:cubicBezTo>
                    <a:cubicBezTo>
                      <a:pt x="1294" y="674"/>
                      <a:pt x="1414" y="551"/>
                      <a:pt x="1414" y="406"/>
                    </a:cubicBezTo>
                    <a:cubicBezTo>
                      <a:pt x="1414" y="406"/>
                      <a:pt x="1414" y="406"/>
                      <a:pt x="1414" y="406"/>
                    </a:cubicBezTo>
                    <a:cubicBezTo>
                      <a:pt x="1414" y="406"/>
                      <a:pt x="1414" y="406"/>
                      <a:pt x="1414" y="406"/>
                    </a:cubicBezTo>
                    <a:close/>
                  </a:path>
                </a:pathLst>
              </a:cu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Group 132"/>
              <p:cNvGrpSpPr/>
              <p:nvPr/>
            </p:nvGrpSpPr>
            <p:grpSpPr bwMode="auto">
              <a:xfrm>
                <a:off x="3101987" y="5707904"/>
                <a:ext cx="552524" cy="461635"/>
                <a:chOff x="0" y="0"/>
                <a:chExt cx="641446" cy="643318"/>
              </a:xfrm>
            </p:grpSpPr>
            <p:grpSp>
              <p:nvGrpSpPr>
                <p:cNvPr id="16" name="Group 133"/>
                <p:cNvGrpSpPr/>
                <p:nvPr/>
              </p:nvGrpSpPr>
              <p:grpSpPr bwMode="auto">
                <a:xfrm>
                  <a:off x="100891" y="119400"/>
                  <a:ext cx="424551" cy="427802"/>
                  <a:chOff x="0" y="0"/>
                  <a:chExt cx="353403" cy="356109"/>
                </a:xfrm>
              </p:grpSpPr>
              <p:sp>
                <p:nvSpPr>
                  <p:cNvPr id="18" name="Freeform 8"/>
                  <p:cNvSpPr>
                    <a:spLocks noChangeArrowheads="1"/>
                  </p:cNvSpPr>
                  <p:nvPr/>
                </p:nvSpPr>
                <p:spPr bwMode="auto">
                  <a:xfrm rot="5400000" flipH="1">
                    <a:off x="-34209" y="34209"/>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Freeform 8"/>
                  <p:cNvSpPr>
                    <a:spLocks noChangeArrowheads="1"/>
                  </p:cNvSpPr>
                  <p:nvPr/>
                </p:nvSpPr>
                <p:spPr bwMode="auto">
                  <a:xfrm rot="-5400000" flipH="1" flipV="1">
                    <a:off x="128192" y="130898"/>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7" name="Freeform 7"/>
                <p:cNvSpPr>
                  <a:spLocks noEditPoints="1" noChangeArrowheads="1"/>
                </p:cNvSpPr>
                <p:nvPr/>
              </p:nvSpPr>
              <p:spPr bwMode="auto">
                <a:xfrm rot="10800000" flipH="1">
                  <a:off x="0" y="0"/>
                  <a:ext cx="641446" cy="643318"/>
                </a:xfrm>
                <a:custGeom>
                  <a:avLst/>
                  <a:gdLst>
                    <a:gd name="T0" fmla="*/ 2147483647 w 435"/>
                    <a:gd name="T1" fmla="*/ 0 h 436"/>
                    <a:gd name="T2" fmla="*/ 0 w 435"/>
                    <a:gd name="T3" fmla="*/ 2147483647 h 436"/>
                    <a:gd name="T4" fmla="*/ 2147483647 w 435"/>
                    <a:gd name="T5" fmla="*/ 2147483647 h 436"/>
                    <a:gd name="T6" fmla="*/ 2147483647 w 435"/>
                    <a:gd name="T7" fmla="*/ 2147483647 h 436"/>
                    <a:gd name="T8" fmla="*/ 2147483647 w 435"/>
                    <a:gd name="T9" fmla="*/ 0 h 436"/>
                    <a:gd name="T10" fmla="*/ 2147483647 w 435"/>
                    <a:gd name="T11" fmla="*/ 2147483647 h 436"/>
                    <a:gd name="T12" fmla="*/ 2147483647 w 435"/>
                    <a:gd name="T13" fmla="*/ 2147483647 h 436"/>
                    <a:gd name="T14" fmla="*/ 2147483647 w 435"/>
                    <a:gd name="T15" fmla="*/ 2147483647 h 436"/>
                    <a:gd name="T16" fmla="*/ 2147483647 w 435"/>
                    <a:gd name="T17" fmla="*/ 2147483647 h 436"/>
                    <a:gd name="T18" fmla="*/ 2147483647 w 435"/>
                    <a:gd name="T19" fmla="*/ 2147483647 h 4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5"/>
                    <a:gd name="T31" fmla="*/ 0 h 436"/>
                    <a:gd name="T32" fmla="*/ 435 w 435"/>
                    <a:gd name="T33" fmla="*/ 436 h 4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5" h="436">
                      <a:moveTo>
                        <a:pt x="216" y="0"/>
                      </a:moveTo>
                      <a:cubicBezTo>
                        <a:pt x="97" y="0"/>
                        <a:pt x="0" y="97"/>
                        <a:pt x="0" y="220"/>
                      </a:cubicBezTo>
                      <a:cubicBezTo>
                        <a:pt x="0" y="340"/>
                        <a:pt x="97" y="436"/>
                        <a:pt x="216" y="436"/>
                      </a:cubicBezTo>
                      <a:cubicBezTo>
                        <a:pt x="339" y="436"/>
                        <a:pt x="435" y="340"/>
                        <a:pt x="435" y="220"/>
                      </a:cubicBezTo>
                      <a:cubicBezTo>
                        <a:pt x="435" y="97"/>
                        <a:pt x="339" y="0"/>
                        <a:pt x="216" y="0"/>
                      </a:cubicBezTo>
                      <a:close/>
                      <a:moveTo>
                        <a:pt x="216" y="410"/>
                      </a:moveTo>
                      <a:cubicBezTo>
                        <a:pt x="111" y="410"/>
                        <a:pt x="27" y="325"/>
                        <a:pt x="27" y="220"/>
                      </a:cubicBezTo>
                      <a:cubicBezTo>
                        <a:pt x="27" y="114"/>
                        <a:pt x="111" y="27"/>
                        <a:pt x="216" y="27"/>
                      </a:cubicBezTo>
                      <a:cubicBezTo>
                        <a:pt x="321" y="27"/>
                        <a:pt x="409" y="114"/>
                        <a:pt x="409" y="220"/>
                      </a:cubicBezTo>
                      <a:cubicBezTo>
                        <a:pt x="409" y="325"/>
                        <a:pt x="321" y="410"/>
                        <a:pt x="216" y="41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sp>
          <p:nvSpPr>
            <p:cNvPr id="13" name="TextBox 110"/>
            <p:cNvSpPr txBox="1"/>
            <p:nvPr/>
          </p:nvSpPr>
          <p:spPr>
            <a:xfrm>
              <a:off x="1510606" y="4600246"/>
              <a:ext cx="581962" cy="400110"/>
            </a:xfrm>
            <a:prstGeom prst="rect">
              <a:avLst/>
            </a:prstGeom>
            <a:noFill/>
            <a:effectLst/>
          </p:spPr>
          <p:txBody>
            <a:bodyPr wrap="square" rtlCol="0">
              <a:spAutoFit/>
            </a:bodyPr>
            <a:lstStyle/>
            <a:p>
              <a:pPr algn="ctr"/>
              <a:r>
                <a:rPr lang="zh-CN" altLang="en-US" sz="1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外部</a:t>
              </a:r>
              <a:endParaRPr lang="en-US" altLang="zh-CN" sz="1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公有</a:t>
              </a:r>
              <a:r>
                <a:rPr lang="zh-CN" altLang="en-US" sz="1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云</a:t>
              </a:r>
              <a:endParaRPr lang="en-US" altLang="zh-CN" sz="1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0" name="组合 166"/>
          <p:cNvGrpSpPr/>
          <p:nvPr/>
        </p:nvGrpSpPr>
        <p:grpSpPr>
          <a:xfrm>
            <a:off x="4123934" y="4709410"/>
            <a:ext cx="1039375" cy="424447"/>
            <a:chOff x="3106773" y="4545731"/>
            <a:chExt cx="1039375" cy="424447"/>
          </a:xfrm>
        </p:grpSpPr>
        <p:grpSp>
          <p:nvGrpSpPr>
            <p:cNvPr id="21" name="组合 142"/>
            <p:cNvGrpSpPr/>
            <p:nvPr/>
          </p:nvGrpSpPr>
          <p:grpSpPr>
            <a:xfrm>
              <a:off x="3106773" y="4545731"/>
              <a:ext cx="1039375" cy="412715"/>
              <a:chOff x="1559595" y="5435658"/>
              <a:chExt cx="2206693" cy="876233"/>
            </a:xfrm>
          </p:grpSpPr>
          <p:sp>
            <p:nvSpPr>
              <p:cNvPr id="23" name="Freeform 131"/>
              <p:cNvSpPr>
                <a:spLocks noChangeArrowheads="1"/>
              </p:cNvSpPr>
              <p:nvPr/>
            </p:nvSpPr>
            <p:spPr bwMode="auto">
              <a:xfrm>
                <a:off x="1559595" y="5435658"/>
                <a:ext cx="2206693" cy="876233"/>
              </a:xfrm>
              <a:custGeom>
                <a:avLst/>
                <a:gdLst>
                  <a:gd name="T0" fmla="*/ 2147483647 w 1414"/>
                  <a:gd name="T1" fmla="*/ 2147483647 h 674"/>
                  <a:gd name="T2" fmla="*/ 2147483647 w 1414"/>
                  <a:gd name="T3" fmla="*/ 2147483647 h 674"/>
                  <a:gd name="T4" fmla="*/ 2147483647 w 1414"/>
                  <a:gd name="T5" fmla="*/ 2147483647 h 674"/>
                  <a:gd name="T6" fmla="*/ 2147483647 w 1414"/>
                  <a:gd name="T7" fmla="*/ 2147483647 h 674"/>
                  <a:gd name="T8" fmla="*/ 2147483647 w 1414"/>
                  <a:gd name="T9" fmla="*/ 2147483647 h 674"/>
                  <a:gd name="T10" fmla="*/ 2147483647 w 1414"/>
                  <a:gd name="T11" fmla="*/ 2147483647 h 674"/>
                  <a:gd name="T12" fmla="*/ 2147483647 w 1414"/>
                  <a:gd name="T13" fmla="*/ 0 h 674"/>
                  <a:gd name="T14" fmla="*/ 2147483647 w 1414"/>
                  <a:gd name="T15" fmla="*/ 2147483647 h 674"/>
                  <a:gd name="T16" fmla="*/ 2147483647 w 1414"/>
                  <a:gd name="T17" fmla="*/ 2147483647 h 674"/>
                  <a:gd name="T18" fmla="*/ 0 w 1414"/>
                  <a:gd name="T19" fmla="*/ 2147483647 h 674"/>
                  <a:gd name="T20" fmla="*/ 2147483647 w 1414"/>
                  <a:gd name="T21" fmla="*/ 2147483647 h 674"/>
                  <a:gd name="T22" fmla="*/ 2147483647 w 1414"/>
                  <a:gd name="T23" fmla="*/ 2147483647 h 674"/>
                  <a:gd name="T24" fmla="*/ 2147483647 w 1414"/>
                  <a:gd name="T25" fmla="*/ 2147483647 h 674"/>
                  <a:gd name="T26" fmla="*/ 2147483647 w 1414"/>
                  <a:gd name="T27" fmla="*/ 2147483647 h 674"/>
                  <a:gd name="T28" fmla="*/ 2147483647 w 1414"/>
                  <a:gd name="T29" fmla="*/ 2147483647 h 6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4"/>
                  <a:gd name="T46" fmla="*/ 0 h 674"/>
                  <a:gd name="T47" fmla="*/ 1414 w 1414"/>
                  <a:gd name="T48" fmla="*/ 674 h 6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4" h="674">
                    <a:moveTo>
                      <a:pt x="1414" y="406"/>
                    </a:moveTo>
                    <a:cubicBezTo>
                      <a:pt x="1414" y="222"/>
                      <a:pt x="1269" y="121"/>
                      <a:pt x="1119" y="142"/>
                    </a:cubicBezTo>
                    <a:cubicBezTo>
                      <a:pt x="886" y="174"/>
                      <a:pt x="900" y="455"/>
                      <a:pt x="950" y="490"/>
                    </a:cubicBezTo>
                    <a:cubicBezTo>
                      <a:pt x="950" y="490"/>
                      <a:pt x="950" y="490"/>
                      <a:pt x="950" y="490"/>
                    </a:cubicBezTo>
                    <a:cubicBezTo>
                      <a:pt x="950" y="490"/>
                      <a:pt x="950" y="490"/>
                      <a:pt x="950" y="490"/>
                    </a:cubicBezTo>
                    <a:cubicBezTo>
                      <a:pt x="904" y="490"/>
                      <a:pt x="762" y="275"/>
                      <a:pt x="946" y="96"/>
                    </a:cubicBezTo>
                    <a:cubicBezTo>
                      <a:pt x="892" y="34"/>
                      <a:pt x="812" y="0"/>
                      <a:pt x="728" y="0"/>
                    </a:cubicBezTo>
                    <a:cubicBezTo>
                      <a:pt x="571" y="0"/>
                      <a:pt x="475" y="84"/>
                      <a:pt x="433" y="230"/>
                    </a:cubicBezTo>
                    <a:cubicBezTo>
                      <a:pt x="326" y="199"/>
                      <a:pt x="203" y="275"/>
                      <a:pt x="180" y="387"/>
                    </a:cubicBezTo>
                    <a:cubicBezTo>
                      <a:pt x="50" y="383"/>
                      <a:pt x="0" y="471"/>
                      <a:pt x="0" y="536"/>
                    </a:cubicBezTo>
                    <a:cubicBezTo>
                      <a:pt x="0" y="612"/>
                      <a:pt x="62" y="674"/>
                      <a:pt x="138" y="674"/>
                    </a:cubicBezTo>
                    <a:cubicBezTo>
                      <a:pt x="138" y="674"/>
                      <a:pt x="307" y="674"/>
                      <a:pt x="1122" y="674"/>
                    </a:cubicBezTo>
                    <a:cubicBezTo>
                      <a:pt x="1294" y="674"/>
                      <a:pt x="1414" y="551"/>
                      <a:pt x="1414" y="406"/>
                    </a:cubicBezTo>
                    <a:cubicBezTo>
                      <a:pt x="1414" y="406"/>
                      <a:pt x="1414" y="406"/>
                      <a:pt x="1414" y="406"/>
                    </a:cubicBezTo>
                    <a:cubicBezTo>
                      <a:pt x="1414" y="406"/>
                      <a:pt x="1414" y="406"/>
                      <a:pt x="1414" y="406"/>
                    </a:cubicBezTo>
                    <a:close/>
                  </a:path>
                </a:pathLst>
              </a:cu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4" name="Group 132"/>
              <p:cNvGrpSpPr/>
              <p:nvPr/>
            </p:nvGrpSpPr>
            <p:grpSpPr bwMode="auto">
              <a:xfrm>
                <a:off x="3101987" y="5707904"/>
                <a:ext cx="552524" cy="461635"/>
                <a:chOff x="0" y="0"/>
                <a:chExt cx="641446" cy="643318"/>
              </a:xfrm>
            </p:grpSpPr>
            <p:grpSp>
              <p:nvGrpSpPr>
                <p:cNvPr id="25" name="Group 133"/>
                <p:cNvGrpSpPr/>
                <p:nvPr/>
              </p:nvGrpSpPr>
              <p:grpSpPr bwMode="auto">
                <a:xfrm>
                  <a:off x="100891" y="119400"/>
                  <a:ext cx="424551" cy="427802"/>
                  <a:chOff x="0" y="0"/>
                  <a:chExt cx="353403" cy="356109"/>
                </a:xfrm>
              </p:grpSpPr>
              <p:sp>
                <p:nvSpPr>
                  <p:cNvPr id="27" name="Freeform 8"/>
                  <p:cNvSpPr>
                    <a:spLocks noChangeArrowheads="1"/>
                  </p:cNvSpPr>
                  <p:nvPr/>
                </p:nvSpPr>
                <p:spPr bwMode="auto">
                  <a:xfrm rot="5400000" flipH="1">
                    <a:off x="-34209" y="34209"/>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Freeform 8"/>
                  <p:cNvSpPr>
                    <a:spLocks noChangeArrowheads="1"/>
                  </p:cNvSpPr>
                  <p:nvPr/>
                </p:nvSpPr>
                <p:spPr bwMode="auto">
                  <a:xfrm rot="-5400000" flipH="1" flipV="1">
                    <a:off x="128192" y="130898"/>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6" name="Freeform 7"/>
                <p:cNvSpPr>
                  <a:spLocks noEditPoints="1" noChangeArrowheads="1"/>
                </p:cNvSpPr>
                <p:nvPr/>
              </p:nvSpPr>
              <p:spPr bwMode="auto">
                <a:xfrm rot="10800000" flipH="1">
                  <a:off x="0" y="0"/>
                  <a:ext cx="641446" cy="643318"/>
                </a:xfrm>
                <a:custGeom>
                  <a:avLst/>
                  <a:gdLst>
                    <a:gd name="T0" fmla="*/ 2147483647 w 435"/>
                    <a:gd name="T1" fmla="*/ 0 h 436"/>
                    <a:gd name="T2" fmla="*/ 0 w 435"/>
                    <a:gd name="T3" fmla="*/ 2147483647 h 436"/>
                    <a:gd name="T4" fmla="*/ 2147483647 w 435"/>
                    <a:gd name="T5" fmla="*/ 2147483647 h 436"/>
                    <a:gd name="T6" fmla="*/ 2147483647 w 435"/>
                    <a:gd name="T7" fmla="*/ 2147483647 h 436"/>
                    <a:gd name="T8" fmla="*/ 2147483647 w 435"/>
                    <a:gd name="T9" fmla="*/ 0 h 436"/>
                    <a:gd name="T10" fmla="*/ 2147483647 w 435"/>
                    <a:gd name="T11" fmla="*/ 2147483647 h 436"/>
                    <a:gd name="T12" fmla="*/ 2147483647 w 435"/>
                    <a:gd name="T13" fmla="*/ 2147483647 h 436"/>
                    <a:gd name="T14" fmla="*/ 2147483647 w 435"/>
                    <a:gd name="T15" fmla="*/ 2147483647 h 436"/>
                    <a:gd name="T16" fmla="*/ 2147483647 w 435"/>
                    <a:gd name="T17" fmla="*/ 2147483647 h 436"/>
                    <a:gd name="T18" fmla="*/ 2147483647 w 435"/>
                    <a:gd name="T19" fmla="*/ 2147483647 h 4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5"/>
                    <a:gd name="T31" fmla="*/ 0 h 436"/>
                    <a:gd name="T32" fmla="*/ 435 w 435"/>
                    <a:gd name="T33" fmla="*/ 436 h 4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5" h="436">
                      <a:moveTo>
                        <a:pt x="216" y="0"/>
                      </a:moveTo>
                      <a:cubicBezTo>
                        <a:pt x="97" y="0"/>
                        <a:pt x="0" y="97"/>
                        <a:pt x="0" y="220"/>
                      </a:cubicBezTo>
                      <a:cubicBezTo>
                        <a:pt x="0" y="340"/>
                        <a:pt x="97" y="436"/>
                        <a:pt x="216" y="436"/>
                      </a:cubicBezTo>
                      <a:cubicBezTo>
                        <a:pt x="339" y="436"/>
                        <a:pt x="435" y="340"/>
                        <a:pt x="435" y="220"/>
                      </a:cubicBezTo>
                      <a:cubicBezTo>
                        <a:pt x="435" y="97"/>
                        <a:pt x="339" y="0"/>
                        <a:pt x="216" y="0"/>
                      </a:cubicBezTo>
                      <a:close/>
                      <a:moveTo>
                        <a:pt x="216" y="410"/>
                      </a:moveTo>
                      <a:cubicBezTo>
                        <a:pt x="111" y="410"/>
                        <a:pt x="27" y="325"/>
                        <a:pt x="27" y="220"/>
                      </a:cubicBezTo>
                      <a:cubicBezTo>
                        <a:pt x="27" y="114"/>
                        <a:pt x="111" y="27"/>
                        <a:pt x="216" y="27"/>
                      </a:cubicBezTo>
                      <a:cubicBezTo>
                        <a:pt x="321" y="27"/>
                        <a:pt x="409" y="114"/>
                        <a:pt x="409" y="220"/>
                      </a:cubicBezTo>
                      <a:cubicBezTo>
                        <a:pt x="409" y="325"/>
                        <a:pt x="321" y="410"/>
                        <a:pt x="216" y="41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sp>
          <p:nvSpPr>
            <p:cNvPr id="22" name="TextBox 110"/>
            <p:cNvSpPr txBox="1"/>
            <p:nvPr/>
          </p:nvSpPr>
          <p:spPr>
            <a:xfrm>
              <a:off x="3249006" y="4662401"/>
              <a:ext cx="592257" cy="307777"/>
            </a:xfrm>
            <a:prstGeom prst="rect">
              <a:avLst/>
            </a:prstGeom>
            <a:noFill/>
            <a:effectLst/>
          </p:spPr>
          <p:txBody>
            <a:bodyPr wrap="square" rtlCol="0">
              <a:spAutoFit/>
            </a:bodyPr>
            <a:lstStyle/>
            <a:p>
              <a:pPr algn="ctr"/>
              <a:r>
                <a:rPr lang="zh-CN" altLang="en-US" sz="700" b="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公有</a:t>
              </a:r>
              <a:r>
                <a:rPr lang="zh-CN" altLang="en-US" sz="7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云</a:t>
              </a:r>
              <a:endParaRPr lang="en-US" altLang="zh-CN" sz="7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7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私有云</a:t>
              </a:r>
              <a:endParaRPr lang="en-US" altLang="zh-CN" sz="7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9" name="组合 131"/>
          <p:cNvGrpSpPr/>
          <p:nvPr/>
        </p:nvGrpSpPr>
        <p:grpSpPr>
          <a:xfrm>
            <a:off x="7171923" y="4709409"/>
            <a:ext cx="1039375" cy="452026"/>
            <a:chOff x="6031363" y="4545731"/>
            <a:chExt cx="1039375" cy="452026"/>
          </a:xfrm>
        </p:grpSpPr>
        <p:grpSp>
          <p:nvGrpSpPr>
            <p:cNvPr id="30" name="组合 152"/>
            <p:cNvGrpSpPr/>
            <p:nvPr/>
          </p:nvGrpSpPr>
          <p:grpSpPr>
            <a:xfrm>
              <a:off x="6031363" y="4545731"/>
              <a:ext cx="1039375" cy="412715"/>
              <a:chOff x="1559595" y="5435658"/>
              <a:chExt cx="2206693" cy="876233"/>
            </a:xfrm>
          </p:grpSpPr>
          <p:sp>
            <p:nvSpPr>
              <p:cNvPr id="32" name="Freeform 131"/>
              <p:cNvSpPr>
                <a:spLocks noChangeArrowheads="1"/>
              </p:cNvSpPr>
              <p:nvPr/>
            </p:nvSpPr>
            <p:spPr bwMode="auto">
              <a:xfrm>
                <a:off x="1559595" y="5435658"/>
                <a:ext cx="2206693" cy="876233"/>
              </a:xfrm>
              <a:custGeom>
                <a:avLst/>
                <a:gdLst>
                  <a:gd name="T0" fmla="*/ 2147483647 w 1414"/>
                  <a:gd name="T1" fmla="*/ 2147483647 h 674"/>
                  <a:gd name="T2" fmla="*/ 2147483647 w 1414"/>
                  <a:gd name="T3" fmla="*/ 2147483647 h 674"/>
                  <a:gd name="T4" fmla="*/ 2147483647 w 1414"/>
                  <a:gd name="T5" fmla="*/ 2147483647 h 674"/>
                  <a:gd name="T6" fmla="*/ 2147483647 w 1414"/>
                  <a:gd name="T7" fmla="*/ 2147483647 h 674"/>
                  <a:gd name="T8" fmla="*/ 2147483647 w 1414"/>
                  <a:gd name="T9" fmla="*/ 2147483647 h 674"/>
                  <a:gd name="T10" fmla="*/ 2147483647 w 1414"/>
                  <a:gd name="T11" fmla="*/ 2147483647 h 674"/>
                  <a:gd name="T12" fmla="*/ 2147483647 w 1414"/>
                  <a:gd name="T13" fmla="*/ 0 h 674"/>
                  <a:gd name="T14" fmla="*/ 2147483647 w 1414"/>
                  <a:gd name="T15" fmla="*/ 2147483647 h 674"/>
                  <a:gd name="T16" fmla="*/ 2147483647 w 1414"/>
                  <a:gd name="T17" fmla="*/ 2147483647 h 674"/>
                  <a:gd name="T18" fmla="*/ 0 w 1414"/>
                  <a:gd name="T19" fmla="*/ 2147483647 h 674"/>
                  <a:gd name="T20" fmla="*/ 2147483647 w 1414"/>
                  <a:gd name="T21" fmla="*/ 2147483647 h 674"/>
                  <a:gd name="T22" fmla="*/ 2147483647 w 1414"/>
                  <a:gd name="T23" fmla="*/ 2147483647 h 674"/>
                  <a:gd name="T24" fmla="*/ 2147483647 w 1414"/>
                  <a:gd name="T25" fmla="*/ 2147483647 h 674"/>
                  <a:gd name="T26" fmla="*/ 2147483647 w 1414"/>
                  <a:gd name="T27" fmla="*/ 2147483647 h 674"/>
                  <a:gd name="T28" fmla="*/ 2147483647 w 1414"/>
                  <a:gd name="T29" fmla="*/ 2147483647 h 6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4"/>
                  <a:gd name="T46" fmla="*/ 0 h 674"/>
                  <a:gd name="T47" fmla="*/ 1414 w 1414"/>
                  <a:gd name="T48" fmla="*/ 674 h 6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4" h="674">
                    <a:moveTo>
                      <a:pt x="1414" y="406"/>
                    </a:moveTo>
                    <a:cubicBezTo>
                      <a:pt x="1414" y="222"/>
                      <a:pt x="1269" y="121"/>
                      <a:pt x="1119" y="142"/>
                    </a:cubicBezTo>
                    <a:cubicBezTo>
                      <a:pt x="886" y="174"/>
                      <a:pt x="900" y="455"/>
                      <a:pt x="950" y="490"/>
                    </a:cubicBezTo>
                    <a:cubicBezTo>
                      <a:pt x="950" y="490"/>
                      <a:pt x="950" y="490"/>
                      <a:pt x="950" y="490"/>
                    </a:cubicBezTo>
                    <a:cubicBezTo>
                      <a:pt x="950" y="490"/>
                      <a:pt x="950" y="490"/>
                      <a:pt x="950" y="490"/>
                    </a:cubicBezTo>
                    <a:cubicBezTo>
                      <a:pt x="904" y="490"/>
                      <a:pt x="762" y="275"/>
                      <a:pt x="946" y="96"/>
                    </a:cubicBezTo>
                    <a:cubicBezTo>
                      <a:pt x="892" y="34"/>
                      <a:pt x="812" y="0"/>
                      <a:pt x="728" y="0"/>
                    </a:cubicBezTo>
                    <a:cubicBezTo>
                      <a:pt x="571" y="0"/>
                      <a:pt x="475" y="84"/>
                      <a:pt x="433" y="230"/>
                    </a:cubicBezTo>
                    <a:cubicBezTo>
                      <a:pt x="326" y="199"/>
                      <a:pt x="203" y="275"/>
                      <a:pt x="180" y="387"/>
                    </a:cubicBezTo>
                    <a:cubicBezTo>
                      <a:pt x="50" y="383"/>
                      <a:pt x="0" y="471"/>
                      <a:pt x="0" y="536"/>
                    </a:cubicBezTo>
                    <a:cubicBezTo>
                      <a:pt x="0" y="612"/>
                      <a:pt x="62" y="674"/>
                      <a:pt x="138" y="674"/>
                    </a:cubicBezTo>
                    <a:cubicBezTo>
                      <a:pt x="138" y="674"/>
                      <a:pt x="307" y="674"/>
                      <a:pt x="1122" y="674"/>
                    </a:cubicBezTo>
                    <a:cubicBezTo>
                      <a:pt x="1294" y="674"/>
                      <a:pt x="1414" y="551"/>
                      <a:pt x="1414" y="406"/>
                    </a:cubicBezTo>
                    <a:cubicBezTo>
                      <a:pt x="1414" y="406"/>
                      <a:pt x="1414" y="406"/>
                      <a:pt x="1414" y="406"/>
                    </a:cubicBezTo>
                    <a:cubicBezTo>
                      <a:pt x="1414" y="406"/>
                      <a:pt x="1414" y="406"/>
                      <a:pt x="1414" y="406"/>
                    </a:cubicBezTo>
                    <a:close/>
                  </a:path>
                </a:pathLst>
              </a:cu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3" name="Group 132"/>
              <p:cNvGrpSpPr/>
              <p:nvPr/>
            </p:nvGrpSpPr>
            <p:grpSpPr bwMode="auto">
              <a:xfrm>
                <a:off x="3101987" y="5707904"/>
                <a:ext cx="552524" cy="461635"/>
                <a:chOff x="0" y="0"/>
                <a:chExt cx="641446" cy="643318"/>
              </a:xfrm>
            </p:grpSpPr>
            <p:grpSp>
              <p:nvGrpSpPr>
                <p:cNvPr id="34" name="Group 133"/>
                <p:cNvGrpSpPr/>
                <p:nvPr/>
              </p:nvGrpSpPr>
              <p:grpSpPr bwMode="auto">
                <a:xfrm>
                  <a:off x="100891" y="119400"/>
                  <a:ext cx="424551" cy="427802"/>
                  <a:chOff x="0" y="0"/>
                  <a:chExt cx="353403" cy="356109"/>
                </a:xfrm>
              </p:grpSpPr>
              <p:sp>
                <p:nvSpPr>
                  <p:cNvPr id="36" name="Freeform 8"/>
                  <p:cNvSpPr>
                    <a:spLocks noChangeArrowheads="1"/>
                  </p:cNvSpPr>
                  <p:nvPr/>
                </p:nvSpPr>
                <p:spPr bwMode="auto">
                  <a:xfrm rot="5400000" flipH="1">
                    <a:off x="-34209" y="34209"/>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Freeform 8"/>
                  <p:cNvSpPr>
                    <a:spLocks noChangeArrowheads="1"/>
                  </p:cNvSpPr>
                  <p:nvPr/>
                </p:nvSpPr>
                <p:spPr bwMode="auto">
                  <a:xfrm rot="-5400000" flipH="1" flipV="1">
                    <a:off x="128192" y="130898"/>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5" name="Freeform 7"/>
                <p:cNvSpPr>
                  <a:spLocks noEditPoints="1" noChangeArrowheads="1"/>
                </p:cNvSpPr>
                <p:nvPr/>
              </p:nvSpPr>
              <p:spPr bwMode="auto">
                <a:xfrm rot="10800000" flipH="1">
                  <a:off x="0" y="0"/>
                  <a:ext cx="641446" cy="643318"/>
                </a:xfrm>
                <a:custGeom>
                  <a:avLst/>
                  <a:gdLst>
                    <a:gd name="T0" fmla="*/ 2147483647 w 435"/>
                    <a:gd name="T1" fmla="*/ 0 h 436"/>
                    <a:gd name="T2" fmla="*/ 0 w 435"/>
                    <a:gd name="T3" fmla="*/ 2147483647 h 436"/>
                    <a:gd name="T4" fmla="*/ 2147483647 w 435"/>
                    <a:gd name="T5" fmla="*/ 2147483647 h 436"/>
                    <a:gd name="T6" fmla="*/ 2147483647 w 435"/>
                    <a:gd name="T7" fmla="*/ 2147483647 h 436"/>
                    <a:gd name="T8" fmla="*/ 2147483647 w 435"/>
                    <a:gd name="T9" fmla="*/ 0 h 436"/>
                    <a:gd name="T10" fmla="*/ 2147483647 w 435"/>
                    <a:gd name="T11" fmla="*/ 2147483647 h 436"/>
                    <a:gd name="T12" fmla="*/ 2147483647 w 435"/>
                    <a:gd name="T13" fmla="*/ 2147483647 h 436"/>
                    <a:gd name="T14" fmla="*/ 2147483647 w 435"/>
                    <a:gd name="T15" fmla="*/ 2147483647 h 436"/>
                    <a:gd name="T16" fmla="*/ 2147483647 w 435"/>
                    <a:gd name="T17" fmla="*/ 2147483647 h 436"/>
                    <a:gd name="T18" fmla="*/ 2147483647 w 435"/>
                    <a:gd name="T19" fmla="*/ 2147483647 h 4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5"/>
                    <a:gd name="T31" fmla="*/ 0 h 436"/>
                    <a:gd name="T32" fmla="*/ 435 w 435"/>
                    <a:gd name="T33" fmla="*/ 436 h 4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5" h="436">
                      <a:moveTo>
                        <a:pt x="216" y="0"/>
                      </a:moveTo>
                      <a:cubicBezTo>
                        <a:pt x="97" y="0"/>
                        <a:pt x="0" y="97"/>
                        <a:pt x="0" y="220"/>
                      </a:cubicBezTo>
                      <a:cubicBezTo>
                        <a:pt x="0" y="340"/>
                        <a:pt x="97" y="436"/>
                        <a:pt x="216" y="436"/>
                      </a:cubicBezTo>
                      <a:cubicBezTo>
                        <a:pt x="339" y="436"/>
                        <a:pt x="435" y="340"/>
                        <a:pt x="435" y="220"/>
                      </a:cubicBezTo>
                      <a:cubicBezTo>
                        <a:pt x="435" y="97"/>
                        <a:pt x="339" y="0"/>
                        <a:pt x="216" y="0"/>
                      </a:cubicBezTo>
                      <a:close/>
                      <a:moveTo>
                        <a:pt x="216" y="410"/>
                      </a:moveTo>
                      <a:cubicBezTo>
                        <a:pt x="111" y="410"/>
                        <a:pt x="27" y="325"/>
                        <a:pt x="27" y="220"/>
                      </a:cubicBezTo>
                      <a:cubicBezTo>
                        <a:pt x="27" y="114"/>
                        <a:pt x="111" y="27"/>
                        <a:pt x="216" y="27"/>
                      </a:cubicBezTo>
                      <a:cubicBezTo>
                        <a:pt x="321" y="27"/>
                        <a:pt x="409" y="114"/>
                        <a:pt x="409" y="220"/>
                      </a:cubicBezTo>
                      <a:cubicBezTo>
                        <a:pt x="409" y="325"/>
                        <a:pt x="321" y="410"/>
                        <a:pt x="216" y="41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sp>
          <p:nvSpPr>
            <p:cNvPr id="31" name="TextBox 110"/>
            <p:cNvSpPr txBox="1"/>
            <p:nvPr/>
          </p:nvSpPr>
          <p:spPr>
            <a:xfrm>
              <a:off x="6196703" y="4597647"/>
              <a:ext cx="622708" cy="400110"/>
            </a:xfrm>
            <a:prstGeom prst="rect">
              <a:avLst/>
            </a:prstGeom>
            <a:noFill/>
            <a:effectLst/>
          </p:spPr>
          <p:txBody>
            <a:bodyPr wrap="square" rtlCol="0">
              <a:spAutoFit/>
            </a:bodyPr>
            <a:lstStyle/>
            <a:p>
              <a:pPr algn="ctr"/>
              <a:r>
                <a:rPr lang="en-US" altLang="zh-CN" sz="1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ERP</a:t>
              </a:r>
              <a:endParaRPr lang="en-US" altLang="zh-CN" sz="1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私有</a:t>
              </a:r>
              <a:r>
                <a:rPr lang="zh-CN" altLang="en-US" sz="1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云</a:t>
              </a:r>
              <a:endParaRPr lang="en-US" altLang="zh-CN" sz="1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8" name="圆角矩形 37"/>
          <p:cNvSpPr/>
          <p:nvPr/>
        </p:nvSpPr>
        <p:spPr>
          <a:xfrm>
            <a:off x="2072541" y="838646"/>
            <a:ext cx="5945950" cy="3799018"/>
          </a:xfrm>
          <a:prstGeom prst="roundRect">
            <a:avLst>
              <a:gd name="adj" fmla="val 268"/>
            </a:avLst>
          </a:prstGeom>
          <a:no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15" dirty="0"/>
              <a:t> </a:t>
            </a:r>
            <a:endParaRPr lang="zh-CN" altLang="en-US" sz="1015" dirty="0"/>
          </a:p>
        </p:txBody>
      </p:sp>
      <p:sp>
        <p:nvSpPr>
          <p:cNvPr id="39" name="圆角矩形 38"/>
          <p:cNvSpPr/>
          <p:nvPr/>
        </p:nvSpPr>
        <p:spPr bwMode="auto">
          <a:xfrm>
            <a:off x="2157603" y="874985"/>
            <a:ext cx="5781736" cy="270002"/>
          </a:xfrm>
          <a:prstGeom prst="roundRect">
            <a:avLst>
              <a:gd name="adj" fmla="val 6084"/>
            </a:avLst>
          </a:prstGeom>
          <a:solidFill>
            <a:srgbClr val="E60012"/>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fontAlgn="base">
              <a:spcBef>
                <a:spcPct val="0"/>
              </a:spcBef>
              <a:spcAft>
                <a:spcPct val="0"/>
              </a:spcAft>
            </a:pPr>
            <a:endParaRPr kumimoji="1" lang="zh-CN" altLang="en-US" sz="900" b="1" dirty="0">
              <a:latin typeface="微软雅黑" panose="020B0503020204020204" pitchFamily="34" charset="-122"/>
              <a:ea typeface="微软雅黑" panose="020B0503020204020204" pitchFamily="34" charset="-122"/>
            </a:endParaRPr>
          </a:p>
        </p:txBody>
      </p:sp>
      <p:sp>
        <p:nvSpPr>
          <p:cNvPr id="40" name="TextBox 255"/>
          <p:cNvSpPr txBox="1"/>
          <p:nvPr/>
        </p:nvSpPr>
        <p:spPr>
          <a:xfrm>
            <a:off x="4542107" y="884167"/>
            <a:ext cx="1980029" cy="246221"/>
          </a:xfrm>
          <a:prstGeom prst="rect">
            <a:avLst/>
          </a:prstGeom>
          <a:noFill/>
        </p:spPr>
        <p:txBody>
          <a:bodyPr wrap="none" rtlCol="0">
            <a:spAutoFit/>
          </a:bodyPr>
          <a:lstStyle/>
          <a:p>
            <a:pPr algn="ctr"/>
            <a:r>
              <a:rPr lang="zh-CN" altLang="en-US" sz="1000" b="1"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用友数字采购解决方案应用架构</a:t>
            </a:r>
            <a:endParaRPr lang="zh-CN" altLang="en-US" sz="1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 name="圆角矩形 40"/>
          <p:cNvSpPr/>
          <p:nvPr/>
        </p:nvSpPr>
        <p:spPr bwMode="auto">
          <a:xfrm>
            <a:off x="2438264" y="1844215"/>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自助服务</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 name="圆角矩形 41"/>
          <p:cNvSpPr/>
          <p:nvPr/>
        </p:nvSpPr>
        <p:spPr bwMode="auto">
          <a:xfrm>
            <a:off x="3482467" y="1643999"/>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投标</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 name="圆角矩形 42"/>
          <p:cNvSpPr/>
          <p:nvPr/>
        </p:nvSpPr>
        <p:spPr bwMode="auto">
          <a:xfrm>
            <a:off x="3482467" y="2323898"/>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75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订单执行</a:t>
            </a:r>
            <a:r>
              <a:rPr lang="en-US" altLang="zh-CN" sz="75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75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跟踪</a:t>
            </a:r>
            <a:endParaRPr lang="zh-CN" altLang="en-US" sz="75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 name="圆角矩形 43"/>
          <p:cNvSpPr/>
          <p:nvPr/>
        </p:nvSpPr>
        <p:spPr bwMode="auto">
          <a:xfrm>
            <a:off x="4592275" y="1371731"/>
            <a:ext cx="972000" cy="1692000"/>
          </a:xfrm>
          <a:prstGeom prst="roundRect">
            <a:avLst>
              <a:gd name="adj" fmla="val 6084"/>
            </a:avLst>
          </a:prstGeom>
          <a:solidFill>
            <a:schemeClr val="bg1">
              <a:lumMod val="9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r>
              <a:rPr lang="zh-CN" altLang="en-US" sz="1000" b="1"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采购</a:t>
            </a:r>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寻源</a:t>
            </a:r>
            <a:endPar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45" name="组合 99"/>
          <p:cNvGrpSpPr/>
          <p:nvPr/>
        </p:nvGrpSpPr>
        <p:grpSpPr>
          <a:xfrm>
            <a:off x="5609840" y="1382941"/>
            <a:ext cx="972000" cy="648000"/>
            <a:chOff x="5257218" y="3102124"/>
            <a:chExt cx="1305511" cy="612810"/>
          </a:xfrm>
        </p:grpSpPr>
        <p:sp>
          <p:nvSpPr>
            <p:cNvPr id="46" name="圆角矩形 45"/>
            <p:cNvSpPr/>
            <p:nvPr/>
          </p:nvSpPr>
          <p:spPr bwMode="auto">
            <a:xfrm>
              <a:off x="5257218" y="3102124"/>
              <a:ext cx="1305511" cy="612810"/>
            </a:xfrm>
            <a:prstGeom prst="roundRect">
              <a:avLst>
                <a:gd name="adj" fmla="val 6084"/>
              </a:avLst>
            </a:prstGeom>
            <a:solidFill>
              <a:schemeClr val="bg1">
                <a:lumMod val="9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r>
                <a:rPr lang="zh-CN" altLang="en-US" sz="1000" b="1"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供应商管理</a:t>
              </a:r>
              <a:endPar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 name="圆角矩形 46"/>
            <p:cNvSpPr/>
            <p:nvPr/>
          </p:nvSpPr>
          <p:spPr bwMode="auto">
            <a:xfrm>
              <a:off x="5394176" y="3305904"/>
              <a:ext cx="1026623" cy="170225"/>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供应</a:t>
              </a: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商</a:t>
              </a:r>
              <a:r>
                <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清单</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 name="圆角矩形 47"/>
            <p:cNvSpPr/>
            <p:nvPr/>
          </p:nvSpPr>
          <p:spPr bwMode="auto">
            <a:xfrm>
              <a:off x="5394176" y="3502184"/>
              <a:ext cx="1026623" cy="170225"/>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供应</a:t>
              </a: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商</a:t>
              </a:r>
              <a:r>
                <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邀约</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49" name="圆角矩形 48"/>
          <p:cNvSpPr/>
          <p:nvPr/>
        </p:nvSpPr>
        <p:spPr bwMode="auto">
          <a:xfrm>
            <a:off x="4687853" y="1640903"/>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需求受理</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 name="圆角矩形 49"/>
          <p:cNvSpPr/>
          <p:nvPr/>
        </p:nvSpPr>
        <p:spPr bwMode="auto">
          <a:xfrm>
            <a:off x="4687853" y="1880219"/>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询报价</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 name="圆角矩形 50"/>
          <p:cNvSpPr/>
          <p:nvPr/>
        </p:nvSpPr>
        <p:spPr bwMode="auto">
          <a:xfrm>
            <a:off x="4687853" y="2119535"/>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招投标</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2" name="圆角矩形 51"/>
          <p:cNvSpPr/>
          <p:nvPr/>
        </p:nvSpPr>
        <p:spPr bwMode="auto">
          <a:xfrm>
            <a:off x="4687853" y="2355278"/>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在线竞价</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3" name="圆角矩形 52"/>
          <p:cNvSpPr/>
          <p:nvPr/>
        </p:nvSpPr>
        <p:spPr bwMode="auto">
          <a:xfrm>
            <a:off x="4687853" y="2594594"/>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谈判</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4" name="圆角矩形 53"/>
          <p:cNvSpPr/>
          <p:nvPr/>
        </p:nvSpPr>
        <p:spPr bwMode="auto">
          <a:xfrm>
            <a:off x="4687853" y="2833909"/>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采购决策</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5" name="圆角矩形 54"/>
          <p:cNvSpPr/>
          <p:nvPr/>
        </p:nvSpPr>
        <p:spPr bwMode="auto">
          <a:xfrm>
            <a:off x="4424517" y="3159661"/>
            <a:ext cx="2236302" cy="720000"/>
          </a:xfrm>
          <a:prstGeom prst="roundRect">
            <a:avLst>
              <a:gd name="adj" fmla="val 6084"/>
            </a:avLst>
          </a:prstGeom>
          <a:solidFill>
            <a:schemeClr val="bg1">
              <a:lumMod val="9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内部</a:t>
            </a:r>
            <a:r>
              <a:rPr lang="zh-CN" altLang="en-US" sz="1000" b="1"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商城</a:t>
            </a:r>
            <a:endPar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6" name="圆角矩形 55"/>
          <p:cNvSpPr/>
          <p:nvPr/>
        </p:nvSpPr>
        <p:spPr bwMode="auto">
          <a:xfrm>
            <a:off x="5172442" y="3383693"/>
            <a:ext cx="684000"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超市门户</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7" name="圆角矩形 56"/>
          <p:cNvSpPr/>
          <p:nvPr/>
        </p:nvSpPr>
        <p:spPr bwMode="auto">
          <a:xfrm>
            <a:off x="5891323" y="3383693"/>
            <a:ext cx="684000"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购物车</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8" name="圆角矩形 57"/>
          <p:cNvSpPr/>
          <p:nvPr/>
        </p:nvSpPr>
        <p:spPr bwMode="auto">
          <a:xfrm>
            <a:off x="4453562" y="3614675"/>
            <a:ext cx="684000"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订单管理</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9" name="圆角矩形 58"/>
          <p:cNvSpPr/>
          <p:nvPr/>
        </p:nvSpPr>
        <p:spPr bwMode="auto">
          <a:xfrm>
            <a:off x="2157601" y="3943718"/>
            <a:ext cx="5781737" cy="649963"/>
          </a:xfrm>
          <a:prstGeom prst="roundRect">
            <a:avLst>
              <a:gd name="adj" fmla="val 6084"/>
            </a:avLst>
          </a:prstGeom>
          <a:solidFill>
            <a:srgbClr val="C00000"/>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r>
              <a:rPr lang="en-US" altLang="zh-CN" sz="1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IUAP</a:t>
            </a:r>
            <a:endParaRPr lang="zh-CN" altLang="en-US" sz="1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0" name="圆角矩形 59"/>
          <p:cNvSpPr/>
          <p:nvPr/>
        </p:nvSpPr>
        <p:spPr bwMode="auto">
          <a:xfrm>
            <a:off x="2350265" y="4267232"/>
            <a:ext cx="769967" cy="196322"/>
          </a:xfrm>
          <a:prstGeom prst="roundRect">
            <a:avLst>
              <a:gd name="adj" fmla="val 5751"/>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物料主数据</a:t>
            </a:r>
            <a:endParaRPr lang="zh-CN" altLang="en-US" sz="9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1" name="圆角矩形 60"/>
          <p:cNvSpPr/>
          <p:nvPr/>
        </p:nvSpPr>
        <p:spPr bwMode="auto">
          <a:xfrm>
            <a:off x="3168603" y="4274725"/>
            <a:ext cx="769967" cy="196322"/>
          </a:xfrm>
          <a:prstGeom prst="roundRect">
            <a:avLst>
              <a:gd name="adj" fmla="val 5751"/>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权限</a:t>
            </a:r>
            <a:endParaRPr lang="zh-CN" altLang="en-US" sz="9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2" name="圆角矩形 61"/>
          <p:cNvSpPr/>
          <p:nvPr/>
        </p:nvSpPr>
        <p:spPr bwMode="auto">
          <a:xfrm>
            <a:off x="3991106" y="4267232"/>
            <a:ext cx="769967" cy="196322"/>
          </a:xfrm>
          <a:prstGeom prst="roundRect">
            <a:avLst>
              <a:gd name="adj" fmla="val 5751"/>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7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企业</a:t>
            </a:r>
            <a:r>
              <a:rPr lang="en-US" altLang="zh-CN" sz="7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7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机构</a:t>
            </a:r>
            <a:r>
              <a:rPr lang="en-US" altLang="zh-CN" sz="7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7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人员</a:t>
            </a:r>
            <a:endParaRPr lang="zh-CN" altLang="en-US" sz="7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3" name="圆角矩形 62"/>
          <p:cNvSpPr/>
          <p:nvPr/>
        </p:nvSpPr>
        <p:spPr bwMode="auto">
          <a:xfrm>
            <a:off x="4807013" y="4274725"/>
            <a:ext cx="769967" cy="196322"/>
          </a:xfrm>
          <a:prstGeom prst="roundRect">
            <a:avLst>
              <a:gd name="adj" fmla="val 5751"/>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审批流</a:t>
            </a:r>
            <a:endParaRPr lang="zh-CN" altLang="en-US" sz="9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4" name="圆角矩形 63"/>
          <p:cNvSpPr/>
          <p:nvPr/>
        </p:nvSpPr>
        <p:spPr>
          <a:xfrm>
            <a:off x="548191" y="874985"/>
            <a:ext cx="864000" cy="2199957"/>
          </a:xfrm>
          <a:prstGeom prst="roundRect">
            <a:avLst>
              <a:gd name="adj" fmla="val 226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sz="9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2B</a:t>
            </a:r>
            <a:r>
              <a:rPr lang="zh-CN" altLang="en-US" sz="9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交易平台</a:t>
            </a:r>
            <a:endParaRPr lang="zh-CN" altLang="en-US" sz="9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5" name="圆角矩形 64"/>
          <p:cNvSpPr/>
          <p:nvPr/>
        </p:nvSpPr>
        <p:spPr>
          <a:xfrm>
            <a:off x="644633" y="1089812"/>
            <a:ext cx="650082" cy="204492"/>
          </a:xfrm>
          <a:prstGeom prst="roundRect">
            <a:avLst>
              <a:gd name="adj" fmla="val 15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1688</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平台</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6" name="圆角矩形 65"/>
          <p:cNvSpPr/>
          <p:nvPr/>
        </p:nvSpPr>
        <p:spPr>
          <a:xfrm>
            <a:off x="644633" y="1373181"/>
            <a:ext cx="650082" cy="204492"/>
          </a:xfrm>
          <a:prstGeom prst="roundRect">
            <a:avLst>
              <a:gd name="adj" fmla="val 15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e</a:t>
            </a:r>
            <a:r>
              <a:rPr lang="zh-CN" altLang="en-US"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络盟</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7" name="圆角矩形 66"/>
          <p:cNvSpPr/>
          <p:nvPr/>
        </p:nvSpPr>
        <p:spPr>
          <a:xfrm>
            <a:off x="644633" y="1656550"/>
            <a:ext cx="650082" cy="204492"/>
          </a:xfrm>
          <a:prstGeom prst="roundRect">
            <a:avLst>
              <a:gd name="adj" fmla="val 15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史泰博</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8" name="圆角矩形 67"/>
          <p:cNvSpPr/>
          <p:nvPr/>
        </p:nvSpPr>
        <p:spPr>
          <a:xfrm>
            <a:off x="644633" y="1939918"/>
            <a:ext cx="650082" cy="204492"/>
          </a:xfrm>
          <a:prstGeom prst="roundRect">
            <a:avLst>
              <a:gd name="adj" fmla="val 15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smtClean="0">
                <a:solidFill>
                  <a:schemeClr val="tx1">
                    <a:lumMod val="75000"/>
                    <a:lumOff val="25000"/>
                  </a:schemeClr>
                </a:solidFill>
              </a:rPr>
              <a:t>震坤行</a:t>
            </a:r>
            <a:endParaRPr lang="zh-CN" altLang="en-US" sz="1015" dirty="0">
              <a:solidFill>
                <a:schemeClr val="tx1">
                  <a:lumMod val="75000"/>
                  <a:lumOff val="25000"/>
                </a:schemeClr>
              </a:solidFill>
            </a:endParaRPr>
          </a:p>
        </p:txBody>
      </p:sp>
      <p:sp>
        <p:nvSpPr>
          <p:cNvPr id="69" name="圆角矩形 68"/>
          <p:cNvSpPr/>
          <p:nvPr/>
        </p:nvSpPr>
        <p:spPr>
          <a:xfrm>
            <a:off x="548191" y="3168128"/>
            <a:ext cx="864000" cy="1417770"/>
          </a:xfrm>
          <a:prstGeom prst="roundRect">
            <a:avLst>
              <a:gd name="adj" fmla="val 226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9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外部商城</a:t>
            </a:r>
            <a:endParaRPr lang="zh-CN" altLang="en-US" sz="9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0" name="圆角矩形 69"/>
          <p:cNvSpPr/>
          <p:nvPr/>
        </p:nvSpPr>
        <p:spPr>
          <a:xfrm>
            <a:off x="644633" y="3382955"/>
            <a:ext cx="650082" cy="204492"/>
          </a:xfrm>
          <a:prstGeom prst="roundRect">
            <a:avLst>
              <a:gd name="adj" fmla="val 15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天猫商城</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1" name="圆角矩形 70"/>
          <p:cNvSpPr/>
          <p:nvPr/>
        </p:nvSpPr>
        <p:spPr>
          <a:xfrm>
            <a:off x="644633" y="3666324"/>
            <a:ext cx="650082" cy="204492"/>
          </a:xfrm>
          <a:prstGeom prst="roundRect">
            <a:avLst>
              <a:gd name="adj" fmla="val 15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京东商城</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2" name="圆角矩形 71"/>
          <p:cNvSpPr/>
          <p:nvPr/>
        </p:nvSpPr>
        <p:spPr>
          <a:xfrm>
            <a:off x="644633" y="3949693"/>
            <a:ext cx="650082" cy="204492"/>
          </a:xfrm>
          <a:prstGeom prst="roundRect">
            <a:avLst>
              <a:gd name="adj" fmla="val 15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号店</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3" name="圆角矩形 72"/>
          <p:cNvSpPr/>
          <p:nvPr/>
        </p:nvSpPr>
        <p:spPr>
          <a:xfrm>
            <a:off x="644633" y="4233061"/>
            <a:ext cx="650082" cy="204492"/>
          </a:xfrm>
          <a:prstGeom prst="roundRect">
            <a:avLst>
              <a:gd name="adj" fmla="val 15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15" dirty="0">
                <a:solidFill>
                  <a:schemeClr val="tx1">
                    <a:lumMod val="75000"/>
                    <a:lumOff val="25000"/>
                  </a:schemeClr>
                </a:solidFill>
              </a:rPr>
              <a:t>… …</a:t>
            </a:r>
            <a:endParaRPr lang="zh-CN" altLang="en-US" sz="1015" dirty="0">
              <a:solidFill>
                <a:schemeClr val="tx1">
                  <a:lumMod val="75000"/>
                  <a:lumOff val="25000"/>
                </a:schemeClr>
              </a:solidFill>
            </a:endParaRPr>
          </a:p>
        </p:txBody>
      </p:sp>
      <p:sp>
        <p:nvSpPr>
          <p:cNvPr id="97" name="圆角矩形 96"/>
          <p:cNvSpPr/>
          <p:nvPr/>
        </p:nvSpPr>
        <p:spPr bwMode="auto">
          <a:xfrm>
            <a:off x="4540611" y="1181203"/>
            <a:ext cx="2080621" cy="1908000"/>
          </a:xfrm>
          <a:prstGeom prst="roundRect">
            <a:avLst>
              <a:gd name="adj" fmla="val 3997"/>
            </a:avLst>
          </a:prstGeom>
          <a:noFill/>
          <a:ln w="9525" cap="flat" cmpd="sng" algn="ctr">
            <a:solidFill>
              <a:schemeClr val="bg1">
                <a:lumMod val="50000"/>
              </a:schemeClr>
            </a:solidFill>
            <a:prstDash val="dash"/>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r>
              <a:rPr lang="zh-CN" altLang="en-US" sz="1000" b="1"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企业端前台应用</a:t>
            </a:r>
            <a:endPar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8" name="圆角矩形 97"/>
          <p:cNvSpPr/>
          <p:nvPr/>
        </p:nvSpPr>
        <p:spPr bwMode="auto">
          <a:xfrm>
            <a:off x="2438264" y="1616910"/>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商品管理</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9" name="圆角矩形 98"/>
          <p:cNvSpPr/>
          <p:nvPr/>
        </p:nvSpPr>
        <p:spPr bwMode="auto">
          <a:xfrm>
            <a:off x="2438264" y="2565113"/>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业务员</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0" name="圆角矩形 99"/>
          <p:cNvSpPr/>
          <p:nvPr/>
        </p:nvSpPr>
        <p:spPr bwMode="auto">
          <a:xfrm>
            <a:off x="4453562" y="3383693"/>
            <a:ext cx="684000"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超市目录</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1" name="圆角矩形 100"/>
          <p:cNvSpPr/>
          <p:nvPr/>
        </p:nvSpPr>
        <p:spPr bwMode="auto">
          <a:xfrm>
            <a:off x="5172443" y="3614675"/>
            <a:ext cx="684000"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收货</a:t>
            </a:r>
            <a:r>
              <a:rPr lang="en-US" altLang="zh-CN"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退货</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2" name="圆角矩形 101"/>
          <p:cNvSpPr/>
          <p:nvPr/>
        </p:nvSpPr>
        <p:spPr bwMode="auto">
          <a:xfrm>
            <a:off x="5891323" y="3614675"/>
            <a:ext cx="684000"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物流</a:t>
            </a:r>
            <a:r>
              <a:rPr lang="en-US" altLang="zh-CN"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对账</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3" name="圆角矩形 102"/>
          <p:cNvSpPr/>
          <p:nvPr/>
        </p:nvSpPr>
        <p:spPr bwMode="auto">
          <a:xfrm>
            <a:off x="5634154" y="4274725"/>
            <a:ext cx="769967" cy="196322"/>
          </a:xfrm>
          <a:prstGeom prst="roundRect">
            <a:avLst>
              <a:gd name="adj" fmla="val 5751"/>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服务订购</a:t>
            </a:r>
            <a:endParaRPr lang="zh-CN" altLang="en-US" sz="9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 name="圆角矩形 103"/>
          <p:cNvSpPr/>
          <p:nvPr/>
        </p:nvSpPr>
        <p:spPr bwMode="auto">
          <a:xfrm>
            <a:off x="6442744" y="4268699"/>
            <a:ext cx="769967" cy="196322"/>
          </a:xfrm>
          <a:prstGeom prst="roundRect">
            <a:avLst>
              <a:gd name="adj" fmla="val 5751"/>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移动应用</a:t>
            </a:r>
            <a:endParaRPr lang="zh-CN" altLang="en-US" sz="9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74" name="组合 174"/>
          <p:cNvGrpSpPr/>
          <p:nvPr/>
        </p:nvGrpSpPr>
        <p:grpSpPr>
          <a:xfrm>
            <a:off x="5600316" y="2048173"/>
            <a:ext cx="979133" cy="1008000"/>
            <a:chOff x="3732918" y="1820922"/>
            <a:chExt cx="979133" cy="1008000"/>
          </a:xfrm>
        </p:grpSpPr>
        <p:sp>
          <p:nvSpPr>
            <p:cNvPr id="106" name="圆角矩形 105"/>
            <p:cNvSpPr/>
            <p:nvPr/>
          </p:nvSpPr>
          <p:spPr bwMode="auto">
            <a:xfrm>
              <a:off x="3732918" y="1820922"/>
              <a:ext cx="979133" cy="1008000"/>
            </a:xfrm>
            <a:prstGeom prst="roundRect">
              <a:avLst>
                <a:gd name="adj" fmla="val 6084"/>
              </a:avLst>
            </a:prstGeom>
            <a:solidFill>
              <a:schemeClr val="bg1">
                <a:lumMod val="9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采购执行协同</a:t>
              </a:r>
              <a:endPar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7" name="圆角矩形 106"/>
            <p:cNvSpPr/>
            <p:nvPr/>
          </p:nvSpPr>
          <p:spPr bwMode="auto">
            <a:xfrm>
              <a:off x="3835636" y="2076552"/>
              <a:ext cx="769967" cy="212919"/>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订单协同</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8" name="圆角矩形 107"/>
            <p:cNvSpPr/>
            <p:nvPr/>
          </p:nvSpPr>
          <p:spPr bwMode="auto">
            <a:xfrm>
              <a:off x="3835636" y="2312349"/>
              <a:ext cx="769967" cy="212919"/>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US" altLang="zh-CN" sz="90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ASN</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9" name="圆角矩形 108"/>
            <p:cNvSpPr/>
            <p:nvPr/>
          </p:nvSpPr>
          <p:spPr bwMode="auto">
            <a:xfrm>
              <a:off x="3835636" y="2573606"/>
              <a:ext cx="769967" cy="212919"/>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对账开票</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10" name="圆角矩形 109"/>
          <p:cNvSpPr/>
          <p:nvPr/>
        </p:nvSpPr>
        <p:spPr bwMode="auto">
          <a:xfrm>
            <a:off x="3482467" y="2550532"/>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对账开票</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1" name="圆角矩形 110"/>
          <p:cNvSpPr/>
          <p:nvPr/>
        </p:nvSpPr>
        <p:spPr bwMode="auto">
          <a:xfrm>
            <a:off x="3482467" y="2777165"/>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电子发票</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2" name="圆角矩形 111"/>
          <p:cNvSpPr/>
          <p:nvPr/>
        </p:nvSpPr>
        <p:spPr bwMode="auto">
          <a:xfrm>
            <a:off x="2438264" y="2339482"/>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75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客户应募</a:t>
            </a:r>
            <a:r>
              <a:rPr lang="en-US" altLang="zh-CN" sz="75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75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开发</a:t>
            </a:r>
            <a:endParaRPr lang="zh-CN" altLang="en-US" sz="75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3" name="圆角矩形 112"/>
          <p:cNvSpPr/>
          <p:nvPr/>
        </p:nvSpPr>
        <p:spPr bwMode="auto">
          <a:xfrm>
            <a:off x="2438264" y="2790746"/>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允销目录</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4" name="圆角矩形 113"/>
          <p:cNvSpPr/>
          <p:nvPr/>
        </p:nvSpPr>
        <p:spPr bwMode="auto">
          <a:xfrm>
            <a:off x="2277947" y="1181203"/>
            <a:ext cx="2088000" cy="1908000"/>
          </a:xfrm>
          <a:prstGeom prst="roundRect">
            <a:avLst>
              <a:gd name="adj" fmla="val 3997"/>
            </a:avLst>
          </a:prstGeom>
          <a:noFill/>
          <a:ln w="9525" cap="flat" cmpd="sng" algn="ctr">
            <a:solidFill>
              <a:schemeClr val="bg1">
                <a:lumMod val="50000"/>
              </a:schemeClr>
            </a:solidFill>
            <a:prstDash val="dash"/>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r>
              <a:rPr lang="zh-CN" altLang="en-US" sz="1000" b="1"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供应商端应用</a:t>
            </a:r>
            <a:endPar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5" name="圆角矩形 114"/>
          <p:cNvSpPr/>
          <p:nvPr/>
        </p:nvSpPr>
        <p:spPr bwMode="auto">
          <a:xfrm>
            <a:off x="3482467" y="1870633"/>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报价</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6" name="圆角矩形 115"/>
          <p:cNvSpPr/>
          <p:nvPr/>
        </p:nvSpPr>
        <p:spPr bwMode="auto">
          <a:xfrm>
            <a:off x="3482467" y="2097266"/>
            <a:ext cx="769967"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谈判</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7" name="圆角矩形 116"/>
          <p:cNvSpPr/>
          <p:nvPr/>
        </p:nvSpPr>
        <p:spPr bwMode="auto">
          <a:xfrm>
            <a:off x="2168235" y="3146912"/>
            <a:ext cx="2233331" cy="720000"/>
          </a:xfrm>
          <a:prstGeom prst="roundRect">
            <a:avLst>
              <a:gd name="adj" fmla="val 6084"/>
            </a:avLst>
          </a:prstGeom>
          <a:solidFill>
            <a:schemeClr val="bg1">
              <a:lumMod val="9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r>
              <a:rPr lang="zh-CN" altLang="en-US" sz="1000" b="1"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平台运营</a:t>
            </a:r>
            <a:endPar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8" name="圆角矩形 117"/>
          <p:cNvSpPr/>
          <p:nvPr/>
        </p:nvSpPr>
        <p:spPr bwMode="auto">
          <a:xfrm>
            <a:off x="2956348" y="3370945"/>
            <a:ext cx="684000"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US" altLang="zh-CN"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IT</a:t>
            </a: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运维</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9" name="圆角矩形 118"/>
          <p:cNvSpPr/>
          <p:nvPr/>
        </p:nvSpPr>
        <p:spPr bwMode="auto">
          <a:xfrm>
            <a:off x="3675229" y="3370945"/>
            <a:ext cx="684000"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联合采购</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0" name="圆角矩形 119"/>
          <p:cNvSpPr/>
          <p:nvPr/>
        </p:nvSpPr>
        <p:spPr bwMode="auto">
          <a:xfrm>
            <a:off x="2245935" y="3601925"/>
            <a:ext cx="684000"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信息推送</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1" name="圆角矩形 120"/>
          <p:cNvSpPr/>
          <p:nvPr/>
        </p:nvSpPr>
        <p:spPr bwMode="auto">
          <a:xfrm>
            <a:off x="2245935" y="3370945"/>
            <a:ext cx="684000"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企业入驻</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2" name="圆角矩形 121"/>
          <p:cNvSpPr/>
          <p:nvPr/>
        </p:nvSpPr>
        <p:spPr bwMode="auto">
          <a:xfrm>
            <a:off x="2956349" y="3601925"/>
            <a:ext cx="684000"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标准物资</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3" name="圆角矩形 122"/>
          <p:cNvSpPr/>
          <p:nvPr/>
        </p:nvSpPr>
        <p:spPr bwMode="auto">
          <a:xfrm>
            <a:off x="3675229" y="3601925"/>
            <a:ext cx="684000" cy="196322"/>
          </a:xfrm>
          <a:prstGeom prst="roundRect">
            <a:avLst>
              <a:gd name="adj" fmla="val 5751"/>
            </a:avLst>
          </a:prstGeom>
          <a:solidFill>
            <a:schemeClr val="bg1">
              <a:lumMod val="6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信息匹配</a:t>
            </a:r>
            <a:endParaRPr lang="zh-CN" altLang="en-US" sz="9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4" name="圆角矩形 123"/>
          <p:cNvSpPr/>
          <p:nvPr/>
        </p:nvSpPr>
        <p:spPr bwMode="auto">
          <a:xfrm>
            <a:off x="6838146" y="1371731"/>
            <a:ext cx="972000" cy="2495181"/>
          </a:xfrm>
          <a:prstGeom prst="roundRect">
            <a:avLst>
              <a:gd name="adj" fmla="val 6084"/>
            </a:avLst>
          </a:prstGeom>
          <a:solidFill>
            <a:schemeClr val="bg1">
              <a:lumMod val="9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r>
              <a:rPr lang="zh-CN" altLang="en-US" sz="1000" b="1"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采购</a:t>
            </a:r>
            <a:r>
              <a:rPr lang="zh-CN" altLang="en-US" sz="1000" b="1">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管理</a:t>
            </a:r>
            <a:endPar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5" name="圆角矩形 124"/>
          <p:cNvSpPr/>
          <p:nvPr/>
        </p:nvSpPr>
        <p:spPr bwMode="auto">
          <a:xfrm>
            <a:off x="6933724" y="1640903"/>
            <a:ext cx="769967" cy="196322"/>
          </a:xfrm>
          <a:prstGeom prst="roundRect">
            <a:avLst>
              <a:gd name="adj" fmla="val 5751"/>
            </a:avLst>
          </a:prstGeom>
          <a:solidFill>
            <a:schemeClr val="bg1">
              <a:lumMod val="7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采购计划</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6" name="圆角矩形 125"/>
          <p:cNvSpPr/>
          <p:nvPr/>
        </p:nvSpPr>
        <p:spPr bwMode="auto">
          <a:xfrm>
            <a:off x="6933724" y="1880219"/>
            <a:ext cx="769967" cy="196322"/>
          </a:xfrm>
          <a:prstGeom prst="roundRect">
            <a:avLst>
              <a:gd name="adj" fmla="val 5751"/>
            </a:avLst>
          </a:prstGeom>
          <a:solidFill>
            <a:schemeClr val="bg1">
              <a:lumMod val="7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采购合同</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7" name="圆角矩形 126"/>
          <p:cNvSpPr/>
          <p:nvPr/>
        </p:nvSpPr>
        <p:spPr bwMode="auto">
          <a:xfrm>
            <a:off x="6933724" y="2119535"/>
            <a:ext cx="769967" cy="196322"/>
          </a:xfrm>
          <a:prstGeom prst="roundRect">
            <a:avLst>
              <a:gd name="adj" fmla="val 5751"/>
            </a:avLst>
          </a:prstGeom>
          <a:solidFill>
            <a:schemeClr val="bg1">
              <a:lumMod val="7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采购申请</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8" name="圆角矩形 127"/>
          <p:cNvSpPr/>
          <p:nvPr/>
        </p:nvSpPr>
        <p:spPr bwMode="auto">
          <a:xfrm>
            <a:off x="6933724" y="2355278"/>
            <a:ext cx="769967" cy="196322"/>
          </a:xfrm>
          <a:prstGeom prst="roundRect">
            <a:avLst>
              <a:gd name="adj" fmla="val 5751"/>
            </a:avLst>
          </a:prstGeom>
          <a:solidFill>
            <a:schemeClr val="bg1">
              <a:lumMod val="7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采购订单</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9" name="圆角矩形 128"/>
          <p:cNvSpPr/>
          <p:nvPr/>
        </p:nvSpPr>
        <p:spPr bwMode="auto">
          <a:xfrm>
            <a:off x="6933724" y="2594594"/>
            <a:ext cx="769967" cy="196322"/>
          </a:xfrm>
          <a:prstGeom prst="roundRect">
            <a:avLst>
              <a:gd name="adj" fmla="val 5751"/>
            </a:avLst>
          </a:prstGeom>
          <a:solidFill>
            <a:schemeClr val="bg1">
              <a:lumMod val="7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采购收货</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0" name="圆角矩形 129"/>
          <p:cNvSpPr/>
          <p:nvPr/>
        </p:nvSpPr>
        <p:spPr bwMode="auto">
          <a:xfrm>
            <a:off x="6933724" y="2833909"/>
            <a:ext cx="769967" cy="196322"/>
          </a:xfrm>
          <a:prstGeom prst="roundRect">
            <a:avLst>
              <a:gd name="adj" fmla="val 5751"/>
            </a:avLst>
          </a:prstGeom>
          <a:solidFill>
            <a:schemeClr val="bg1">
              <a:lumMod val="7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采购结算</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8" name="圆角矩形 137"/>
          <p:cNvSpPr/>
          <p:nvPr/>
        </p:nvSpPr>
        <p:spPr bwMode="auto">
          <a:xfrm>
            <a:off x="6784003" y="1189083"/>
            <a:ext cx="1114402" cy="2681734"/>
          </a:xfrm>
          <a:prstGeom prst="roundRect">
            <a:avLst>
              <a:gd name="adj" fmla="val 3997"/>
            </a:avLst>
          </a:prstGeom>
          <a:noFill/>
          <a:ln w="9525" cap="flat" cmpd="sng" algn="ctr">
            <a:solidFill>
              <a:schemeClr val="bg1">
                <a:lumMod val="50000"/>
              </a:schemeClr>
            </a:solidFill>
            <a:prstDash val="dash"/>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r>
              <a:rPr lang="zh-CN" altLang="en-US" sz="1000" b="1"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企业端后台应用</a:t>
            </a:r>
            <a:endPar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9" name="左右箭头 138"/>
          <p:cNvSpPr/>
          <p:nvPr/>
        </p:nvSpPr>
        <p:spPr>
          <a:xfrm>
            <a:off x="1294715" y="1475428"/>
            <a:ext cx="1055548" cy="555514"/>
          </a:xfrm>
          <a:prstGeom prst="leftRightArrow">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smtClean="0">
                <a:solidFill>
                  <a:schemeClr val="bg1">
                    <a:lumMod val="50000"/>
                  </a:schemeClr>
                </a:solidFill>
                <a:latin typeface="微软雅黑" panose="020B0503020204020204" pitchFamily="34" charset="-122"/>
                <a:ea typeface="微软雅黑" panose="020B0503020204020204" pitchFamily="34" charset="-122"/>
              </a:rPr>
              <a:t>双向适配</a:t>
            </a:r>
            <a:endParaRPr lang="zh-CN" altLang="en-US" sz="1000">
              <a:solidFill>
                <a:schemeClr val="bg1">
                  <a:lumMod val="50000"/>
                </a:schemeClr>
              </a:solidFill>
              <a:latin typeface="微软雅黑" panose="020B0503020204020204" pitchFamily="34" charset="-122"/>
              <a:ea typeface="微软雅黑" panose="020B0503020204020204" pitchFamily="34" charset="-122"/>
            </a:endParaRPr>
          </a:p>
        </p:txBody>
      </p:sp>
      <p:sp>
        <p:nvSpPr>
          <p:cNvPr id="140" name="圆角矩形 139"/>
          <p:cNvSpPr/>
          <p:nvPr/>
        </p:nvSpPr>
        <p:spPr>
          <a:xfrm>
            <a:off x="644633" y="2194564"/>
            <a:ext cx="650082" cy="204492"/>
          </a:xfrm>
          <a:prstGeom prst="roundRect">
            <a:avLst>
              <a:gd name="adj" fmla="val 15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a:solidFill>
                  <a:schemeClr val="tx1">
                    <a:lumMod val="75000"/>
                    <a:lumOff val="25000"/>
                  </a:schemeClr>
                </a:solidFill>
                <a:latin typeface="微软雅黑" panose="020B0503020204020204" pitchFamily="34" charset="-122"/>
                <a:ea typeface="微软雅黑" panose="020B0503020204020204" pitchFamily="34" charset="-122"/>
              </a:rPr>
              <a:t>西域</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1" name="圆角矩形 140"/>
          <p:cNvSpPr/>
          <p:nvPr/>
        </p:nvSpPr>
        <p:spPr>
          <a:xfrm>
            <a:off x="644633" y="2477933"/>
            <a:ext cx="650082" cy="204492"/>
          </a:xfrm>
          <a:prstGeom prst="roundRect">
            <a:avLst>
              <a:gd name="adj" fmla="val 15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环球资源</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2" name="圆角矩形 141"/>
          <p:cNvSpPr/>
          <p:nvPr/>
        </p:nvSpPr>
        <p:spPr>
          <a:xfrm>
            <a:off x="644633" y="2761301"/>
            <a:ext cx="650082" cy="204492"/>
          </a:xfrm>
          <a:prstGeom prst="roundRect">
            <a:avLst>
              <a:gd name="adj" fmla="val 15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15" smtClean="0">
                <a:solidFill>
                  <a:schemeClr val="tx1">
                    <a:lumMod val="75000"/>
                    <a:lumOff val="25000"/>
                  </a:schemeClr>
                </a:solidFill>
              </a:rPr>
              <a:t>... ...</a:t>
            </a:r>
            <a:endParaRPr lang="zh-CN" altLang="en-US" sz="1015" dirty="0">
              <a:solidFill>
                <a:schemeClr val="tx1">
                  <a:lumMod val="75000"/>
                  <a:lumOff val="25000"/>
                </a:schemeClr>
              </a:solidFill>
            </a:endParaRPr>
          </a:p>
        </p:txBody>
      </p:sp>
      <p:sp>
        <p:nvSpPr>
          <p:cNvPr id="143" name="左右箭头 142"/>
          <p:cNvSpPr/>
          <p:nvPr/>
        </p:nvSpPr>
        <p:spPr>
          <a:xfrm>
            <a:off x="1208621" y="3469105"/>
            <a:ext cx="1055548" cy="555514"/>
          </a:xfrm>
          <a:prstGeom prst="leftRightArrow">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smtClean="0">
                <a:solidFill>
                  <a:schemeClr val="bg1">
                    <a:lumMod val="50000"/>
                  </a:schemeClr>
                </a:solidFill>
                <a:latin typeface="微软雅黑" panose="020B0503020204020204" pitchFamily="34" charset="-122"/>
                <a:ea typeface="微软雅黑" panose="020B0503020204020204" pitchFamily="34" charset="-122"/>
              </a:rPr>
              <a:t>双向适配</a:t>
            </a:r>
            <a:endParaRPr lang="zh-CN" altLang="en-US" sz="1000">
              <a:solidFill>
                <a:schemeClr val="bg1">
                  <a:lumMod val="50000"/>
                </a:schemeClr>
              </a:solidFill>
              <a:latin typeface="微软雅黑" panose="020B0503020204020204" pitchFamily="34" charset="-122"/>
              <a:ea typeface="微软雅黑" panose="020B0503020204020204" pitchFamily="34" charset="-122"/>
            </a:endParaRPr>
          </a:p>
        </p:txBody>
      </p:sp>
      <p:sp>
        <p:nvSpPr>
          <p:cNvPr id="145" name="圆角矩形 144"/>
          <p:cNvSpPr/>
          <p:nvPr/>
        </p:nvSpPr>
        <p:spPr bwMode="auto">
          <a:xfrm>
            <a:off x="6933724" y="3090551"/>
            <a:ext cx="769967" cy="196322"/>
          </a:xfrm>
          <a:prstGeom prst="roundRect">
            <a:avLst>
              <a:gd name="adj" fmla="val 5751"/>
            </a:avLst>
          </a:prstGeom>
          <a:solidFill>
            <a:schemeClr val="bg1">
              <a:lumMod val="7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US" altLang="zh-CN"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QC/IQC</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6" name="圆角矩形 145"/>
          <p:cNvSpPr/>
          <p:nvPr/>
        </p:nvSpPr>
        <p:spPr bwMode="auto">
          <a:xfrm>
            <a:off x="6933724" y="3329867"/>
            <a:ext cx="769967" cy="196322"/>
          </a:xfrm>
          <a:prstGeom prst="roundRect">
            <a:avLst>
              <a:gd name="adj" fmla="val 5751"/>
            </a:avLst>
          </a:prstGeom>
          <a:solidFill>
            <a:schemeClr val="bg1">
              <a:lumMod val="7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库存收发</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7" name="圆角矩形 146"/>
          <p:cNvSpPr/>
          <p:nvPr/>
        </p:nvSpPr>
        <p:spPr bwMode="auto">
          <a:xfrm>
            <a:off x="6933724" y="3569182"/>
            <a:ext cx="769967" cy="196322"/>
          </a:xfrm>
          <a:prstGeom prst="roundRect">
            <a:avLst>
              <a:gd name="adj" fmla="val 5751"/>
            </a:avLst>
          </a:prstGeom>
          <a:solidFill>
            <a:schemeClr val="bg1">
              <a:lumMod val="75000"/>
            </a:schemeClr>
          </a:solidFill>
          <a:ln w="9525"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r>
              <a:rPr lang="zh-CN" altLang="en-US"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运输</a:t>
            </a:r>
            <a:r>
              <a:rPr lang="en-US" altLang="zh-CN"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90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调拨</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sz="quarter" idx="10"/>
          </p:nvPr>
        </p:nvSpPr>
        <p:spPr/>
        <p:txBody>
          <a:bodyPr>
            <a:normAutofit lnSpcReduction="10000"/>
          </a:bodyPr>
          <a:lstStyle/>
          <a:p>
            <a:r>
              <a:rPr lang="zh-CN" altLang="en-US" dirty="0"/>
              <a:t>采购管理</a:t>
            </a:r>
            <a:r>
              <a:rPr lang="en-US" altLang="zh-CN" dirty="0" smtClean="0"/>
              <a:t>-</a:t>
            </a:r>
            <a:r>
              <a:rPr lang="zh-CN" altLang="en-US" dirty="0" smtClean="0"/>
              <a:t>企业端解</a:t>
            </a:r>
            <a:r>
              <a:rPr lang="zh-CN" altLang="en-US" dirty="0"/>
              <a:t>决方案</a:t>
            </a:r>
            <a:endParaRPr lang="zh-CN" altLang="en-US" dirty="0"/>
          </a:p>
        </p:txBody>
      </p:sp>
      <p:sp>
        <p:nvSpPr>
          <p:cNvPr id="6" name="圆角矩形 5"/>
          <p:cNvSpPr/>
          <p:nvPr/>
        </p:nvSpPr>
        <p:spPr>
          <a:xfrm>
            <a:off x="1676476" y="1043303"/>
            <a:ext cx="6781622" cy="342891"/>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质量分析  交货分析  比价分析  成本分析  供应商评级</a:t>
            </a:r>
            <a:endParaRPr lang="zh-CN" altLang="en-US" sz="1200" dirty="0">
              <a:latin typeface="微软雅黑" panose="020B0503020204020204" pitchFamily="34" charset="-122"/>
              <a:ea typeface="微软雅黑" panose="020B0503020204020204" pitchFamily="34" charset="-122"/>
            </a:endParaRPr>
          </a:p>
        </p:txBody>
      </p:sp>
      <p:sp>
        <p:nvSpPr>
          <p:cNvPr id="10" name="矩形 9"/>
          <p:cNvSpPr/>
          <p:nvPr/>
        </p:nvSpPr>
        <p:spPr>
          <a:xfrm>
            <a:off x="533506" y="1043303"/>
            <a:ext cx="1142970" cy="3429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绩效分析</a:t>
            </a:r>
            <a:endParaRPr lang="zh-CN" altLang="en-US" sz="1400" dirty="0">
              <a:latin typeface="微软雅黑" panose="020B0503020204020204" pitchFamily="34" charset="-122"/>
              <a:ea typeface="微软雅黑" panose="020B0503020204020204" pitchFamily="34" charset="-122"/>
            </a:endParaRPr>
          </a:p>
        </p:txBody>
      </p:sp>
      <p:sp>
        <p:nvSpPr>
          <p:cNvPr id="11" name="圆角矩形 10"/>
          <p:cNvSpPr/>
          <p:nvPr/>
        </p:nvSpPr>
        <p:spPr>
          <a:xfrm>
            <a:off x="1752674" y="1786234"/>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基本信息</a:t>
            </a:r>
            <a:endParaRPr lang="zh-CN" altLang="en-US" sz="1200" dirty="0">
              <a:latin typeface="微软雅黑" panose="020B0503020204020204" pitchFamily="34" charset="-122"/>
              <a:ea typeface="微软雅黑" panose="020B0503020204020204" pitchFamily="34" charset="-122"/>
            </a:endParaRPr>
          </a:p>
        </p:txBody>
      </p:sp>
      <p:sp>
        <p:nvSpPr>
          <p:cNvPr id="12" name="圆角矩形 11"/>
          <p:cNvSpPr/>
          <p:nvPr/>
        </p:nvSpPr>
        <p:spPr>
          <a:xfrm>
            <a:off x="1752674" y="2014828"/>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结算信息</a:t>
            </a:r>
            <a:endParaRPr lang="zh-CN" altLang="en-US" sz="1200" dirty="0">
              <a:latin typeface="微软雅黑" panose="020B0503020204020204" pitchFamily="34" charset="-122"/>
              <a:ea typeface="微软雅黑" panose="020B0503020204020204" pitchFamily="34" charset="-122"/>
            </a:endParaRPr>
          </a:p>
        </p:txBody>
      </p:sp>
      <p:sp>
        <p:nvSpPr>
          <p:cNvPr id="13" name="圆角矩形 12"/>
          <p:cNvSpPr/>
          <p:nvPr/>
        </p:nvSpPr>
        <p:spPr>
          <a:xfrm>
            <a:off x="1752674" y="2243422"/>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存货信息</a:t>
            </a:r>
            <a:endParaRPr lang="zh-CN" altLang="en-US" sz="1200" dirty="0">
              <a:latin typeface="微软雅黑" panose="020B0503020204020204" pitchFamily="34" charset="-122"/>
              <a:ea typeface="微软雅黑" panose="020B0503020204020204" pitchFamily="34" charset="-122"/>
            </a:endParaRPr>
          </a:p>
        </p:txBody>
      </p:sp>
      <p:sp>
        <p:nvSpPr>
          <p:cNvPr id="14" name="圆角矩形 13"/>
          <p:cNvSpPr/>
          <p:nvPr/>
        </p:nvSpPr>
        <p:spPr>
          <a:xfrm>
            <a:off x="1752674" y="2472016"/>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价格信息</a:t>
            </a:r>
            <a:endParaRPr lang="zh-CN" altLang="en-US" sz="1200" dirty="0">
              <a:latin typeface="微软雅黑" panose="020B0503020204020204" pitchFamily="34" charset="-122"/>
              <a:ea typeface="微软雅黑" panose="020B0503020204020204" pitchFamily="34" charset="-122"/>
            </a:endParaRPr>
          </a:p>
        </p:txBody>
      </p:sp>
      <p:sp>
        <p:nvSpPr>
          <p:cNvPr id="15" name="圆角矩形 14"/>
          <p:cNvSpPr/>
          <p:nvPr/>
        </p:nvSpPr>
        <p:spPr>
          <a:xfrm>
            <a:off x="3048040" y="1786234"/>
            <a:ext cx="609584" cy="914376"/>
          </a:xfrm>
          <a:prstGeom prst="roundRect">
            <a:avLst/>
          </a:prstGeom>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历史交易信息</a:t>
            </a:r>
            <a:endParaRPr lang="zh-CN" altLang="en-US" sz="1200" dirty="0">
              <a:latin typeface="微软雅黑" panose="020B0503020204020204" pitchFamily="34" charset="-122"/>
              <a:ea typeface="微软雅黑" panose="020B0503020204020204" pitchFamily="34" charset="-122"/>
            </a:endParaRPr>
          </a:p>
        </p:txBody>
      </p:sp>
      <p:sp>
        <p:nvSpPr>
          <p:cNvPr id="16" name="矩形 15"/>
          <p:cNvSpPr/>
          <p:nvPr/>
        </p:nvSpPr>
        <p:spPr>
          <a:xfrm>
            <a:off x="1752674" y="1491630"/>
            <a:ext cx="1904950" cy="2285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供应商信息</a:t>
            </a:r>
            <a:endParaRPr lang="zh-CN" altLang="en-US" sz="1400" dirty="0">
              <a:latin typeface="微软雅黑" panose="020B0503020204020204" pitchFamily="34" charset="-122"/>
              <a:ea typeface="微软雅黑" panose="020B0503020204020204" pitchFamily="34" charset="-122"/>
            </a:endParaRPr>
          </a:p>
        </p:txBody>
      </p:sp>
      <p:sp>
        <p:nvSpPr>
          <p:cNvPr id="17" name="矩形 16"/>
          <p:cNvSpPr/>
          <p:nvPr/>
        </p:nvSpPr>
        <p:spPr>
          <a:xfrm>
            <a:off x="533506" y="1386194"/>
            <a:ext cx="1142970" cy="2997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业务支持</a:t>
            </a:r>
            <a:endParaRPr lang="zh-CN" altLang="en-US" sz="1400" dirty="0">
              <a:latin typeface="微软雅黑" panose="020B0503020204020204" pitchFamily="34" charset="-122"/>
              <a:ea typeface="微软雅黑" panose="020B0503020204020204" pitchFamily="34" charset="-122"/>
            </a:endParaRPr>
          </a:p>
        </p:txBody>
      </p:sp>
      <p:sp>
        <p:nvSpPr>
          <p:cNvPr id="24" name="圆角矩形 23"/>
          <p:cNvSpPr/>
          <p:nvPr/>
        </p:nvSpPr>
        <p:spPr>
          <a:xfrm>
            <a:off x="5257782" y="1786234"/>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采购计划</a:t>
            </a:r>
            <a:endParaRPr lang="zh-CN" altLang="en-US" sz="1200" dirty="0">
              <a:latin typeface="微软雅黑" panose="020B0503020204020204" pitchFamily="34" charset="-122"/>
              <a:ea typeface="微软雅黑" panose="020B0503020204020204" pitchFamily="34" charset="-122"/>
            </a:endParaRPr>
          </a:p>
        </p:txBody>
      </p:sp>
      <p:sp>
        <p:nvSpPr>
          <p:cNvPr id="25" name="圆角矩形 24"/>
          <p:cNvSpPr/>
          <p:nvPr/>
        </p:nvSpPr>
        <p:spPr>
          <a:xfrm>
            <a:off x="5257782" y="2014828"/>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库存计划</a:t>
            </a:r>
            <a:endParaRPr lang="zh-CN" altLang="en-US" sz="1200" dirty="0">
              <a:latin typeface="微软雅黑" panose="020B0503020204020204" pitchFamily="34" charset="-122"/>
              <a:ea typeface="微软雅黑" panose="020B0503020204020204" pitchFamily="34" charset="-122"/>
            </a:endParaRPr>
          </a:p>
        </p:txBody>
      </p:sp>
      <p:sp>
        <p:nvSpPr>
          <p:cNvPr id="26" name="圆角矩形 25"/>
          <p:cNvSpPr/>
          <p:nvPr/>
        </p:nvSpPr>
        <p:spPr>
          <a:xfrm>
            <a:off x="5257782" y="2243422"/>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生产计划</a:t>
            </a:r>
            <a:endParaRPr lang="zh-CN" altLang="en-US" sz="1200" dirty="0">
              <a:latin typeface="微软雅黑" panose="020B0503020204020204" pitchFamily="34" charset="-122"/>
              <a:ea typeface="微软雅黑" panose="020B0503020204020204" pitchFamily="34" charset="-122"/>
            </a:endParaRPr>
          </a:p>
        </p:txBody>
      </p:sp>
      <p:sp>
        <p:nvSpPr>
          <p:cNvPr id="27" name="圆角矩形 26"/>
          <p:cNvSpPr/>
          <p:nvPr/>
        </p:nvSpPr>
        <p:spPr>
          <a:xfrm>
            <a:off x="5257782" y="2472016"/>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其他需求</a:t>
            </a:r>
            <a:endParaRPr lang="zh-CN" altLang="en-US" sz="1200" dirty="0">
              <a:latin typeface="微软雅黑" panose="020B0503020204020204" pitchFamily="34" charset="-122"/>
              <a:ea typeface="微软雅黑" panose="020B0503020204020204" pitchFamily="34" charset="-122"/>
            </a:endParaRPr>
          </a:p>
        </p:txBody>
      </p:sp>
      <p:sp>
        <p:nvSpPr>
          <p:cNvPr id="29" name="矩形 28"/>
          <p:cNvSpPr/>
          <p:nvPr/>
        </p:nvSpPr>
        <p:spPr>
          <a:xfrm>
            <a:off x="5257782" y="1491630"/>
            <a:ext cx="1295366" cy="2285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计划管理</a:t>
            </a:r>
            <a:endParaRPr lang="zh-CN" altLang="en-US" sz="1400" dirty="0">
              <a:latin typeface="微软雅黑" panose="020B0503020204020204" pitchFamily="34" charset="-122"/>
              <a:ea typeface="微软雅黑" panose="020B0503020204020204" pitchFamily="34" charset="-122"/>
            </a:endParaRPr>
          </a:p>
        </p:txBody>
      </p:sp>
      <p:sp>
        <p:nvSpPr>
          <p:cNvPr id="31" name="圆角矩形 30"/>
          <p:cNvSpPr/>
          <p:nvPr/>
        </p:nvSpPr>
        <p:spPr>
          <a:xfrm>
            <a:off x="6781742" y="1786234"/>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检验方案</a:t>
            </a:r>
            <a:endParaRPr lang="zh-CN" altLang="en-US" sz="1200" dirty="0">
              <a:latin typeface="微软雅黑" panose="020B0503020204020204" pitchFamily="34" charset="-122"/>
              <a:ea typeface="微软雅黑" panose="020B0503020204020204" pitchFamily="34" charset="-122"/>
            </a:endParaRPr>
          </a:p>
        </p:txBody>
      </p:sp>
      <p:sp>
        <p:nvSpPr>
          <p:cNvPr id="32" name="圆角矩形 31"/>
          <p:cNvSpPr/>
          <p:nvPr/>
        </p:nvSpPr>
        <p:spPr>
          <a:xfrm>
            <a:off x="6781742" y="2014828"/>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检验标准</a:t>
            </a:r>
            <a:endParaRPr lang="zh-CN" altLang="en-US" sz="1200" dirty="0">
              <a:latin typeface="微软雅黑" panose="020B0503020204020204" pitchFamily="34" charset="-122"/>
              <a:ea typeface="微软雅黑" panose="020B0503020204020204" pitchFamily="34" charset="-122"/>
            </a:endParaRPr>
          </a:p>
        </p:txBody>
      </p:sp>
      <p:sp>
        <p:nvSpPr>
          <p:cNvPr id="33" name="圆角矩形 32"/>
          <p:cNvSpPr/>
          <p:nvPr/>
        </p:nvSpPr>
        <p:spPr>
          <a:xfrm>
            <a:off x="6781742" y="2243422"/>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检验项目</a:t>
            </a:r>
            <a:endParaRPr lang="zh-CN" altLang="en-US" sz="1200" dirty="0">
              <a:latin typeface="微软雅黑" panose="020B0503020204020204" pitchFamily="34" charset="-122"/>
              <a:ea typeface="微软雅黑" panose="020B0503020204020204" pitchFamily="34" charset="-122"/>
            </a:endParaRPr>
          </a:p>
        </p:txBody>
      </p:sp>
      <p:sp>
        <p:nvSpPr>
          <p:cNvPr id="34" name="圆角矩形 33"/>
          <p:cNvSpPr/>
          <p:nvPr/>
        </p:nvSpPr>
        <p:spPr>
          <a:xfrm>
            <a:off x="6781742" y="2472016"/>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检验指标</a:t>
            </a:r>
            <a:endParaRPr lang="zh-CN" altLang="en-US" sz="1200" dirty="0">
              <a:latin typeface="微软雅黑" panose="020B0503020204020204" pitchFamily="34" charset="-122"/>
              <a:ea typeface="微软雅黑" panose="020B0503020204020204" pitchFamily="34" charset="-122"/>
            </a:endParaRPr>
          </a:p>
        </p:txBody>
      </p:sp>
      <p:sp>
        <p:nvSpPr>
          <p:cNvPr id="35" name="矩形 34"/>
          <p:cNvSpPr/>
          <p:nvPr/>
        </p:nvSpPr>
        <p:spPr>
          <a:xfrm>
            <a:off x="6781742" y="1491630"/>
            <a:ext cx="1295366" cy="2285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质量检验</a:t>
            </a:r>
            <a:endParaRPr lang="zh-CN" altLang="en-US" sz="1400" dirty="0">
              <a:latin typeface="微软雅黑" panose="020B0503020204020204" pitchFamily="34" charset="-122"/>
              <a:ea typeface="微软雅黑" panose="020B0503020204020204" pitchFamily="34" charset="-122"/>
            </a:endParaRPr>
          </a:p>
        </p:txBody>
      </p:sp>
      <p:sp>
        <p:nvSpPr>
          <p:cNvPr id="36" name="矩形 35"/>
          <p:cNvSpPr/>
          <p:nvPr/>
        </p:nvSpPr>
        <p:spPr>
          <a:xfrm>
            <a:off x="3962416" y="1786234"/>
            <a:ext cx="990574" cy="228594"/>
          </a:xfrm>
          <a:prstGeom prst="rect">
            <a:avLst/>
          </a:prstGeom>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供应商准入</a:t>
            </a:r>
            <a:endParaRPr lang="zh-CN" altLang="en-US" sz="1200" dirty="0">
              <a:latin typeface="微软雅黑" panose="020B0503020204020204" pitchFamily="34" charset="-122"/>
              <a:ea typeface="微软雅黑" panose="020B0503020204020204" pitchFamily="34" charset="-122"/>
            </a:endParaRPr>
          </a:p>
        </p:txBody>
      </p:sp>
      <p:sp>
        <p:nvSpPr>
          <p:cNvPr id="37" name="矩形 36"/>
          <p:cNvSpPr/>
          <p:nvPr/>
        </p:nvSpPr>
        <p:spPr>
          <a:xfrm>
            <a:off x="3962416" y="2020020"/>
            <a:ext cx="990574" cy="228594"/>
          </a:xfrm>
          <a:prstGeom prst="rect">
            <a:avLst/>
          </a:prstGeom>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询比价管理</a:t>
            </a:r>
            <a:endParaRPr lang="zh-CN" altLang="en-US" sz="1200" dirty="0">
              <a:latin typeface="微软雅黑" panose="020B0503020204020204" pitchFamily="34" charset="-122"/>
              <a:ea typeface="微软雅黑" panose="020B0503020204020204" pitchFamily="34" charset="-122"/>
            </a:endParaRPr>
          </a:p>
        </p:txBody>
      </p:sp>
      <p:sp>
        <p:nvSpPr>
          <p:cNvPr id="38" name="矩形 37"/>
          <p:cNvSpPr/>
          <p:nvPr/>
        </p:nvSpPr>
        <p:spPr>
          <a:xfrm>
            <a:off x="3962416" y="2472016"/>
            <a:ext cx="990574" cy="228594"/>
          </a:xfrm>
          <a:prstGeom prst="rect">
            <a:avLst/>
          </a:prstGeom>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供应商冻结</a:t>
            </a:r>
            <a:endParaRPr lang="zh-CN" altLang="en-US" sz="1200" dirty="0">
              <a:latin typeface="微软雅黑" panose="020B0503020204020204" pitchFamily="34" charset="-122"/>
              <a:ea typeface="微软雅黑" panose="020B0503020204020204" pitchFamily="34" charset="-122"/>
            </a:endParaRPr>
          </a:p>
        </p:txBody>
      </p:sp>
      <p:sp>
        <p:nvSpPr>
          <p:cNvPr id="39" name="矩形 38"/>
          <p:cNvSpPr/>
          <p:nvPr/>
        </p:nvSpPr>
        <p:spPr>
          <a:xfrm>
            <a:off x="3962416" y="2243422"/>
            <a:ext cx="990574" cy="228594"/>
          </a:xfrm>
          <a:prstGeom prst="rect">
            <a:avLst/>
          </a:prstGeom>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供应商评估</a:t>
            </a:r>
            <a:endParaRPr lang="zh-CN" altLang="en-US" sz="1200" dirty="0">
              <a:latin typeface="微软雅黑" panose="020B0503020204020204" pitchFamily="34" charset="-122"/>
              <a:ea typeface="微软雅黑" panose="020B0503020204020204" pitchFamily="34" charset="-122"/>
            </a:endParaRPr>
          </a:p>
        </p:txBody>
      </p:sp>
      <p:cxnSp>
        <p:nvCxnSpPr>
          <p:cNvPr id="41" name="形状 40"/>
          <p:cNvCxnSpPr>
            <a:stCxn id="36" idx="0"/>
            <a:endCxn id="16" idx="3"/>
          </p:cNvCxnSpPr>
          <p:nvPr/>
        </p:nvCxnSpPr>
        <p:spPr>
          <a:xfrm rot="16200000" flipV="1">
            <a:off x="3967511" y="1296041"/>
            <a:ext cx="180307" cy="80007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a:endCxn id="39" idx="1"/>
          </p:cNvCxnSpPr>
          <p:nvPr/>
        </p:nvCxnSpPr>
        <p:spPr>
          <a:xfrm>
            <a:off x="3657624" y="2357719"/>
            <a:ext cx="30479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肘形连接符 48"/>
          <p:cNvCxnSpPr>
            <a:stCxn id="38" idx="3"/>
            <a:endCxn id="16" idx="3"/>
          </p:cNvCxnSpPr>
          <p:nvPr/>
        </p:nvCxnSpPr>
        <p:spPr>
          <a:xfrm flipH="1" flipV="1">
            <a:off x="3657624" y="1605927"/>
            <a:ext cx="1295366" cy="980386"/>
          </a:xfrm>
          <a:prstGeom prst="bentConnector3">
            <a:avLst>
              <a:gd name="adj1" fmla="val -17648"/>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stCxn id="37" idx="1"/>
          </p:cNvCxnSpPr>
          <p:nvPr/>
        </p:nvCxnSpPr>
        <p:spPr>
          <a:xfrm flipH="1" flipV="1">
            <a:off x="3657624" y="2129125"/>
            <a:ext cx="304792" cy="51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a:off x="10134454" y="3086087"/>
            <a:ext cx="9144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5" name="圆角矩形 54"/>
          <p:cNvSpPr/>
          <p:nvPr/>
        </p:nvSpPr>
        <p:spPr>
          <a:xfrm>
            <a:off x="1752674" y="3183772"/>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请购管理</a:t>
            </a:r>
            <a:endParaRPr lang="zh-CN" altLang="en-US" sz="1200" dirty="0">
              <a:latin typeface="微软雅黑" panose="020B0503020204020204" pitchFamily="34" charset="-122"/>
              <a:ea typeface="微软雅黑" panose="020B0503020204020204" pitchFamily="34" charset="-122"/>
            </a:endParaRPr>
          </a:p>
        </p:txBody>
      </p:sp>
      <p:sp>
        <p:nvSpPr>
          <p:cNvPr id="56" name="圆角矩形 55"/>
          <p:cNvSpPr/>
          <p:nvPr/>
        </p:nvSpPr>
        <p:spPr>
          <a:xfrm>
            <a:off x="3429030" y="3183772"/>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采购计划</a:t>
            </a:r>
            <a:endParaRPr lang="zh-CN" altLang="en-US" sz="1200" dirty="0">
              <a:latin typeface="微软雅黑" panose="020B0503020204020204" pitchFamily="34" charset="-122"/>
              <a:ea typeface="微软雅黑" panose="020B0503020204020204" pitchFamily="34" charset="-122"/>
            </a:endParaRPr>
          </a:p>
        </p:txBody>
      </p:sp>
      <p:sp>
        <p:nvSpPr>
          <p:cNvPr id="57" name="圆角矩形 56"/>
          <p:cNvSpPr/>
          <p:nvPr/>
        </p:nvSpPr>
        <p:spPr>
          <a:xfrm>
            <a:off x="5140019" y="3183772"/>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采购订单</a:t>
            </a:r>
            <a:endParaRPr lang="zh-CN" altLang="en-US" sz="1200" dirty="0">
              <a:latin typeface="微软雅黑" panose="020B0503020204020204" pitchFamily="34" charset="-122"/>
              <a:ea typeface="微软雅黑" panose="020B0503020204020204" pitchFamily="34" charset="-122"/>
            </a:endParaRPr>
          </a:p>
        </p:txBody>
      </p:sp>
      <p:sp>
        <p:nvSpPr>
          <p:cNvPr id="58" name="圆角矩形 57"/>
          <p:cNvSpPr/>
          <p:nvPr/>
        </p:nvSpPr>
        <p:spPr>
          <a:xfrm>
            <a:off x="5181584" y="4098148"/>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暂估管理</a:t>
            </a:r>
            <a:endParaRPr lang="zh-CN" altLang="en-US" sz="1200" dirty="0">
              <a:latin typeface="微软雅黑" panose="020B0503020204020204" pitchFamily="34" charset="-122"/>
              <a:ea typeface="微软雅黑" panose="020B0503020204020204" pitchFamily="34" charset="-122"/>
            </a:endParaRPr>
          </a:p>
        </p:txBody>
      </p:sp>
      <p:sp>
        <p:nvSpPr>
          <p:cNvPr id="59" name="矩形 58"/>
          <p:cNvSpPr/>
          <p:nvPr/>
        </p:nvSpPr>
        <p:spPr>
          <a:xfrm>
            <a:off x="1752674" y="2898030"/>
            <a:ext cx="6588000" cy="2285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业务执行</a:t>
            </a:r>
            <a:endParaRPr lang="zh-CN" altLang="en-US" sz="1400" dirty="0">
              <a:latin typeface="微软雅黑" panose="020B0503020204020204" pitchFamily="34" charset="-122"/>
              <a:ea typeface="微软雅黑" panose="020B0503020204020204" pitchFamily="34" charset="-122"/>
            </a:endParaRPr>
          </a:p>
        </p:txBody>
      </p:sp>
      <p:sp>
        <p:nvSpPr>
          <p:cNvPr id="60" name="圆角矩形 59"/>
          <p:cNvSpPr/>
          <p:nvPr/>
        </p:nvSpPr>
        <p:spPr>
          <a:xfrm>
            <a:off x="6781742" y="3183772"/>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到货管理</a:t>
            </a:r>
            <a:endParaRPr lang="zh-CN" altLang="en-US" sz="1200" dirty="0">
              <a:latin typeface="微软雅黑" panose="020B0503020204020204" pitchFamily="34" charset="-122"/>
              <a:ea typeface="微软雅黑" panose="020B0503020204020204" pitchFamily="34" charset="-122"/>
            </a:endParaRPr>
          </a:p>
        </p:txBody>
      </p:sp>
      <p:sp>
        <p:nvSpPr>
          <p:cNvPr id="61" name="圆角矩形 60"/>
          <p:cNvSpPr/>
          <p:nvPr/>
        </p:nvSpPr>
        <p:spPr>
          <a:xfrm>
            <a:off x="6830230" y="4098148"/>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质量检验</a:t>
            </a:r>
            <a:endParaRPr lang="zh-CN" altLang="en-US" sz="1200" dirty="0">
              <a:latin typeface="微软雅黑" panose="020B0503020204020204" pitchFamily="34" charset="-122"/>
              <a:ea typeface="微软雅黑" panose="020B0503020204020204" pitchFamily="34" charset="-122"/>
            </a:endParaRPr>
          </a:p>
        </p:txBody>
      </p:sp>
      <p:sp>
        <p:nvSpPr>
          <p:cNvPr id="62" name="圆角矩形 61"/>
          <p:cNvSpPr/>
          <p:nvPr/>
        </p:nvSpPr>
        <p:spPr>
          <a:xfrm>
            <a:off x="5181536" y="3625377"/>
            <a:ext cx="914400" cy="218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普通采购</a:t>
            </a:r>
            <a:endParaRPr lang="zh-CN" altLang="en-US" sz="1200" dirty="0" smtClean="0">
              <a:latin typeface="微软雅黑" panose="020B0503020204020204" pitchFamily="34" charset="-122"/>
              <a:ea typeface="微软雅黑" panose="020B0503020204020204" pitchFamily="34" charset="-122"/>
            </a:endParaRPr>
          </a:p>
        </p:txBody>
      </p:sp>
      <p:sp>
        <p:nvSpPr>
          <p:cNvPr id="63" name="圆角矩形 62"/>
          <p:cNvSpPr/>
          <p:nvPr/>
        </p:nvSpPr>
        <p:spPr>
          <a:xfrm>
            <a:off x="6248332" y="3625377"/>
            <a:ext cx="914400" cy="2285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农户收购</a:t>
            </a:r>
            <a:endParaRPr lang="zh-CN" altLang="en-US" sz="1200" dirty="0">
              <a:latin typeface="微软雅黑" panose="020B0503020204020204" pitchFamily="34" charset="-122"/>
              <a:ea typeface="微软雅黑" panose="020B0503020204020204" pitchFamily="34" charset="-122"/>
            </a:endParaRPr>
          </a:p>
        </p:txBody>
      </p:sp>
      <p:sp>
        <p:nvSpPr>
          <p:cNvPr id="64" name="圆角矩形 63"/>
          <p:cNvSpPr/>
          <p:nvPr/>
        </p:nvSpPr>
        <p:spPr>
          <a:xfrm>
            <a:off x="4190986" y="3625377"/>
            <a:ext cx="914376" cy="2182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进口采购</a:t>
            </a:r>
            <a:endParaRPr lang="zh-CN" altLang="en-US" sz="1200" dirty="0">
              <a:latin typeface="微软雅黑" panose="020B0503020204020204" pitchFamily="34" charset="-122"/>
              <a:ea typeface="微软雅黑" panose="020B0503020204020204" pitchFamily="34" charset="-122"/>
            </a:endParaRPr>
          </a:p>
        </p:txBody>
      </p:sp>
      <p:cxnSp>
        <p:nvCxnSpPr>
          <p:cNvPr id="66" name="直接箭头连接符 65"/>
          <p:cNvCxnSpPr>
            <a:stCxn id="55" idx="3"/>
            <a:endCxn id="56" idx="1"/>
          </p:cNvCxnSpPr>
          <p:nvPr/>
        </p:nvCxnSpPr>
        <p:spPr>
          <a:xfrm>
            <a:off x="3048040" y="3298069"/>
            <a:ext cx="3809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a:stCxn id="56" idx="3"/>
            <a:endCxn id="57" idx="1"/>
          </p:cNvCxnSpPr>
          <p:nvPr/>
        </p:nvCxnSpPr>
        <p:spPr>
          <a:xfrm>
            <a:off x="4724396" y="3298069"/>
            <a:ext cx="41562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肘形连接符 69"/>
          <p:cNvCxnSpPr>
            <a:stCxn id="57" idx="2"/>
            <a:endCxn id="64" idx="0"/>
          </p:cNvCxnSpPr>
          <p:nvPr/>
        </p:nvCxnSpPr>
        <p:spPr>
          <a:xfrm rot="5400000">
            <a:off x="5111433" y="2949108"/>
            <a:ext cx="213011" cy="113952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肘形连接符 71"/>
          <p:cNvCxnSpPr>
            <a:stCxn id="57" idx="2"/>
            <a:endCxn id="62" idx="0"/>
          </p:cNvCxnSpPr>
          <p:nvPr/>
        </p:nvCxnSpPr>
        <p:spPr>
          <a:xfrm rot="5400000">
            <a:off x="5606714" y="3444389"/>
            <a:ext cx="213011" cy="14896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肘形连接符 73"/>
          <p:cNvCxnSpPr>
            <a:stCxn id="57" idx="2"/>
            <a:endCxn id="63" idx="0"/>
          </p:cNvCxnSpPr>
          <p:nvPr/>
        </p:nvCxnSpPr>
        <p:spPr>
          <a:xfrm rot="16200000" flipH="1">
            <a:off x="6140111" y="3059957"/>
            <a:ext cx="213011" cy="91783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肘形连接符 75"/>
          <p:cNvCxnSpPr>
            <a:stCxn id="64" idx="2"/>
            <a:endCxn id="60" idx="2"/>
          </p:cNvCxnSpPr>
          <p:nvPr/>
        </p:nvCxnSpPr>
        <p:spPr>
          <a:xfrm rot="5400000" flipH="1" flipV="1">
            <a:off x="5823193" y="2237348"/>
            <a:ext cx="431213" cy="2781251"/>
          </a:xfrm>
          <a:prstGeom prst="bentConnector3">
            <a:avLst>
              <a:gd name="adj1" fmla="val -3976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肘形连接符 77"/>
          <p:cNvCxnSpPr>
            <a:stCxn id="62" idx="2"/>
            <a:endCxn id="60" idx="2"/>
          </p:cNvCxnSpPr>
          <p:nvPr/>
        </p:nvCxnSpPr>
        <p:spPr>
          <a:xfrm rot="5400000" flipH="1" flipV="1">
            <a:off x="6318225" y="2732877"/>
            <a:ext cx="431711" cy="1790689"/>
          </a:xfrm>
          <a:prstGeom prst="bentConnector3">
            <a:avLst>
              <a:gd name="adj1" fmla="val -3971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肘形连接符 79"/>
          <p:cNvCxnSpPr>
            <a:stCxn id="63" idx="3"/>
            <a:endCxn id="60" idx="2"/>
          </p:cNvCxnSpPr>
          <p:nvPr/>
        </p:nvCxnSpPr>
        <p:spPr>
          <a:xfrm flipV="1">
            <a:off x="7162733" y="3412366"/>
            <a:ext cx="266693" cy="32730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肘形连接符 81"/>
          <p:cNvCxnSpPr>
            <a:stCxn id="60" idx="3"/>
            <a:endCxn id="61" idx="3"/>
          </p:cNvCxnSpPr>
          <p:nvPr/>
        </p:nvCxnSpPr>
        <p:spPr>
          <a:xfrm>
            <a:off x="8077108" y="3298069"/>
            <a:ext cx="48488" cy="914376"/>
          </a:xfrm>
          <a:prstGeom prst="bentConnector3">
            <a:avLst>
              <a:gd name="adj1" fmla="val 28572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直接箭头连接符 83"/>
          <p:cNvCxnSpPr>
            <a:stCxn id="61" idx="1"/>
            <a:endCxn id="58" idx="3"/>
          </p:cNvCxnSpPr>
          <p:nvPr/>
        </p:nvCxnSpPr>
        <p:spPr>
          <a:xfrm flipH="1">
            <a:off x="6476950" y="4212445"/>
            <a:ext cx="3532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5" name="圆角矩形 84"/>
          <p:cNvSpPr/>
          <p:nvPr/>
        </p:nvSpPr>
        <p:spPr>
          <a:xfrm>
            <a:off x="3429030" y="4098148"/>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发票管理</a:t>
            </a:r>
            <a:endParaRPr lang="zh-CN" altLang="en-US" sz="1200" dirty="0">
              <a:latin typeface="微软雅黑" panose="020B0503020204020204" pitchFamily="34" charset="-122"/>
              <a:ea typeface="微软雅黑" panose="020B0503020204020204" pitchFamily="34" charset="-122"/>
            </a:endParaRPr>
          </a:p>
        </p:txBody>
      </p:sp>
      <p:sp>
        <p:nvSpPr>
          <p:cNvPr id="86" name="圆角矩形 85"/>
          <p:cNvSpPr/>
          <p:nvPr/>
        </p:nvSpPr>
        <p:spPr>
          <a:xfrm>
            <a:off x="1752674" y="4098148"/>
            <a:ext cx="1295366"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结算管理</a:t>
            </a:r>
            <a:endParaRPr lang="zh-CN" altLang="en-US" sz="1200" dirty="0">
              <a:latin typeface="微软雅黑" panose="020B0503020204020204" pitchFamily="34" charset="-122"/>
              <a:ea typeface="微软雅黑" panose="020B0503020204020204" pitchFamily="34" charset="-122"/>
            </a:endParaRPr>
          </a:p>
        </p:txBody>
      </p:sp>
      <p:cxnSp>
        <p:nvCxnSpPr>
          <p:cNvPr id="88" name="直接箭头连接符 87"/>
          <p:cNvCxnSpPr>
            <a:stCxn id="58" idx="1"/>
            <a:endCxn id="85" idx="3"/>
          </p:cNvCxnSpPr>
          <p:nvPr/>
        </p:nvCxnSpPr>
        <p:spPr>
          <a:xfrm flipH="1">
            <a:off x="4724396" y="4212445"/>
            <a:ext cx="4571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直接箭头连接符 89"/>
          <p:cNvCxnSpPr>
            <a:stCxn id="85" idx="1"/>
            <a:endCxn id="86" idx="3"/>
          </p:cNvCxnSpPr>
          <p:nvPr/>
        </p:nvCxnSpPr>
        <p:spPr>
          <a:xfrm flipH="1">
            <a:off x="3048040" y="4212445"/>
            <a:ext cx="3809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 name="矩形 91"/>
          <p:cNvSpPr/>
          <p:nvPr/>
        </p:nvSpPr>
        <p:spPr>
          <a:xfrm>
            <a:off x="533506" y="4389090"/>
            <a:ext cx="1142970" cy="3429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dirty="0" smtClean="0">
                <a:latin typeface="微软雅黑" panose="020B0503020204020204" pitchFamily="34" charset="-122"/>
                <a:ea typeface="微软雅黑" panose="020B0503020204020204" pitchFamily="34" charset="-122"/>
              </a:rPr>
              <a:t>供应商协同</a:t>
            </a:r>
            <a:endParaRPr lang="zh-CN" altLang="en-US" sz="1400" dirty="0">
              <a:latin typeface="微软雅黑" panose="020B0503020204020204" pitchFamily="34" charset="-122"/>
              <a:ea typeface="微软雅黑" panose="020B0503020204020204" pitchFamily="34" charset="-122"/>
            </a:endParaRPr>
          </a:p>
        </p:txBody>
      </p:sp>
      <p:sp>
        <p:nvSpPr>
          <p:cNvPr id="93" name="圆角矩形 92"/>
          <p:cNvSpPr/>
          <p:nvPr/>
        </p:nvSpPr>
        <p:spPr>
          <a:xfrm>
            <a:off x="1690331" y="4383891"/>
            <a:ext cx="6696000" cy="342891"/>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网上报价 订单查询 到货查询 结算查询 库存查询</a:t>
            </a:r>
            <a:endParaRPr lang="zh-CN" altLang="en-US" sz="1200" dirty="0">
              <a:latin typeface="微软雅黑" panose="020B0503020204020204" pitchFamily="34" charset="-122"/>
              <a:ea typeface="微软雅黑" panose="020B0503020204020204" pitchFamily="34" charset="-122"/>
            </a:endParaRPr>
          </a:p>
        </p:txBody>
      </p:sp>
      <p:sp>
        <p:nvSpPr>
          <p:cNvPr id="97" name="下箭头 96"/>
          <p:cNvSpPr/>
          <p:nvPr/>
        </p:nvSpPr>
        <p:spPr>
          <a:xfrm>
            <a:off x="7391327" y="2721392"/>
            <a:ext cx="45719" cy="1714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8" name="下箭头 97"/>
          <p:cNvSpPr/>
          <p:nvPr/>
        </p:nvSpPr>
        <p:spPr>
          <a:xfrm>
            <a:off x="5915864" y="2721392"/>
            <a:ext cx="45719" cy="1714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9" name="下箭头 98"/>
          <p:cNvSpPr/>
          <p:nvPr/>
        </p:nvSpPr>
        <p:spPr>
          <a:xfrm>
            <a:off x="2410747" y="2711001"/>
            <a:ext cx="45719" cy="1714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2" name="圆角矩形 101"/>
          <p:cNvSpPr/>
          <p:nvPr/>
        </p:nvSpPr>
        <p:spPr>
          <a:xfrm>
            <a:off x="1981268" y="3614986"/>
            <a:ext cx="838178" cy="228594"/>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合同管理</a:t>
            </a:r>
            <a:endParaRPr lang="zh-CN" altLang="en-US" sz="1200" dirty="0">
              <a:latin typeface="微软雅黑" panose="020B0503020204020204" pitchFamily="34" charset="-122"/>
              <a:ea typeface="微软雅黑" panose="020B0503020204020204" pitchFamily="34" charset="-122"/>
            </a:endParaRPr>
          </a:p>
        </p:txBody>
      </p:sp>
      <p:sp>
        <p:nvSpPr>
          <p:cNvPr id="112" name="圆角矩形 111"/>
          <p:cNvSpPr/>
          <p:nvPr/>
        </p:nvSpPr>
        <p:spPr>
          <a:xfrm>
            <a:off x="3048040" y="3625377"/>
            <a:ext cx="914376" cy="2182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1200" dirty="0" smtClean="0">
                <a:latin typeface="微软雅黑" panose="020B0503020204020204" pitchFamily="34" charset="-122"/>
                <a:ea typeface="微软雅黑" panose="020B0503020204020204" pitchFamily="34" charset="-122"/>
              </a:rPr>
              <a:t>VMI</a:t>
            </a:r>
            <a:r>
              <a:rPr lang="zh-CN" altLang="en-US" sz="1200" dirty="0" smtClean="0">
                <a:latin typeface="微软雅黑" panose="020B0503020204020204" pitchFamily="34" charset="-122"/>
                <a:ea typeface="微软雅黑" panose="020B0503020204020204" pitchFamily="34" charset="-122"/>
              </a:rPr>
              <a:t>采购</a:t>
            </a:r>
            <a:endParaRPr lang="zh-CN" altLang="en-US" sz="1200" dirty="0">
              <a:latin typeface="微软雅黑" panose="020B0503020204020204" pitchFamily="34" charset="-122"/>
              <a:ea typeface="微软雅黑" panose="020B0503020204020204" pitchFamily="34" charset="-122"/>
            </a:endParaRPr>
          </a:p>
        </p:txBody>
      </p:sp>
      <p:cxnSp>
        <p:nvCxnSpPr>
          <p:cNvPr id="114" name="肘形连接符 113"/>
          <p:cNvCxnSpPr>
            <a:stCxn id="56" idx="2"/>
            <a:endCxn id="112" idx="0"/>
          </p:cNvCxnSpPr>
          <p:nvPr/>
        </p:nvCxnSpPr>
        <p:spPr>
          <a:xfrm rot="5400000">
            <a:off x="3684466" y="3233130"/>
            <a:ext cx="213011" cy="57148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6" name="肘形连接符 115"/>
          <p:cNvCxnSpPr>
            <a:stCxn id="112" idx="2"/>
            <a:endCxn id="85" idx="0"/>
          </p:cNvCxnSpPr>
          <p:nvPr/>
        </p:nvCxnSpPr>
        <p:spPr>
          <a:xfrm rot="16200000" flipH="1">
            <a:off x="3663687" y="3685121"/>
            <a:ext cx="254569" cy="57148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zh-CN" altLang="en-US" dirty="0"/>
              <a:t>采购寻</a:t>
            </a:r>
            <a:r>
              <a:rPr lang="zh-CN" altLang="en-US" dirty="0" smtClean="0"/>
              <a:t>源：</a:t>
            </a:r>
            <a:r>
              <a:rPr lang="zh-CN" altLang="en-US" dirty="0"/>
              <a:t>精选全球供应商资源</a:t>
            </a:r>
            <a:endParaRPr lang="zh-CN" altLang="en-US" dirty="0"/>
          </a:p>
        </p:txBody>
      </p:sp>
      <p:grpSp>
        <p:nvGrpSpPr>
          <p:cNvPr id="8" name="组 7"/>
          <p:cNvGrpSpPr/>
          <p:nvPr/>
        </p:nvGrpSpPr>
        <p:grpSpPr>
          <a:xfrm>
            <a:off x="291444" y="1269965"/>
            <a:ext cx="2122089" cy="3176382"/>
            <a:chOff x="271254" y="947849"/>
            <a:chExt cx="1471873" cy="3176382"/>
          </a:xfrm>
        </p:grpSpPr>
        <p:sp>
          <p:nvSpPr>
            <p:cNvPr id="4" name="文本框 3"/>
            <p:cNvSpPr txBox="1"/>
            <p:nvPr/>
          </p:nvSpPr>
          <p:spPr>
            <a:xfrm>
              <a:off x="347454" y="1317309"/>
              <a:ext cx="1395673" cy="2806922"/>
            </a:xfrm>
            <a:prstGeom prst="rect">
              <a:avLst/>
            </a:prstGeom>
            <a:noFill/>
          </p:spPr>
          <p:txBody>
            <a:bodyPr wrap="square" rtlCol="0">
              <a:spAutoFit/>
            </a:bodyPr>
            <a:lstStyle/>
            <a:p>
              <a:pPr marL="228600" indent="-228600">
                <a:lnSpc>
                  <a:spcPct val="140000"/>
                </a:lnSpc>
                <a:buClr>
                  <a:srgbClr val="E60012"/>
                </a:buClr>
                <a:buFont typeface="Wingdings" panose="05000000000000000000" pitchFamily="2" charset="2"/>
                <a:buChar char="n"/>
              </a:pPr>
              <a:r>
                <a:rPr kumimoji="1"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原材料，</a:t>
              </a:r>
              <a:r>
                <a:rPr kumimoji="1" lang="en-US" altLang="zh-CN"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BOM</a:t>
              </a:r>
              <a:r>
                <a:rPr kumimoji="1"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物料</a:t>
              </a:r>
              <a:endParaRPr kumimoji="1" lang="en-US" altLang="zh-CN"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nSpc>
                  <a:spcPct val="140000"/>
                </a:lnSpc>
                <a:buClr>
                  <a:srgbClr val="E60012"/>
                </a:buClr>
                <a:buFont typeface="Wingdings" panose="05000000000000000000" pitchFamily="2" charset="2"/>
                <a:buChar char="n"/>
              </a:pPr>
              <a:r>
                <a:rPr kumimoji="1"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行业性大宗物资</a:t>
              </a:r>
              <a:endParaRPr kumimoji="1"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nSpc>
                  <a:spcPct val="140000"/>
                </a:lnSpc>
                <a:buClr>
                  <a:srgbClr val="E60012"/>
                </a:buClr>
                <a:buFont typeface="Wingdings" panose="05000000000000000000" pitchFamily="2" charset="2"/>
                <a:buChar char="n"/>
              </a:pPr>
              <a:r>
                <a:rPr kumimoji="1" lang="en-US" altLang="zh-CN"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MRO</a:t>
              </a:r>
              <a:r>
                <a:rPr kumimoji="1"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专业物料</a:t>
              </a:r>
              <a:endParaRPr kumimoji="1" lang="en-US" altLang="zh-CN"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nSpc>
                  <a:spcPct val="140000"/>
                </a:lnSpc>
                <a:buClr>
                  <a:srgbClr val="E60012"/>
                </a:buClr>
                <a:buFont typeface="Wingdings" panose="05000000000000000000" pitchFamily="2" charset="2"/>
                <a:buChar char="n"/>
              </a:pPr>
              <a:endParaRPr kumimoji="1" lang="en-US" altLang="zh-CN"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nSpc>
                  <a:spcPct val="140000"/>
                </a:lnSpc>
                <a:buClr>
                  <a:srgbClr val="E60012"/>
                </a:buClr>
                <a:buFont typeface="Wingdings" panose="05000000000000000000" pitchFamily="2" charset="2"/>
                <a:buChar char="n"/>
              </a:pPr>
              <a:endParaRPr kumimoji="1" lang="en-US" altLang="zh-CN"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nSpc>
                  <a:spcPct val="140000"/>
                </a:lnSpc>
                <a:buClr>
                  <a:srgbClr val="E60012"/>
                </a:buClr>
                <a:buFont typeface="Wingdings" panose="05000000000000000000" pitchFamily="2" charset="2"/>
                <a:buChar char="n"/>
              </a:pPr>
              <a:endParaRPr kumimoji="1" lang="en-US" altLang="zh-CN"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nSpc>
                  <a:spcPct val="140000"/>
                </a:lnSpc>
                <a:buClr>
                  <a:srgbClr val="E60012"/>
                </a:buClr>
                <a:buFont typeface="Wingdings" panose="05000000000000000000" pitchFamily="2" charset="2"/>
                <a:buChar char="n"/>
              </a:pPr>
              <a:r>
                <a:rPr kumimoji="1"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年度协议</a:t>
              </a:r>
              <a:endParaRPr kumimoji="1" lang="en-US" altLang="zh-CN"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nSpc>
                  <a:spcPct val="140000"/>
                </a:lnSpc>
                <a:buClr>
                  <a:srgbClr val="E60012"/>
                </a:buClr>
                <a:buFont typeface="Wingdings" panose="05000000000000000000" pitchFamily="2" charset="2"/>
                <a:buChar char="n"/>
              </a:pPr>
              <a:r>
                <a:rPr kumimoji="1"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实时竞价、谈判</a:t>
              </a:r>
              <a:endParaRPr kumimoji="1" lang="en-US" altLang="zh-CN"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nSpc>
                  <a:spcPct val="140000"/>
                </a:lnSpc>
                <a:buClr>
                  <a:srgbClr val="E60012"/>
                </a:buClr>
                <a:buFont typeface="Wingdings" panose="05000000000000000000" pitchFamily="2" charset="2"/>
                <a:buChar char="n"/>
              </a:pPr>
              <a:r>
                <a:rPr kumimoji="1"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日常价格信息</a:t>
              </a:r>
              <a:endParaRPr kumimoji="1"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271254" y="947849"/>
              <a:ext cx="1024224" cy="338554"/>
            </a:xfrm>
            <a:prstGeom prst="rect">
              <a:avLst/>
            </a:prstGeom>
            <a:noFill/>
          </p:spPr>
          <p:txBody>
            <a:bodyPr wrap="none" rtlCol="0">
              <a:spAutoFit/>
            </a:bodyPr>
            <a:lstStyle/>
            <a:p>
              <a:r>
                <a:rPr kumimoji="1" lang="zh-CN" altLang="en-US"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覆盖物资品类 </a:t>
              </a:r>
              <a:endParaRPr kumimoji="1" lang="en-US" altLang="zh-CN"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2" name="文本框 11"/>
          <p:cNvSpPr txBox="1"/>
          <p:nvPr/>
        </p:nvSpPr>
        <p:spPr>
          <a:xfrm>
            <a:off x="6360215" y="1227468"/>
            <a:ext cx="1005403" cy="338554"/>
          </a:xfrm>
          <a:prstGeom prst="rect">
            <a:avLst/>
          </a:prstGeom>
          <a:noFill/>
        </p:spPr>
        <p:txBody>
          <a:bodyPr wrap="none" rtlCol="0">
            <a:spAutoFit/>
          </a:bodyPr>
          <a:lstStyle/>
          <a:p>
            <a:r>
              <a:rPr kumimoji="1" lang="zh-CN" altLang="en-US"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对接电商</a:t>
            </a:r>
            <a:endParaRPr kumimoji="1" lang="en-US" altLang="zh-CN"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Oval 19"/>
          <p:cNvSpPr/>
          <p:nvPr/>
        </p:nvSpPr>
        <p:spPr>
          <a:xfrm>
            <a:off x="3257162" y="2290656"/>
            <a:ext cx="1458368" cy="1458367"/>
          </a:xfrm>
          <a:prstGeom prst="ellipse">
            <a:avLst/>
          </a:prstGeom>
          <a:solidFill>
            <a:srgbClr val="E62E3C"/>
          </a:solidFill>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37" name="Oval 36"/>
          <p:cNvSpPr/>
          <p:nvPr/>
        </p:nvSpPr>
        <p:spPr>
          <a:xfrm>
            <a:off x="4157424" y="1634396"/>
            <a:ext cx="1336588" cy="1336588"/>
          </a:xfrm>
          <a:prstGeom prst="ellipse">
            <a:avLst/>
          </a:prstGeom>
          <a:solidFill>
            <a:srgbClr val="E62E3C">
              <a:alpha val="57000"/>
            </a:srgbClr>
          </a:solidFill>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38" name="Oval 37"/>
          <p:cNvSpPr/>
          <p:nvPr/>
        </p:nvSpPr>
        <p:spPr>
          <a:xfrm>
            <a:off x="2496296" y="1901051"/>
            <a:ext cx="1248321" cy="1248321"/>
          </a:xfrm>
          <a:prstGeom prst="ellipse">
            <a:avLst/>
          </a:prstGeom>
          <a:solidFill>
            <a:srgbClr val="E62E3C">
              <a:alpha val="57000"/>
            </a:srgbClr>
          </a:solidFill>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39" name="Oval 38"/>
          <p:cNvSpPr/>
          <p:nvPr/>
        </p:nvSpPr>
        <p:spPr>
          <a:xfrm>
            <a:off x="2607394" y="3204234"/>
            <a:ext cx="1146466" cy="1146466"/>
          </a:xfrm>
          <a:prstGeom prst="ellipse">
            <a:avLst/>
          </a:prstGeom>
          <a:solidFill>
            <a:srgbClr val="E62E3C">
              <a:alpha val="57000"/>
            </a:srgbClr>
          </a:solidFill>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40" name="Oval 39"/>
          <p:cNvSpPr/>
          <p:nvPr/>
        </p:nvSpPr>
        <p:spPr>
          <a:xfrm>
            <a:off x="4278547" y="3338295"/>
            <a:ext cx="1146466" cy="1146466"/>
          </a:xfrm>
          <a:prstGeom prst="ellipse">
            <a:avLst/>
          </a:prstGeom>
          <a:solidFill>
            <a:srgbClr val="E62E3C">
              <a:alpha val="57000"/>
            </a:srgbClr>
          </a:solidFill>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41" name="文本框 1"/>
          <p:cNvSpPr txBox="1"/>
          <p:nvPr/>
        </p:nvSpPr>
        <p:spPr>
          <a:xfrm>
            <a:off x="2662596" y="2556783"/>
            <a:ext cx="902811" cy="307777"/>
          </a:xfrm>
          <a:prstGeom prst="rect">
            <a:avLst/>
          </a:prstGeom>
          <a:noFill/>
        </p:spPr>
        <p:txBody>
          <a:bodyPr wrap="none" rtlCol="0">
            <a:spAutoFit/>
          </a:bodyPr>
          <a:lstStyle/>
          <a:p>
            <a:r>
              <a:rPr kumimoji="1"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线上线下</a:t>
            </a:r>
            <a:endParaRPr kumimoji="1"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2" name="文本框 1"/>
          <p:cNvSpPr txBox="1"/>
          <p:nvPr/>
        </p:nvSpPr>
        <p:spPr>
          <a:xfrm>
            <a:off x="4384245" y="2388263"/>
            <a:ext cx="902811" cy="307777"/>
          </a:xfrm>
          <a:prstGeom prst="rect">
            <a:avLst/>
          </a:prstGeom>
          <a:noFill/>
        </p:spPr>
        <p:txBody>
          <a:bodyPr wrap="none" rtlCol="0">
            <a:spAutoFit/>
          </a:bodyPr>
          <a:lstStyle/>
          <a:p>
            <a:r>
              <a:rPr kumimoji="1"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跨网比价</a:t>
            </a:r>
            <a:endParaRPr kumimoji="1"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3" name="文本框 1"/>
          <p:cNvSpPr txBox="1"/>
          <p:nvPr/>
        </p:nvSpPr>
        <p:spPr>
          <a:xfrm>
            <a:off x="2739153" y="3827279"/>
            <a:ext cx="902811" cy="307777"/>
          </a:xfrm>
          <a:prstGeom prst="rect">
            <a:avLst/>
          </a:prstGeom>
          <a:noFill/>
        </p:spPr>
        <p:txBody>
          <a:bodyPr wrap="none" rtlCol="0">
            <a:spAutoFit/>
          </a:bodyPr>
          <a:lstStyle/>
          <a:p>
            <a:r>
              <a:rPr kumimoji="1"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公开透明</a:t>
            </a:r>
            <a:endParaRPr kumimoji="1"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文本框 1"/>
          <p:cNvSpPr txBox="1"/>
          <p:nvPr/>
        </p:nvSpPr>
        <p:spPr>
          <a:xfrm>
            <a:off x="3588219" y="3149205"/>
            <a:ext cx="902811" cy="307777"/>
          </a:xfrm>
          <a:prstGeom prst="rect">
            <a:avLst/>
          </a:prstGeom>
          <a:noFill/>
        </p:spPr>
        <p:txBody>
          <a:bodyPr wrap="none" rtlCol="0">
            <a:spAutoFit/>
          </a:bodyPr>
          <a:lstStyle/>
          <a:p>
            <a:r>
              <a:rPr kumimoji="1"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全球资源</a:t>
            </a:r>
            <a:endParaRPr kumimoji="1"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文本框 1"/>
          <p:cNvSpPr txBox="1"/>
          <p:nvPr/>
        </p:nvSpPr>
        <p:spPr>
          <a:xfrm>
            <a:off x="4437709" y="3938114"/>
            <a:ext cx="902811" cy="307777"/>
          </a:xfrm>
          <a:prstGeom prst="rect">
            <a:avLst/>
          </a:prstGeom>
          <a:noFill/>
        </p:spPr>
        <p:txBody>
          <a:bodyPr wrap="none" rtlCol="0">
            <a:spAutoFit/>
          </a:bodyPr>
          <a:lstStyle/>
          <a:p>
            <a:r>
              <a:rPr kumimoji="1"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智能匹配</a:t>
            </a:r>
            <a:endParaRPr kumimoji="1"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Oval 45"/>
          <p:cNvSpPr/>
          <p:nvPr/>
        </p:nvSpPr>
        <p:spPr>
          <a:xfrm>
            <a:off x="5341503" y="3196215"/>
            <a:ext cx="417864" cy="417864"/>
          </a:xfrm>
          <a:prstGeom prst="ellipse">
            <a:avLst/>
          </a:prstGeom>
          <a:solidFill>
            <a:srgbClr val="E62E3C">
              <a:alpha val="57000"/>
            </a:srgbClr>
          </a:solidFill>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47" name="Oval 46"/>
          <p:cNvSpPr/>
          <p:nvPr/>
        </p:nvSpPr>
        <p:spPr>
          <a:xfrm>
            <a:off x="2335911" y="3048576"/>
            <a:ext cx="295278" cy="295278"/>
          </a:xfrm>
          <a:prstGeom prst="ellipse">
            <a:avLst/>
          </a:prstGeom>
          <a:solidFill>
            <a:srgbClr val="E62E3C">
              <a:alpha val="57000"/>
            </a:srgbClr>
          </a:solidFill>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pic>
        <p:nvPicPr>
          <p:cNvPr id="24" name="Picture 23"/>
          <p:cNvPicPr>
            <a:picLocks noChangeAspect="1"/>
          </p:cNvPicPr>
          <p:nvPr/>
        </p:nvPicPr>
        <p:blipFill>
          <a:blip r:embed="rId1" cstate="print"/>
          <a:stretch>
            <a:fillRect/>
          </a:stretch>
        </p:blipFill>
        <p:spPr>
          <a:xfrm>
            <a:off x="2953787" y="2087231"/>
            <a:ext cx="341577" cy="442683"/>
          </a:xfrm>
          <a:prstGeom prst="rect">
            <a:avLst/>
          </a:prstGeom>
        </p:spPr>
      </p:pic>
      <p:pic>
        <p:nvPicPr>
          <p:cNvPr id="48" name="Picture 47"/>
          <p:cNvPicPr>
            <a:picLocks noChangeAspect="1"/>
          </p:cNvPicPr>
          <p:nvPr/>
        </p:nvPicPr>
        <p:blipFill>
          <a:blip r:embed="rId2" cstate="print"/>
          <a:stretch>
            <a:fillRect/>
          </a:stretch>
        </p:blipFill>
        <p:spPr>
          <a:xfrm>
            <a:off x="2953785" y="3427402"/>
            <a:ext cx="423190" cy="422580"/>
          </a:xfrm>
          <a:prstGeom prst="rect">
            <a:avLst/>
          </a:prstGeom>
        </p:spPr>
      </p:pic>
      <p:pic>
        <p:nvPicPr>
          <p:cNvPr id="49" name="Picture 48"/>
          <p:cNvPicPr>
            <a:picLocks noChangeAspect="1"/>
          </p:cNvPicPr>
          <p:nvPr/>
        </p:nvPicPr>
        <p:blipFill>
          <a:blip r:embed="rId3" cstate="print"/>
          <a:stretch>
            <a:fillRect/>
          </a:stretch>
        </p:blipFill>
        <p:spPr>
          <a:xfrm>
            <a:off x="3788651" y="2644921"/>
            <a:ext cx="446410" cy="445766"/>
          </a:xfrm>
          <a:prstGeom prst="rect">
            <a:avLst/>
          </a:prstGeom>
        </p:spPr>
      </p:pic>
      <p:pic>
        <p:nvPicPr>
          <p:cNvPr id="50" name="Picture 49"/>
          <p:cNvPicPr>
            <a:picLocks noChangeAspect="1"/>
          </p:cNvPicPr>
          <p:nvPr/>
        </p:nvPicPr>
        <p:blipFill>
          <a:blip r:embed="rId4" cstate="print"/>
          <a:stretch>
            <a:fillRect/>
          </a:stretch>
        </p:blipFill>
        <p:spPr>
          <a:xfrm>
            <a:off x="4558635" y="1941578"/>
            <a:ext cx="500612" cy="387669"/>
          </a:xfrm>
          <a:prstGeom prst="rect">
            <a:avLst/>
          </a:prstGeom>
        </p:spPr>
      </p:pic>
      <p:pic>
        <p:nvPicPr>
          <p:cNvPr id="51" name="Picture 50"/>
          <p:cNvPicPr>
            <a:picLocks noChangeAspect="1"/>
          </p:cNvPicPr>
          <p:nvPr/>
        </p:nvPicPr>
        <p:blipFill>
          <a:blip r:embed="rId5" cstate="print"/>
          <a:stretch>
            <a:fillRect/>
          </a:stretch>
        </p:blipFill>
        <p:spPr>
          <a:xfrm>
            <a:off x="4673010" y="3621013"/>
            <a:ext cx="362459" cy="301613"/>
          </a:xfrm>
          <a:prstGeom prst="rect">
            <a:avLst/>
          </a:prstGeom>
        </p:spPr>
      </p:pic>
      <p:pic>
        <p:nvPicPr>
          <p:cNvPr id="54" name="图片 74"/>
          <p:cNvPicPr>
            <a:picLocks noChangeAspect="1"/>
          </p:cNvPicPr>
          <p:nvPr/>
        </p:nvPicPr>
        <p:blipFill>
          <a:blip r:embed="rId6" cstate="print"/>
          <a:stretch>
            <a:fillRect/>
          </a:stretch>
        </p:blipFill>
        <p:spPr>
          <a:xfrm>
            <a:off x="6425897" y="1681198"/>
            <a:ext cx="1052199" cy="267590"/>
          </a:xfrm>
          <a:prstGeom prst="rect">
            <a:avLst/>
          </a:prstGeom>
        </p:spPr>
      </p:pic>
      <p:pic>
        <p:nvPicPr>
          <p:cNvPr id="56" name="Picture 2"/>
          <p:cNvPicPr>
            <a:picLocks noChangeAspect="1" noChangeArrowheads="1"/>
          </p:cNvPicPr>
          <p:nvPr/>
        </p:nvPicPr>
        <p:blipFill>
          <a:blip r:embed="rId7" cstate="print"/>
          <a:srcRect/>
          <a:stretch>
            <a:fillRect/>
          </a:stretch>
        </p:blipFill>
        <p:spPr bwMode="auto">
          <a:xfrm>
            <a:off x="7669431" y="2789905"/>
            <a:ext cx="1130325" cy="601567"/>
          </a:xfrm>
          <a:prstGeom prst="rect">
            <a:avLst/>
          </a:prstGeom>
          <a:noFill/>
          <a:ln w="9525">
            <a:noFill/>
            <a:miter lim="800000"/>
            <a:headEnd/>
            <a:tailEnd/>
          </a:ln>
          <a:effectLst/>
        </p:spPr>
      </p:pic>
      <p:pic>
        <p:nvPicPr>
          <p:cNvPr id="57" name="Picture 2"/>
          <p:cNvPicPr>
            <a:picLocks noChangeAspect="1" noChangeArrowheads="1"/>
          </p:cNvPicPr>
          <p:nvPr/>
        </p:nvPicPr>
        <p:blipFill>
          <a:blip r:embed="rId8" cstate="print"/>
          <a:srcRect/>
          <a:stretch>
            <a:fillRect/>
          </a:stretch>
        </p:blipFill>
        <p:spPr bwMode="auto">
          <a:xfrm>
            <a:off x="7107662" y="2205112"/>
            <a:ext cx="990159" cy="450072"/>
          </a:xfrm>
          <a:prstGeom prst="rect">
            <a:avLst/>
          </a:prstGeom>
          <a:noFill/>
          <a:ln w="9525">
            <a:noFill/>
            <a:miter lim="800000"/>
            <a:headEnd/>
            <a:tailEnd/>
          </a:ln>
          <a:effectLst/>
        </p:spPr>
      </p:pic>
      <p:pic>
        <p:nvPicPr>
          <p:cNvPr id="58" name="Picture 8" descr="https://ss1.bdstatic.com/-0U0bXSm1A5BphGlnYG/lego-mat/69fb8cb5bd2ea7f928f32ce71579f879_121_121.jpg">
            <a:hlinkClick r:id="rId9"/>
          </p:cNvPr>
          <p:cNvPicPr>
            <a:picLocks noChangeAspect="1" noChangeArrowheads="1"/>
          </p:cNvPicPr>
          <p:nvPr/>
        </p:nvPicPr>
        <p:blipFill>
          <a:blip r:embed="rId10" cstate="print"/>
          <a:srcRect/>
          <a:stretch>
            <a:fillRect/>
          </a:stretch>
        </p:blipFill>
        <p:spPr bwMode="auto">
          <a:xfrm>
            <a:off x="7873029" y="1440907"/>
            <a:ext cx="638338" cy="638339"/>
          </a:xfrm>
          <a:prstGeom prst="rect">
            <a:avLst/>
          </a:prstGeom>
          <a:noFill/>
        </p:spPr>
      </p:pic>
      <p:pic>
        <p:nvPicPr>
          <p:cNvPr id="59" name="Picture 6"/>
          <p:cNvPicPr>
            <a:picLocks noChangeAspect="1" noChangeArrowheads="1"/>
          </p:cNvPicPr>
          <p:nvPr/>
        </p:nvPicPr>
        <p:blipFill>
          <a:blip r:embed="rId11" cstate="print"/>
          <a:srcRect/>
          <a:stretch>
            <a:fillRect/>
          </a:stretch>
        </p:blipFill>
        <p:spPr bwMode="auto">
          <a:xfrm>
            <a:off x="6641048" y="2813756"/>
            <a:ext cx="657822" cy="537489"/>
          </a:xfrm>
          <a:prstGeom prst="rect">
            <a:avLst/>
          </a:prstGeom>
          <a:noFill/>
          <a:ln w="9525">
            <a:noFill/>
            <a:miter lim="800000"/>
            <a:headEnd/>
            <a:tailEnd/>
          </a:ln>
          <a:effectLst/>
        </p:spPr>
      </p:pic>
      <p:sp>
        <p:nvSpPr>
          <p:cNvPr id="60" name="文本框 11"/>
          <p:cNvSpPr txBox="1"/>
          <p:nvPr/>
        </p:nvSpPr>
        <p:spPr>
          <a:xfrm>
            <a:off x="6360213" y="3978591"/>
            <a:ext cx="1210588" cy="338554"/>
          </a:xfrm>
          <a:prstGeom prst="rect">
            <a:avLst/>
          </a:prstGeom>
          <a:noFill/>
        </p:spPr>
        <p:txBody>
          <a:bodyPr wrap="none" rtlCol="0">
            <a:spAutoFit/>
          </a:bodyPr>
          <a:lstStyle/>
          <a:p>
            <a:r>
              <a:rPr kumimoji="1" lang="zh-CN" altLang="en-US"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原有供应商</a:t>
            </a:r>
            <a:endParaRPr kumimoji="1" lang="en-US" altLang="zh-CN"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1" name="图片 23"/>
          <p:cNvPicPr>
            <a:picLocks noChangeAspect="1"/>
          </p:cNvPicPr>
          <p:nvPr/>
        </p:nvPicPr>
        <p:blipFill rotWithShape="1">
          <a:blip r:embed="rId12" cstate="print">
            <a:extLst>
              <a:ext uri="{28A0092B-C50C-407E-A947-70E740481C1C}">
                <a14:useLocalDpi xmlns:a14="http://schemas.microsoft.com/office/drawing/2010/main" val="0"/>
              </a:ext>
            </a:extLst>
          </a:blip>
          <a:srcRect l="3288" t="2684" r="11855" b="10086"/>
          <a:stretch>
            <a:fillRect/>
          </a:stretch>
        </p:blipFill>
        <p:spPr>
          <a:xfrm>
            <a:off x="6468928" y="4472527"/>
            <a:ext cx="493141" cy="403479"/>
          </a:xfrm>
          <a:prstGeom prst="rect">
            <a:avLst/>
          </a:prstGeom>
        </p:spPr>
      </p:pic>
      <p:pic>
        <p:nvPicPr>
          <p:cNvPr id="62" name="图片 23"/>
          <p:cNvPicPr>
            <a:picLocks noChangeAspect="1"/>
          </p:cNvPicPr>
          <p:nvPr/>
        </p:nvPicPr>
        <p:blipFill rotWithShape="1">
          <a:blip r:embed="rId12" cstate="print">
            <a:extLst>
              <a:ext uri="{28A0092B-C50C-407E-A947-70E740481C1C}">
                <a14:useLocalDpi xmlns:a14="http://schemas.microsoft.com/office/drawing/2010/main" val="0"/>
              </a:ext>
            </a:extLst>
          </a:blip>
          <a:srcRect l="3288" t="2684" r="11855" b="10086"/>
          <a:stretch>
            <a:fillRect/>
          </a:stretch>
        </p:blipFill>
        <p:spPr>
          <a:xfrm>
            <a:off x="7348034" y="4461769"/>
            <a:ext cx="493141" cy="403479"/>
          </a:xfrm>
          <a:prstGeom prst="rect">
            <a:avLst/>
          </a:prstGeom>
        </p:spPr>
      </p:pic>
      <p:grpSp>
        <p:nvGrpSpPr>
          <p:cNvPr id="73" name="Group 72"/>
          <p:cNvGrpSpPr/>
          <p:nvPr/>
        </p:nvGrpSpPr>
        <p:grpSpPr>
          <a:xfrm>
            <a:off x="6769264" y="3594449"/>
            <a:ext cx="305810" cy="72000"/>
            <a:chOff x="10103583" y="3478813"/>
            <a:chExt cx="305810" cy="72000"/>
          </a:xfrm>
          <a:solidFill>
            <a:schemeClr val="bg1">
              <a:lumMod val="65000"/>
            </a:schemeClr>
          </a:solidFill>
        </p:grpSpPr>
        <p:sp>
          <p:nvSpPr>
            <p:cNvPr id="68" name="Rectangle 67"/>
            <p:cNvSpPr/>
            <p:nvPr/>
          </p:nvSpPr>
          <p:spPr>
            <a:xfrm>
              <a:off x="10337393" y="3478813"/>
              <a:ext cx="7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Rectangle 68"/>
            <p:cNvSpPr/>
            <p:nvPr/>
          </p:nvSpPr>
          <p:spPr>
            <a:xfrm>
              <a:off x="10222201" y="3478813"/>
              <a:ext cx="7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Rectangle 69"/>
            <p:cNvSpPr/>
            <p:nvPr/>
          </p:nvSpPr>
          <p:spPr>
            <a:xfrm>
              <a:off x="10103583" y="3478813"/>
              <a:ext cx="7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sz="2100"/>
              <a:t>企业简介</a:t>
            </a:r>
            <a:r>
              <a:rPr lang="zh-CN" altLang="en-US"/>
              <a:t>：</a:t>
            </a:r>
            <a:endParaRPr lang="zh-CN" altLang="en-US"/>
          </a:p>
        </p:txBody>
      </p:sp>
      <p:sp>
        <p:nvSpPr>
          <p:cNvPr id="4102" name="文本框 5"/>
          <p:cNvSpPr txBox="1"/>
          <p:nvPr/>
        </p:nvSpPr>
        <p:spPr>
          <a:xfrm>
            <a:off x="718661" y="841534"/>
            <a:ext cx="8237696" cy="1845310"/>
          </a:xfrm>
          <a:prstGeom prst="rect">
            <a:avLst/>
          </a:prstGeom>
          <a:noFill/>
          <a:ln w="9525">
            <a:noFill/>
          </a:ln>
        </p:spPr>
        <p:txBody>
          <a:bodyPr wrap="square">
            <a:spAutoFit/>
          </a:bodyPr>
          <a:p>
            <a:pPr eaLnBrk="1" hangingPunct="1"/>
            <a:r>
              <a:rPr lang="zh-CN" altLang="en-US" dirty="0">
                <a:latin typeface="Calibri" panose="020F0502020204030204" charset="0"/>
              </a:rPr>
              <a:t>聊城财富云达企业管理咨询有限公司</a:t>
            </a:r>
            <a:endParaRPr lang="zh-CN" altLang="en-US" dirty="0">
              <a:latin typeface="Calibri" panose="020F0502020204030204" charset="0"/>
            </a:endParaRPr>
          </a:p>
          <a:p>
            <a:pPr eaLnBrk="1" hangingPunct="1"/>
            <a:r>
              <a:rPr lang="zh-CN" altLang="en-US" dirty="0">
                <a:latin typeface="Calibri" panose="020F0502020204030204" charset="0"/>
              </a:rPr>
              <a:t>   </a:t>
            </a:r>
            <a:endParaRPr lang="zh-CN" altLang="en-US" dirty="0">
              <a:latin typeface="Calibri" panose="020F0502020204030204" charset="0"/>
            </a:endParaRPr>
          </a:p>
          <a:p>
            <a:pPr eaLnBrk="1" hangingPunct="1"/>
            <a:r>
              <a:rPr lang="en-US" altLang="zh-CN" sz="2100" dirty="0">
                <a:solidFill>
                  <a:srgbClr val="FF0000"/>
                </a:solidFill>
                <a:latin typeface="Calibri" panose="020F0502020204030204" charset="0"/>
              </a:rPr>
              <a:t>    </a:t>
            </a:r>
            <a:r>
              <a:rPr lang="zh-CN" altLang="en-US" b="1">
                <a:solidFill>
                  <a:schemeClr val="accent3"/>
                </a:solidFill>
                <a:latin typeface="+mj-lt"/>
                <a:ea typeface="+mj-ea"/>
                <a:cs typeface="+mj-cs"/>
              </a:rPr>
              <a:t> 影响1万家企业明白企业经营的真相，陪伴10万人走向内修内证</a:t>
            </a:r>
            <a:endParaRPr lang="zh-CN" altLang="en-US" b="1">
              <a:solidFill>
                <a:schemeClr val="accent3"/>
              </a:solidFill>
              <a:latin typeface="+mj-lt"/>
              <a:ea typeface="+mj-ea"/>
              <a:cs typeface="+mj-cs"/>
            </a:endParaRPr>
          </a:p>
          <a:p>
            <a:pPr eaLnBrk="1" hangingPunct="1"/>
            <a:endParaRPr lang="zh-CN" altLang="en-US" b="1">
              <a:solidFill>
                <a:schemeClr val="accent3"/>
              </a:solidFill>
              <a:latin typeface="+mj-lt"/>
              <a:ea typeface="+mj-ea"/>
              <a:cs typeface="+mj-cs"/>
            </a:endParaRPr>
          </a:p>
          <a:p>
            <a:pPr eaLnBrk="1" hangingPunct="1"/>
            <a:r>
              <a:rPr lang="zh-CN" altLang="en-US" b="1">
                <a:solidFill>
                  <a:schemeClr val="accent3"/>
                </a:solidFill>
                <a:latin typeface="+mj-lt"/>
                <a:ea typeface="+mj-ea"/>
                <a:cs typeface="+mj-cs"/>
              </a:rPr>
              <a:t>的道路。</a:t>
            </a:r>
            <a:endParaRPr lang="zh-CN" altLang="en-US" sz="2100" dirty="0">
              <a:solidFill>
                <a:srgbClr val="FF0000"/>
              </a:solidFill>
              <a:latin typeface="Calibri" panose="020F0502020204030204" charset="0"/>
            </a:endParaRPr>
          </a:p>
          <a:p>
            <a:pPr eaLnBrk="1" hangingPunct="1"/>
            <a:endParaRPr lang="zh-CN" altLang="en-US" sz="2100" dirty="0">
              <a:solidFill>
                <a:srgbClr val="FF0000"/>
              </a:solidFill>
              <a:latin typeface="Calibri" panose="020F0502020204030204" charset="0"/>
            </a:endParaRPr>
          </a:p>
        </p:txBody>
      </p:sp>
      <p:sp>
        <p:nvSpPr>
          <p:cNvPr id="6" name="文本框 5"/>
          <p:cNvSpPr txBox="1"/>
          <p:nvPr>
            <p:custDataLst>
              <p:tags r:id="rId1"/>
            </p:custDataLst>
          </p:nvPr>
        </p:nvSpPr>
        <p:spPr>
          <a:xfrm>
            <a:off x="652463" y="2756535"/>
            <a:ext cx="8329613" cy="1476375"/>
          </a:xfrm>
          <a:prstGeom prst="rect">
            <a:avLst/>
          </a:prstGeom>
          <a:noFill/>
          <a:ln w="9525">
            <a:noFill/>
          </a:ln>
        </p:spPr>
        <p:txBody>
          <a:bodyPr wrap="square">
            <a:spAutoFit/>
          </a:bodyPr>
          <a:p>
            <a:pPr eaLnBrk="1" hangingPunct="1"/>
            <a:r>
              <a:rPr lang="zh-CN" altLang="en-US" dirty="0">
                <a:latin typeface="Calibri" panose="020F0502020204030204" charset="0"/>
              </a:rPr>
              <a:t>山东竣捷数字科技有限公司</a:t>
            </a:r>
            <a:endParaRPr lang="zh-CN" altLang="en-US" dirty="0">
              <a:latin typeface="Calibri" panose="020F0502020204030204" charset="0"/>
            </a:endParaRPr>
          </a:p>
          <a:p>
            <a:pPr eaLnBrk="1" hangingPunct="1"/>
            <a:r>
              <a:rPr lang="zh-CN" altLang="en-US" dirty="0">
                <a:latin typeface="Calibri" panose="020F0502020204030204" charset="0"/>
              </a:rPr>
              <a:t> </a:t>
            </a:r>
            <a:r>
              <a:rPr lang="en-US" altLang="zh-CN" dirty="0">
                <a:latin typeface="Calibri" panose="020F0502020204030204" charset="0"/>
              </a:rPr>
              <a:t>    </a:t>
            </a:r>
            <a:endParaRPr lang="en-US" altLang="zh-CN" dirty="0">
              <a:latin typeface="Calibri" panose="020F0502020204030204" charset="0"/>
            </a:endParaRPr>
          </a:p>
          <a:p>
            <a:pPr algn="l" eaLnBrk="1" hangingPunct="1">
              <a:buClrTx/>
              <a:buSzTx/>
              <a:buFontTx/>
              <a:buNone/>
            </a:pPr>
            <a:r>
              <a:rPr lang="en-US" altLang="zh-CN" dirty="0">
                <a:latin typeface="Calibri" panose="020F0502020204030204" charset="0"/>
              </a:rPr>
              <a:t>     </a:t>
            </a:r>
            <a:r>
              <a:rPr lang="zh-CN" altLang="en-US" b="1">
                <a:solidFill>
                  <a:schemeClr val="accent3"/>
                </a:solidFill>
                <a:latin typeface="+mj-lt"/>
                <a:ea typeface="+mj-ea"/>
                <a:cs typeface="+mj-cs"/>
              </a:rPr>
              <a:t> 通过数字化技术及企业管理方法陪伴1万家企业提高经营效率，提高</a:t>
            </a:r>
            <a:endParaRPr lang="zh-CN" altLang="en-US" b="1">
              <a:solidFill>
                <a:schemeClr val="accent3"/>
              </a:solidFill>
              <a:latin typeface="+mj-lt"/>
              <a:ea typeface="+mj-ea"/>
              <a:cs typeface="+mj-cs"/>
            </a:endParaRPr>
          </a:p>
          <a:p>
            <a:pPr algn="l" eaLnBrk="1" hangingPunct="1">
              <a:buClrTx/>
              <a:buSzTx/>
              <a:buFontTx/>
              <a:buNone/>
            </a:pPr>
            <a:endParaRPr lang="zh-CN" altLang="en-US" b="1">
              <a:solidFill>
                <a:schemeClr val="accent3"/>
              </a:solidFill>
              <a:latin typeface="+mj-lt"/>
              <a:ea typeface="+mj-ea"/>
              <a:cs typeface="+mj-cs"/>
            </a:endParaRPr>
          </a:p>
          <a:p>
            <a:pPr algn="l" eaLnBrk="1" hangingPunct="1">
              <a:buClrTx/>
              <a:buSzTx/>
              <a:buFontTx/>
              <a:buNone/>
            </a:pPr>
            <a:r>
              <a:rPr lang="zh-CN" altLang="en-US" b="1">
                <a:solidFill>
                  <a:schemeClr val="accent3"/>
                </a:solidFill>
                <a:latin typeface="+mj-lt"/>
                <a:ea typeface="+mj-ea"/>
                <a:cs typeface="+mj-cs"/>
              </a:rPr>
              <a:t>公司绩效。  </a:t>
            </a:r>
            <a:endParaRPr lang="zh-CN" altLang="en-US" b="1">
              <a:solidFill>
                <a:schemeClr val="accent3"/>
              </a:solidFill>
              <a:latin typeface="+mj-lt"/>
              <a:ea typeface="+mj-ea"/>
              <a:cs typeface="+mj-cs"/>
            </a:endParaRPr>
          </a:p>
        </p:txBody>
      </p:sp>
      <p:pic>
        <p:nvPicPr>
          <p:cNvPr id="2" name="图片 1"/>
          <p:cNvPicPr>
            <a:picLocks noChangeAspect="1"/>
          </p:cNvPicPr>
          <p:nvPr/>
        </p:nvPicPr>
        <p:blipFill>
          <a:blip r:embed="rId2"/>
          <a:stretch>
            <a:fillRect/>
          </a:stretch>
        </p:blipFill>
        <p:spPr>
          <a:xfrm>
            <a:off x="-368617" y="-2000250"/>
            <a:ext cx="11033760" cy="827849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251460" y="-273050"/>
            <a:ext cx="560070" cy="553720"/>
          </a:xfrm>
          <a:prstGeom prst="rect">
            <a:avLst/>
          </a:prstGeom>
        </p:spPr>
      </p:pic>
    </p:spTree>
  </p:cSld>
  <p:clrMapOvr>
    <a:masterClrMapping/>
  </p:clrMapOvr>
  <p:transition advTm="10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lnSpcReduction="10000"/>
          </a:bodyPr>
          <a:lstStyle/>
          <a:p>
            <a:r>
              <a:rPr lang="zh-CN" altLang="en-US" dirty="0">
                <a:latin typeface="+mn-ea"/>
              </a:rPr>
              <a:t>采购管理</a:t>
            </a:r>
            <a:r>
              <a:rPr lang="en-US" altLang="zh-CN" dirty="0">
                <a:latin typeface="+mn-ea"/>
              </a:rPr>
              <a:t>-</a:t>
            </a:r>
            <a:r>
              <a:rPr lang="zh-CN" altLang="en-US" dirty="0">
                <a:latin typeface="+mn-ea"/>
              </a:rPr>
              <a:t>从采购到付款</a:t>
            </a:r>
            <a:endParaRPr lang="zh-CN" altLang="en-US" dirty="0"/>
          </a:p>
          <a:p>
            <a:endParaRPr lang="zh-CN" altLang="en-US" dirty="0"/>
          </a:p>
        </p:txBody>
      </p:sp>
      <p:sp>
        <p:nvSpPr>
          <p:cNvPr id="30" name="燕尾形 29"/>
          <p:cNvSpPr/>
          <p:nvPr/>
        </p:nvSpPr>
        <p:spPr>
          <a:xfrm rot="5400000">
            <a:off x="472353" y="3074033"/>
            <a:ext cx="945968" cy="710505"/>
          </a:xfrm>
          <a:prstGeom prst="chevron">
            <a:avLst/>
          </a:prstGeom>
          <a:solidFill>
            <a:schemeClr val="accent6">
              <a:lumMod val="40000"/>
              <a:lumOff val="60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91436" tIns="45718" rIns="91436" bIns="45718"/>
          <a:lstStyle/>
          <a:p>
            <a:pPr algn="ctr" eaLnBrk="1" hangingPunct="1">
              <a:defRPr/>
            </a:pPr>
            <a:r>
              <a:rPr lang="zh-CN" altLang="en-US" sz="1200" b="1" dirty="0">
                <a:solidFill>
                  <a:schemeClr val="tx1"/>
                </a:solidFill>
                <a:latin typeface="微软雅黑" panose="020B0503020204020204" pitchFamily="34" charset="-122"/>
                <a:ea typeface="微软雅黑" panose="020B0503020204020204" pitchFamily="34" charset="-122"/>
              </a:rPr>
              <a:t>管控点</a:t>
            </a:r>
            <a:endParaRPr lang="en-US" altLang="zh-CN" sz="1200" b="1" dirty="0">
              <a:solidFill>
                <a:schemeClr val="tx1"/>
              </a:solidFill>
              <a:latin typeface="微软雅黑" panose="020B0503020204020204" pitchFamily="34" charset="-122"/>
              <a:ea typeface="微软雅黑" panose="020B0503020204020204" pitchFamily="34" charset="-122"/>
            </a:endParaRPr>
          </a:p>
        </p:txBody>
      </p:sp>
      <p:sp>
        <p:nvSpPr>
          <p:cNvPr id="32" name="矩形 31"/>
          <p:cNvSpPr/>
          <p:nvPr/>
        </p:nvSpPr>
        <p:spPr bwMode="auto">
          <a:xfrm>
            <a:off x="1768941" y="953416"/>
            <a:ext cx="869156" cy="927497"/>
          </a:xfrm>
          <a:prstGeom prst="rect">
            <a:avLst/>
          </a:prstGeom>
          <a:solidFill>
            <a:schemeClr val="bg1"/>
          </a:solidFill>
          <a:ln w="63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33" name="Rectangle 4">
            <a:hlinkClick r:id="rId1" action="ppaction://hlinksldjump"/>
          </p:cNvPr>
          <p:cNvSpPr>
            <a:spLocks noChangeArrowheads="1"/>
          </p:cNvSpPr>
          <p:nvPr/>
        </p:nvSpPr>
        <p:spPr bwMode="auto">
          <a:xfrm>
            <a:off x="2773827" y="1124866"/>
            <a:ext cx="594122" cy="482204"/>
          </a:xfrm>
          <a:prstGeom prst="rect">
            <a:avLst/>
          </a:prstGeom>
          <a:solidFill>
            <a:schemeClr val="accent6">
              <a:lumMod val="20000"/>
              <a:lumOff val="80000"/>
            </a:schemeClr>
          </a:solidFill>
          <a:ln w="12700">
            <a:noFill/>
            <a:miter lim="800000"/>
          </a:ln>
          <a:effectLst>
            <a:outerShdw dist="45791" dir="3378596" algn="ctr" rotWithShape="0">
              <a:schemeClr val="bg2">
                <a:alpha val="50000"/>
              </a:schemeClr>
            </a:outerShdw>
          </a:effectLst>
        </p:spPr>
        <p:txBody>
          <a:bodyPr wrap="none" anchor="ctr"/>
          <a:lstStyle/>
          <a:p>
            <a:pPr algn="ctr" eaLnBrk="1" hangingPunct="1">
              <a:spcBef>
                <a:spcPct val="20000"/>
              </a:spcBef>
              <a:defRPr/>
            </a:pPr>
            <a:r>
              <a:rPr kumimoji="1" lang="zh-CN" altLang="en-US" sz="1100" dirty="0">
                <a:latin typeface="微软雅黑" panose="020B0503020204020204" pitchFamily="34" charset="-122"/>
                <a:ea typeface="微软雅黑" panose="020B0503020204020204" pitchFamily="34" charset="-122"/>
              </a:rPr>
              <a:t>请购计划</a:t>
            </a:r>
            <a:endParaRPr kumimoji="1" lang="zh-CN" altLang="en-US" sz="1100" dirty="0">
              <a:latin typeface="微软雅黑" panose="020B0503020204020204" pitchFamily="34" charset="-122"/>
              <a:ea typeface="微软雅黑" panose="020B0503020204020204" pitchFamily="34" charset="-122"/>
            </a:endParaRPr>
          </a:p>
        </p:txBody>
      </p:sp>
      <p:sp>
        <p:nvSpPr>
          <p:cNvPr id="34" name="Rectangle 5">
            <a:hlinkClick r:id="rId1" action="ppaction://hlinksldjump"/>
          </p:cNvPr>
          <p:cNvSpPr>
            <a:spLocks noChangeArrowheads="1"/>
          </p:cNvSpPr>
          <p:nvPr/>
        </p:nvSpPr>
        <p:spPr bwMode="auto">
          <a:xfrm>
            <a:off x="3635840" y="1124866"/>
            <a:ext cx="595313" cy="482204"/>
          </a:xfrm>
          <a:prstGeom prst="rect">
            <a:avLst/>
          </a:prstGeom>
          <a:solidFill>
            <a:schemeClr val="accent6">
              <a:lumMod val="20000"/>
              <a:lumOff val="80000"/>
            </a:schemeClr>
          </a:solidFill>
          <a:ln w="12700">
            <a:noFill/>
            <a:miter lim="800000"/>
          </a:ln>
          <a:effectLst>
            <a:outerShdw dist="45791" dir="3378596" algn="ctr" rotWithShape="0">
              <a:schemeClr val="bg2">
                <a:alpha val="50000"/>
              </a:schemeClr>
            </a:outerShdw>
          </a:effectLst>
        </p:spPr>
        <p:txBody>
          <a:bodyPr wrap="none" anchor="ctr"/>
          <a:lstStyle/>
          <a:p>
            <a:pPr algn="ctr" eaLnBrk="1" hangingPunct="1">
              <a:spcBef>
                <a:spcPct val="20000"/>
              </a:spcBef>
              <a:defRPr/>
            </a:pPr>
            <a:r>
              <a:rPr kumimoji="1" lang="zh-CN" altLang="en-US" sz="1100" dirty="0">
                <a:latin typeface="微软雅黑" panose="020B0503020204020204" pitchFamily="34" charset="-122"/>
                <a:ea typeface="微软雅黑" panose="020B0503020204020204" pitchFamily="34" charset="-122"/>
              </a:rPr>
              <a:t>采购订单</a:t>
            </a:r>
            <a:endParaRPr kumimoji="1" lang="zh-CN" altLang="en-US" sz="1100" dirty="0">
              <a:latin typeface="微软雅黑" panose="020B0503020204020204" pitchFamily="34" charset="-122"/>
              <a:ea typeface="微软雅黑" panose="020B0503020204020204" pitchFamily="34" charset="-122"/>
            </a:endParaRPr>
          </a:p>
        </p:txBody>
      </p:sp>
      <p:sp>
        <p:nvSpPr>
          <p:cNvPr id="35" name="Rectangle 6">
            <a:hlinkClick r:id="rId1" action="ppaction://hlinksldjump"/>
          </p:cNvPr>
          <p:cNvSpPr>
            <a:spLocks noChangeArrowheads="1"/>
          </p:cNvSpPr>
          <p:nvPr/>
        </p:nvSpPr>
        <p:spPr bwMode="auto">
          <a:xfrm>
            <a:off x="4688352" y="1117722"/>
            <a:ext cx="594122" cy="482204"/>
          </a:xfrm>
          <a:prstGeom prst="rect">
            <a:avLst/>
          </a:prstGeom>
          <a:solidFill>
            <a:schemeClr val="accent6">
              <a:lumMod val="20000"/>
              <a:lumOff val="80000"/>
            </a:schemeClr>
          </a:solidFill>
          <a:ln w="12700">
            <a:noFill/>
            <a:miter lim="800000"/>
          </a:ln>
          <a:effectLst>
            <a:outerShdw dist="45791" dir="3378596" algn="ctr" rotWithShape="0">
              <a:schemeClr val="bg2">
                <a:alpha val="50000"/>
              </a:schemeClr>
            </a:outerShdw>
          </a:effectLst>
        </p:spPr>
        <p:txBody>
          <a:bodyPr wrap="none" anchor="ctr"/>
          <a:lstStyle/>
          <a:p>
            <a:pPr algn="ctr" eaLnBrk="1" hangingPunct="1">
              <a:spcBef>
                <a:spcPct val="20000"/>
              </a:spcBef>
              <a:defRPr/>
            </a:pPr>
            <a:r>
              <a:rPr kumimoji="1" lang="zh-CN" altLang="en-US" sz="1100" dirty="0">
                <a:latin typeface="微软雅黑" panose="020B0503020204020204" pitchFamily="34" charset="-122"/>
                <a:ea typeface="微软雅黑" panose="020B0503020204020204" pitchFamily="34" charset="-122"/>
              </a:rPr>
              <a:t>采购到货</a:t>
            </a:r>
            <a:endParaRPr kumimoji="1" lang="zh-CN" altLang="en-US" sz="1100" dirty="0">
              <a:latin typeface="微软雅黑" panose="020B0503020204020204" pitchFamily="34" charset="-122"/>
              <a:ea typeface="微软雅黑" panose="020B0503020204020204" pitchFamily="34" charset="-122"/>
            </a:endParaRPr>
          </a:p>
        </p:txBody>
      </p:sp>
      <p:sp>
        <p:nvSpPr>
          <p:cNvPr id="36" name="Rectangle 7">
            <a:hlinkClick r:id="rId1" action="ppaction://hlinksldjump"/>
          </p:cNvPr>
          <p:cNvSpPr>
            <a:spLocks noChangeArrowheads="1"/>
          </p:cNvSpPr>
          <p:nvPr/>
        </p:nvSpPr>
        <p:spPr bwMode="auto">
          <a:xfrm>
            <a:off x="5830162" y="1117722"/>
            <a:ext cx="595313" cy="482204"/>
          </a:xfrm>
          <a:prstGeom prst="rect">
            <a:avLst/>
          </a:prstGeom>
          <a:solidFill>
            <a:schemeClr val="accent6">
              <a:lumMod val="20000"/>
              <a:lumOff val="80000"/>
            </a:schemeClr>
          </a:solidFill>
          <a:ln w="12700">
            <a:noFill/>
            <a:miter lim="800000"/>
          </a:ln>
          <a:effectLst>
            <a:outerShdw dist="45791" dir="3378596" algn="ctr" rotWithShape="0">
              <a:schemeClr val="bg2">
                <a:alpha val="50000"/>
              </a:schemeClr>
            </a:outerShdw>
          </a:effectLst>
        </p:spPr>
        <p:txBody>
          <a:bodyPr wrap="none" anchor="ctr"/>
          <a:lstStyle/>
          <a:p>
            <a:pPr algn="ctr" eaLnBrk="1" hangingPunct="1">
              <a:spcBef>
                <a:spcPct val="20000"/>
              </a:spcBef>
              <a:defRPr/>
            </a:pPr>
            <a:r>
              <a:rPr kumimoji="1" lang="zh-CN" altLang="en-US" sz="1100" dirty="0">
                <a:latin typeface="微软雅黑" panose="020B0503020204020204" pitchFamily="34" charset="-122"/>
                <a:ea typeface="微软雅黑" panose="020B0503020204020204" pitchFamily="34" charset="-122"/>
              </a:rPr>
              <a:t>质检</a:t>
            </a:r>
            <a:endParaRPr kumimoji="1" lang="zh-CN" altLang="en-US" sz="1100" dirty="0">
              <a:latin typeface="微软雅黑" panose="020B0503020204020204" pitchFamily="34" charset="-122"/>
              <a:ea typeface="微软雅黑" panose="020B0503020204020204" pitchFamily="34" charset="-122"/>
            </a:endParaRPr>
          </a:p>
        </p:txBody>
      </p:sp>
      <p:sp>
        <p:nvSpPr>
          <p:cNvPr id="37" name="Rectangle 8">
            <a:hlinkClick r:id="rId1" action="ppaction://hlinksldjump"/>
          </p:cNvPr>
          <p:cNvSpPr>
            <a:spLocks noChangeArrowheads="1"/>
          </p:cNvSpPr>
          <p:nvPr/>
        </p:nvSpPr>
        <p:spPr bwMode="auto">
          <a:xfrm>
            <a:off x="6836240" y="1117722"/>
            <a:ext cx="594122" cy="482204"/>
          </a:xfrm>
          <a:prstGeom prst="rect">
            <a:avLst/>
          </a:prstGeom>
          <a:solidFill>
            <a:schemeClr val="accent6">
              <a:lumMod val="20000"/>
              <a:lumOff val="80000"/>
            </a:schemeClr>
          </a:solidFill>
          <a:ln w="12700">
            <a:noFill/>
            <a:miter lim="800000"/>
          </a:ln>
          <a:effectLst>
            <a:outerShdw dist="45791" dir="3378596" algn="ctr" rotWithShape="0">
              <a:schemeClr val="bg2">
                <a:alpha val="50000"/>
              </a:schemeClr>
            </a:outerShdw>
          </a:effectLst>
        </p:spPr>
        <p:txBody>
          <a:bodyPr wrap="none" anchor="ctr"/>
          <a:lstStyle/>
          <a:p>
            <a:pPr algn="ctr" eaLnBrk="1" hangingPunct="1">
              <a:spcBef>
                <a:spcPct val="20000"/>
              </a:spcBef>
              <a:defRPr/>
            </a:pPr>
            <a:r>
              <a:rPr kumimoji="1" lang="zh-CN" altLang="en-US" sz="1100" dirty="0">
                <a:latin typeface="微软雅黑" panose="020B0503020204020204" pitchFamily="34" charset="-122"/>
                <a:ea typeface="微软雅黑" panose="020B0503020204020204" pitchFamily="34" charset="-122"/>
              </a:rPr>
              <a:t>入库</a:t>
            </a:r>
            <a:endParaRPr kumimoji="1" lang="zh-CN" altLang="en-US" sz="1100" dirty="0">
              <a:latin typeface="微软雅黑" panose="020B0503020204020204" pitchFamily="34" charset="-122"/>
              <a:ea typeface="微软雅黑" panose="020B0503020204020204" pitchFamily="34" charset="-122"/>
            </a:endParaRPr>
          </a:p>
        </p:txBody>
      </p:sp>
      <p:sp>
        <p:nvSpPr>
          <p:cNvPr id="38" name="Rectangle 9">
            <a:hlinkClick r:id="rId1" action="ppaction://hlinksldjump"/>
          </p:cNvPr>
          <p:cNvSpPr>
            <a:spLocks noChangeArrowheads="1"/>
          </p:cNvSpPr>
          <p:nvPr/>
        </p:nvSpPr>
        <p:spPr bwMode="auto">
          <a:xfrm>
            <a:off x="6881484" y="1980926"/>
            <a:ext cx="594122" cy="482203"/>
          </a:xfrm>
          <a:prstGeom prst="rect">
            <a:avLst/>
          </a:prstGeom>
          <a:solidFill>
            <a:schemeClr val="accent6">
              <a:lumMod val="20000"/>
              <a:lumOff val="80000"/>
            </a:schemeClr>
          </a:solidFill>
          <a:ln w="12700">
            <a:noFill/>
            <a:miter lim="800000"/>
          </a:ln>
          <a:effectLst>
            <a:outerShdw dist="45791" dir="3378596" algn="ctr" rotWithShape="0">
              <a:schemeClr val="bg2">
                <a:alpha val="50000"/>
              </a:schemeClr>
            </a:outerShdw>
          </a:effectLst>
        </p:spPr>
        <p:txBody>
          <a:bodyPr wrap="none" anchor="ctr"/>
          <a:lstStyle/>
          <a:p>
            <a:pPr algn="ctr" eaLnBrk="1" hangingPunct="1">
              <a:spcBef>
                <a:spcPct val="20000"/>
              </a:spcBef>
              <a:defRPr/>
            </a:pPr>
            <a:r>
              <a:rPr kumimoji="1" lang="zh-CN" altLang="en-US" sz="1100" dirty="0">
                <a:latin typeface="微软雅黑" panose="020B0503020204020204" pitchFamily="34" charset="-122"/>
                <a:ea typeface="微软雅黑" panose="020B0503020204020204" pitchFamily="34" charset="-122"/>
              </a:rPr>
              <a:t>发票</a:t>
            </a:r>
            <a:endParaRPr kumimoji="1" lang="zh-CN" altLang="en-US" sz="1100" dirty="0">
              <a:latin typeface="微软雅黑" panose="020B0503020204020204" pitchFamily="34" charset="-122"/>
              <a:ea typeface="微软雅黑" panose="020B0503020204020204" pitchFamily="34" charset="-122"/>
            </a:endParaRPr>
          </a:p>
        </p:txBody>
      </p:sp>
      <p:sp>
        <p:nvSpPr>
          <p:cNvPr id="39" name="Rectangle 10">
            <a:hlinkClick r:id="rId1" action="ppaction://hlinksldjump"/>
          </p:cNvPr>
          <p:cNvSpPr>
            <a:spLocks noChangeArrowheads="1"/>
          </p:cNvSpPr>
          <p:nvPr/>
        </p:nvSpPr>
        <p:spPr bwMode="auto">
          <a:xfrm>
            <a:off x="5870644" y="1974972"/>
            <a:ext cx="594121" cy="482204"/>
          </a:xfrm>
          <a:prstGeom prst="rect">
            <a:avLst/>
          </a:prstGeom>
          <a:solidFill>
            <a:schemeClr val="accent6">
              <a:lumMod val="20000"/>
              <a:lumOff val="80000"/>
            </a:schemeClr>
          </a:solidFill>
          <a:ln w="12700">
            <a:noFill/>
            <a:miter lim="800000"/>
          </a:ln>
          <a:effectLst>
            <a:outerShdw dist="45791" dir="3378596" algn="ctr" rotWithShape="0">
              <a:schemeClr val="bg2">
                <a:alpha val="50000"/>
              </a:schemeClr>
            </a:outerShdw>
          </a:effectLst>
        </p:spPr>
        <p:txBody>
          <a:bodyPr wrap="none" anchor="ctr"/>
          <a:lstStyle/>
          <a:p>
            <a:pPr algn="ctr" eaLnBrk="1" hangingPunct="1">
              <a:spcBef>
                <a:spcPct val="20000"/>
              </a:spcBef>
              <a:defRPr/>
            </a:pPr>
            <a:r>
              <a:rPr kumimoji="1" lang="zh-CN" altLang="en-US" sz="1100" dirty="0">
                <a:latin typeface="微软雅黑" panose="020B0503020204020204" pitchFamily="34" charset="-122"/>
                <a:ea typeface="微软雅黑" panose="020B0503020204020204" pitchFamily="34" charset="-122"/>
              </a:rPr>
              <a:t>挂账</a:t>
            </a:r>
            <a:endParaRPr kumimoji="1" lang="zh-CN" altLang="en-US" sz="1100" dirty="0">
              <a:latin typeface="微软雅黑" panose="020B0503020204020204" pitchFamily="34" charset="-122"/>
              <a:ea typeface="微软雅黑" panose="020B0503020204020204" pitchFamily="34" charset="-122"/>
            </a:endParaRPr>
          </a:p>
        </p:txBody>
      </p:sp>
      <p:sp>
        <p:nvSpPr>
          <p:cNvPr id="40" name="AutoShape 13"/>
          <p:cNvSpPr>
            <a:spLocks noChangeArrowheads="1"/>
          </p:cNvSpPr>
          <p:nvPr/>
        </p:nvSpPr>
        <p:spPr bwMode="auto">
          <a:xfrm>
            <a:off x="3225074" y="821257"/>
            <a:ext cx="411956" cy="327421"/>
          </a:xfrm>
          <a:prstGeom prst="flowChartMultidocument">
            <a:avLst/>
          </a:prstGeom>
          <a:solidFill>
            <a:srgbClr val="FFFF99"/>
          </a:solidFill>
          <a:ln w="9525">
            <a:solidFill>
              <a:srgbClr val="969696"/>
            </a:solidFill>
            <a:miter lim="800000"/>
          </a:ln>
        </p:spPr>
        <p:txBody>
          <a:bodyPr wrap="none" lIns="0" tIns="35100" rIns="0" bIns="0" anchor="ctr"/>
          <a:lstStyle/>
          <a:p>
            <a:pPr eaLnBrk="1" hangingPunct="1">
              <a:defRPr/>
            </a:pPr>
            <a:endParaRPr kumimoji="1" lang="zh-CN" altLang="zh-CN" sz="900">
              <a:latin typeface="微软雅黑" panose="020B0503020204020204" pitchFamily="34" charset="-122"/>
              <a:ea typeface="微软雅黑" panose="020B0503020204020204" pitchFamily="34" charset="-122"/>
            </a:endParaRPr>
          </a:p>
        </p:txBody>
      </p:sp>
      <p:sp>
        <p:nvSpPr>
          <p:cNvPr id="41" name="AutoShape 14"/>
          <p:cNvSpPr>
            <a:spLocks noChangeArrowheads="1"/>
          </p:cNvSpPr>
          <p:nvPr/>
        </p:nvSpPr>
        <p:spPr bwMode="auto">
          <a:xfrm>
            <a:off x="4277587" y="859357"/>
            <a:ext cx="411956" cy="326231"/>
          </a:xfrm>
          <a:prstGeom prst="flowChartMultidocument">
            <a:avLst/>
          </a:prstGeom>
          <a:solidFill>
            <a:srgbClr val="FFFF99"/>
          </a:solidFill>
          <a:ln w="9525">
            <a:solidFill>
              <a:srgbClr val="969696"/>
            </a:solidFill>
            <a:miter lim="800000"/>
          </a:ln>
        </p:spPr>
        <p:txBody>
          <a:bodyPr wrap="none" lIns="0" tIns="35100" rIns="0" bIns="0" anchor="ctr"/>
          <a:lstStyle/>
          <a:p>
            <a:pPr eaLnBrk="1" hangingPunct="1">
              <a:defRPr/>
            </a:pPr>
            <a:endParaRPr kumimoji="1" lang="zh-CN" altLang="zh-CN" sz="900">
              <a:latin typeface="微软雅黑" panose="020B0503020204020204" pitchFamily="34" charset="-122"/>
              <a:ea typeface="微软雅黑" panose="020B0503020204020204" pitchFamily="34" charset="-122"/>
            </a:endParaRPr>
          </a:p>
        </p:txBody>
      </p:sp>
      <p:cxnSp>
        <p:nvCxnSpPr>
          <p:cNvPr id="42" name="AutoShape 16"/>
          <p:cNvCxnSpPr>
            <a:cxnSpLocks noChangeShapeType="1"/>
            <a:stCxn id="34" idx="3"/>
            <a:endCxn id="35" idx="1"/>
          </p:cNvCxnSpPr>
          <p:nvPr/>
        </p:nvCxnSpPr>
        <p:spPr bwMode="auto">
          <a:xfrm flipV="1">
            <a:off x="4230772" y="1359277"/>
            <a:ext cx="457359" cy="7136"/>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sp>
        <p:nvSpPr>
          <p:cNvPr id="43" name="AutoShape 17"/>
          <p:cNvSpPr>
            <a:spLocks noChangeArrowheads="1"/>
          </p:cNvSpPr>
          <p:nvPr/>
        </p:nvSpPr>
        <p:spPr bwMode="auto">
          <a:xfrm>
            <a:off x="5327718" y="933176"/>
            <a:ext cx="411956" cy="327421"/>
          </a:xfrm>
          <a:prstGeom prst="flowChartMultidocument">
            <a:avLst/>
          </a:prstGeom>
          <a:solidFill>
            <a:schemeClr val="accent6">
              <a:lumMod val="20000"/>
              <a:lumOff val="80000"/>
            </a:schemeClr>
          </a:solidFill>
          <a:ln w="9525">
            <a:solidFill>
              <a:srgbClr val="969696"/>
            </a:solidFill>
            <a:miter lim="800000"/>
          </a:ln>
        </p:spPr>
        <p:txBody>
          <a:bodyPr wrap="none" lIns="0" tIns="35100" rIns="0" bIns="0" anchor="ctr"/>
          <a:lstStyle/>
          <a:p>
            <a:pPr eaLnBrk="1" hangingPunct="1">
              <a:defRPr/>
            </a:pPr>
            <a:endParaRPr kumimoji="1" lang="zh-CN" altLang="zh-CN" sz="900">
              <a:latin typeface="微软雅黑" panose="020B0503020204020204" pitchFamily="34" charset="-122"/>
              <a:ea typeface="微软雅黑" panose="020B0503020204020204" pitchFamily="34" charset="-122"/>
            </a:endParaRPr>
          </a:p>
        </p:txBody>
      </p:sp>
      <p:cxnSp>
        <p:nvCxnSpPr>
          <p:cNvPr id="44" name="AutoShape 18"/>
          <p:cNvCxnSpPr>
            <a:cxnSpLocks noChangeShapeType="1"/>
          </p:cNvCxnSpPr>
          <p:nvPr/>
        </p:nvCxnSpPr>
        <p:spPr bwMode="auto">
          <a:xfrm>
            <a:off x="5282497" y="1340470"/>
            <a:ext cx="548025" cy="0"/>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AutoShape 20"/>
          <p:cNvCxnSpPr>
            <a:cxnSpLocks noChangeShapeType="1"/>
          </p:cNvCxnSpPr>
          <p:nvPr/>
        </p:nvCxnSpPr>
        <p:spPr bwMode="auto">
          <a:xfrm>
            <a:off x="6424888" y="1340470"/>
            <a:ext cx="411019" cy="0"/>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sp>
        <p:nvSpPr>
          <p:cNvPr id="46" name="AutoShape 21"/>
          <p:cNvSpPr>
            <a:spLocks noChangeArrowheads="1"/>
          </p:cNvSpPr>
          <p:nvPr/>
        </p:nvSpPr>
        <p:spPr bwMode="auto">
          <a:xfrm>
            <a:off x="6469528" y="1378469"/>
            <a:ext cx="411956" cy="326231"/>
          </a:xfrm>
          <a:prstGeom prst="flowChartMultidocument">
            <a:avLst/>
          </a:prstGeom>
          <a:solidFill>
            <a:srgbClr val="FFFF99"/>
          </a:solidFill>
          <a:ln w="9525">
            <a:solidFill>
              <a:srgbClr val="969696"/>
            </a:solidFill>
            <a:miter lim="800000"/>
          </a:ln>
        </p:spPr>
        <p:txBody>
          <a:bodyPr wrap="none" lIns="0" tIns="35100" rIns="0" bIns="0" anchor="ctr"/>
          <a:lstStyle/>
          <a:p>
            <a:pPr eaLnBrk="1" hangingPunct="1">
              <a:defRPr/>
            </a:pPr>
            <a:endParaRPr kumimoji="1" lang="zh-CN" altLang="zh-CN" sz="900">
              <a:latin typeface="微软雅黑" panose="020B0503020204020204" pitchFamily="34" charset="-122"/>
              <a:ea typeface="微软雅黑" panose="020B0503020204020204" pitchFamily="34" charset="-122"/>
            </a:endParaRPr>
          </a:p>
        </p:txBody>
      </p:sp>
      <p:cxnSp>
        <p:nvCxnSpPr>
          <p:cNvPr id="47" name="AutoShape 23"/>
          <p:cNvCxnSpPr>
            <a:cxnSpLocks noChangeShapeType="1"/>
            <a:stCxn id="37" idx="2"/>
          </p:cNvCxnSpPr>
          <p:nvPr/>
        </p:nvCxnSpPr>
        <p:spPr bwMode="auto">
          <a:xfrm>
            <a:off x="7133090" y="1600486"/>
            <a:ext cx="0" cy="371217"/>
          </a:xfrm>
          <a:prstGeom prst="straightConnector1">
            <a:avLst/>
          </a:prstGeom>
          <a:noFill/>
          <a:ln w="25400">
            <a:solidFill>
              <a:srgbClr val="666699"/>
            </a:solidFill>
            <a:round/>
            <a:tailEnd type="triangle" w="med" len="med"/>
          </a:ln>
          <a:extLst>
            <a:ext uri="{909E8E84-426E-40DD-AFC4-6F175D3DCCD1}">
              <a14:hiddenFill xmlns:a14="http://schemas.microsoft.com/office/drawing/2010/main">
                <a:noFill/>
              </a14:hiddenFill>
            </a:ext>
          </a:extLst>
        </p:spPr>
      </p:cxnSp>
      <p:cxnSp>
        <p:nvCxnSpPr>
          <p:cNvPr id="48" name="AutoShape 25"/>
          <p:cNvCxnSpPr>
            <a:cxnSpLocks noChangeShapeType="1"/>
          </p:cNvCxnSpPr>
          <p:nvPr/>
        </p:nvCxnSpPr>
        <p:spPr bwMode="auto">
          <a:xfrm rot="10800000" flipV="1">
            <a:off x="6469488" y="2201762"/>
            <a:ext cx="423291" cy="9068"/>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sp>
        <p:nvSpPr>
          <p:cNvPr id="49" name="AutoShape 27"/>
          <p:cNvSpPr>
            <a:spLocks noChangeArrowheads="1"/>
          </p:cNvSpPr>
          <p:nvPr/>
        </p:nvSpPr>
        <p:spPr bwMode="auto">
          <a:xfrm>
            <a:off x="6881484" y="1636835"/>
            <a:ext cx="411956" cy="327422"/>
          </a:xfrm>
          <a:prstGeom prst="flowChartMultidocument">
            <a:avLst/>
          </a:prstGeom>
          <a:solidFill>
            <a:srgbClr val="FFFF99"/>
          </a:solidFill>
          <a:ln w="9525">
            <a:solidFill>
              <a:srgbClr val="969696"/>
            </a:solidFill>
            <a:miter lim="800000"/>
          </a:ln>
        </p:spPr>
        <p:txBody>
          <a:bodyPr wrap="none" lIns="0" tIns="35100" rIns="0" bIns="0" anchor="ctr"/>
          <a:lstStyle/>
          <a:p>
            <a:pPr eaLnBrk="1" hangingPunct="1">
              <a:defRPr/>
            </a:pPr>
            <a:endParaRPr kumimoji="1" lang="zh-CN" altLang="zh-CN" sz="900">
              <a:latin typeface="微软雅黑" panose="020B0503020204020204" pitchFamily="34" charset="-122"/>
              <a:ea typeface="微软雅黑" panose="020B0503020204020204" pitchFamily="34" charset="-122"/>
            </a:endParaRPr>
          </a:p>
        </p:txBody>
      </p:sp>
      <p:sp>
        <p:nvSpPr>
          <p:cNvPr id="50" name="AutoShape 28"/>
          <p:cNvSpPr>
            <a:spLocks noChangeArrowheads="1"/>
          </p:cNvSpPr>
          <p:nvPr/>
        </p:nvSpPr>
        <p:spPr bwMode="auto">
          <a:xfrm>
            <a:off x="6715987" y="2405979"/>
            <a:ext cx="411956" cy="327422"/>
          </a:xfrm>
          <a:prstGeom prst="flowChartMultidocument">
            <a:avLst/>
          </a:prstGeom>
          <a:solidFill>
            <a:srgbClr val="FFFF99"/>
          </a:solidFill>
          <a:ln w="9525">
            <a:solidFill>
              <a:srgbClr val="969696"/>
            </a:solidFill>
            <a:miter lim="800000"/>
          </a:ln>
        </p:spPr>
        <p:txBody>
          <a:bodyPr wrap="none" lIns="0" tIns="35100" rIns="0" bIns="0" anchor="ctr"/>
          <a:lstStyle/>
          <a:p>
            <a:pPr eaLnBrk="1" hangingPunct="1">
              <a:defRPr/>
            </a:pPr>
            <a:endParaRPr kumimoji="1" lang="zh-CN" altLang="zh-CN" sz="900">
              <a:latin typeface="微软雅黑" panose="020B0503020204020204" pitchFamily="34" charset="-122"/>
              <a:ea typeface="微软雅黑" panose="020B0503020204020204" pitchFamily="34" charset="-122"/>
            </a:endParaRPr>
          </a:p>
        </p:txBody>
      </p:sp>
      <p:sp>
        <p:nvSpPr>
          <p:cNvPr id="51" name="Rectangle 10">
            <a:hlinkClick r:id="rId1" action="ppaction://hlinksldjump"/>
          </p:cNvPr>
          <p:cNvSpPr>
            <a:spLocks noChangeArrowheads="1"/>
          </p:cNvSpPr>
          <p:nvPr/>
        </p:nvSpPr>
        <p:spPr bwMode="auto">
          <a:xfrm>
            <a:off x="4753837" y="1974972"/>
            <a:ext cx="594121" cy="482204"/>
          </a:xfrm>
          <a:prstGeom prst="rect">
            <a:avLst/>
          </a:prstGeom>
          <a:solidFill>
            <a:schemeClr val="accent6">
              <a:lumMod val="20000"/>
              <a:lumOff val="80000"/>
            </a:schemeClr>
          </a:solidFill>
          <a:ln w="12700">
            <a:noFill/>
            <a:miter lim="800000"/>
          </a:ln>
          <a:effectLst>
            <a:outerShdw dist="45791" dir="3378596" algn="ctr" rotWithShape="0">
              <a:schemeClr val="bg2">
                <a:alpha val="50000"/>
              </a:schemeClr>
            </a:outerShdw>
          </a:effectLst>
        </p:spPr>
        <p:txBody>
          <a:bodyPr wrap="none" anchor="ctr"/>
          <a:lstStyle/>
          <a:p>
            <a:pPr algn="ctr" eaLnBrk="1" hangingPunct="1">
              <a:spcBef>
                <a:spcPct val="20000"/>
              </a:spcBef>
              <a:defRPr/>
            </a:pPr>
            <a:r>
              <a:rPr kumimoji="1" lang="zh-CN" altLang="en-US" sz="1100">
                <a:latin typeface="微软雅黑" panose="020B0503020204020204" pitchFamily="34" charset="-122"/>
                <a:ea typeface="微软雅黑" panose="020B0503020204020204" pitchFamily="34" charset="-122"/>
              </a:rPr>
              <a:t>付款</a:t>
            </a:r>
            <a:endParaRPr kumimoji="1" lang="zh-CN" altLang="en-US" sz="1100">
              <a:latin typeface="微软雅黑" panose="020B0503020204020204" pitchFamily="34" charset="-122"/>
              <a:ea typeface="微软雅黑" panose="020B0503020204020204" pitchFamily="34" charset="-122"/>
            </a:endParaRPr>
          </a:p>
        </p:txBody>
      </p:sp>
      <p:cxnSp>
        <p:nvCxnSpPr>
          <p:cNvPr id="52" name="直接箭头连接符 51"/>
          <p:cNvCxnSpPr>
            <a:stCxn id="39" idx="1"/>
            <a:endCxn id="51" idx="3"/>
          </p:cNvCxnSpPr>
          <p:nvPr/>
        </p:nvCxnSpPr>
        <p:spPr bwMode="auto">
          <a:xfrm rot="10800000" flipV="1">
            <a:off x="5347958" y="2216670"/>
            <a:ext cx="522685" cy="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AutoShape 28"/>
          <p:cNvSpPr>
            <a:spLocks noChangeArrowheads="1"/>
          </p:cNvSpPr>
          <p:nvPr/>
        </p:nvSpPr>
        <p:spPr bwMode="auto">
          <a:xfrm>
            <a:off x="5723006" y="2463129"/>
            <a:ext cx="411956" cy="327422"/>
          </a:xfrm>
          <a:prstGeom prst="flowChartMultidocument">
            <a:avLst/>
          </a:prstGeom>
          <a:solidFill>
            <a:srgbClr val="FFFF99"/>
          </a:solidFill>
          <a:ln w="9525">
            <a:solidFill>
              <a:srgbClr val="969696"/>
            </a:solidFill>
            <a:miter lim="800000"/>
          </a:ln>
        </p:spPr>
        <p:txBody>
          <a:bodyPr wrap="none" lIns="0" tIns="35100" rIns="0" bIns="0" anchor="ctr"/>
          <a:lstStyle/>
          <a:p>
            <a:pPr eaLnBrk="1" hangingPunct="1">
              <a:defRPr/>
            </a:pPr>
            <a:endParaRPr kumimoji="1" lang="zh-CN" altLang="zh-CN" sz="900">
              <a:latin typeface="微软雅黑" panose="020B0503020204020204" pitchFamily="34" charset="-122"/>
              <a:ea typeface="微软雅黑" panose="020B0503020204020204" pitchFamily="34" charset="-122"/>
            </a:endParaRPr>
          </a:p>
        </p:txBody>
      </p:sp>
      <p:sp>
        <p:nvSpPr>
          <p:cNvPr id="54" name="AutoShape 28"/>
          <p:cNvSpPr>
            <a:spLocks noChangeArrowheads="1"/>
          </p:cNvSpPr>
          <p:nvPr/>
        </p:nvSpPr>
        <p:spPr bwMode="auto">
          <a:xfrm>
            <a:off x="4641918" y="2441697"/>
            <a:ext cx="411956" cy="327422"/>
          </a:xfrm>
          <a:prstGeom prst="flowChartMultidocument">
            <a:avLst/>
          </a:prstGeom>
          <a:solidFill>
            <a:srgbClr val="FFFF99"/>
          </a:solidFill>
          <a:ln w="9525">
            <a:solidFill>
              <a:srgbClr val="969696"/>
            </a:solidFill>
            <a:miter lim="800000"/>
          </a:ln>
        </p:spPr>
        <p:txBody>
          <a:bodyPr wrap="none" lIns="0" tIns="35100" rIns="0" bIns="0" anchor="ctr"/>
          <a:lstStyle/>
          <a:p>
            <a:pPr eaLnBrk="1" hangingPunct="1">
              <a:defRPr/>
            </a:pPr>
            <a:endParaRPr kumimoji="1" lang="zh-CN" altLang="zh-CN" sz="900">
              <a:latin typeface="微软雅黑" panose="020B0503020204020204" pitchFamily="34" charset="-122"/>
              <a:ea typeface="微软雅黑" panose="020B0503020204020204" pitchFamily="34" charset="-122"/>
            </a:endParaRPr>
          </a:p>
        </p:txBody>
      </p:sp>
      <p:sp>
        <p:nvSpPr>
          <p:cNvPr id="55" name="Rectangle 4">
            <a:hlinkClick r:id="rId1" action="ppaction://hlinksldjump"/>
          </p:cNvPr>
          <p:cNvSpPr>
            <a:spLocks noChangeArrowheads="1"/>
          </p:cNvSpPr>
          <p:nvPr/>
        </p:nvSpPr>
        <p:spPr bwMode="auto">
          <a:xfrm>
            <a:off x="1846330" y="1074860"/>
            <a:ext cx="711994" cy="177403"/>
          </a:xfrm>
          <a:prstGeom prst="rect">
            <a:avLst/>
          </a:prstGeom>
          <a:solidFill>
            <a:srgbClr val="D7E2EF"/>
          </a:solidFill>
          <a:ln w="12700">
            <a:solidFill>
              <a:srgbClr val="8E8EB4"/>
            </a:solidFill>
            <a:miter lim="800000"/>
          </a:ln>
          <a:effectLst>
            <a:outerShdw dist="45791" dir="3378596" algn="ctr" rotWithShape="0">
              <a:schemeClr val="bg2">
                <a:alpha val="50000"/>
              </a:schemeClr>
            </a:outerShdw>
          </a:effectLst>
        </p:spPr>
        <p:txBody>
          <a:bodyPr wrap="none" anchor="ctr"/>
          <a:lstStyle/>
          <a:p>
            <a:pPr algn="ctr" eaLnBrk="1" hangingPunct="1">
              <a:spcBef>
                <a:spcPct val="20000"/>
              </a:spcBef>
              <a:defRPr/>
            </a:pPr>
            <a:r>
              <a:rPr kumimoji="1" lang="zh-CN" altLang="en-US" sz="900" dirty="0">
                <a:latin typeface="微软雅黑" panose="020B0503020204020204" pitchFamily="34" charset="-122"/>
                <a:ea typeface="微软雅黑" panose="020B0503020204020204" pitchFamily="34" charset="-122"/>
              </a:rPr>
              <a:t>生产基本用料</a:t>
            </a:r>
            <a:endParaRPr kumimoji="1" lang="zh-CN" altLang="en-US" sz="900" dirty="0">
              <a:latin typeface="微软雅黑" panose="020B0503020204020204" pitchFamily="34" charset="-122"/>
              <a:ea typeface="微软雅黑" panose="020B0503020204020204" pitchFamily="34" charset="-122"/>
            </a:endParaRPr>
          </a:p>
        </p:txBody>
      </p:sp>
      <p:sp>
        <p:nvSpPr>
          <p:cNvPr id="56" name="Rectangle 4">
            <a:hlinkClick r:id="rId1" action="ppaction://hlinksldjump"/>
          </p:cNvPr>
          <p:cNvSpPr>
            <a:spLocks noChangeArrowheads="1"/>
          </p:cNvSpPr>
          <p:nvPr/>
        </p:nvSpPr>
        <p:spPr bwMode="auto">
          <a:xfrm>
            <a:off x="1846330" y="1317747"/>
            <a:ext cx="711994" cy="177403"/>
          </a:xfrm>
          <a:prstGeom prst="rect">
            <a:avLst/>
          </a:prstGeom>
          <a:solidFill>
            <a:srgbClr val="D7E2EF"/>
          </a:solidFill>
          <a:ln w="12700">
            <a:solidFill>
              <a:srgbClr val="8E8EB4"/>
            </a:solidFill>
            <a:miter lim="800000"/>
          </a:ln>
          <a:effectLst>
            <a:outerShdw dist="45791" dir="3378596" algn="ctr" rotWithShape="0">
              <a:schemeClr val="bg2">
                <a:alpha val="50000"/>
              </a:schemeClr>
            </a:outerShdw>
          </a:effectLst>
        </p:spPr>
        <p:txBody>
          <a:bodyPr wrap="none" anchor="ctr"/>
          <a:lstStyle/>
          <a:p>
            <a:pPr algn="ctr" eaLnBrk="1" hangingPunct="1">
              <a:spcBef>
                <a:spcPct val="20000"/>
              </a:spcBef>
              <a:defRPr/>
            </a:pPr>
            <a:r>
              <a:rPr kumimoji="1" lang="zh-CN" altLang="en-US" sz="900" dirty="0">
                <a:latin typeface="微软雅黑" panose="020B0503020204020204" pitchFamily="34" charset="-122"/>
                <a:ea typeface="微软雅黑" panose="020B0503020204020204" pitchFamily="34" charset="-122"/>
              </a:rPr>
              <a:t>备件及辅料</a:t>
            </a:r>
            <a:endParaRPr kumimoji="1" lang="zh-CN" altLang="en-US" sz="900" dirty="0">
              <a:latin typeface="微软雅黑" panose="020B0503020204020204" pitchFamily="34" charset="-122"/>
              <a:ea typeface="微软雅黑" panose="020B0503020204020204" pitchFamily="34" charset="-122"/>
            </a:endParaRPr>
          </a:p>
        </p:txBody>
      </p:sp>
      <p:sp>
        <p:nvSpPr>
          <p:cNvPr id="57" name="Rectangle 4">
            <a:hlinkClick r:id="rId1" action="ppaction://hlinksldjump"/>
          </p:cNvPr>
          <p:cNvSpPr>
            <a:spLocks noChangeArrowheads="1"/>
          </p:cNvSpPr>
          <p:nvPr/>
        </p:nvSpPr>
        <p:spPr bwMode="auto">
          <a:xfrm>
            <a:off x="1846330" y="1603497"/>
            <a:ext cx="711994" cy="177403"/>
          </a:xfrm>
          <a:prstGeom prst="rect">
            <a:avLst/>
          </a:prstGeom>
          <a:solidFill>
            <a:srgbClr val="D7E2EF"/>
          </a:solidFill>
          <a:ln w="12700">
            <a:solidFill>
              <a:srgbClr val="8E8EB4"/>
            </a:solidFill>
            <a:miter lim="800000"/>
          </a:ln>
          <a:effectLst>
            <a:outerShdw dist="45791" dir="3378596" algn="ctr" rotWithShape="0">
              <a:schemeClr val="bg2">
                <a:alpha val="50000"/>
              </a:schemeClr>
            </a:outerShdw>
          </a:effectLst>
        </p:spPr>
        <p:txBody>
          <a:bodyPr wrap="none" anchor="ctr"/>
          <a:lstStyle/>
          <a:p>
            <a:pPr algn="ctr" eaLnBrk="1" hangingPunct="1">
              <a:spcBef>
                <a:spcPct val="20000"/>
              </a:spcBef>
              <a:defRPr/>
            </a:pPr>
            <a:r>
              <a:rPr kumimoji="1" lang="zh-CN" altLang="en-US" sz="900" dirty="0">
                <a:latin typeface="微软雅黑" panose="020B0503020204020204" pitchFamily="34" charset="-122"/>
                <a:ea typeface="微软雅黑" panose="020B0503020204020204" pitchFamily="34" charset="-122"/>
              </a:rPr>
              <a:t>低耗类物资</a:t>
            </a:r>
            <a:endParaRPr kumimoji="1" lang="zh-CN" altLang="en-US" sz="900" dirty="0">
              <a:latin typeface="微软雅黑" panose="020B0503020204020204" pitchFamily="34" charset="-122"/>
              <a:ea typeface="微软雅黑" panose="020B0503020204020204" pitchFamily="34" charset="-122"/>
            </a:endParaRPr>
          </a:p>
        </p:txBody>
      </p:sp>
      <p:cxnSp>
        <p:nvCxnSpPr>
          <p:cNvPr id="58" name="直接箭头连接符 57"/>
          <p:cNvCxnSpPr>
            <a:stCxn id="33" idx="3"/>
            <a:endCxn id="34" idx="1"/>
          </p:cNvCxnSpPr>
          <p:nvPr/>
        </p:nvCxnSpPr>
        <p:spPr bwMode="auto">
          <a:xfrm>
            <a:off x="3367949" y="1366563"/>
            <a:ext cx="267890" cy="119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右箭头 58"/>
          <p:cNvSpPr/>
          <p:nvPr/>
        </p:nvSpPr>
        <p:spPr bwMode="auto">
          <a:xfrm>
            <a:off x="2654764" y="1316557"/>
            <a:ext cx="140494" cy="15001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60" name="矩形 59"/>
          <p:cNvSpPr/>
          <p:nvPr/>
        </p:nvSpPr>
        <p:spPr>
          <a:xfrm>
            <a:off x="2167999" y="2963190"/>
            <a:ext cx="1073944" cy="26312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tx1"/>
                </a:solidFill>
                <a:latin typeface="微软雅黑" panose="020B0503020204020204" pitchFamily="34" charset="-122"/>
                <a:ea typeface="微软雅黑" panose="020B0503020204020204" pitchFamily="34" charset="-122"/>
              </a:rPr>
              <a:t>采购策略制定</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61" name="矩形 60"/>
          <p:cNvSpPr/>
          <p:nvPr/>
        </p:nvSpPr>
        <p:spPr>
          <a:xfrm>
            <a:off x="3321714" y="2973907"/>
            <a:ext cx="1125140" cy="2631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tx1"/>
                </a:solidFill>
                <a:latin typeface="微软雅黑" panose="020B0503020204020204" pitchFamily="34" charset="-122"/>
                <a:ea typeface="微软雅黑" panose="020B0503020204020204" pitchFamily="34" charset="-122"/>
              </a:rPr>
              <a:t>超计划到货控制</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62" name="矩形 61"/>
          <p:cNvSpPr/>
          <p:nvPr/>
        </p:nvSpPr>
        <p:spPr>
          <a:xfrm>
            <a:off x="4520072" y="2962595"/>
            <a:ext cx="1104900" cy="26431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tx1"/>
                </a:solidFill>
                <a:latin typeface="微软雅黑" panose="020B0503020204020204" pitchFamily="34" charset="-122"/>
                <a:ea typeface="微软雅黑" panose="020B0503020204020204" pitchFamily="34" charset="-122"/>
              </a:rPr>
              <a:t>价格控制</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63" name="矩形 62"/>
          <p:cNvSpPr/>
          <p:nvPr/>
        </p:nvSpPr>
        <p:spPr>
          <a:xfrm>
            <a:off x="5928983" y="2975185"/>
            <a:ext cx="1125140" cy="26431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tx1"/>
                </a:solidFill>
                <a:latin typeface="微软雅黑" panose="020B0503020204020204" pitchFamily="34" charset="-122"/>
                <a:ea typeface="微软雅黑" panose="020B0503020204020204" pitchFamily="34" charset="-122"/>
              </a:rPr>
              <a:t>订单的预警跟催</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64" name="矩形 63"/>
          <p:cNvSpPr/>
          <p:nvPr/>
        </p:nvSpPr>
        <p:spPr>
          <a:xfrm>
            <a:off x="2150764" y="3400418"/>
            <a:ext cx="1126331" cy="26312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tx1"/>
                </a:solidFill>
                <a:latin typeface="微软雅黑" panose="020B0503020204020204" pitchFamily="34" charset="-122"/>
                <a:ea typeface="微软雅黑" panose="020B0503020204020204" pitchFamily="34" charset="-122"/>
              </a:rPr>
              <a:t>质检信息反馈</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92" name="矩形 91"/>
          <p:cNvSpPr/>
          <p:nvPr/>
        </p:nvSpPr>
        <p:spPr>
          <a:xfrm>
            <a:off x="3378965" y="3413247"/>
            <a:ext cx="1126331" cy="26431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tx1"/>
                </a:solidFill>
                <a:latin typeface="微软雅黑" panose="020B0503020204020204" pitchFamily="34" charset="-122"/>
                <a:ea typeface="微软雅黑" panose="020B0503020204020204" pitchFamily="34" charset="-122"/>
              </a:rPr>
              <a:t>入库控制</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93" name="矩形 92"/>
          <p:cNvSpPr/>
          <p:nvPr/>
        </p:nvSpPr>
        <p:spPr>
          <a:xfrm>
            <a:off x="4641917" y="3413247"/>
            <a:ext cx="1125140" cy="26431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tx1"/>
                </a:solidFill>
                <a:latin typeface="微软雅黑" panose="020B0503020204020204" pitchFamily="34" charset="-122"/>
                <a:ea typeface="微软雅黑" panose="020B0503020204020204" pitchFamily="34" charset="-122"/>
              </a:rPr>
              <a:t>发票控制</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94" name="矩形 93"/>
          <p:cNvSpPr/>
          <p:nvPr/>
        </p:nvSpPr>
        <p:spPr>
          <a:xfrm>
            <a:off x="5928983" y="3423944"/>
            <a:ext cx="1125140" cy="26312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tx1"/>
                </a:solidFill>
                <a:latin typeface="微软雅黑" panose="020B0503020204020204" pitchFamily="34" charset="-122"/>
                <a:ea typeface="微软雅黑" panose="020B0503020204020204" pitchFamily="34" charset="-122"/>
              </a:rPr>
              <a:t>付款控制</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95" name="矩形 94"/>
          <p:cNvSpPr/>
          <p:nvPr/>
        </p:nvSpPr>
        <p:spPr>
          <a:xfrm>
            <a:off x="2205192" y="4011910"/>
            <a:ext cx="1072754" cy="263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bg1"/>
                </a:solidFill>
                <a:latin typeface="微软雅黑" panose="020B0503020204020204" pitchFamily="34" charset="-122"/>
                <a:ea typeface="微软雅黑" panose="020B0503020204020204" pitchFamily="34" charset="-122"/>
              </a:rPr>
              <a:t>供应商综合评价</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96" name="矩形 95"/>
          <p:cNvSpPr/>
          <p:nvPr/>
        </p:nvSpPr>
        <p:spPr>
          <a:xfrm>
            <a:off x="2194477" y="4313139"/>
            <a:ext cx="1073944" cy="263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bg1"/>
                </a:solidFill>
                <a:latin typeface="微软雅黑" panose="020B0503020204020204" pitchFamily="34" charset="-122"/>
                <a:ea typeface="微软雅黑" panose="020B0503020204020204" pitchFamily="34" charset="-122"/>
              </a:rPr>
              <a:t>订单执行状况</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97" name="矩形 96"/>
          <p:cNvSpPr/>
          <p:nvPr/>
        </p:nvSpPr>
        <p:spPr>
          <a:xfrm>
            <a:off x="2205192" y="4625083"/>
            <a:ext cx="1072754" cy="263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bg1"/>
                </a:solidFill>
                <a:latin typeface="微软雅黑" panose="020B0503020204020204" pitchFamily="34" charset="-122"/>
                <a:ea typeface="微软雅黑" panose="020B0503020204020204" pitchFamily="34" charset="-122"/>
              </a:rPr>
              <a:t>到货明细表</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98" name="矩形 97"/>
          <p:cNvSpPr/>
          <p:nvPr/>
        </p:nvSpPr>
        <p:spPr>
          <a:xfrm>
            <a:off x="3357718" y="4021436"/>
            <a:ext cx="1126331" cy="264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bg1"/>
                </a:solidFill>
                <a:latin typeface="微软雅黑" panose="020B0503020204020204" pitchFamily="34" charset="-122"/>
                <a:ea typeface="微软雅黑" panose="020B0503020204020204" pitchFamily="34" charset="-122"/>
              </a:rPr>
              <a:t>入库明细表</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99" name="矩形 98"/>
          <p:cNvSpPr/>
          <p:nvPr/>
        </p:nvSpPr>
        <p:spPr>
          <a:xfrm>
            <a:off x="5810405" y="4026199"/>
            <a:ext cx="1104900" cy="264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bg1"/>
                </a:solidFill>
                <a:latin typeface="微软雅黑" panose="020B0503020204020204" pitchFamily="34" charset="-122"/>
                <a:ea typeface="微软雅黑" panose="020B0503020204020204" pitchFamily="34" charset="-122"/>
              </a:rPr>
              <a:t>来料质量分析</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00" name="矩形 99"/>
          <p:cNvSpPr/>
          <p:nvPr/>
        </p:nvSpPr>
        <p:spPr>
          <a:xfrm>
            <a:off x="3357718" y="4333380"/>
            <a:ext cx="1126331" cy="264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bg1"/>
                </a:solidFill>
                <a:latin typeface="微软雅黑" panose="020B0503020204020204" pitchFamily="34" charset="-122"/>
                <a:ea typeface="微软雅黑" panose="020B0503020204020204" pitchFamily="34" charset="-122"/>
              </a:rPr>
              <a:t>发票明细表</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01" name="矩形 100"/>
          <p:cNvSpPr/>
          <p:nvPr/>
        </p:nvSpPr>
        <p:spPr>
          <a:xfrm>
            <a:off x="4563820" y="4023816"/>
            <a:ext cx="1125140" cy="263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bg1"/>
                </a:solidFill>
                <a:latin typeface="微软雅黑" panose="020B0503020204020204" pitchFamily="34" charset="-122"/>
                <a:ea typeface="微软雅黑" panose="020B0503020204020204" pitchFamily="34" charset="-122"/>
              </a:rPr>
              <a:t>采购成本分析</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02" name="矩形 101"/>
          <p:cNvSpPr/>
          <p:nvPr/>
        </p:nvSpPr>
        <p:spPr>
          <a:xfrm>
            <a:off x="4563820" y="4333380"/>
            <a:ext cx="1125140" cy="264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bg1"/>
                </a:solidFill>
                <a:latin typeface="微软雅黑" panose="020B0503020204020204" pitchFamily="34" charset="-122"/>
                <a:ea typeface="微软雅黑" panose="020B0503020204020204" pitchFamily="34" charset="-122"/>
              </a:rPr>
              <a:t>采购资金比重</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03" name="矩形 102"/>
          <p:cNvSpPr/>
          <p:nvPr/>
        </p:nvSpPr>
        <p:spPr>
          <a:xfrm>
            <a:off x="3368434" y="4634609"/>
            <a:ext cx="1125140" cy="264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bg1"/>
                </a:solidFill>
                <a:latin typeface="微软雅黑" panose="020B0503020204020204" pitchFamily="34" charset="-122"/>
                <a:ea typeface="微软雅黑" panose="020B0503020204020204" pitchFamily="34" charset="-122"/>
              </a:rPr>
              <a:t>入库未开票信息</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04" name="矩形 103"/>
          <p:cNvSpPr/>
          <p:nvPr/>
        </p:nvSpPr>
        <p:spPr>
          <a:xfrm>
            <a:off x="4553105" y="4645324"/>
            <a:ext cx="1125141" cy="264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bg1"/>
                </a:solidFill>
                <a:latin typeface="微软雅黑" panose="020B0503020204020204" pitchFamily="34" charset="-122"/>
                <a:ea typeface="微软雅黑" panose="020B0503020204020204" pitchFamily="34" charset="-122"/>
              </a:rPr>
              <a:t>采购货龄分析</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05" name="矩形 104"/>
          <p:cNvSpPr/>
          <p:nvPr/>
        </p:nvSpPr>
        <p:spPr>
          <a:xfrm>
            <a:off x="5810405" y="4344096"/>
            <a:ext cx="1125141" cy="264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bg1"/>
                </a:solidFill>
                <a:latin typeface="微软雅黑" panose="020B0503020204020204" pitchFamily="34" charset="-122"/>
                <a:ea typeface="微软雅黑" panose="020B0503020204020204" pitchFamily="34" charset="-122"/>
              </a:rPr>
              <a:t>应付对账</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06" name="矩形 105"/>
          <p:cNvSpPr/>
          <p:nvPr/>
        </p:nvSpPr>
        <p:spPr>
          <a:xfrm>
            <a:off x="5802070" y="4650087"/>
            <a:ext cx="1125140" cy="264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1100" dirty="0">
                <a:solidFill>
                  <a:schemeClr val="bg1"/>
                </a:solidFill>
                <a:latin typeface="微软雅黑" panose="020B0503020204020204" pitchFamily="34" charset="-122"/>
                <a:ea typeface="微软雅黑" panose="020B0503020204020204" pitchFamily="34" charset="-122"/>
              </a:rPr>
              <a:t>供货价格分析</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07" name="燕尾形 106"/>
          <p:cNvSpPr/>
          <p:nvPr/>
        </p:nvSpPr>
        <p:spPr>
          <a:xfrm rot="5400000">
            <a:off x="446376" y="1349577"/>
            <a:ext cx="997922" cy="710505"/>
          </a:xfrm>
          <a:prstGeom prst="chevron">
            <a:avLst/>
          </a:prstGeom>
          <a:solidFill>
            <a:schemeClr val="accent6">
              <a:lumMod val="40000"/>
              <a:lumOff val="60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91436" tIns="45718" rIns="91436" bIns="45718"/>
          <a:lstStyle/>
          <a:p>
            <a:pPr algn="ctr" eaLnBrk="1" hangingPunct="1">
              <a:defRPr/>
            </a:pPr>
            <a:r>
              <a:rPr lang="zh-CN" altLang="en-US" sz="1200" b="1" dirty="0">
                <a:solidFill>
                  <a:schemeClr val="tx1"/>
                </a:solidFill>
                <a:latin typeface="微软雅黑" panose="020B0503020204020204" pitchFamily="34" charset="-122"/>
                <a:ea typeface="微软雅黑" panose="020B0503020204020204" pitchFamily="34" charset="-122"/>
              </a:rPr>
              <a:t>流程</a:t>
            </a:r>
            <a:endParaRPr lang="en-US" altLang="zh-CN" sz="1200" b="1" dirty="0">
              <a:solidFill>
                <a:schemeClr val="tx1"/>
              </a:solidFill>
              <a:latin typeface="微软雅黑" panose="020B0503020204020204" pitchFamily="34" charset="-122"/>
              <a:ea typeface="微软雅黑" panose="020B0503020204020204" pitchFamily="34" charset="-122"/>
            </a:endParaRPr>
          </a:p>
        </p:txBody>
      </p:sp>
      <p:sp>
        <p:nvSpPr>
          <p:cNvPr id="108" name="燕尾形 107"/>
          <p:cNvSpPr/>
          <p:nvPr/>
        </p:nvSpPr>
        <p:spPr>
          <a:xfrm rot="5400000">
            <a:off x="446380" y="4243402"/>
            <a:ext cx="977132" cy="710505"/>
          </a:xfrm>
          <a:prstGeom prst="chevron">
            <a:avLst/>
          </a:prstGeom>
          <a:solidFill>
            <a:schemeClr val="accent6">
              <a:lumMod val="40000"/>
              <a:lumOff val="60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91436" tIns="45718" rIns="91436" bIns="45718"/>
          <a:lstStyle/>
          <a:p>
            <a:pPr algn="ctr" eaLnBrk="1" hangingPunct="1">
              <a:defRPr/>
            </a:pPr>
            <a:r>
              <a:rPr lang="zh-CN" altLang="en-US" sz="1200" b="1" dirty="0">
                <a:solidFill>
                  <a:schemeClr val="tx1"/>
                </a:solidFill>
                <a:latin typeface="微软雅黑" panose="020B0503020204020204" pitchFamily="34" charset="-122"/>
                <a:ea typeface="微软雅黑" panose="020B0503020204020204" pitchFamily="34" charset="-122"/>
              </a:rPr>
              <a:t>统计分析</a:t>
            </a:r>
            <a:endParaRPr lang="en-US" altLang="zh-CN" sz="1200" b="1" dirty="0">
              <a:solidFill>
                <a:schemeClr val="tx1"/>
              </a:solidFill>
              <a:latin typeface="微软雅黑" panose="020B0503020204020204" pitchFamily="34" charset="-122"/>
              <a:ea typeface="微软雅黑" panose="020B0503020204020204" pitchFamily="34" charset="-122"/>
            </a:endParaRPr>
          </a:p>
        </p:txBody>
      </p:sp>
      <p:cxnSp>
        <p:nvCxnSpPr>
          <p:cNvPr id="109" name="直接连接符 108"/>
          <p:cNvCxnSpPr/>
          <p:nvPr/>
        </p:nvCxnSpPr>
        <p:spPr>
          <a:xfrm>
            <a:off x="562838" y="2806028"/>
            <a:ext cx="6400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619988" y="4006178"/>
            <a:ext cx="6400800" cy="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12" name="文本框 74"/>
          <p:cNvSpPr txBox="1"/>
          <p:nvPr/>
        </p:nvSpPr>
        <p:spPr>
          <a:xfrm>
            <a:off x="7041762" y="785090"/>
            <a:ext cx="1972007" cy="276995"/>
          </a:xfrm>
          <a:prstGeom prst="rect">
            <a:avLst/>
          </a:prstGeom>
          <a:noFill/>
        </p:spPr>
        <p:txBody>
          <a:bodyPr wrap="none" lIns="91436" tIns="45718" rIns="91436" bIns="45718" rtlCol="0">
            <a:spAutoFit/>
          </a:bodyPr>
          <a:lstStyle/>
          <a:p>
            <a:r>
              <a:rPr lang="en-US" altLang="zh-CN" sz="1200" b="1" dirty="0">
                <a:solidFill>
                  <a:srgbClr val="C00000"/>
                </a:solidFill>
                <a:latin typeface="微软雅黑" panose="020B0503020204020204" pitchFamily="34" charset="-122"/>
                <a:ea typeface="微软雅黑" panose="020B0503020204020204" pitchFamily="34" charset="-122"/>
              </a:rPr>
              <a:t>1</a:t>
            </a:r>
            <a:r>
              <a:rPr lang="zh-CN" altLang="en-US" sz="1200" b="1" dirty="0">
                <a:solidFill>
                  <a:srgbClr val="C00000"/>
                </a:solidFill>
                <a:latin typeface="微软雅黑" panose="020B0503020204020204" pitchFamily="34" charset="-122"/>
                <a:ea typeface="微软雅黑" panose="020B0503020204020204" pitchFamily="34" charset="-122"/>
              </a:rPr>
              <a:t>、流程通畅、信息共享！</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
        <p:nvSpPr>
          <p:cNvPr id="113" name="文本框 75"/>
          <p:cNvSpPr txBox="1"/>
          <p:nvPr/>
        </p:nvSpPr>
        <p:spPr>
          <a:xfrm>
            <a:off x="7087462" y="2897131"/>
            <a:ext cx="1972007" cy="276995"/>
          </a:xfrm>
          <a:prstGeom prst="rect">
            <a:avLst/>
          </a:prstGeom>
          <a:noFill/>
        </p:spPr>
        <p:txBody>
          <a:bodyPr wrap="none" lIns="91436" tIns="45718" rIns="91436" bIns="45718" rtlCol="0">
            <a:spAutoFit/>
          </a:bodyPr>
          <a:lstStyle/>
          <a:p>
            <a:r>
              <a:rPr lang="en-US" altLang="zh-CN" sz="1200" b="1" dirty="0">
                <a:solidFill>
                  <a:srgbClr val="C00000"/>
                </a:solidFill>
                <a:latin typeface="微软雅黑" panose="020B0503020204020204" pitchFamily="34" charset="-122"/>
                <a:ea typeface="微软雅黑" panose="020B0503020204020204" pitchFamily="34" charset="-122"/>
              </a:rPr>
              <a:t>2</a:t>
            </a:r>
            <a:r>
              <a:rPr lang="zh-CN" altLang="en-US" sz="1200" b="1" dirty="0">
                <a:solidFill>
                  <a:srgbClr val="C00000"/>
                </a:solidFill>
                <a:latin typeface="微软雅黑" panose="020B0503020204020204" pitchFamily="34" charset="-122"/>
                <a:ea typeface="微软雅黑" panose="020B0503020204020204" pitchFamily="34" charset="-122"/>
              </a:rPr>
              <a:t>、控制到位、消除人为！</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
        <p:nvSpPr>
          <p:cNvPr id="114" name="文本框 76"/>
          <p:cNvSpPr txBox="1"/>
          <p:nvPr/>
        </p:nvSpPr>
        <p:spPr>
          <a:xfrm>
            <a:off x="7075948" y="4562124"/>
            <a:ext cx="1972007" cy="276995"/>
          </a:xfrm>
          <a:prstGeom prst="rect">
            <a:avLst/>
          </a:prstGeom>
          <a:noFill/>
        </p:spPr>
        <p:txBody>
          <a:bodyPr wrap="none" lIns="91436" tIns="45718" rIns="91436" bIns="45718" rtlCol="0">
            <a:spAutoFit/>
          </a:bodyPr>
          <a:lstStyle/>
          <a:p>
            <a:r>
              <a:rPr lang="en-US" altLang="zh-CN" sz="1200" b="1" dirty="0">
                <a:solidFill>
                  <a:srgbClr val="C00000"/>
                </a:solidFill>
                <a:latin typeface="微软雅黑" panose="020B0503020204020204" pitchFamily="34" charset="-122"/>
                <a:ea typeface="微软雅黑" panose="020B0503020204020204" pitchFamily="34" charset="-122"/>
              </a:rPr>
              <a:t>3</a:t>
            </a:r>
            <a:r>
              <a:rPr lang="zh-CN" altLang="en-US" sz="1200" b="1" dirty="0">
                <a:solidFill>
                  <a:srgbClr val="C00000"/>
                </a:solidFill>
                <a:latin typeface="微软雅黑" panose="020B0503020204020204" pitchFamily="34" charset="-122"/>
                <a:ea typeface="微软雅黑" panose="020B0503020204020204" pitchFamily="34" charset="-122"/>
              </a:rPr>
              <a:t>、统计便捷、分析全面！</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ppt_x"/>
                                          </p:val>
                                        </p:tav>
                                        <p:tav tm="100000">
                                          <p:val>
                                            <p:strVal val="#ppt_x"/>
                                          </p:val>
                                        </p:tav>
                                      </p:tavLst>
                                    </p:anim>
                                    <p:anim calcmode="lin" valueType="num">
                                      <p:cBhvr additive="base">
                                        <p:cTn id="12" dur="500" fill="hold"/>
                                        <p:tgtEl>
                                          <p:spTgt spid="1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4"/>
                                        </p:tgtEl>
                                        <p:attrNameLst>
                                          <p:attrName>style.visibility</p:attrName>
                                        </p:attrNameLst>
                                      </p:cBhvr>
                                      <p:to>
                                        <p:strVal val="visible"/>
                                      </p:to>
                                    </p:set>
                                    <p:anim calcmode="lin" valueType="num">
                                      <p:cBhvr additive="base">
                                        <p:cTn id="15" dur="500" fill="hold"/>
                                        <p:tgtEl>
                                          <p:spTgt spid="114"/>
                                        </p:tgtEl>
                                        <p:attrNameLst>
                                          <p:attrName>ppt_x</p:attrName>
                                        </p:attrNameLst>
                                      </p:cBhvr>
                                      <p:tavLst>
                                        <p:tav tm="0">
                                          <p:val>
                                            <p:strVal val="#ppt_x"/>
                                          </p:val>
                                        </p:tav>
                                        <p:tav tm="100000">
                                          <p:val>
                                            <p:strVal val="#ppt_x"/>
                                          </p:val>
                                        </p:tav>
                                      </p:tavLst>
                                    </p:anim>
                                    <p:anim calcmode="lin" valueType="num">
                                      <p:cBhvr additive="base">
                                        <p:cTn id="16"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zh-CN" altLang="en-US" dirty="0">
                <a:latin typeface="+mn-ea"/>
              </a:rPr>
              <a:t>采购管理</a:t>
            </a:r>
            <a:r>
              <a:rPr lang="en-US" altLang="zh-CN" dirty="0">
                <a:latin typeface="+mn-ea"/>
              </a:rPr>
              <a:t>-</a:t>
            </a:r>
            <a:r>
              <a:rPr lang="zh-CN" altLang="en-US" dirty="0">
                <a:latin typeface="+mn-ea"/>
              </a:rPr>
              <a:t>价格管理</a:t>
            </a:r>
            <a:endParaRPr lang="zh-CN" altLang="en-US" dirty="0"/>
          </a:p>
        </p:txBody>
      </p:sp>
      <p:sp>
        <p:nvSpPr>
          <p:cNvPr id="4" name="矩形 3"/>
          <p:cNvSpPr/>
          <p:nvPr/>
        </p:nvSpPr>
        <p:spPr>
          <a:xfrm>
            <a:off x="4929188" y="1146398"/>
            <a:ext cx="3071812" cy="3657600"/>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1754188" y="933276"/>
            <a:ext cx="3143250" cy="3857625"/>
          </a:xfrm>
          <a:prstGeom prst="rect">
            <a:avLst/>
          </a:prstGeom>
          <a:solidFill>
            <a:schemeClr val="bg1">
              <a:lumMod val="8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bwMode="auto">
          <a:xfrm>
            <a:off x="4714875" y="1790526"/>
            <a:ext cx="1109663" cy="625079"/>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7" name="直接连接符 6"/>
          <p:cNvCxnSpPr/>
          <p:nvPr/>
        </p:nvCxnSpPr>
        <p:spPr bwMode="auto">
          <a:xfrm rot="5400000" flipH="1" flipV="1">
            <a:off x="3093840" y="2995241"/>
            <a:ext cx="3589734" cy="1587"/>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sp>
        <p:nvSpPr>
          <p:cNvPr id="8" name="Text Box 8"/>
          <p:cNvSpPr txBox="1">
            <a:spLocks noChangeArrowheads="1"/>
          </p:cNvSpPr>
          <p:nvPr/>
        </p:nvSpPr>
        <p:spPr bwMode="auto">
          <a:xfrm>
            <a:off x="318143" y="1924453"/>
            <a:ext cx="1123337" cy="268070"/>
          </a:xfrm>
          <a:prstGeom prst="rect">
            <a:avLst/>
          </a:prstGeom>
        </p:spPr>
        <p:style>
          <a:lnRef idx="1">
            <a:schemeClr val="accent2"/>
          </a:lnRef>
          <a:fillRef idx="3">
            <a:schemeClr val="accent2"/>
          </a:fillRef>
          <a:effectRef idx="2">
            <a:schemeClr val="accent2"/>
          </a:effectRef>
          <a:fontRef idx="minor">
            <a:schemeClr val="lt1"/>
          </a:fontRef>
        </p:style>
        <p:txBody>
          <a:bodyPr/>
          <a:lstStyle/>
          <a:p>
            <a:pPr algn="ctr">
              <a:spcBef>
                <a:spcPct val="50000"/>
              </a:spcBef>
              <a:defRPr/>
            </a:pPr>
            <a:r>
              <a:rPr lang="zh-CN" altLang="en-US" sz="800" dirty="0">
                <a:solidFill>
                  <a:schemeClr val="bg1"/>
                </a:solidFill>
                <a:latin typeface="微软雅黑" panose="020B0503020204020204" pitchFamily="34" charset="-122"/>
                <a:ea typeface="微软雅黑" panose="020B0503020204020204" pitchFamily="34" charset="-122"/>
              </a:rPr>
              <a:t>价格采集</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9" name="Text Box 9"/>
          <p:cNvSpPr txBox="1">
            <a:spLocks noChangeArrowheads="1"/>
          </p:cNvSpPr>
          <p:nvPr/>
        </p:nvSpPr>
        <p:spPr bwMode="auto">
          <a:xfrm>
            <a:off x="318143" y="3535847"/>
            <a:ext cx="1123337" cy="268070"/>
          </a:xfrm>
          <a:prstGeom prst="rect">
            <a:avLst/>
          </a:prstGeom>
        </p:spPr>
        <p:style>
          <a:lnRef idx="1">
            <a:schemeClr val="accent2"/>
          </a:lnRef>
          <a:fillRef idx="3">
            <a:schemeClr val="accent2"/>
          </a:fillRef>
          <a:effectRef idx="2">
            <a:schemeClr val="accent2"/>
          </a:effectRef>
          <a:fontRef idx="minor">
            <a:schemeClr val="lt1"/>
          </a:fontRef>
        </p:style>
        <p:txBody>
          <a:bodyPr/>
          <a:lstStyle/>
          <a:p>
            <a:pPr algn="ctr">
              <a:spcBef>
                <a:spcPct val="50000"/>
              </a:spcBef>
              <a:defRPr/>
            </a:pPr>
            <a:r>
              <a:rPr lang="zh-CN" altLang="en-US" sz="800" dirty="0">
                <a:latin typeface="微软雅黑" panose="020B0503020204020204" pitchFamily="34" charset="-122"/>
                <a:ea typeface="微软雅黑" panose="020B0503020204020204" pitchFamily="34" charset="-122"/>
              </a:rPr>
              <a:t>价格确</a:t>
            </a:r>
            <a:r>
              <a:rPr lang="zh-CN" altLang="en-US" sz="1000" dirty="0">
                <a:latin typeface="微软雅黑" panose="020B0503020204020204" pitchFamily="34" charset="-122"/>
                <a:ea typeface="微软雅黑" panose="020B0503020204020204" pitchFamily="34" charset="-122"/>
              </a:rPr>
              <a:t>认</a:t>
            </a:r>
            <a:endParaRPr lang="zh-CN" altLang="en-US" sz="1000" dirty="0">
              <a:latin typeface="微软雅黑" panose="020B0503020204020204" pitchFamily="34" charset="-122"/>
              <a:ea typeface="微软雅黑" panose="020B0503020204020204" pitchFamily="34" charset="-122"/>
            </a:endParaRPr>
          </a:p>
        </p:txBody>
      </p:sp>
      <p:sp>
        <p:nvSpPr>
          <p:cNvPr id="10" name="Text Box 10"/>
          <p:cNvSpPr txBox="1">
            <a:spLocks noChangeArrowheads="1"/>
          </p:cNvSpPr>
          <p:nvPr/>
        </p:nvSpPr>
        <p:spPr bwMode="auto">
          <a:xfrm>
            <a:off x="7663506" y="2008289"/>
            <a:ext cx="1123337" cy="268069"/>
          </a:xfrm>
          <a:prstGeom prst="rect">
            <a:avLst/>
          </a:prstGeom>
        </p:spPr>
        <p:style>
          <a:lnRef idx="1">
            <a:schemeClr val="accent2"/>
          </a:lnRef>
          <a:fillRef idx="3">
            <a:schemeClr val="accent2"/>
          </a:fillRef>
          <a:effectRef idx="2">
            <a:schemeClr val="accent2"/>
          </a:effectRef>
          <a:fontRef idx="minor">
            <a:schemeClr val="lt1"/>
          </a:fontRef>
        </p:style>
        <p:txBody>
          <a:bodyPr/>
          <a:lstStyle/>
          <a:p>
            <a:pPr algn="ctr">
              <a:spcBef>
                <a:spcPct val="50000"/>
              </a:spcBef>
              <a:defRPr/>
            </a:pPr>
            <a:r>
              <a:rPr lang="zh-CN" altLang="en-US" sz="800" dirty="0">
                <a:latin typeface="微软雅黑" panose="020B0503020204020204" pitchFamily="34" charset="-122"/>
                <a:ea typeface="微软雅黑" panose="020B0503020204020204" pitchFamily="34" charset="-122"/>
              </a:rPr>
              <a:t>价格控制</a:t>
            </a:r>
            <a:endParaRPr lang="zh-CN" altLang="en-US" sz="800" dirty="0">
              <a:latin typeface="微软雅黑" panose="020B0503020204020204" pitchFamily="34" charset="-122"/>
              <a:ea typeface="微软雅黑" panose="020B0503020204020204" pitchFamily="34" charset="-122"/>
            </a:endParaRPr>
          </a:p>
        </p:txBody>
      </p:sp>
      <p:sp>
        <p:nvSpPr>
          <p:cNvPr id="11" name="矩形 10"/>
          <p:cNvSpPr/>
          <p:nvPr/>
        </p:nvSpPr>
        <p:spPr bwMode="auto">
          <a:xfrm>
            <a:off x="1754067" y="933322"/>
            <a:ext cx="3143272" cy="267893"/>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wrap="none" anchor="ctr"/>
          <a:lstStyle/>
          <a:p>
            <a:pPr algn="ctr">
              <a:defRPr/>
            </a:pPr>
            <a:r>
              <a:rPr lang="zh-CN" altLang="en-US" sz="1400" dirty="0">
                <a:solidFill>
                  <a:schemeClr val="tx1"/>
                </a:solidFill>
                <a:latin typeface="微软雅黑" panose="020B0503020204020204" pitchFamily="34" charset="-122"/>
                <a:ea typeface="微软雅黑" panose="020B0503020204020204" pitchFamily="34" charset="-122"/>
              </a:rPr>
              <a:t>采购价格管理员</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2" name="矩形 11"/>
          <p:cNvSpPr/>
          <p:nvPr/>
        </p:nvSpPr>
        <p:spPr bwMode="auto">
          <a:xfrm>
            <a:off x="4897338" y="933322"/>
            <a:ext cx="3332166" cy="267893"/>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wrap="none" anchor="ctr"/>
          <a:lstStyle/>
          <a:p>
            <a:pPr algn="ctr">
              <a:defRPr/>
            </a:pPr>
            <a:r>
              <a:rPr lang="zh-CN" altLang="en-US" sz="1400" dirty="0">
                <a:solidFill>
                  <a:schemeClr val="tx1"/>
                </a:solidFill>
                <a:latin typeface="微软雅黑" panose="020B0503020204020204" pitchFamily="34" charset="-122"/>
                <a:ea typeface="微软雅黑" panose="020B0503020204020204" pitchFamily="34" charset="-122"/>
              </a:rPr>
              <a:t>采购员</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3" name="矩形 12"/>
          <p:cNvSpPr/>
          <p:nvPr/>
        </p:nvSpPr>
        <p:spPr bwMode="auto">
          <a:xfrm>
            <a:off x="6962792" y="4080167"/>
            <a:ext cx="785818" cy="214314"/>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采购订单</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2468447" y="3933719"/>
            <a:ext cx="928694" cy="214314"/>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价格审批单</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bwMode="auto">
          <a:xfrm>
            <a:off x="3666993" y="2141836"/>
            <a:ext cx="1285883" cy="160736"/>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邮件 </a:t>
            </a:r>
            <a:r>
              <a:rPr lang="zh-CN" altLang="en-US" sz="700" dirty="0">
                <a:latin typeface="微软雅黑" panose="020B0503020204020204" pitchFamily="34" charset="-122"/>
                <a:ea typeface="微软雅黑" panose="020B0503020204020204" pitchFamily="34" charset="-122"/>
              </a:rPr>
              <a:t>、 </a:t>
            </a:r>
            <a:r>
              <a:rPr lang="en-US" altLang="zh-CN" sz="700" dirty="0">
                <a:solidFill>
                  <a:schemeClr val="bg1"/>
                </a:solidFill>
                <a:latin typeface="微软雅黑" panose="020B0503020204020204" pitchFamily="34" charset="-122"/>
                <a:ea typeface="微软雅黑" panose="020B0503020204020204" pitchFamily="34" charset="-122"/>
              </a:rPr>
              <a:t>excel</a:t>
            </a:r>
            <a:r>
              <a:rPr lang="zh-CN" altLang="en-US" sz="700" dirty="0">
                <a:solidFill>
                  <a:schemeClr val="bg1"/>
                </a:solidFill>
                <a:latin typeface="微软雅黑" panose="020B0503020204020204" pitchFamily="34" charset="-122"/>
                <a:ea typeface="微软雅黑" panose="020B0503020204020204" pitchFamily="34" charset="-122"/>
              </a:rPr>
              <a:t>附件</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bwMode="auto">
          <a:xfrm>
            <a:off x="1825505" y="3558669"/>
            <a:ext cx="928694" cy="267893"/>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参照</a:t>
            </a:r>
            <a:r>
              <a:rPr lang="en-US" altLang="zh-CN" sz="700" dirty="0">
                <a:solidFill>
                  <a:schemeClr val="bg1"/>
                </a:solidFill>
                <a:latin typeface="微软雅黑" panose="020B0503020204020204" pitchFamily="34" charset="-122"/>
                <a:ea typeface="微软雅黑" panose="020B0503020204020204" pitchFamily="34" charset="-122"/>
              </a:rPr>
              <a:t>PR</a:t>
            </a:r>
            <a:r>
              <a:rPr lang="zh-CN" altLang="en-US" sz="700" dirty="0">
                <a:solidFill>
                  <a:schemeClr val="bg1"/>
                </a:solidFill>
                <a:latin typeface="微软雅黑" panose="020B0503020204020204" pitchFamily="34" charset="-122"/>
                <a:ea typeface="微软雅黑" panose="020B0503020204020204" pitchFamily="34" charset="-122"/>
              </a:rPr>
              <a:t>生成</a:t>
            </a:r>
            <a:endParaRPr lang="en-US" altLang="zh-CN" sz="70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700" dirty="0">
                <a:solidFill>
                  <a:schemeClr val="bg1"/>
                </a:solidFill>
                <a:latin typeface="微软雅黑" panose="020B0503020204020204" pitchFamily="34" charset="-122"/>
                <a:ea typeface="微软雅黑" panose="020B0503020204020204" pitchFamily="34" charset="-122"/>
              </a:rPr>
              <a:t>价格审批单</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bwMode="auto">
          <a:xfrm>
            <a:off x="5149753" y="4308768"/>
            <a:ext cx="857256" cy="375050"/>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推式生成</a:t>
            </a:r>
            <a:endParaRPr lang="en-US" altLang="zh-CN" sz="70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700" dirty="0">
                <a:solidFill>
                  <a:schemeClr val="bg1"/>
                </a:solidFill>
                <a:latin typeface="微软雅黑" panose="020B0503020204020204" pitchFamily="34" charset="-122"/>
                <a:ea typeface="微软雅黑" panose="020B0503020204020204" pitchFamily="34" charset="-122"/>
              </a:rPr>
              <a:t>采购订单</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bwMode="auto">
          <a:xfrm>
            <a:off x="3897207" y="3276489"/>
            <a:ext cx="857256" cy="321471"/>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供应商</a:t>
            </a:r>
            <a:endParaRPr lang="en-US" altLang="zh-CN" sz="70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700" dirty="0">
                <a:solidFill>
                  <a:schemeClr val="bg1"/>
                </a:solidFill>
                <a:latin typeface="微软雅黑" panose="020B0503020204020204" pitchFamily="34" charset="-122"/>
                <a:ea typeface="微软雅黑" panose="020B0503020204020204" pitchFamily="34" charset="-122"/>
              </a:rPr>
              <a:t>存货价格表</a:t>
            </a:r>
            <a:endParaRPr lang="zh-CN" altLang="en-US" sz="700" dirty="0">
              <a:solidFill>
                <a:schemeClr val="bg1"/>
              </a:solidFill>
              <a:latin typeface="微软雅黑" panose="020B0503020204020204" pitchFamily="34" charset="-122"/>
              <a:ea typeface="微软雅黑" panose="020B0503020204020204" pitchFamily="34" charset="-122"/>
            </a:endParaRPr>
          </a:p>
        </p:txBody>
      </p:sp>
      <p:cxnSp>
        <p:nvCxnSpPr>
          <p:cNvPr id="19" name="直接箭头连接符 18"/>
          <p:cNvCxnSpPr/>
          <p:nvPr/>
        </p:nvCxnSpPr>
        <p:spPr>
          <a:xfrm rot="16200000" flipH="1">
            <a:off x="2847381" y="1958207"/>
            <a:ext cx="158353" cy="1587"/>
          </a:xfrm>
          <a:prstGeom prst="straightConnector1">
            <a:avLst/>
          </a:prstGeom>
          <a:ln w="28575">
            <a:solidFill>
              <a:srgbClr val="8E8E8E"/>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rot="16200000" flipH="1">
            <a:off x="2861668" y="2243956"/>
            <a:ext cx="158353" cy="1588"/>
          </a:xfrm>
          <a:prstGeom prst="straightConnector1">
            <a:avLst/>
          </a:prstGeom>
          <a:ln w="28575">
            <a:solidFill>
              <a:srgbClr val="8E8E8E"/>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rot="16200000" flipH="1">
            <a:off x="2837856" y="2558282"/>
            <a:ext cx="158353" cy="1587"/>
          </a:xfrm>
          <a:prstGeom prst="straightConnector1">
            <a:avLst/>
          </a:prstGeom>
          <a:ln w="28575">
            <a:solidFill>
              <a:srgbClr val="8E8E8E"/>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rot="5400000">
            <a:off x="2824560" y="2914477"/>
            <a:ext cx="211931" cy="0"/>
          </a:xfrm>
          <a:prstGeom prst="straightConnector1">
            <a:avLst/>
          </a:prstGeom>
          <a:ln w="28575">
            <a:solidFill>
              <a:srgbClr val="8E8E8E"/>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rot="5400000">
            <a:off x="2810272" y="3260948"/>
            <a:ext cx="211931" cy="0"/>
          </a:xfrm>
          <a:prstGeom prst="straightConnector1">
            <a:avLst/>
          </a:prstGeom>
          <a:ln w="28575">
            <a:solidFill>
              <a:srgbClr val="8E8E8E"/>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rot="16200000" flipH="1">
            <a:off x="2743002" y="3699694"/>
            <a:ext cx="375047" cy="0"/>
          </a:xfrm>
          <a:prstGeom prst="straightConnector1">
            <a:avLst/>
          </a:prstGeom>
          <a:ln w="28575">
            <a:solidFill>
              <a:srgbClr val="8E8E8E"/>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rot="5400000">
            <a:off x="2855715" y="4218013"/>
            <a:ext cx="146447" cy="6350"/>
          </a:xfrm>
          <a:prstGeom prst="straightConnector1">
            <a:avLst/>
          </a:prstGeom>
          <a:ln w="28575">
            <a:solidFill>
              <a:srgbClr val="8E8E8E"/>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rot="16200000" flipV="1">
            <a:off x="3955059" y="4009653"/>
            <a:ext cx="775097" cy="1587"/>
          </a:xfrm>
          <a:prstGeom prst="straightConnector1">
            <a:avLst/>
          </a:prstGeom>
          <a:ln w="28575">
            <a:solidFill>
              <a:srgbClr val="8E8E8E"/>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044073" y="4224164"/>
            <a:ext cx="312906" cy="169277"/>
          </a:xfrm>
          <a:prstGeom prst="rect">
            <a:avLst/>
          </a:prstGeom>
          <a:noFill/>
        </p:spPr>
        <p:txBody>
          <a:bodyPr wrap="none">
            <a:spAutoFit/>
          </a:bodyPr>
          <a:lstStyle/>
          <a:p>
            <a:pPr algn="ctr">
              <a:defRPr/>
            </a:pPr>
            <a:r>
              <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rPr>
              <a:t>更新</a:t>
            </a:r>
            <a:endPar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bwMode="auto">
          <a:xfrm flipV="1">
            <a:off x="3254376" y="4390851"/>
            <a:ext cx="1089025" cy="1191"/>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29" name="直接连接符 28"/>
          <p:cNvCxnSpPr/>
          <p:nvPr/>
        </p:nvCxnSpPr>
        <p:spPr bwMode="auto">
          <a:xfrm flipV="1">
            <a:off x="2460626" y="1861964"/>
            <a:ext cx="1008063" cy="0"/>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30" name="直接连接符 29"/>
          <p:cNvCxnSpPr/>
          <p:nvPr/>
        </p:nvCxnSpPr>
        <p:spPr bwMode="auto">
          <a:xfrm rot="5400000" flipH="1" flipV="1">
            <a:off x="2398316" y="1813545"/>
            <a:ext cx="107156" cy="1588"/>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31" name="直接连接符 30"/>
          <p:cNvCxnSpPr/>
          <p:nvPr/>
        </p:nvCxnSpPr>
        <p:spPr bwMode="auto">
          <a:xfrm rot="5400000" flipH="1" flipV="1">
            <a:off x="3415904" y="1813546"/>
            <a:ext cx="107156" cy="1587"/>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32" name="直接连接符 31"/>
          <p:cNvCxnSpPr/>
          <p:nvPr/>
        </p:nvCxnSpPr>
        <p:spPr bwMode="auto">
          <a:xfrm flipV="1">
            <a:off x="3397250" y="2726358"/>
            <a:ext cx="460375" cy="3572"/>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sp>
        <p:nvSpPr>
          <p:cNvPr id="33" name="TextBox 32"/>
          <p:cNvSpPr txBox="1"/>
          <p:nvPr/>
        </p:nvSpPr>
        <p:spPr>
          <a:xfrm>
            <a:off x="3933821" y="2647777"/>
            <a:ext cx="460382" cy="169277"/>
          </a:xfrm>
          <a:prstGeom prst="rect">
            <a:avLst/>
          </a:prstGeom>
          <a:noFill/>
        </p:spPr>
        <p:txBody>
          <a:bodyPr wrap="none">
            <a:spAutoFit/>
          </a:bodyPr>
          <a:lstStyle/>
          <a:p>
            <a:pPr algn="ctr">
              <a:defRPr/>
            </a:pPr>
            <a:r>
              <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rPr>
              <a:t>导入 报价</a:t>
            </a:r>
            <a:endPar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34" name="直接箭头连接符 33"/>
          <p:cNvCxnSpPr/>
          <p:nvPr/>
        </p:nvCxnSpPr>
        <p:spPr>
          <a:xfrm rot="5400000">
            <a:off x="3778648" y="2680717"/>
            <a:ext cx="726281" cy="3175"/>
          </a:xfrm>
          <a:prstGeom prst="straightConnector1">
            <a:avLst/>
          </a:prstGeom>
          <a:ln w="28575">
            <a:solidFill>
              <a:srgbClr val="8E8E8E"/>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bwMode="auto">
          <a:xfrm flipV="1">
            <a:off x="3397141" y="3077592"/>
            <a:ext cx="928797" cy="18068"/>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36" name="直接箭头连接符 35"/>
          <p:cNvCxnSpPr>
            <a:endCxn id="18" idx="0"/>
          </p:cNvCxnSpPr>
          <p:nvPr/>
        </p:nvCxnSpPr>
        <p:spPr>
          <a:xfrm>
            <a:off x="4318000" y="3076401"/>
            <a:ext cx="7835" cy="200088"/>
          </a:xfrm>
          <a:prstGeom prst="straightConnector1">
            <a:avLst/>
          </a:prstGeom>
          <a:ln w="28575">
            <a:solidFill>
              <a:srgbClr val="8E8E8E"/>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67756" y="2926383"/>
            <a:ext cx="332142" cy="169277"/>
          </a:xfrm>
          <a:prstGeom prst="rect">
            <a:avLst/>
          </a:prstGeom>
          <a:noFill/>
        </p:spPr>
        <p:txBody>
          <a:bodyPr wrap="none">
            <a:spAutoFit/>
          </a:bodyPr>
          <a:lstStyle/>
          <a:p>
            <a:pPr algn="ctr">
              <a:defRPr/>
            </a:pPr>
            <a:r>
              <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rPr>
              <a:t>更 新</a:t>
            </a:r>
            <a:endPar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38" name="直接箭头连接符 37"/>
          <p:cNvCxnSpPr/>
          <p:nvPr/>
        </p:nvCxnSpPr>
        <p:spPr>
          <a:xfrm rot="10800000">
            <a:off x="3397250" y="4040807"/>
            <a:ext cx="285750" cy="1191"/>
          </a:xfrm>
          <a:prstGeom prst="straightConnector1">
            <a:avLst/>
          </a:prstGeom>
          <a:ln w="28575">
            <a:solidFill>
              <a:srgbClr val="8E8E8E"/>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bwMode="auto">
          <a:xfrm rot="5400000">
            <a:off x="3571479" y="3936430"/>
            <a:ext cx="221456" cy="1587"/>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40" name="直接箭头连接符 39"/>
          <p:cNvCxnSpPr/>
          <p:nvPr/>
        </p:nvCxnSpPr>
        <p:spPr>
          <a:xfrm rot="10800000">
            <a:off x="3309939" y="3451449"/>
            <a:ext cx="587375" cy="1190"/>
          </a:xfrm>
          <a:prstGeom prst="straightConnector1">
            <a:avLst/>
          </a:prstGeom>
          <a:ln w="28575">
            <a:solidFill>
              <a:srgbClr val="8E8E8E"/>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69398" y="3290714"/>
            <a:ext cx="312906" cy="169277"/>
          </a:xfrm>
          <a:prstGeom prst="rect">
            <a:avLst/>
          </a:prstGeom>
          <a:noFill/>
        </p:spPr>
        <p:txBody>
          <a:bodyPr wrap="none">
            <a:spAutoFit/>
          </a:bodyPr>
          <a:lstStyle/>
          <a:p>
            <a:pPr algn="ctr">
              <a:defRPr/>
            </a:pPr>
            <a:r>
              <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rPr>
              <a:t>取价</a:t>
            </a:r>
            <a:endPar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42" name="直接箭头连接符 41"/>
          <p:cNvCxnSpPr/>
          <p:nvPr/>
        </p:nvCxnSpPr>
        <p:spPr>
          <a:xfrm flipV="1">
            <a:off x="2254251" y="4040807"/>
            <a:ext cx="214313" cy="1191"/>
          </a:xfrm>
          <a:prstGeom prst="straightConnector1">
            <a:avLst/>
          </a:prstGeom>
          <a:ln w="28575">
            <a:solidFill>
              <a:srgbClr val="8E8E8E"/>
            </a:solidFill>
            <a:tailEnd type="arrow"/>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bwMode="auto">
          <a:xfrm rot="5400000" flipH="1" flipV="1">
            <a:off x="2145706" y="3939407"/>
            <a:ext cx="215503" cy="1587"/>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44" name="直接连接符 43"/>
          <p:cNvCxnSpPr/>
          <p:nvPr/>
        </p:nvCxnSpPr>
        <p:spPr bwMode="auto">
          <a:xfrm rot="5400000" flipH="1" flipV="1">
            <a:off x="3959820" y="3035325"/>
            <a:ext cx="2303860" cy="0"/>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45" name="直接连接符 44"/>
          <p:cNvCxnSpPr/>
          <p:nvPr/>
        </p:nvCxnSpPr>
        <p:spPr bwMode="auto">
          <a:xfrm>
            <a:off x="2916238" y="4630168"/>
            <a:ext cx="1643062" cy="1190"/>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46" name="直接连接符 45"/>
          <p:cNvCxnSpPr/>
          <p:nvPr/>
        </p:nvCxnSpPr>
        <p:spPr bwMode="auto">
          <a:xfrm rot="5400000" flipH="1" flipV="1">
            <a:off x="4459090" y="4550197"/>
            <a:ext cx="160734" cy="1587"/>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47" name="直接连接符 46"/>
          <p:cNvCxnSpPr/>
          <p:nvPr/>
        </p:nvCxnSpPr>
        <p:spPr bwMode="auto">
          <a:xfrm>
            <a:off x="4530725" y="4469432"/>
            <a:ext cx="571500" cy="1191"/>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48" name="直接连接符 47"/>
          <p:cNvCxnSpPr/>
          <p:nvPr/>
        </p:nvCxnSpPr>
        <p:spPr bwMode="auto">
          <a:xfrm rot="5400000" flipH="1" flipV="1">
            <a:off x="2841426" y="4549006"/>
            <a:ext cx="160735" cy="1588"/>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49" name="直接连接符 48"/>
          <p:cNvCxnSpPr/>
          <p:nvPr/>
        </p:nvCxnSpPr>
        <p:spPr bwMode="auto">
          <a:xfrm>
            <a:off x="5091113" y="4172967"/>
            <a:ext cx="1814512" cy="3572"/>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50" name="直接连接符 49"/>
          <p:cNvCxnSpPr/>
          <p:nvPr/>
        </p:nvCxnSpPr>
        <p:spPr bwMode="auto">
          <a:xfrm rot="5400000" flipH="1" flipV="1">
            <a:off x="7272537" y="4382319"/>
            <a:ext cx="172640" cy="1587"/>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51" name="直接连接符 50"/>
          <p:cNvCxnSpPr/>
          <p:nvPr/>
        </p:nvCxnSpPr>
        <p:spPr bwMode="auto">
          <a:xfrm rot="5400000" flipH="1" flipV="1">
            <a:off x="5183982" y="3536379"/>
            <a:ext cx="1285875" cy="1588"/>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52" name="直接连接符 51"/>
          <p:cNvCxnSpPr/>
          <p:nvPr/>
        </p:nvCxnSpPr>
        <p:spPr bwMode="auto">
          <a:xfrm rot="5400000" flipH="1" flipV="1">
            <a:off x="5584231" y="2298725"/>
            <a:ext cx="482203" cy="1587"/>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53" name="直接连接符 52"/>
          <p:cNvCxnSpPr/>
          <p:nvPr/>
        </p:nvCxnSpPr>
        <p:spPr bwMode="auto">
          <a:xfrm>
            <a:off x="6283326" y="2737073"/>
            <a:ext cx="269875" cy="3572"/>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54" name="直接连接符 53"/>
          <p:cNvCxnSpPr/>
          <p:nvPr/>
        </p:nvCxnSpPr>
        <p:spPr bwMode="auto">
          <a:xfrm rot="5400000" flipH="1" flipV="1">
            <a:off x="6197203" y="3087117"/>
            <a:ext cx="692944" cy="0"/>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55" name="直接连接符 54"/>
          <p:cNvCxnSpPr/>
          <p:nvPr/>
        </p:nvCxnSpPr>
        <p:spPr bwMode="auto">
          <a:xfrm flipV="1">
            <a:off x="6497638" y="1897682"/>
            <a:ext cx="855662" cy="0"/>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56" name="直接连接符 55"/>
          <p:cNvCxnSpPr/>
          <p:nvPr/>
        </p:nvCxnSpPr>
        <p:spPr bwMode="auto">
          <a:xfrm rot="16200000" flipV="1">
            <a:off x="6665119" y="2569195"/>
            <a:ext cx="1357313" cy="0"/>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sp>
        <p:nvSpPr>
          <p:cNvPr id="57" name="TextBox 56"/>
          <p:cNvSpPr txBox="1"/>
          <p:nvPr/>
        </p:nvSpPr>
        <p:spPr>
          <a:xfrm>
            <a:off x="4973058" y="3415729"/>
            <a:ext cx="415498" cy="169277"/>
          </a:xfrm>
          <a:prstGeom prst="rect">
            <a:avLst/>
          </a:prstGeom>
          <a:noFill/>
        </p:spPr>
        <p:txBody>
          <a:bodyPr wrap="none">
            <a:spAutoFit/>
          </a:bodyPr>
          <a:lstStyle/>
          <a:p>
            <a:pPr algn="ctr">
              <a:defRPr/>
            </a:pPr>
            <a:r>
              <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rPr>
              <a:t>不  控制</a:t>
            </a:r>
            <a:endPar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7532915" y="3739579"/>
            <a:ext cx="248786" cy="169277"/>
          </a:xfrm>
          <a:prstGeom prst="rect">
            <a:avLst/>
          </a:prstGeom>
          <a:noFill/>
        </p:spPr>
        <p:txBody>
          <a:bodyPr wrap="none">
            <a:spAutoFit/>
          </a:bodyPr>
          <a:lstStyle/>
          <a:p>
            <a:pPr algn="ctr">
              <a:defRPr/>
            </a:pPr>
            <a:r>
              <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rPr>
              <a:t>是</a:t>
            </a:r>
            <a:endPar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9" name="TextBox 58"/>
          <p:cNvSpPr txBox="1"/>
          <p:nvPr/>
        </p:nvSpPr>
        <p:spPr>
          <a:xfrm>
            <a:off x="6529615" y="2733502"/>
            <a:ext cx="248786" cy="169277"/>
          </a:xfrm>
          <a:prstGeom prst="rect">
            <a:avLst/>
          </a:prstGeom>
          <a:noFill/>
        </p:spPr>
        <p:txBody>
          <a:bodyPr wrap="none">
            <a:spAutoFit/>
          </a:bodyPr>
          <a:lstStyle/>
          <a:p>
            <a:pPr algn="ctr">
              <a:defRPr/>
            </a:pPr>
            <a:r>
              <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rPr>
              <a:t>否</a:t>
            </a:r>
            <a:endPar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5626326" y="3126408"/>
            <a:ext cx="248786" cy="169277"/>
          </a:xfrm>
          <a:prstGeom prst="rect">
            <a:avLst/>
          </a:prstGeom>
          <a:noFill/>
        </p:spPr>
        <p:txBody>
          <a:bodyPr wrap="none">
            <a:spAutoFit/>
          </a:bodyPr>
          <a:lstStyle/>
          <a:p>
            <a:pPr algn="ctr">
              <a:defRPr/>
            </a:pPr>
            <a:r>
              <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rPr>
              <a:t>是</a:t>
            </a:r>
            <a:endParaRPr lang="zh-CN" altLang="en-US" sz="5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1" name="TextBox 160"/>
          <p:cNvSpPr txBox="1">
            <a:spLocks noChangeArrowheads="1"/>
          </p:cNvSpPr>
          <p:nvPr/>
        </p:nvSpPr>
        <p:spPr bwMode="auto">
          <a:xfrm>
            <a:off x="3862626" y="1469058"/>
            <a:ext cx="902811" cy="338554"/>
          </a:xfrm>
          <a:prstGeom prst="rect">
            <a:avLst/>
          </a:prstGeom>
          <a:noFill/>
          <a:ln w="9525">
            <a:noFill/>
            <a:miter lim="800000"/>
          </a:ln>
        </p:spPr>
        <p:txBody>
          <a:bodyPr wrap="none">
            <a:spAutoFit/>
          </a:bodyPr>
          <a:lstStyle/>
          <a:p>
            <a:pPr algn="ctr">
              <a:defRPr/>
            </a:pPr>
            <a:r>
              <a:rPr lang="zh-CN" altLang="en-US" sz="800">
                <a:solidFill>
                  <a:srgbClr val="FF0000"/>
                </a:solidFill>
                <a:latin typeface="微软雅黑" panose="020B0503020204020204" pitchFamily="34" charset="-122"/>
                <a:ea typeface="微软雅黑" panose="020B0503020204020204" pitchFamily="34" charset="-122"/>
              </a:rPr>
              <a:t>存在有效供应商</a:t>
            </a:r>
            <a:endParaRPr lang="en-US" altLang="zh-CN" sz="800">
              <a:solidFill>
                <a:srgbClr val="FF0000"/>
              </a:solidFill>
              <a:latin typeface="微软雅黑" panose="020B0503020204020204" pitchFamily="34" charset="-122"/>
              <a:ea typeface="微软雅黑" panose="020B0503020204020204" pitchFamily="34" charset="-122"/>
            </a:endParaRPr>
          </a:p>
          <a:p>
            <a:pPr algn="ctr">
              <a:defRPr/>
            </a:pPr>
            <a:r>
              <a:rPr lang="zh-CN" altLang="en-US" sz="800">
                <a:solidFill>
                  <a:srgbClr val="FF0000"/>
                </a:solidFill>
                <a:latin typeface="微软雅黑" panose="020B0503020204020204" pitchFamily="34" charset="-122"/>
                <a:ea typeface="微软雅黑" panose="020B0503020204020204" pitchFamily="34" charset="-122"/>
              </a:rPr>
              <a:t>价格才能生成</a:t>
            </a:r>
            <a:endParaRPr lang="zh-CN" altLang="en-US" sz="800">
              <a:solidFill>
                <a:srgbClr val="FF0000"/>
              </a:solidFill>
              <a:latin typeface="微软雅黑" panose="020B0503020204020204" pitchFamily="34" charset="-122"/>
              <a:ea typeface="微软雅黑" panose="020B0503020204020204" pitchFamily="34" charset="-122"/>
            </a:endParaRPr>
          </a:p>
        </p:txBody>
      </p:sp>
      <p:sp>
        <p:nvSpPr>
          <p:cNvPr id="62" name="TextBox 170"/>
          <p:cNvSpPr txBox="1">
            <a:spLocks noChangeArrowheads="1"/>
          </p:cNvSpPr>
          <p:nvPr/>
        </p:nvSpPr>
        <p:spPr bwMode="auto">
          <a:xfrm>
            <a:off x="6343591" y="2079848"/>
            <a:ext cx="800219" cy="338554"/>
          </a:xfrm>
          <a:prstGeom prst="rect">
            <a:avLst/>
          </a:prstGeom>
          <a:noFill/>
          <a:ln w="9525">
            <a:noFill/>
            <a:miter lim="800000"/>
          </a:ln>
        </p:spPr>
        <p:txBody>
          <a:bodyPr wrap="none">
            <a:spAutoFit/>
          </a:bodyPr>
          <a:lstStyle/>
          <a:p>
            <a:pPr algn="ctr">
              <a:defRPr/>
            </a:pPr>
            <a:r>
              <a:rPr lang="zh-CN" altLang="en-US" sz="800">
                <a:solidFill>
                  <a:srgbClr val="FF0000"/>
                </a:solidFill>
                <a:latin typeface="微软雅黑" panose="020B0503020204020204" pitchFamily="34" charset="-122"/>
                <a:ea typeface="微软雅黑" panose="020B0503020204020204" pitchFamily="34" charset="-122"/>
              </a:rPr>
              <a:t>经过价格审批</a:t>
            </a:r>
            <a:endParaRPr lang="en-US" altLang="zh-CN" sz="800">
              <a:solidFill>
                <a:srgbClr val="FF0000"/>
              </a:solidFill>
              <a:latin typeface="微软雅黑" panose="020B0503020204020204" pitchFamily="34" charset="-122"/>
              <a:ea typeface="微软雅黑" panose="020B0503020204020204" pitchFamily="34" charset="-122"/>
            </a:endParaRPr>
          </a:p>
          <a:p>
            <a:pPr algn="ctr">
              <a:defRPr/>
            </a:pPr>
            <a:r>
              <a:rPr lang="zh-CN" altLang="en-US" sz="800">
                <a:solidFill>
                  <a:srgbClr val="FF0000"/>
                </a:solidFill>
                <a:latin typeface="微软雅黑" panose="020B0503020204020204" pitchFamily="34" charset="-122"/>
                <a:ea typeface="微软雅黑" panose="020B0503020204020204" pitchFamily="34" charset="-122"/>
              </a:rPr>
              <a:t>才能生成</a:t>
            </a:r>
            <a:endParaRPr lang="zh-CN" altLang="en-US" sz="800">
              <a:solidFill>
                <a:srgbClr val="FF0000"/>
              </a:solidFill>
              <a:latin typeface="微软雅黑" panose="020B0503020204020204" pitchFamily="34" charset="-122"/>
              <a:ea typeface="微软雅黑" panose="020B0503020204020204" pitchFamily="34" charset="-122"/>
            </a:endParaRPr>
          </a:p>
        </p:txBody>
      </p:sp>
      <p:sp>
        <p:nvSpPr>
          <p:cNvPr id="63" name="矩形 108"/>
          <p:cNvSpPr>
            <a:spLocks noChangeArrowheads="1"/>
          </p:cNvSpPr>
          <p:nvPr/>
        </p:nvSpPr>
        <p:spPr bwMode="auto">
          <a:xfrm>
            <a:off x="2182813" y="1951261"/>
            <a:ext cx="1428750" cy="1285875"/>
          </a:xfrm>
          <a:prstGeom prst="rect">
            <a:avLst/>
          </a:prstGeom>
          <a:noFill/>
          <a:ln w="28575" algn="ctr">
            <a:solidFill>
              <a:srgbClr val="AB2C2C"/>
            </a:solidFill>
            <a:prstDash val="sysDash"/>
            <a:round/>
          </a:ln>
        </p:spPr>
        <p:txBody>
          <a:bodyPr wrap="none" anchor="ctr"/>
          <a:lstStyle/>
          <a:p>
            <a:pPr algn="ctr">
              <a:defRPr/>
            </a:pPr>
            <a:endParaRPr lang="zh-CN" altLang="en-US" sz="1050">
              <a:latin typeface="微软雅黑" panose="020B0503020204020204" pitchFamily="34" charset="-122"/>
              <a:ea typeface="微软雅黑" panose="020B0503020204020204" pitchFamily="34" charset="-122"/>
            </a:endParaRPr>
          </a:p>
        </p:txBody>
      </p:sp>
      <p:cxnSp>
        <p:nvCxnSpPr>
          <p:cNvPr id="64" name="直接箭头连接符 63"/>
          <p:cNvCxnSpPr/>
          <p:nvPr/>
        </p:nvCxnSpPr>
        <p:spPr bwMode="auto">
          <a:xfrm rot="16200000" flipV="1">
            <a:off x="1431925" y="2112789"/>
            <a:ext cx="642938" cy="855662"/>
          </a:xfrm>
          <a:prstGeom prst="straightConnector1">
            <a:avLst/>
          </a:prstGeom>
          <a:ln w="28575">
            <a:solidFill>
              <a:srgbClr val="AB2C2C"/>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nvCxnSpPr>
        <p:spPr bwMode="auto">
          <a:xfrm rot="16200000" flipV="1">
            <a:off x="1317030" y="3704059"/>
            <a:ext cx="696516" cy="927100"/>
          </a:xfrm>
          <a:prstGeom prst="straightConnector1">
            <a:avLst/>
          </a:prstGeom>
          <a:ln w="28575">
            <a:solidFill>
              <a:srgbClr val="AB2C2C"/>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bwMode="auto">
          <a:xfrm>
            <a:off x="5111750" y="1890539"/>
            <a:ext cx="285750" cy="1191"/>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sp>
        <p:nvSpPr>
          <p:cNvPr id="67" name="矩形 66"/>
          <p:cNvSpPr/>
          <p:nvPr/>
        </p:nvSpPr>
        <p:spPr bwMode="auto">
          <a:xfrm>
            <a:off x="2468447" y="2058471"/>
            <a:ext cx="928694" cy="160736"/>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询价单</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68" name="矩形 67"/>
          <p:cNvSpPr/>
          <p:nvPr/>
        </p:nvSpPr>
        <p:spPr bwMode="auto">
          <a:xfrm>
            <a:off x="2468447" y="2326363"/>
            <a:ext cx="928694" cy="160736"/>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选择供应商</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69" name="矩形 68"/>
          <p:cNvSpPr/>
          <p:nvPr/>
        </p:nvSpPr>
        <p:spPr bwMode="auto">
          <a:xfrm>
            <a:off x="2468447" y="2647834"/>
            <a:ext cx="928694" cy="160736"/>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发出询价</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70" name="矩形 69"/>
          <p:cNvSpPr/>
          <p:nvPr/>
        </p:nvSpPr>
        <p:spPr bwMode="auto">
          <a:xfrm>
            <a:off x="2481740" y="3022884"/>
            <a:ext cx="900000" cy="160736"/>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录入供应商报价</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71" name="菱形 70"/>
          <p:cNvSpPr/>
          <p:nvPr/>
        </p:nvSpPr>
        <p:spPr bwMode="auto">
          <a:xfrm>
            <a:off x="5253042" y="2415661"/>
            <a:ext cx="1143008" cy="657230"/>
          </a:xfrm>
          <a:prstGeom prst="diamond">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是否有有效</a:t>
            </a:r>
            <a:endParaRPr lang="en-US" altLang="zh-CN" sz="70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700" dirty="0">
                <a:solidFill>
                  <a:schemeClr val="bg1"/>
                </a:solidFill>
                <a:latin typeface="微软雅黑" panose="020B0503020204020204" pitchFamily="34" charset="-122"/>
                <a:ea typeface="微软雅黑" panose="020B0503020204020204" pitchFamily="34" charset="-122"/>
              </a:rPr>
              <a:t>采购价格</a:t>
            </a:r>
            <a:endParaRPr lang="zh-CN" altLang="en-US" sz="700" dirty="0">
              <a:solidFill>
                <a:schemeClr val="bg1"/>
              </a:solidFill>
              <a:latin typeface="微软雅黑" panose="020B0503020204020204" pitchFamily="34" charset="-122"/>
              <a:ea typeface="微软雅黑" panose="020B0503020204020204" pitchFamily="34" charset="-122"/>
            </a:endParaRPr>
          </a:p>
        </p:txBody>
      </p:sp>
      <p:cxnSp>
        <p:nvCxnSpPr>
          <p:cNvPr id="72" name="直接连接符 71"/>
          <p:cNvCxnSpPr/>
          <p:nvPr/>
        </p:nvCxnSpPr>
        <p:spPr bwMode="auto">
          <a:xfrm rot="5400000" flipH="1" flipV="1">
            <a:off x="7216577" y="3910831"/>
            <a:ext cx="275035" cy="1588"/>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73" name="直接连接符 72"/>
          <p:cNvCxnSpPr/>
          <p:nvPr/>
        </p:nvCxnSpPr>
        <p:spPr bwMode="auto">
          <a:xfrm>
            <a:off x="6038850" y="4462289"/>
            <a:ext cx="1319213" cy="7144"/>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cxnSp>
        <p:nvCxnSpPr>
          <p:cNvPr id="74" name="直接箭头连接符 73"/>
          <p:cNvCxnSpPr/>
          <p:nvPr/>
        </p:nvCxnSpPr>
        <p:spPr bwMode="auto">
          <a:xfrm flipV="1">
            <a:off x="6391276" y="2108423"/>
            <a:ext cx="1236663" cy="560784"/>
          </a:xfrm>
          <a:prstGeom prst="straightConnector1">
            <a:avLst/>
          </a:prstGeom>
          <a:ln w="28575">
            <a:solidFill>
              <a:srgbClr val="AB2C2C"/>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5" name="椭圆 74"/>
          <p:cNvSpPr>
            <a:spLocks noChangeArrowheads="1"/>
          </p:cNvSpPr>
          <p:nvPr/>
        </p:nvSpPr>
        <p:spPr bwMode="auto">
          <a:xfrm>
            <a:off x="5181601" y="2333452"/>
            <a:ext cx="1266825" cy="803672"/>
          </a:xfrm>
          <a:prstGeom prst="ellipse">
            <a:avLst/>
          </a:prstGeom>
          <a:noFill/>
          <a:ln w="28575" algn="ctr">
            <a:solidFill>
              <a:srgbClr val="AB2C2C"/>
            </a:solidFill>
            <a:prstDash val="sysDash"/>
            <a:round/>
          </a:ln>
        </p:spPr>
        <p:txBody>
          <a:bodyPr wrap="none" anchor="ctr"/>
          <a:lstStyle/>
          <a:p>
            <a:pPr algn="ctr">
              <a:defRPr/>
            </a:pPr>
            <a:endParaRPr lang="zh-CN" altLang="en-US" sz="1050">
              <a:latin typeface="微软雅黑" panose="020B0503020204020204" pitchFamily="34" charset="-122"/>
              <a:ea typeface="微软雅黑" panose="020B0503020204020204" pitchFamily="34" charset="-122"/>
            </a:endParaRPr>
          </a:p>
        </p:txBody>
      </p:sp>
      <p:sp>
        <p:nvSpPr>
          <p:cNvPr id="76" name="矩形 75"/>
          <p:cNvSpPr/>
          <p:nvPr/>
        </p:nvSpPr>
        <p:spPr bwMode="auto">
          <a:xfrm>
            <a:off x="2620848" y="4287337"/>
            <a:ext cx="623892" cy="214314"/>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审批</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77" name="矩形 108"/>
          <p:cNvSpPr>
            <a:spLocks noChangeArrowheads="1"/>
          </p:cNvSpPr>
          <p:nvPr/>
        </p:nvSpPr>
        <p:spPr bwMode="auto">
          <a:xfrm>
            <a:off x="2168525" y="3890788"/>
            <a:ext cx="1428750" cy="642938"/>
          </a:xfrm>
          <a:prstGeom prst="rect">
            <a:avLst/>
          </a:prstGeom>
          <a:noFill/>
          <a:ln w="28575" algn="ctr">
            <a:solidFill>
              <a:srgbClr val="AB2C2C"/>
            </a:solidFill>
            <a:prstDash val="sysDash"/>
            <a:round/>
          </a:ln>
        </p:spPr>
        <p:txBody>
          <a:bodyPr wrap="none" anchor="ctr"/>
          <a:lstStyle/>
          <a:p>
            <a:pPr algn="ctr">
              <a:defRPr/>
            </a:pPr>
            <a:endParaRPr lang="zh-CN" altLang="en-US" sz="1050">
              <a:latin typeface="微软雅黑" panose="020B0503020204020204" pitchFamily="34" charset="-122"/>
              <a:ea typeface="微软雅黑" panose="020B0503020204020204" pitchFamily="34" charset="-122"/>
            </a:endParaRPr>
          </a:p>
        </p:txBody>
      </p:sp>
      <p:sp>
        <p:nvSpPr>
          <p:cNvPr id="78" name="矩形 77"/>
          <p:cNvSpPr/>
          <p:nvPr/>
        </p:nvSpPr>
        <p:spPr bwMode="auto">
          <a:xfrm>
            <a:off x="3373328" y="3626535"/>
            <a:ext cx="571504" cy="214314"/>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自制</a:t>
            </a:r>
            <a:endParaRPr lang="zh-CN" altLang="en-US" sz="700" dirty="0">
              <a:solidFill>
                <a:schemeClr val="bg1"/>
              </a:solidFill>
              <a:latin typeface="微软雅黑" panose="020B0503020204020204" pitchFamily="34" charset="-122"/>
              <a:ea typeface="微软雅黑" panose="020B0503020204020204" pitchFamily="34" charset="-122"/>
            </a:endParaRPr>
          </a:p>
        </p:txBody>
      </p:sp>
      <p:cxnSp>
        <p:nvCxnSpPr>
          <p:cNvPr id="79" name="直接连接符 78"/>
          <p:cNvCxnSpPr/>
          <p:nvPr/>
        </p:nvCxnSpPr>
        <p:spPr bwMode="auto">
          <a:xfrm>
            <a:off x="6521451" y="3430017"/>
            <a:ext cx="269875" cy="3572"/>
          </a:xfrm>
          <a:prstGeom prst="line">
            <a:avLst/>
          </a:prstGeom>
          <a:solidFill>
            <a:srgbClr val="FF2F2F"/>
          </a:solidFill>
          <a:ln w="28575" cap="flat" cmpd="sng" algn="ctr">
            <a:solidFill>
              <a:schemeClr val="bg1">
                <a:lumMod val="50000"/>
              </a:schemeClr>
            </a:solidFill>
            <a:prstDash val="solid"/>
            <a:round/>
            <a:headEnd type="none" w="med" len="med"/>
            <a:tailEnd type="none" w="med" len="med"/>
          </a:ln>
          <a:effectLst/>
        </p:spPr>
      </p:cxnSp>
      <p:sp>
        <p:nvSpPr>
          <p:cNvPr id="80" name="菱形 79"/>
          <p:cNvSpPr/>
          <p:nvPr/>
        </p:nvSpPr>
        <p:spPr bwMode="auto">
          <a:xfrm>
            <a:off x="6567501" y="3115753"/>
            <a:ext cx="1571636" cy="657230"/>
          </a:xfrm>
          <a:prstGeom prst="diamond">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wrap="none" anchor="ctr"/>
          <a:lstStyle/>
          <a:p>
            <a:pPr algn="ctr">
              <a:defRPr/>
            </a:pPr>
            <a:r>
              <a:rPr lang="zh-CN" altLang="en-US" sz="700" dirty="0">
                <a:solidFill>
                  <a:schemeClr val="tx1"/>
                </a:solidFill>
                <a:latin typeface="微软雅黑" panose="020B0503020204020204" pitchFamily="34" charset="-122"/>
                <a:ea typeface="微软雅黑" panose="020B0503020204020204" pitchFamily="34" charset="-122"/>
              </a:rPr>
              <a:t>是否有审批通过</a:t>
            </a:r>
            <a:endParaRPr lang="en-US" altLang="zh-CN" sz="700" dirty="0">
              <a:solidFill>
                <a:schemeClr val="tx1"/>
              </a:solidFill>
              <a:latin typeface="微软雅黑" panose="020B0503020204020204" pitchFamily="34" charset="-122"/>
              <a:ea typeface="微软雅黑" panose="020B0503020204020204" pitchFamily="34" charset="-122"/>
            </a:endParaRPr>
          </a:p>
          <a:p>
            <a:pPr algn="ctr">
              <a:defRPr/>
            </a:pPr>
            <a:r>
              <a:rPr lang="zh-CN" altLang="en-US" sz="700" dirty="0">
                <a:solidFill>
                  <a:schemeClr val="tx1"/>
                </a:solidFill>
                <a:latin typeface="微软雅黑" panose="020B0503020204020204" pitchFamily="34" charset="-122"/>
                <a:ea typeface="微软雅黑" panose="020B0503020204020204" pitchFamily="34" charset="-122"/>
              </a:rPr>
              <a:t>的价格审批单</a:t>
            </a:r>
            <a:endParaRPr lang="zh-CN" altLang="en-US" sz="700" dirty="0">
              <a:solidFill>
                <a:schemeClr val="tx1"/>
              </a:solidFill>
              <a:latin typeface="微软雅黑" panose="020B0503020204020204" pitchFamily="34" charset="-122"/>
              <a:ea typeface="微软雅黑" panose="020B0503020204020204" pitchFamily="34" charset="-122"/>
            </a:endParaRPr>
          </a:p>
        </p:txBody>
      </p:sp>
      <p:sp>
        <p:nvSpPr>
          <p:cNvPr id="81" name="矩形 80"/>
          <p:cNvSpPr/>
          <p:nvPr/>
        </p:nvSpPr>
        <p:spPr bwMode="auto">
          <a:xfrm>
            <a:off x="5397405" y="1683421"/>
            <a:ext cx="1071570" cy="375050"/>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请够单生成</a:t>
            </a:r>
            <a:endParaRPr lang="en-US" altLang="zh-CN" sz="70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700" dirty="0">
                <a:solidFill>
                  <a:schemeClr val="bg1"/>
                </a:solidFill>
                <a:latin typeface="微软雅黑" panose="020B0503020204020204" pitchFamily="34" charset="-122"/>
                <a:ea typeface="微软雅黑" panose="020B0503020204020204" pitchFamily="34" charset="-122"/>
              </a:rPr>
              <a:t>订单限制方式</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82" name="矩形 81"/>
          <p:cNvSpPr/>
          <p:nvPr/>
        </p:nvSpPr>
        <p:spPr bwMode="auto">
          <a:xfrm>
            <a:off x="2530360" y="3365786"/>
            <a:ext cx="785818" cy="160736"/>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价格审批</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83" name="矩形 82"/>
          <p:cNvSpPr/>
          <p:nvPr/>
        </p:nvSpPr>
        <p:spPr bwMode="auto">
          <a:xfrm>
            <a:off x="2039819" y="1401824"/>
            <a:ext cx="785818" cy="375050"/>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参照</a:t>
            </a:r>
            <a:r>
              <a:rPr lang="en-US" altLang="zh-CN" sz="700" dirty="0">
                <a:solidFill>
                  <a:schemeClr val="bg1"/>
                </a:solidFill>
                <a:latin typeface="微软雅黑" panose="020B0503020204020204" pitchFamily="34" charset="-122"/>
                <a:ea typeface="微软雅黑" panose="020B0503020204020204" pitchFamily="34" charset="-122"/>
              </a:rPr>
              <a:t>PR</a:t>
            </a:r>
            <a:r>
              <a:rPr lang="zh-CN" altLang="en-US" sz="700" dirty="0">
                <a:solidFill>
                  <a:schemeClr val="bg1"/>
                </a:solidFill>
                <a:latin typeface="微软雅黑" panose="020B0503020204020204" pitchFamily="34" charset="-122"/>
                <a:ea typeface="微软雅黑" panose="020B0503020204020204" pitchFamily="34" charset="-122"/>
              </a:rPr>
              <a:t>生</a:t>
            </a:r>
            <a:endParaRPr lang="en-US" altLang="zh-CN" sz="70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700" dirty="0">
                <a:solidFill>
                  <a:schemeClr val="bg1"/>
                </a:solidFill>
                <a:latin typeface="微软雅黑" panose="020B0503020204020204" pitchFamily="34" charset="-122"/>
                <a:ea typeface="微软雅黑" panose="020B0503020204020204" pitchFamily="34" charset="-122"/>
              </a:rPr>
              <a:t>成询价单</a:t>
            </a:r>
            <a:endParaRPr lang="zh-CN" altLang="en-US" sz="700" dirty="0">
              <a:solidFill>
                <a:schemeClr val="bg1"/>
              </a:solidFill>
              <a:latin typeface="微软雅黑" panose="020B0503020204020204" pitchFamily="34" charset="-122"/>
              <a:ea typeface="微软雅黑" panose="020B0503020204020204" pitchFamily="34" charset="-122"/>
            </a:endParaRPr>
          </a:p>
        </p:txBody>
      </p:sp>
      <p:sp>
        <p:nvSpPr>
          <p:cNvPr id="84" name="矩形 83"/>
          <p:cNvSpPr/>
          <p:nvPr/>
        </p:nvSpPr>
        <p:spPr bwMode="auto">
          <a:xfrm>
            <a:off x="3130439" y="1561977"/>
            <a:ext cx="623892" cy="214314"/>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nchor="ctr"/>
          <a:lstStyle/>
          <a:p>
            <a:pPr algn="ctr">
              <a:defRPr/>
            </a:pPr>
            <a:r>
              <a:rPr lang="zh-CN" altLang="en-US" sz="700" dirty="0">
                <a:solidFill>
                  <a:schemeClr val="bg1"/>
                </a:solidFill>
                <a:latin typeface="微软雅黑" panose="020B0503020204020204" pitchFamily="34" charset="-122"/>
                <a:ea typeface="微软雅黑" panose="020B0503020204020204" pitchFamily="34" charset="-122"/>
              </a:rPr>
              <a:t>自制</a:t>
            </a:r>
            <a:endParaRPr lang="zh-CN" altLang="en-US" sz="7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4" fill="hold" nodeType="after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ppt_x</p:attrName>
                                        </p:attrNameLst>
                                      </p:cBhvr>
                                      <p:tavLst>
                                        <p:tav tm="0">
                                          <p:val>
                                            <p:strVal val="#ppt_x"/>
                                          </p:val>
                                        </p:tav>
                                        <p:tav tm="100000">
                                          <p:val>
                                            <p:strVal val="#ppt_x"/>
                                          </p:val>
                                        </p:tav>
                                      </p:tavLst>
                                    </p:anim>
                                    <p:anim calcmode="lin" valueType="num">
                                      <p:cBhvr>
                                        <p:cTn id="13" dur="500" fill="hold"/>
                                        <p:tgtEl>
                                          <p:spTgt spid="64"/>
                                        </p:tgtEl>
                                        <p:attrNameLst>
                                          <p:attrName>ppt_y</p:attrName>
                                        </p:attrNameLst>
                                      </p:cBhvr>
                                      <p:tavLst>
                                        <p:tav tm="0">
                                          <p:val>
                                            <p:strVal val="#ppt_y+#ppt_h/2"/>
                                          </p:val>
                                        </p:tav>
                                        <p:tav tm="100000">
                                          <p:val>
                                            <p:strVal val="#ppt_y"/>
                                          </p:val>
                                        </p:tav>
                                      </p:tavLst>
                                    </p:anim>
                                    <p:anim calcmode="lin" valueType="num">
                                      <p:cBhvr>
                                        <p:cTn id="14" dur="500" fill="hold"/>
                                        <p:tgtEl>
                                          <p:spTgt spid="64"/>
                                        </p:tgtEl>
                                        <p:attrNameLst>
                                          <p:attrName>ppt_w</p:attrName>
                                        </p:attrNameLst>
                                      </p:cBhvr>
                                      <p:tavLst>
                                        <p:tav tm="0">
                                          <p:val>
                                            <p:strVal val="#ppt_w"/>
                                          </p:val>
                                        </p:tav>
                                        <p:tav tm="100000">
                                          <p:val>
                                            <p:strVal val="#ppt_w"/>
                                          </p:val>
                                        </p:tav>
                                      </p:tavLst>
                                    </p:anim>
                                    <p:anim calcmode="lin" valueType="num">
                                      <p:cBhvr>
                                        <p:cTn id="15" dur="500" fill="hold"/>
                                        <p:tgtEl>
                                          <p:spTgt spid="64"/>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p:cTn id="25" dur="500" fill="hold"/>
                                        <p:tgtEl>
                                          <p:spTgt spid="77"/>
                                        </p:tgtEl>
                                        <p:attrNameLst>
                                          <p:attrName>ppt_w</p:attrName>
                                        </p:attrNameLst>
                                      </p:cBhvr>
                                      <p:tavLst>
                                        <p:tav tm="0">
                                          <p:val>
                                            <p:fltVal val="0"/>
                                          </p:val>
                                        </p:tav>
                                        <p:tav tm="100000">
                                          <p:val>
                                            <p:strVal val="#ppt_w"/>
                                          </p:val>
                                        </p:tav>
                                      </p:tavLst>
                                    </p:anim>
                                    <p:anim calcmode="lin" valueType="num">
                                      <p:cBhvr>
                                        <p:cTn id="26" dur="500" fill="hold"/>
                                        <p:tgtEl>
                                          <p:spTgt spid="77"/>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17" presetClass="entr" presetSubtype="4" fill="hold" nodeType="afterEffect">
                                  <p:stCondLst>
                                    <p:cond delay="0"/>
                                  </p:stCondLst>
                                  <p:childTnLst>
                                    <p:set>
                                      <p:cBhvr>
                                        <p:cTn id="29" dur="1" fill="hold">
                                          <p:stCondLst>
                                            <p:cond delay="0"/>
                                          </p:stCondLst>
                                        </p:cTn>
                                        <p:tgtEl>
                                          <p:spTgt spid="65"/>
                                        </p:tgtEl>
                                        <p:attrNameLst>
                                          <p:attrName>style.visibility</p:attrName>
                                        </p:attrNameLst>
                                      </p:cBhvr>
                                      <p:to>
                                        <p:strVal val="visible"/>
                                      </p:to>
                                    </p:set>
                                    <p:anim calcmode="lin" valueType="num">
                                      <p:cBhvr>
                                        <p:cTn id="30" dur="500" fill="hold"/>
                                        <p:tgtEl>
                                          <p:spTgt spid="65"/>
                                        </p:tgtEl>
                                        <p:attrNameLst>
                                          <p:attrName>ppt_x</p:attrName>
                                        </p:attrNameLst>
                                      </p:cBhvr>
                                      <p:tavLst>
                                        <p:tav tm="0">
                                          <p:val>
                                            <p:strVal val="#ppt_x"/>
                                          </p:val>
                                        </p:tav>
                                        <p:tav tm="100000">
                                          <p:val>
                                            <p:strVal val="#ppt_x"/>
                                          </p:val>
                                        </p:tav>
                                      </p:tavLst>
                                    </p:anim>
                                    <p:anim calcmode="lin" valueType="num">
                                      <p:cBhvr>
                                        <p:cTn id="31" dur="500" fill="hold"/>
                                        <p:tgtEl>
                                          <p:spTgt spid="65"/>
                                        </p:tgtEl>
                                        <p:attrNameLst>
                                          <p:attrName>ppt_y</p:attrName>
                                        </p:attrNameLst>
                                      </p:cBhvr>
                                      <p:tavLst>
                                        <p:tav tm="0">
                                          <p:val>
                                            <p:strVal val="#ppt_y+#ppt_h/2"/>
                                          </p:val>
                                        </p:tav>
                                        <p:tav tm="100000">
                                          <p:val>
                                            <p:strVal val="#ppt_y"/>
                                          </p:val>
                                        </p:tav>
                                      </p:tavLst>
                                    </p:anim>
                                    <p:anim calcmode="lin" valueType="num">
                                      <p:cBhvr>
                                        <p:cTn id="32" dur="500" fill="hold"/>
                                        <p:tgtEl>
                                          <p:spTgt spid="65"/>
                                        </p:tgtEl>
                                        <p:attrNameLst>
                                          <p:attrName>ppt_w</p:attrName>
                                        </p:attrNameLst>
                                      </p:cBhvr>
                                      <p:tavLst>
                                        <p:tav tm="0">
                                          <p:val>
                                            <p:strVal val="#ppt_w"/>
                                          </p:val>
                                        </p:tav>
                                        <p:tav tm="100000">
                                          <p:val>
                                            <p:strVal val="#ppt_w"/>
                                          </p:val>
                                        </p:tav>
                                      </p:tavLst>
                                    </p:anim>
                                    <p:anim calcmode="lin" valueType="num">
                                      <p:cBhvr>
                                        <p:cTn id="33" dur="500" fill="hold"/>
                                        <p:tgtEl>
                                          <p:spTgt spid="65"/>
                                        </p:tgtEl>
                                        <p:attrNameLst>
                                          <p:attrName>ppt_h</p:attrName>
                                        </p:attrNameLst>
                                      </p:cBhvr>
                                      <p:tavLst>
                                        <p:tav tm="0">
                                          <p:val>
                                            <p:fltVal val="0"/>
                                          </p:val>
                                        </p:tav>
                                        <p:tav tm="100000">
                                          <p:val>
                                            <p:strVal val="#ppt_h"/>
                                          </p:val>
                                        </p:tav>
                                      </p:tavLst>
                                    </p:anim>
                                  </p:childTnLst>
                                </p:cTn>
                              </p:par>
                            </p:childTnLst>
                          </p:cTn>
                        </p:par>
                        <p:par>
                          <p:cTn id="34" fill="hold">
                            <p:stCondLst>
                              <p:cond delay="1000"/>
                            </p:stCondLst>
                            <p:childTnLst>
                              <p:par>
                                <p:cTn id="35" presetID="17" presetClass="entr" presetSubtype="1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anim calcmode="lin" valueType="num">
                                      <p:cBhvr>
                                        <p:cTn id="43" dur="500" fill="hold"/>
                                        <p:tgtEl>
                                          <p:spTgt spid="75"/>
                                        </p:tgtEl>
                                        <p:attrNameLst>
                                          <p:attrName>ppt_w</p:attrName>
                                        </p:attrNameLst>
                                      </p:cBhvr>
                                      <p:tavLst>
                                        <p:tav tm="0">
                                          <p:val>
                                            <p:fltVal val="0"/>
                                          </p:val>
                                        </p:tav>
                                        <p:tav tm="100000">
                                          <p:val>
                                            <p:strVal val="#ppt_w"/>
                                          </p:val>
                                        </p:tav>
                                      </p:tavLst>
                                    </p:anim>
                                    <p:anim calcmode="lin" valueType="num">
                                      <p:cBhvr>
                                        <p:cTn id="44" dur="500" fill="hold"/>
                                        <p:tgtEl>
                                          <p:spTgt spid="75"/>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17" presetClass="entr" presetSubtype="4" fill="hold" nodeType="afterEffect">
                                  <p:stCondLst>
                                    <p:cond delay="0"/>
                                  </p:stCondLst>
                                  <p:childTnLst>
                                    <p:set>
                                      <p:cBhvr>
                                        <p:cTn id="47" dur="1" fill="hold">
                                          <p:stCondLst>
                                            <p:cond delay="0"/>
                                          </p:stCondLst>
                                        </p:cTn>
                                        <p:tgtEl>
                                          <p:spTgt spid="74"/>
                                        </p:tgtEl>
                                        <p:attrNameLst>
                                          <p:attrName>style.visibility</p:attrName>
                                        </p:attrNameLst>
                                      </p:cBhvr>
                                      <p:to>
                                        <p:strVal val="visible"/>
                                      </p:to>
                                    </p:set>
                                    <p:anim calcmode="lin" valueType="num">
                                      <p:cBhvr>
                                        <p:cTn id="48" dur="500" fill="hold"/>
                                        <p:tgtEl>
                                          <p:spTgt spid="74"/>
                                        </p:tgtEl>
                                        <p:attrNameLst>
                                          <p:attrName>ppt_x</p:attrName>
                                        </p:attrNameLst>
                                      </p:cBhvr>
                                      <p:tavLst>
                                        <p:tav tm="0">
                                          <p:val>
                                            <p:strVal val="#ppt_x"/>
                                          </p:val>
                                        </p:tav>
                                        <p:tav tm="100000">
                                          <p:val>
                                            <p:strVal val="#ppt_x"/>
                                          </p:val>
                                        </p:tav>
                                      </p:tavLst>
                                    </p:anim>
                                    <p:anim calcmode="lin" valueType="num">
                                      <p:cBhvr>
                                        <p:cTn id="49" dur="500" fill="hold"/>
                                        <p:tgtEl>
                                          <p:spTgt spid="74"/>
                                        </p:tgtEl>
                                        <p:attrNameLst>
                                          <p:attrName>ppt_y</p:attrName>
                                        </p:attrNameLst>
                                      </p:cBhvr>
                                      <p:tavLst>
                                        <p:tav tm="0">
                                          <p:val>
                                            <p:strVal val="#ppt_y+#ppt_h/2"/>
                                          </p:val>
                                        </p:tav>
                                        <p:tav tm="100000">
                                          <p:val>
                                            <p:strVal val="#ppt_y"/>
                                          </p:val>
                                        </p:tav>
                                      </p:tavLst>
                                    </p:anim>
                                    <p:anim calcmode="lin" valueType="num">
                                      <p:cBhvr>
                                        <p:cTn id="50" dur="500" fill="hold"/>
                                        <p:tgtEl>
                                          <p:spTgt spid="74"/>
                                        </p:tgtEl>
                                        <p:attrNameLst>
                                          <p:attrName>ppt_w</p:attrName>
                                        </p:attrNameLst>
                                      </p:cBhvr>
                                      <p:tavLst>
                                        <p:tav tm="0">
                                          <p:val>
                                            <p:strVal val="#ppt_w"/>
                                          </p:val>
                                        </p:tav>
                                        <p:tav tm="100000">
                                          <p:val>
                                            <p:strVal val="#ppt_w"/>
                                          </p:val>
                                        </p:tav>
                                      </p:tavLst>
                                    </p:anim>
                                    <p:anim calcmode="lin" valueType="num">
                                      <p:cBhvr>
                                        <p:cTn id="51" dur="500" fill="hold"/>
                                        <p:tgtEl>
                                          <p:spTgt spid="74"/>
                                        </p:tgtEl>
                                        <p:attrNameLst>
                                          <p:attrName>ppt_h</p:attrName>
                                        </p:attrNameLst>
                                      </p:cBhvr>
                                      <p:tavLst>
                                        <p:tav tm="0">
                                          <p:val>
                                            <p:fltVal val="0"/>
                                          </p:val>
                                        </p:tav>
                                        <p:tav tm="100000">
                                          <p:val>
                                            <p:strVal val="#ppt_h"/>
                                          </p:val>
                                        </p:tav>
                                      </p:tavLst>
                                    </p:anim>
                                  </p:childTnLst>
                                </p:cTn>
                              </p:par>
                            </p:childTnLst>
                          </p:cTn>
                        </p:par>
                        <p:par>
                          <p:cTn id="52" fill="hold">
                            <p:stCondLst>
                              <p:cond delay="1000"/>
                            </p:stCondLst>
                            <p:childTnLst>
                              <p:par>
                                <p:cTn id="53" presetID="17" presetClass="entr" presetSubtype="1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75" grpId="0" animBg="1"/>
      <p:bldP spid="7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lnSpcReduction="10000"/>
          </a:bodyPr>
          <a:lstStyle/>
          <a:p>
            <a:r>
              <a:rPr lang="zh-CN" altLang="en-US" dirty="0" smtClean="0"/>
              <a:t>采购管理</a:t>
            </a:r>
            <a:r>
              <a:rPr lang="en-US" altLang="zh-CN" dirty="0" smtClean="0"/>
              <a:t>-</a:t>
            </a:r>
            <a:r>
              <a:rPr lang="zh-CN" altLang="en-US" dirty="0" smtClean="0"/>
              <a:t>进口业务</a:t>
            </a:r>
            <a:endParaRPr lang="zh-CN" altLang="en-US" dirty="0"/>
          </a:p>
        </p:txBody>
      </p:sp>
      <p:grpSp>
        <p:nvGrpSpPr>
          <p:cNvPr id="27" name="组合 26"/>
          <p:cNvGrpSpPr/>
          <p:nvPr/>
        </p:nvGrpSpPr>
        <p:grpSpPr>
          <a:xfrm>
            <a:off x="1211505" y="1517681"/>
            <a:ext cx="6217489" cy="2558241"/>
            <a:chOff x="754380" y="1149428"/>
            <a:chExt cx="8289985" cy="3410988"/>
          </a:xfrm>
        </p:grpSpPr>
        <p:sp>
          <p:nvSpPr>
            <p:cNvPr id="35" name="正五边形 110"/>
            <p:cNvSpPr/>
            <p:nvPr/>
          </p:nvSpPr>
          <p:spPr>
            <a:xfrm rot="10800000">
              <a:off x="3999737" y="2563922"/>
              <a:ext cx="1254294" cy="1194566"/>
            </a:xfrm>
            <a:prstGeom prst="pentagon">
              <a:avLst/>
            </a:prstGeom>
            <a:solidFill>
              <a:srgbClr val="D8000F"/>
            </a:solidFill>
            <a:ln w="12700">
              <a:noFill/>
            </a:ln>
            <a:effectLst>
              <a:innerShdw blurRad="127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latin typeface="微软雅黑" panose="020B0503020204020204" pitchFamily="34" charset="-122"/>
                <a:ea typeface="微软雅黑" panose="020B0503020204020204" pitchFamily="34" charset="-122"/>
              </a:endParaRPr>
            </a:p>
          </p:txBody>
        </p:sp>
        <p:grpSp>
          <p:nvGrpSpPr>
            <p:cNvPr id="36" name="组合 35"/>
            <p:cNvGrpSpPr/>
            <p:nvPr/>
          </p:nvGrpSpPr>
          <p:grpSpPr>
            <a:xfrm>
              <a:off x="754380" y="2356285"/>
              <a:ext cx="2431146" cy="947354"/>
              <a:chOff x="753110" y="2356285"/>
              <a:chExt cx="2431146" cy="947354"/>
            </a:xfrm>
          </p:grpSpPr>
          <p:sp>
            <p:nvSpPr>
              <p:cNvPr id="71" name="TextBox 3"/>
              <p:cNvSpPr txBox="1"/>
              <p:nvPr/>
            </p:nvSpPr>
            <p:spPr>
              <a:xfrm>
                <a:off x="1104775" y="2356285"/>
                <a:ext cx="1908793" cy="872033"/>
              </a:xfrm>
              <a:prstGeom prst="rect">
                <a:avLst/>
              </a:prstGeom>
              <a:noFill/>
            </p:spPr>
            <p:txBody>
              <a:bodyPr wrap="square" rtlCol="0">
                <a:spAutoFit/>
              </a:bodyPr>
              <a:lstStyle/>
              <a:p>
                <a:pPr marL="69215" indent="-69215">
                  <a:spcAft>
                    <a:spcPts val="300"/>
                  </a:spcAft>
                  <a:buFont typeface="Arial" panose="020B0604020202020204" pitchFamily="34" charset="0"/>
                  <a:buChar cha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备案信息登记</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a:p>
                <a:pPr marL="69215" indent="-69215">
                  <a:spcAft>
                    <a:spcPts val="300"/>
                  </a:spcAft>
                  <a:buFont typeface="Arial" panose="020B0604020202020204" pitchFamily="34" charset="0"/>
                  <a:buChar cha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海关单耗登记</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a:p>
                <a:pPr marL="69215" indent="-69215">
                  <a:spcAft>
                    <a:spcPts val="300"/>
                  </a:spcAft>
                  <a:buFont typeface="Arial" panose="020B0604020202020204" pitchFamily="34" charset="0"/>
                  <a:buChar cha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手册核销</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72" name="直接连接符 71"/>
              <p:cNvCxnSpPr/>
              <p:nvPr/>
            </p:nvCxnSpPr>
            <p:spPr>
              <a:xfrm flipH="1">
                <a:off x="753110" y="3303639"/>
                <a:ext cx="2431146" cy="0"/>
              </a:xfrm>
              <a:prstGeom prst="line">
                <a:avLst/>
              </a:prstGeom>
              <a:ln w="12700">
                <a:solidFill>
                  <a:srgbClr val="D8000F"/>
                </a:solidFill>
                <a:headEnd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1310640" y="3837414"/>
              <a:ext cx="2280294" cy="711392"/>
              <a:chOff x="1303020" y="3831064"/>
              <a:chExt cx="2280294" cy="711392"/>
            </a:xfrm>
          </p:grpSpPr>
          <p:sp>
            <p:nvSpPr>
              <p:cNvPr id="69" name="TextBox 3"/>
              <p:cNvSpPr txBox="1"/>
              <p:nvPr/>
            </p:nvSpPr>
            <p:spPr>
              <a:xfrm>
                <a:off x="1303020" y="3831064"/>
                <a:ext cx="2022063" cy="605293"/>
              </a:xfrm>
              <a:prstGeom prst="rect">
                <a:avLst/>
              </a:prstGeom>
              <a:noFill/>
            </p:spPr>
            <p:txBody>
              <a:bodyPr wrap="square" rtlCol="0">
                <a:spAutoFit/>
              </a:bodyPr>
              <a:lstStyle/>
              <a:p>
                <a:pPr marL="69215" indent="-69215">
                  <a:spcAft>
                    <a:spcPts val="300"/>
                  </a:spcAft>
                  <a:buFont typeface="Arial" panose="020B0604020202020204" pitchFamily="34" charset="0"/>
                  <a:buChar cha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登记清关相关费用</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a:p>
                <a:pPr marL="69215" indent="-69215">
                  <a:spcAft>
                    <a:spcPts val="300"/>
                  </a:spcAft>
                  <a:buFont typeface="Arial" panose="020B0604020202020204" pitchFamily="34" charset="0"/>
                  <a:buChar cha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登记产品采购金额</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70" name="直接连接符 69"/>
              <p:cNvCxnSpPr/>
              <p:nvPr/>
            </p:nvCxnSpPr>
            <p:spPr>
              <a:xfrm flipH="1">
                <a:off x="1303020" y="4542456"/>
                <a:ext cx="2280294" cy="0"/>
              </a:xfrm>
              <a:prstGeom prst="line">
                <a:avLst/>
              </a:prstGeom>
              <a:ln w="12700">
                <a:solidFill>
                  <a:srgbClr val="D8000F"/>
                </a:solidFill>
                <a:headEnd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5158243" y="1149428"/>
              <a:ext cx="3009294" cy="675032"/>
              <a:chOff x="5165863" y="1149428"/>
              <a:chExt cx="3009294" cy="675032"/>
            </a:xfrm>
          </p:grpSpPr>
          <p:sp>
            <p:nvSpPr>
              <p:cNvPr id="67" name="TextBox 3"/>
              <p:cNvSpPr txBox="1"/>
              <p:nvPr/>
            </p:nvSpPr>
            <p:spPr>
              <a:xfrm>
                <a:off x="5165863" y="1149428"/>
                <a:ext cx="3009294" cy="605293"/>
              </a:xfrm>
              <a:prstGeom prst="rect">
                <a:avLst/>
              </a:prstGeom>
              <a:noFill/>
            </p:spPr>
            <p:txBody>
              <a:bodyPr wrap="square" rtlCol="0">
                <a:spAutoFit/>
              </a:bodyPr>
              <a:lstStyle/>
              <a:p>
                <a:pPr marL="69215" indent="-69215">
                  <a:spcAft>
                    <a:spcPts val="300"/>
                  </a:spcAft>
                  <a:buFont typeface="Arial" panose="020B0604020202020204" pitchFamily="34" charset="0"/>
                  <a:buChar cha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进口合同登记</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a:p>
                <a:pPr marL="69215" indent="-69215">
                  <a:spcAft>
                    <a:spcPts val="300"/>
                  </a:spcAft>
                  <a:buFont typeface="Arial" panose="020B0604020202020204" pitchFamily="34" charset="0"/>
                  <a:buChar cha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贸易方式：一般贸易、进料加工</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68" name="直接连接符 67"/>
              <p:cNvCxnSpPr/>
              <p:nvPr/>
            </p:nvCxnSpPr>
            <p:spPr>
              <a:xfrm flipH="1">
                <a:off x="5244021" y="1824460"/>
                <a:ext cx="2720730" cy="0"/>
              </a:xfrm>
              <a:prstGeom prst="line">
                <a:avLst/>
              </a:prstGeom>
              <a:ln w="12700">
                <a:solidFill>
                  <a:srgbClr val="D8000F"/>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6062304" y="2741305"/>
              <a:ext cx="2696890" cy="562334"/>
              <a:chOff x="6063574" y="2741305"/>
              <a:chExt cx="2696890" cy="562334"/>
            </a:xfrm>
          </p:grpSpPr>
          <p:sp>
            <p:nvSpPr>
              <p:cNvPr id="65" name="TextBox 3"/>
              <p:cNvSpPr txBox="1"/>
              <p:nvPr/>
            </p:nvSpPr>
            <p:spPr>
              <a:xfrm>
                <a:off x="6273129" y="2741305"/>
                <a:ext cx="2487335" cy="338554"/>
              </a:xfrm>
              <a:prstGeom prst="rect">
                <a:avLst/>
              </a:prstGeom>
              <a:noFill/>
            </p:spPr>
            <p:txBody>
              <a:bodyPr wrap="square" rtlCol="0">
                <a:spAutoFit/>
              </a:bodyPr>
              <a:lstStyle/>
              <a:p>
                <a:pPr marL="69215" indent="-69215">
                  <a:spcAft>
                    <a:spcPts val="300"/>
                  </a:spcAft>
                  <a:buFont typeface="Arial" panose="020B0604020202020204" pitchFamily="34" charset="0"/>
                  <a:buChar cha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登记对外开具的信用证信息</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66" name="直接连接符 65"/>
              <p:cNvCxnSpPr/>
              <p:nvPr/>
            </p:nvCxnSpPr>
            <p:spPr>
              <a:xfrm flipH="1">
                <a:off x="6063574" y="3303639"/>
                <a:ext cx="2487336" cy="0"/>
              </a:xfrm>
              <a:prstGeom prst="line">
                <a:avLst/>
              </a:prstGeom>
              <a:ln w="12700">
                <a:solidFill>
                  <a:srgbClr val="D8000F"/>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40" name="组合 39"/>
            <p:cNvGrpSpPr/>
            <p:nvPr/>
          </p:nvGrpSpPr>
          <p:grpSpPr>
            <a:xfrm>
              <a:off x="5664711" y="3494762"/>
              <a:ext cx="3379654" cy="1054044"/>
              <a:chOff x="5672331" y="3488412"/>
              <a:chExt cx="3379654" cy="1054044"/>
            </a:xfrm>
          </p:grpSpPr>
          <p:sp>
            <p:nvSpPr>
              <p:cNvPr id="63" name="TextBox 3"/>
              <p:cNvSpPr txBox="1"/>
              <p:nvPr/>
            </p:nvSpPr>
            <p:spPr>
              <a:xfrm>
                <a:off x="5994306" y="3488412"/>
                <a:ext cx="3057679" cy="1036181"/>
              </a:xfrm>
              <a:prstGeom prst="rect">
                <a:avLst/>
              </a:prstGeom>
              <a:noFill/>
            </p:spPr>
            <p:txBody>
              <a:bodyPr wrap="square" rtlCol="0">
                <a:spAutoFit/>
              </a:bodyPr>
              <a:lstStyle/>
              <a:p>
                <a:pPr marL="69215" indent="-69215">
                  <a:spcAft>
                    <a:spcPts val="300"/>
                  </a:spcAft>
                  <a:buFont typeface="Arial" panose="020B0604020202020204" pitchFamily="34" charset="0"/>
                  <a:buChar cha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定期分析的预算执行情况，及时监督各级成员单位的业务活动</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a:p>
                <a:pPr marL="69215" indent="-69215">
                  <a:spcAft>
                    <a:spcPts val="300"/>
                  </a:spcAft>
                  <a:buFont typeface="Arial" panose="020B0604020202020204" pitchFamily="34" charset="0"/>
                  <a:buChar cha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对预算执行情况及时进行分析，找出问题解决问题</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64" name="直接连接符 63"/>
              <p:cNvCxnSpPr/>
              <p:nvPr/>
            </p:nvCxnSpPr>
            <p:spPr>
              <a:xfrm flipH="1">
                <a:off x="5672331" y="4542456"/>
                <a:ext cx="2732529" cy="0"/>
              </a:xfrm>
              <a:prstGeom prst="line">
                <a:avLst/>
              </a:prstGeom>
              <a:ln w="12700">
                <a:solidFill>
                  <a:srgbClr val="D8000F"/>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2937672" y="2118133"/>
              <a:ext cx="1254294" cy="1194566"/>
              <a:chOff x="2944022" y="2118133"/>
              <a:chExt cx="1254294" cy="1194566"/>
            </a:xfrm>
          </p:grpSpPr>
          <p:sp>
            <p:nvSpPr>
              <p:cNvPr id="61" name="正五边形 63"/>
              <p:cNvSpPr/>
              <p:nvPr/>
            </p:nvSpPr>
            <p:spPr>
              <a:xfrm>
                <a:off x="2944022" y="2118133"/>
                <a:ext cx="1254294" cy="1194566"/>
              </a:xfrm>
              <a:prstGeom prst="pentagon">
                <a:avLst/>
              </a:prstGeom>
              <a:solidFill>
                <a:schemeClr val="bg1">
                  <a:lumMod val="65000"/>
                </a:schemeClr>
              </a:solidFill>
              <a:ln w="12700">
                <a:noFill/>
              </a:ln>
              <a:effectLst>
                <a:innerShdw blurRad="127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dirty="0">
                  <a:latin typeface="微软雅黑" panose="020B0503020204020204" pitchFamily="34" charset="-122"/>
                  <a:ea typeface="微软雅黑" panose="020B0503020204020204" pitchFamily="34" charset="-122"/>
                </a:endParaRPr>
              </a:p>
            </p:txBody>
          </p:sp>
          <p:sp>
            <p:nvSpPr>
              <p:cNvPr id="62" name="TextBox 3"/>
              <p:cNvSpPr txBox="1"/>
              <p:nvPr/>
            </p:nvSpPr>
            <p:spPr>
              <a:xfrm>
                <a:off x="3021189" y="2529319"/>
                <a:ext cx="1099962" cy="369332"/>
              </a:xfrm>
              <a:prstGeom prst="rect">
                <a:avLst/>
              </a:prstGeom>
              <a:noFill/>
            </p:spPr>
            <p:txBody>
              <a:bodyPr wrap="square" rtlCol="0">
                <a:spAutoFit/>
              </a:bodyPr>
              <a:lstStyle/>
              <a:p>
                <a:pPr algn="ctr">
                  <a:spcAft>
                    <a:spcPts val="300"/>
                  </a:spcAft>
                </a:pPr>
                <a:r>
                  <a:rPr lang="zh-CN" altLang="en-US" sz="1200" dirty="0">
                    <a:solidFill>
                      <a:schemeClr val="bg1"/>
                    </a:solidFill>
                    <a:latin typeface="微软雅黑" panose="020B0503020204020204" pitchFamily="34" charset="-122"/>
                    <a:ea typeface="微软雅黑" panose="020B0503020204020204" pitchFamily="34" charset="-122"/>
                  </a:rPr>
                  <a:t>手册管理</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5054886" y="2118133"/>
              <a:ext cx="1254294" cy="1194566"/>
              <a:chOff x="5048536" y="2118133"/>
              <a:chExt cx="1254294" cy="1194566"/>
            </a:xfrm>
          </p:grpSpPr>
          <p:sp>
            <p:nvSpPr>
              <p:cNvPr id="58" name="正五边形 65"/>
              <p:cNvSpPr/>
              <p:nvPr/>
            </p:nvSpPr>
            <p:spPr>
              <a:xfrm>
                <a:off x="5048536" y="2118133"/>
                <a:ext cx="1254294" cy="1194566"/>
              </a:xfrm>
              <a:prstGeom prst="pentagon">
                <a:avLst/>
              </a:prstGeom>
              <a:solidFill>
                <a:schemeClr val="bg1">
                  <a:lumMod val="65000"/>
                </a:schemeClr>
              </a:solidFill>
              <a:ln w="12700">
                <a:noFill/>
              </a:ln>
              <a:effectLst>
                <a:innerShdw blurRad="127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latin typeface="微软雅黑" panose="020B0503020204020204" pitchFamily="34" charset="-122"/>
                  <a:ea typeface="微软雅黑" panose="020B0503020204020204" pitchFamily="34" charset="-122"/>
                </a:endParaRPr>
              </a:p>
            </p:txBody>
          </p:sp>
          <p:sp>
            <p:nvSpPr>
              <p:cNvPr id="60" name="TextBox 3"/>
              <p:cNvSpPr txBox="1"/>
              <p:nvPr/>
            </p:nvSpPr>
            <p:spPr>
              <a:xfrm>
                <a:off x="5144324" y="2529319"/>
                <a:ext cx="1062718" cy="615553"/>
              </a:xfrm>
              <a:prstGeom prst="rect">
                <a:avLst/>
              </a:prstGeom>
              <a:noFill/>
            </p:spPr>
            <p:txBody>
              <a:bodyPr wrap="square" rtlCol="0">
                <a:spAutoFit/>
              </a:bodyPr>
              <a:lstStyle/>
              <a:p>
                <a:pPr algn="ctr">
                  <a:spcAft>
                    <a:spcPts val="300"/>
                  </a:spcAft>
                </a:pPr>
                <a:r>
                  <a:rPr lang="zh-CN" altLang="en-US" sz="1200" dirty="0">
                    <a:solidFill>
                      <a:schemeClr val="bg1"/>
                    </a:solidFill>
                    <a:latin typeface="微软雅黑" panose="020B0503020204020204" pitchFamily="34" charset="-122"/>
                    <a:ea typeface="微软雅黑" panose="020B0503020204020204" pitchFamily="34" charset="-122"/>
                  </a:rPr>
                  <a:t>信用证管理</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3999737" y="1356626"/>
              <a:ext cx="1254294" cy="1194566"/>
              <a:chOff x="3999737" y="1356626"/>
              <a:chExt cx="1254294" cy="1194566"/>
            </a:xfrm>
          </p:grpSpPr>
          <p:sp>
            <p:nvSpPr>
              <p:cNvPr id="56" name="正五边形 62"/>
              <p:cNvSpPr/>
              <p:nvPr/>
            </p:nvSpPr>
            <p:spPr>
              <a:xfrm>
                <a:off x="3999737" y="1356626"/>
                <a:ext cx="1254294" cy="1194566"/>
              </a:xfrm>
              <a:prstGeom prst="pentagon">
                <a:avLst/>
              </a:prstGeom>
              <a:solidFill>
                <a:schemeClr val="bg1">
                  <a:lumMod val="65000"/>
                </a:schemeClr>
              </a:solidFill>
              <a:ln w="12700">
                <a:noFill/>
              </a:ln>
              <a:effectLst>
                <a:innerShdw blurRad="127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latin typeface="微软雅黑" panose="020B0503020204020204" pitchFamily="34" charset="-122"/>
                  <a:ea typeface="微软雅黑" panose="020B0503020204020204" pitchFamily="34" charset="-122"/>
                </a:endParaRPr>
              </a:p>
            </p:txBody>
          </p:sp>
          <p:sp>
            <p:nvSpPr>
              <p:cNvPr id="57" name="TextBox 3"/>
              <p:cNvSpPr txBox="1"/>
              <p:nvPr/>
            </p:nvSpPr>
            <p:spPr>
              <a:xfrm>
                <a:off x="4095525" y="1859982"/>
                <a:ext cx="1062718" cy="369332"/>
              </a:xfrm>
              <a:prstGeom prst="rect">
                <a:avLst/>
              </a:prstGeom>
              <a:noFill/>
            </p:spPr>
            <p:txBody>
              <a:bodyPr wrap="square" rtlCol="0">
                <a:spAutoFit/>
              </a:bodyPr>
              <a:lstStyle/>
              <a:p>
                <a:pPr algn="ctr" defTabSz="400050">
                  <a:spcBef>
                    <a:spcPct val="0"/>
                  </a:spcBef>
                  <a:spcAft>
                    <a:spcPct val="35000"/>
                  </a:spcAft>
                </a:pPr>
                <a:r>
                  <a:rPr lang="zh-CN" altLang="en-US" sz="1200" dirty="0">
                    <a:solidFill>
                      <a:schemeClr val="bg1"/>
                    </a:solidFill>
                    <a:latin typeface="微软雅黑" panose="020B0503020204020204" pitchFamily="34" charset="-122"/>
                    <a:ea typeface="微软雅黑" panose="020B0503020204020204" pitchFamily="34" charset="-122"/>
                  </a:rPr>
                  <a:t>进口合同</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4656450" y="3365850"/>
              <a:ext cx="1254294" cy="1194566"/>
              <a:chOff x="4656450" y="3359500"/>
              <a:chExt cx="1254294" cy="1194566"/>
            </a:xfrm>
          </p:grpSpPr>
          <p:sp>
            <p:nvSpPr>
              <p:cNvPr id="54" name="正五边形 67"/>
              <p:cNvSpPr/>
              <p:nvPr/>
            </p:nvSpPr>
            <p:spPr>
              <a:xfrm>
                <a:off x="4656450" y="3359500"/>
                <a:ext cx="1254294" cy="1194566"/>
              </a:xfrm>
              <a:prstGeom prst="pentagon">
                <a:avLst/>
              </a:prstGeom>
              <a:solidFill>
                <a:schemeClr val="bg1">
                  <a:lumMod val="65000"/>
                </a:schemeClr>
              </a:solidFill>
              <a:ln w="12700">
                <a:noFill/>
              </a:ln>
              <a:effectLst>
                <a:innerShdw blurRad="127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latin typeface="微软雅黑" panose="020B0503020204020204" pitchFamily="34" charset="-122"/>
                  <a:ea typeface="微软雅黑" panose="020B0503020204020204" pitchFamily="34" charset="-122"/>
                </a:endParaRPr>
              </a:p>
            </p:txBody>
          </p:sp>
          <p:sp>
            <p:nvSpPr>
              <p:cNvPr id="55" name="TextBox 3"/>
              <p:cNvSpPr txBox="1"/>
              <p:nvPr/>
            </p:nvSpPr>
            <p:spPr>
              <a:xfrm>
                <a:off x="4752238" y="3868588"/>
                <a:ext cx="1062718" cy="369332"/>
              </a:xfrm>
              <a:prstGeom prst="rect">
                <a:avLst/>
              </a:prstGeom>
              <a:noFill/>
            </p:spPr>
            <p:txBody>
              <a:bodyPr wrap="square" rtlCol="0">
                <a:spAutoFit/>
              </a:bodyPr>
              <a:lstStyle/>
              <a:p>
                <a:pPr algn="ctr" defTabSz="400050">
                  <a:spcBef>
                    <a:spcPct val="0"/>
                  </a:spcBef>
                  <a:spcAft>
                    <a:spcPct val="35000"/>
                  </a:spcAft>
                </a:pPr>
                <a:r>
                  <a:rPr lang="zh-CN" altLang="en-US" sz="1200" dirty="0">
                    <a:solidFill>
                      <a:schemeClr val="bg1"/>
                    </a:solidFill>
                    <a:latin typeface="微软雅黑" panose="020B0503020204020204" pitchFamily="34" charset="-122"/>
                    <a:ea typeface="微软雅黑" panose="020B0503020204020204" pitchFamily="34" charset="-122"/>
                  </a:rPr>
                  <a:t>银行交单</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3347108" y="3365850"/>
              <a:ext cx="1254294" cy="1194566"/>
              <a:chOff x="3347108" y="3359500"/>
              <a:chExt cx="1254294" cy="1194566"/>
            </a:xfrm>
          </p:grpSpPr>
          <p:sp>
            <p:nvSpPr>
              <p:cNvPr id="52" name="正五边形 66"/>
              <p:cNvSpPr/>
              <p:nvPr/>
            </p:nvSpPr>
            <p:spPr>
              <a:xfrm>
                <a:off x="3347108" y="3359500"/>
                <a:ext cx="1254294" cy="1194566"/>
              </a:xfrm>
              <a:prstGeom prst="pentagon">
                <a:avLst/>
              </a:prstGeom>
              <a:solidFill>
                <a:schemeClr val="bg1">
                  <a:lumMod val="65000"/>
                </a:schemeClr>
              </a:solidFill>
              <a:ln w="12700">
                <a:noFill/>
              </a:ln>
              <a:effectLst>
                <a:innerShdw blurRad="127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latin typeface="微软雅黑" panose="020B0503020204020204" pitchFamily="34" charset="-122"/>
                  <a:ea typeface="微软雅黑" panose="020B0503020204020204" pitchFamily="34" charset="-122"/>
                </a:endParaRPr>
              </a:p>
            </p:txBody>
          </p:sp>
          <p:sp>
            <p:nvSpPr>
              <p:cNvPr id="53" name="TextBox 3"/>
              <p:cNvSpPr txBox="1"/>
              <p:nvPr/>
            </p:nvSpPr>
            <p:spPr>
              <a:xfrm>
                <a:off x="3442896" y="3868588"/>
                <a:ext cx="1062718" cy="369332"/>
              </a:xfrm>
              <a:prstGeom prst="rect">
                <a:avLst/>
              </a:prstGeom>
              <a:noFill/>
            </p:spPr>
            <p:txBody>
              <a:bodyPr wrap="square" rtlCol="0">
                <a:spAutoFit/>
              </a:bodyPr>
              <a:lstStyle/>
              <a:p>
                <a:pPr algn="ctr" defTabSz="400050">
                  <a:spcBef>
                    <a:spcPct val="0"/>
                  </a:spcBef>
                  <a:spcAft>
                    <a:spcPct val="35000"/>
                  </a:spcAft>
                </a:pPr>
                <a:r>
                  <a:rPr lang="zh-CN" altLang="en-US" sz="1200" dirty="0">
                    <a:solidFill>
                      <a:schemeClr val="bg1"/>
                    </a:solidFill>
                    <a:latin typeface="微软雅黑" panose="020B0503020204020204" pitchFamily="34" charset="-122"/>
                    <a:ea typeface="微软雅黑" panose="020B0503020204020204" pitchFamily="34" charset="-122"/>
                  </a:rPr>
                  <a:t>清关完税</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46" name="TextBox 3"/>
            <p:cNvSpPr txBox="1"/>
            <p:nvPr/>
          </p:nvSpPr>
          <p:spPr>
            <a:xfrm>
              <a:off x="4064744" y="2981940"/>
              <a:ext cx="1062719" cy="369332"/>
            </a:xfrm>
            <a:prstGeom prst="rect">
              <a:avLst/>
            </a:prstGeom>
            <a:noFill/>
          </p:spPr>
          <p:txBody>
            <a:bodyPr wrap="square" rtlCol="0">
              <a:spAutoFit/>
            </a:bodyPr>
            <a:lstStyle/>
            <a:p>
              <a:pPr algn="ctr" defTabSz="400050">
                <a:spcBef>
                  <a:spcPct val="0"/>
                </a:spcBef>
                <a:spcAft>
                  <a:spcPct val="35000"/>
                </a:spcAft>
              </a:pPr>
              <a:r>
                <a:rPr lang="zh-CN" altLang="en-US" sz="1200" dirty="0">
                  <a:solidFill>
                    <a:schemeClr val="bg1"/>
                  </a:solidFill>
                  <a:latin typeface="微软雅黑" panose="020B0503020204020204" pitchFamily="34" charset="-122"/>
                  <a:ea typeface="微软雅黑" panose="020B0503020204020204" pitchFamily="34" charset="-122"/>
                </a:rPr>
                <a:t>出口管理</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150" y="2067695"/>
            <a:ext cx="90297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2067695"/>
            <a:ext cx="90297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2067695"/>
            <a:ext cx="90297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2067695"/>
            <a:ext cx="90297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2067695"/>
            <a:ext cx="90297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 y="2067694"/>
            <a:ext cx="90297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 y="2067695"/>
            <a:ext cx="90297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图示 5"/>
          <p:cNvGraphicFramePr/>
          <p:nvPr/>
        </p:nvGraphicFramePr>
        <p:xfrm>
          <a:off x="1835696" y="3003798"/>
          <a:ext cx="4176464" cy="15841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539552" y="2148626"/>
            <a:ext cx="8186857" cy="400110"/>
          </a:xfrm>
          <a:prstGeom prst="rect">
            <a:avLst/>
          </a:prstGeom>
          <a:noFill/>
        </p:spPr>
        <p:txBody>
          <a:bodyPr wrap="none" rtlCol="0">
            <a:spAutoFit/>
          </a:bodyPr>
          <a:lstStyle/>
          <a:p>
            <a:r>
              <a:rPr lang="zh-CN" altLang="en-US" sz="2000" b="1" dirty="0" smtClean="0">
                <a:solidFill>
                  <a:srgbClr val="E60012"/>
                </a:solidFill>
                <a:latin typeface="微软雅黑" panose="020B0503020204020204" pitchFamily="34" charset="-122"/>
                <a:ea typeface="微软雅黑" panose="020B0503020204020204" pitchFamily="34" charset="-122"/>
              </a:rPr>
              <a:t>涉及关键功能： 条码规则   标签设计   扫码收货   扫码上架   入库生单 </a:t>
            </a:r>
            <a:endParaRPr lang="en-US" altLang="zh-CN" sz="2000" b="1" dirty="0" smtClean="0">
              <a:solidFill>
                <a:srgbClr val="E60012"/>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847602" y="2929910"/>
            <a:ext cx="5570756" cy="400110"/>
          </a:xfrm>
          <a:prstGeom prst="rect">
            <a:avLst/>
          </a:prstGeom>
          <a:noFill/>
        </p:spPr>
        <p:txBody>
          <a:bodyPr wrap="none" rtlCol="0">
            <a:spAutoFit/>
          </a:bodyPr>
          <a:lstStyle/>
          <a:p>
            <a:r>
              <a:rPr lang="zh-CN" altLang="en-US" sz="2000" dirty="0" smtClean="0">
                <a:latin typeface="微软雅黑" panose="020B0503020204020204" pitchFamily="34" charset="-122"/>
                <a:ea typeface="微软雅黑" panose="020B0503020204020204" pitchFamily="34" charset="-122"/>
              </a:rPr>
              <a:t>演示用例存货属性： 采购   批次管理   自由项   </a:t>
            </a:r>
            <a:endParaRPr lang="zh-CN" altLang="en-US" sz="2000" dirty="0" smtClean="0">
              <a:latin typeface="微软雅黑" panose="020B0503020204020204" pitchFamily="34" charset="-122"/>
              <a:ea typeface="微软雅黑" panose="020B0503020204020204" pitchFamily="34" charset="-122"/>
            </a:endParaRPr>
          </a:p>
        </p:txBody>
      </p:sp>
      <p:sp>
        <p:nvSpPr>
          <p:cNvPr id="3" name="文本占位符 2"/>
          <p:cNvSpPr>
            <a:spLocks noGrp="1"/>
          </p:cNvSpPr>
          <p:nvPr>
            <p:ph type="body" sz="quarter" idx="10"/>
          </p:nvPr>
        </p:nvSpPr>
        <p:spPr/>
        <p:txBody>
          <a:bodyPr>
            <a:normAutofit lnSpcReduction="10000"/>
          </a:bodyPr>
          <a:lstStyle/>
          <a:p>
            <a:r>
              <a:rPr lang="zh-CN" altLang="en-US" dirty="0" smtClean="0"/>
              <a:t>采购管理</a:t>
            </a:r>
            <a:r>
              <a:rPr lang="en-US" altLang="zh-CN" dirty="0" smtClean="0"/>
              <a:t>-</a:t>
            </a:r>
            <a:r>
              <a:rPr lang="zh-CN" altLang="en-US" dirty="0" smtClean="0"/>
              <a:t>全程条码</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par>
                          <p:cTn id="14" fill="hold">
                            <p:stCondLst>
                              <p:cond delay="0"/>
                            </p:stCondLst>
                            <p:childTnLst>
                              <p:par>
                                <p:cTn id="15" presetID="1" presetClass="exit" presetSubtype="0" fill="hold" grpId="1" nodeType="after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2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3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3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P spid="7" grpId="1"/>
      <p:bldP spid="8" grpId="0"/>
      <p:bldP spid="8"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Freeform 131"/>
          <p:cNvSpPr>
            <a:spLocks noChangeArrowheads="1"/>
          </p:cNvSpPr>
          <p:nvPr/>
        </p:nvSpPr>
        <p:spPr bwMode="auto">
          <a:xfrm>
            <a:off x="6751348" y="4205404"/>
            <a:ext cx="1512002" cy="576000"/>
          </a:xfrm>
          <a:custGeom>
            <a:avLst/>
            <a:gdLst>
              <a:gd name="T0" fmla="*/ 2147483647 w 1414"/>
              <a:gd name="T1" fmla="*/ 2147483647 h 674"/>
              <a:gd name="T2" fmla="*/ 2147483647 w 1414"/>
              <a:gd name="T3" fmla="*/ 2147483647 h 674"/>
              <a:gd name="T4" fmla="*/ 2147483647 w 1414"/>
              <a:gd name="T5" fmla="*/ 2147483647 h 674"/>
              <a:gd name="T6" fmla="*/ 2147483647 w 1414"/>
              <a:gd name="T7" fmla="*/ 2147483647 h 674"/>
              <a:gd name="T8" fmla="*/ 2147483647 w 1414"/>
              <a:gd name="T9" fmla="*/ 2147483647 h 674"/>
              <a:gd name="T10" fmla="*/ 2147483647 w 1414"/>
              <a:gd name="T11" fmla="*/ 2147483647 h 674"/>
              <a:gd name="T12" fmla="*/ 2147483647 w 1414"/>
              <a:gd name="T13" fmla="*/ 0 h 674"/>
              <a:gd name="T14" fmla="*/ 2147483647 w 1414"/>
              <a:gd name="T15" fmla="*/ 2147483647 h 674"/>
              <a:gd name="T16" fmla="*/ 2147483647 w 1414"/>
              <a:gd name="T17" fmla="*/ 2147483647 h 674"/>
              <a:gd name="T18" fmla="*/ 0 w 1414"/>
              <a:gd name="T19" fmla="*/ 2147483647 h 674"/>
              <a:gd name="T20" fmla="*/ 2147483647 w 1414"/>
              <a:gd name="T21" fmla="*/ 2147483647 h 674"/>
              <a:gd name="T22" fmla="*/ 2147483647 w 1414"/>
              <a:gd name="T23" fmla="*/ 2147483647 h 674"/>
              <a:gd name="T24" fmla="*/ 2147483647 w 1414"/>
              <a:gd name="T25" fmla="*/ 2147483647 h 674"/>
              <a:gd name="T26" fmla="*/ 2147483647 w 1414"/>
              <a:gd name="T27" fmla="*/ 2147483647 h 674"/>
              <a:gd name="T28" fmla="*/ 2147483647 w 1414"/>
              <a:gd name="T29" fmla="*/ 2147483647 h 6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4"/>
              <a:gd name="T46" fmla="*/ 0 h 674"/>
              <a:gd name="T47" fmla="*/ 1414 w 1414"/>
              <a:gd name="T48" fmla="*/ 674 h 6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4" h="674">
                <a:moveTo>
                  <a:pt x="1414" y="406"/>
                </a:moveTo>
                <a:cubicBezTo>
                  <a:pt x="1414" y="222"/>
                  <a:pt x="1269" y="121"/>
                  <a:pt x="1119" y="142"/>
                </a:cubicBezTo>
                <a:cubicBezTo>
                  <a:pt x="886" y="174"/>
                  <a:pt x="900" y="455"/>
                  <a:pt x="950" y="490"/>
                </a:cubicBezTo>
                <a:cubicBezTo>
                  <a:pt x="950" y="490"/>
                  <a:pt x="950" y="490"/>
                  <a:pt x="950" y="490"/>
                </a:cubicBezTo>
                <a:cubicBezTo>
                  <a:pt x="950" y="490"/>
                  <a:pt x="950" y="490"/>
                  <a:pt x="950" y="490"/>
                </a:cubicBezTo>
                <a:cubicBezTo>
                  <a:pt x="904" y="490"/>
                  <a:pt x="762" y="275"/>
                  <a:pt x="946" y="96"/>
                </a:cubicBezTo>
                <a:cubicBezTo>
                  <a:pt x="892" y="34"/>
                  <a:pt x="812" y="0"/>
                  <a:pt x="728" y="0"/>
                </a:cubicBezTo>
                <a:cubicBezTo>
                  <a:pt x="571" y="0"/>
                  <a:pt x="475" y="84"/>
                  <a:pt x="433" y="230"/>
                </a:cubicBezTo>
                <a:cubicBezTo>
                  <a:pt x="326" y="199"/>
                  <a:pt x="203" y="275"/>
                  <a:pt x="180" y="387"/>
                </a:cubicBezTo>
                <a:cubicBezTo>
                  <a:pt x="50" y="383"/>
                  <a:pt x="0" y="471"/>
                  <a:pt x="0" y="536"/>
                </a:cubicBezTo>
                <a:cubicBezTo>
                  <a:pt x="0" y="612"/>
                  <a:pt x="62" y="674"/>
                  <a:pt x="138" y="674"/>
                </a:cubicBezTo>
                <a:cubicBezTo>
                  <a:pt x="138" y="674"/>
                  <a:pt x="307" y="674"/>
                  <a:pt x="1122" y="674"/>
                </a:cubicBezTo>
                <a:cubicBezTo>
                  <a:pt x="1294" y="674"/>
                  <a:pt x="1414" y="551"/>
                  <a:pt x="1414" y="406"/>
                </a:cubicBezTo>
                <a:cubicBezTo>
                  <a:pt x="1414" y="406"/>
                  <a:pt x="1414" y="406"/>
                  <a:pt x="1414" y="406"/>
                </a:cubicBezTo>
                <a:cubicBezTo>
                  <a:pt x="1414" y="406"/>
                  <a:pt x="1414" y="406"/>
                  <a:pt x="1414" y="406"/>
                </a:cubicBezTo>
                <a:close/>
              </a:path>
            </a:pathLst>
          </a:cu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solidFill>
                <a:prstClr val="black"/>
              </a:solidFill>
              <a:latin typeface="微软雅黑" panose="020B0503020204020204" pitchFamily="34" charset="-122"/>
              <a:cs typeface="微软雅黑" panose="020B0503020204020204" pitchFamily="34" charset="-122"/>
            </a:endParaRPr>
          </a:p>
        </p:txBody>
      </p:sp>
      <p:grpSp>
        <p:nvGrpSpPr>
          <p:cNvPr id="90" name="Group 133"/>
          <p:cNvGrpSpPr/>
          <p:nvPr/>
        </p:nvGrpSpPr>
        <p:grpSpPr bwMode="auto">
          <a:xfrm>
            <a:off x="7867725" y="4440690"/>
            <a:ext cx="250572" cy="201799"/>
            <a:chOff x="0" y="0"/>
            <a:chExt cx="353403" cy="356109"/>
          </a:xfrm>
        </p:grpSpPr>
        <p:sp>
          <p:nvSpPr>
            <p:cNvPr id="93" name="Freeform 8"/>
            <p:cNvSpPr>
              <a:spLocks noChangeArrowheads="1"/>
            </p:cNvSpPr>
            <p:nvPr/>
          </p:nvSpPr>
          <p:spPr bwMode="auto">
            <a:xfrm rot="5400000" flipH="1">
              <a:off x="-34209" y="34209"/>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solidFill>
                  <a:prstClr val="black"/>
                </a:solidFill>
                <a:latin typeface="微软雅黑" panose="020B0503020204020204" pitchFamily="34" charset="-122"/>
                <a:cs typeface="微软雅黑" panose="020B0503020204020204" pitchFamily="34" charset="-122"/>
              </a:endParaRPr>
            </a:p>
          </p:txBody>
        </p:sp>
        <p:sp>
          <p:nvSpPr>
            <p:cNvPr id="94" name="Freeform 8"/>
            <p:cNvSpPr>
              <a:spLocks noChangeArrowheads="1"/>
            </p:cNvSpPr>
            <p:nvPr/>
          </p:nvSpPr>
          <p:spPr bwMode="auto">
            <a:xfrm rot="-5400000" flipH="1" flipV="1">
              <a:off x="128192" y="130898"/>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solidFill>
                  <a:prstClr val="black"/>
                </a:solidFill>
                <a:latin typeface="微软雅黑" panose="020B0503020204020204" pitchFamily="34" charset="-122"/>
                <a:cs typeface="微软雅黑" panose="020B0503020204020204" pitchFamily="34" charset="-122"/>
              </a:endParaRPr>
            </a:p>
          </p:txBody>
        </p:sp>
      </p:grpSp>
      <p:sp>
        <p:nvSpPr>
          <p:cNvPr id="91" name="Freeform 7"/>
          <p:cNvSpPr>
            <a:spLocks noEditPoints="1" noChangeArrowheads="1"/>
          </p:cNvSpPr>
          <p:nvPr/>
        </p:nvSpPr>
        <p:spPr bwMode="auto">
          <a:xfrm rot="10800000" flipH="1">
            <a:off x="7808179" y="4384368"/>
            <a:ext cx="378584" cy="303460"/>
          </a:xfrm>
          <a:custGeom>
            <a:avLst/>
            <a:gdLst>
              <a:gd name="T0" fmla="*/ 2147483647 w 435"/>
              <a:gd name="T1" fmla="*/ 0 h 436"/>
              <a:gd name="T2" fmla="*/ 0 w 435"/>
              <a:gd name="T3" fmla="*/ 2147483647 h 436"/>
              <a:gd name="T4" fmla="*/ 2147483647 w 435"/>
              <a:gd name="T5" fmla="*/ 2147483647 h 436"/>
              <a:gd name="T6" fmla="*/ 2147483647 w 435"/>
              <a:gd name="T7" fmla="*/ 2147483647 h 436"/>
              <a:gd name="T8" fmla="*/ 2147483647 w 435"/>
              <a:gd name="T9" fmla="*/ 0 h 436"/>
              <a:gd name="T10" fmla="*/ 2147483647 w 435"/>
              <a:gd name="T11" fmla="*/ 2147483647 h 436"/>
              <a:gd name="T12" fmla="*/ 2147483647 w 435"/>
              <a:gd name="T13" fmla="*/ 2147483647 h 436"/>
              <a:gd name="T14" fmla="*/ 2147483647 w 435"/>
              <a:gd name="T15" fmla="*/ 2147483647 h 436"/>
              <a:gd name="T16" fmla="*/ 2147483647 w 435"/>
              <a:gd name="T17" fmla="*/ 2147483647 h 436"/>
              <a:gd name="T18" fmla="*/ 2147483647 w 435"/>
              <a:gd name="T19" fmla="*/ 2147483647 h 4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5"/>
              <a:gd name="T31" fmla="*/ 0 h 436"/>
              <a:gd name="T32" fmla="*/ 435 w 435"/>
              <a:gd name="T33" fmla="*/ 436 h 4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5" h="436">
                <a:moveTo>
                  <a:pt x="216" y="0"/>
                </a:moveTo>
                <a:cubicBezTo>
                  <a:pt x="97" y="0"/>
                  <a:pt x="0" y="97"/>
                  <a:pt x="0" y="220"/>
                </a:cubicBezTo>
                <a:cubicBezTo>
                  <a:pt x="0" y="340"/>
                  <a:pt x="97" y="436"/>
                  <a:pt x="216" y="436"/>
                </a:cubicBezTo>
                <a:cubicBezTo>
                  <a:pt x="339" y="436"/>
                  <a:pt x="435" y="340"/>
                  <a:pt x="435" y="220"/>
                </a:cubicBezTo>
                <a:cubicBezTo>
                  <a:pt x="435" y="97"/>
                  <a:pt x="339" y="0"/>
                  <a:pt x="216" y="0"/>
                </a:cubicBezTo>
                <a:close/>
                <a:moveTo>
                  <a:pt x="216" y="410"/>
                </a:moveTo>
                <a:cubicBezTo>
                  <a:pt x="111" y="410"/>
                  <a:pt x="27" y="325"/>
                  <a:pt x="27" y="220"/>
                </a:cubicBezTo>
                <a:cubicBezTo>
                  <a:pt x="27" y="114"/>
                  <a:pt x="111" y="27"/>
                  <a:pt x="216" y="27"/>
                </a:cubicBezTo>
                <a:cubicBezTo>
                  <a:pt x="321" y="27"/>
                  <a:pt x="409" y="114"/>
                  <a:pt x="409" y="220"/>
                </a:cubicBezTo>
                <a:cubicBezTo>
                  <a:pt x="409" y="325"/>
                  <a:pt x="321" y="410"/>
                  <a:pt x="216" y="41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solidFill>
                <a:prstClr val="black"/>
              </a:solidFill>
              <a:latin typeface="微软雅黑" panose="020B0503020204020204" pitchFamily="34" charset="-122"/>
              <a:cs typeface="微软雅黑" panose="020B0503020204020204" pitchFamily="34" charset="-122"/>
            </a:endParaRPr>
          </a:p>
        </p:txBody>
      </p:sp>
      <p:sp>
        <p:nvSpPr>
          <p:cNvPr id="81" name="Freeform 131"/>
          <p:cNvSpPr>
            <a:spLocks noChangeArrowheads="1"/>
          </p:cNvSpPr>
          <p:nvPr/>
        </p:nvSpPr>
        <p:spPr bwMode="auto">
          <a:xfrm>
            <a:off x="3979572" y="4205404"/>
            <a:ext cx="1512000" cy="576000"/>
          </a:xfrm>
          <a:custGeom>
            <a:avLst/>
            <a:gdLst>
              <a:gd name="T0" fmla="*/ 2147483647 w 1414"/>
              <a:gd name="T1" fmla="*/ 2147483647 h 674"/>
              <a:gd name="T2" fmla="*/ 2147483647 w 1414"/>
              <a:gd name="T3" fmla="*/ 2147483647 h 674"/>
              <a:gd name="T4" fmla="*/ 2147483647 w 1414"/>
              <a:gd name="T5" fmla="*/ 2147483647 h 674"/>
              <a:gd name="T6" fmla="*/ 2147483647 w 1414"/>
              <a:gd name="T7" fmla="*/ 2147483647 h 674"/>
              <a:gd name="T8" fmla="*/ 2147483647 w 1414"/>
              <a:gd name="T9" fmla="*/ 2147483647 h 674"/>
              <a:gd name="T10" fmla="*/ 2147483647 w 1414"/>
              <a:gd name="T11" fmla="*/ 2147483647 h 674"/>
              <a:gd name="T12" fmla="*/ 2147483647 w 1414"/>
              <a:gd name="T13" fmla="*/ 0 h 674"/>
              <a:gd name="T14" fmla="*/ 2147483647 w 1414"/>
              <a:gd name="T15" fmla="*/ 2147483647 h 674"/>
              <a:gd name="T16" fmla="*/ 2147483647 w 1414"/>
              <a:gd name="T17" fmla="*/ 2147483647 h 674"/>
              <a:gd name="T18" fmla="*/ 0 w 1414"/>
              <a:gd name="T19" fmla="*/ 2147483647 h 674"/>
              <a:gd name="T20" fmla="*/ 2147483647 w 1414"/>
              <a:gd name="T21" fmla="*/ 2147483647 h 674"/>
              <a:gd name="T22" fmla="*/ 2147483647 w 1414"/>
              <a:gd name="T23" fmla="*/ 2147483647 h 674"/>
              <a:gd name="T24" fmla="*/ 2147483647 w 1414"/>
              <a:gd name="T25" fmla="*/ 2147483647 h 674"/>
              <a:gd name="T26" fmla="*/ 2147483647 w 1414"/>
              <a:gd name="T27" fmla="*/ 2147483647 h 674"/>
              <a:gd name="T28" fmla="*/ 2147483647 w 1414"/>
              <a:gd name="T29" fmla="*/ 2147483647 h 6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4"/>
              <a:gd name="T46" fmla="*/ 0 h 674"/>
              <a:gd name="T47" fmla="*/ 1414 w 1414"/>
              <a:gd name="T48" fmla="*/ 674 h 6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4" h="674">
                <a:moveTo>
                  <a:pt x="1414" y="406"/>
                </a:moveTo>
                <a:cubicBezTo>
                  <a:pt x="1414" y="222"/>
                  <a:pt x="1269" y="121"/>
                  <a:pt x="1119" y="142"/>
                </a:cubicBezTo>
                <a:cubicBezTo>
                  <a:pt x="886" y="174"/>
                  <a:pt x="900" y="455"/>
                  <a:pt x="950" y="490"/>
                </a:cubicBezTo>
                <a:cubicBezTo>
                  <a:pt x="950" y="490"/>
                  <a:pt x="950" y="490"/>
                  <a:pt x="950" y="490"/>
                </a:cubicBezTo>
                <a:cubicBezTo>
                  <a:pt x="950" y="490"/>
                  <a:pt x="950" y="490"/>
                  <a:pt x="950" y="490"/>
                </a:cubicBezTo>
                <a:cubicBezTo>
                  <a:pt x="904" y="490"/>
                  <a:pt x="762" y="275"/>
                  <a:pt x="946" y="96"/>
                </a:cubicBezTo>
                <a:cubicBezTo>
                  <a:pt x="892" y="34"/>
                  <a:pt x="812" y="0"/>
                  <a:pt x="728" y="0"/>
                </a:cubicBezTo>
                <a:cubicBezTo>
                  <a:pt x="571" y="0"/>
                  <a:pt x="475" y="84"/>
                  <a:pt x="433" y="230"/>
                </a:cubicBezTo>
                <a:cubicBezTo>
                  <a:pt x="326" y="199"/>
                  <a:pt x="203" y="275"/>
                  <a:pt x="180" y="387"/>
                </a:cubicBezTo>
                <a:cubicBezTo>
                  <a:pt x="50" y="383"/>
                  <a:pt x="0" y="471"/>
                  <a:pt x="0" y="536"/>
                </a:cubicBezTo>
                <a:cubicBezTo>
                  <a:pt x="0" y="612"/>
                  <a:pt x="62" y="674"/>
                  <a:pt x="138" y="674"/>
                </a:cubicBezTo>
                <a:cubicBezTo>
                  <a:pt x="138" y="674"/>
                  <a:pt x="307" y="674"/>
                  <a:pt x="1122" y="674"/>
                </a:cubicBezTo>
                <a:cubicBezTo>
                  <a:pt x="1294" y="674"/>
                  <a:pt x="1414" y="551"/>
                  <a:pt x="1414" y="406"/>
                </a:cubicBezTo>
                <a:cubicBezTo>
                  <a:pt x="1414" y="406"/>
                  <a:pt x="1414" y="406"/>
                  <a:pt x="1414" y="406"/>
                </a:cubicBezTo>
                <a:cubicBezTo>
                  <a:pt x="1414" y="406"/>
                  <a:pt x="1414" y="406"/>
                  <a:pt x="1414" y="406"/>
                </a:cubicBezTo>
                <a:close/>
              </a:path>
            </a:pathLst>
          </a:cu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solidFill>
                <a:prstClr val="black"/>
              </a:solidFill>
              <a:latin typeface="微软雅黑" panose="020B0503020204020204" pitchFamily="34" charset="-122"/>
              <a:cs typeface="微软雅黑" panose="020B0503020204020204" pitchFamily="34" charset="-122"/>
            </a:endParaRPr>
          </a:p>
        </p:txBody>
      </p:sp>
      <p:grpSp>
        <p:nvGrpSpPr>
          <p:cNvPr id="82" name="Group 132"/>
          <p:cNvGrpSpPr/>
          <p:nvPr/>
        </p:nvGrpSpPr>
        <p:grpSpPr bwMode="auto">
          <a:xfrm>
            <a:off x="5036401" y="4384367"/>
            <a:ext cx="378584" cy="303460"/>
            <a:chOff x="0" y="0"/>
            <a:chExt cx="641446" cy="643318"/>
          </a:xfrm>
        </p:grpSpPr>
        <p:grpSp>
          <p:nvGrpSpPr>
            <p:cNvPr id="83" name="Group 133"/>
            <p:cNvGrpSpPr/>
            <p:nvPr/>
          </p:nvGrpSpPr>
          <p:grpSpPr bwMode="auto">
            <a:xfrm>
              <a:off x="100891" y="119400"/>
              <a:ext cx="424551" cy="427802"/>
              <a:chOff x="0" y="0"/>
              <a:chExt cx="353403" cy="356109"/>
            </a:xfrm>
          </p:grpSpPr>
          <p:sp>
            <p:nvSpPr>
              <p:cNvPr id="85" name="Freeform 8"/>
              <p:cNvSpPr>
                <a:spLocks noChangeArrowheads="1"/>
              </p:cNvSpPr>
              <p:nvPr/>
            </p:nvSpPr>
            <p:spPr bwMode="auto">
              <a:xfrm rot="5400000" flipH="1">
                <a:off x="-34209" y="34209"/>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solidFill>
                    <a:prstClr val="black"/>
                  </a:solidFill>
                  <a:latin typeface="微软雅黑" panose="020B0503020204020204" pitchFamily="34" charset="-122"/>
                  <a:cs typeface="微软雅黑" panose="020B0503020204020204" pitchFamily="34" charset="-122"/>
                </a:endParaRPr>
              </a:p>
            </p:txBody>
          </p:sp>
          <p:sp>
            <p:nvSpPr>
              <p:cNvPr id="86" name="Freeform 8"/>
              <p:cNvSpPr>
                <a:spLocks noChangeArrowheads="1"/>
              </p:cNvSpPr>
              <p:nvPr/>
            </p:nvSpPr>
            <p:spPr bwMode="auto">
              <a:xfrm rot="-5400000" flipH="1" flipV="1">
                <a:off x="128192" y="130898"/>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solidFill>
                    <a:prstClr val="black"/>
                  </a:solidFill>
                  <a:latin typeface="微软雅黑" panose="020B0503020204020204" pitchFamily="34" charset="-122"/>
                  <a:cs typeface="微软雅黑" panose="020B0503020204020204" pitchFamily="34" charset="-122"/>
                </a:endParaRPr>
              </a:p>
            </p:txBody>
          </p:sp>
        </p:grpSp>
        <p:sp>
          <p:nvSpPr>
            <p:cNvPr id="84" name="Freeform 7"/>
            <p:cNvSpPr>
              <a:spLocks noEditPoints="1" noChangeArrowheads="1"/>
            </p:cNvSpPr>
            <p:nvPr/>
          </p:nvSpPr>
          <p:spPr bwMode="auto">
            <a:xfrm rot="10800000" flipH="1">
              <a:off x="0" y="0"/>
              <a:ext cx="641446" cy="643318"/>
            </a:xfrm>
            <a:custGeom>
              <a:avLst/>
              <a:gdLst>
                <a:gd name="T0" fmla="*/ 2147483647 w 435"/>
                <a:gd name="T1" fmla="*/ 0 h 436"/>
                <a:gd name="T2" fmla="*/ 0 w 435"/>
                <a:gd name="T3" fmla="*/ 2147483647 h 436"/>
                <a:gd name="T4" fmla="*/ 2147483647 w 435"/>
                <a:gd name="T5" fmla="*/ 2147483647 h 436"/>
                <a:gd name="T6" fmla="*/ 2147483647 w 435"/>
                <a:gd name="T7" fmla="*/ 2147483647 h 436"/>
                <a:gd name="T8" fmla="*/ 2147483647 w 435"/>
                <a:gd name="T9" fmla="*/ 0 h 436"/>
                <a:gd name="T10" fmla="*/ 2147483647 w 435"/>
                <a:gd name="T11" fmla="*/ 2147483647 h 436"/>
                <a:gd name="T12" fmla="*/ 2147483647 w 435"/>
                <a:gd name="T13" fmla="*/ 2147483647 h 436"/>
                <a:gd name="T14" fmla="*/ 2147483647 w 435"/>
                <a:gd name="T15" fmla="*/ 2147483647 h 436"/>
                <a:gd name="T16" fmla="*/ 2147483647 w 435"/>
                <a:gd name="T17" fmla="*/ 2147483647 h 436"/>
                <a:gd name="T18" fmla="*/ 2147483647 w 435"/>
                <a:gd name="T19" fmla="*/ 2147483647 h 4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5"/>
                <a:gd name="T31" fmla="*/ 0 h 436"/>
                <a:gd name="T32" fmla="*/ 435 w 435"/>
                <a:gd name="T33" fmla="*/ 436 h 4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5" h="436">
                  <a:moveTo>
                    <a:pt x="216" y="0"/>
                  </a:moveTo>
                  <a:cubicBezTo>
                    <a:pt x="97" y="0"/>
                    <a:pt x="0" y="97"/>
                    <a:pt x="0" y="220"/>
                  </a:cubicBezTo>
                  <a:cubicBezTo>
                    <a:pt x="0" y="340"/>
                    <a:pt x="97" y="436"/>
                    <a:pt x="216" y="436"/>
                  </a:cubicBezTo>
                  <a:cubicBezTo>
                    <a:pt x="339" y="436"/>
                    <a:pt x="435" y="340"/>
                    <a:pt x="435" y="220"/>
                  </a:cubicBezTo>
                  <a:cubicBezTo>
                    <a:pt x="435" y="97"/>
                    <a:pt x="339" y="0"/>
                    <a:pt x="216" y="0"/>
                  </a:cubicBezTo>
                  <a:close/>
                  <a:moveTo>
                    <a:pt x="216" y="410"/>
                  </a:moveTo>
                  <a:cubicBezTo>
                    <a:pt x="111" y="410"/>
                    <a:pt x="27" y="325"/>
                    <a:pt x="27" y="220"/>
                  </a:cubicBezTo>
                  <a:cubicBezTo>
                    <a:pt x="27" y="114"/>
                    <a:pt x="111" y="27"/>
                    <a:pt x="216" y="27"/>
                  </a:cubicBezTo>
                  <a:cubicBezTo>
                    <a:pt x="321" y="27"/>
                    <a:pt x="409" y="114"/>
                    <a:pt x="409" y="220"/>
                  </a:cubicBezTo>
                  <a:cubicBezTo>
                    <a:pt x="409" y="325"/>
                    <a:pt x="321" y="410"/>
                    <a:pt x="216" y="41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solidFill>
                  <a:prstClr val="black"/>
                </a:solidFill>
                <a:latin typeface="微软雅黑" panose="020B0503020204020204" pitchFamily="34" charset="-122"/>
                <a:cs typeface="微软雅黑" panose="020B0503020204020204" pitchFamily="34" charset="-122"/>
              </a:endParaRPr>
            </a:p>
          </p:txBody>
        </p:sp>
      </p:grpSp>
      <p:sp>
        <p:nvSpPr>
          <p:cNvPr id="9" name="文本占位符 8"/>
          <p:cNvSpPr>
            <a:spLocks noGrp="1"/>
          </p:cNvSpPr>
          <p:nvPr>
            <p:ph type="body" sz="quarter" idx="10"/>
          </p:nvPr>
        </p:nvSpPr>
        <p:spPr/>
        <p:txBody>
          <a:bodyPr>
            <a:normAutofit lnSpcReduction="10000"/>
          </a:bodyPr>
          <a:lstStyle/>
          <a:p>
            <a:r>
              <a:rPr lang="zh-CN" altLang="en-US" dirty="0"/>
              <a:t>采</a:t>
            </a:r>
            <a:r>
              <a:rPr lang="zh-CN" altLang="en-US" dirty="0" smtClean="0"/>
              <a:t>购</a:t>
            </a:r>
            <a:r>
              <a:rPr lang="zh-CN" altLang="en-US" dirty="0"/>
              <a:t>业务</a:t>
            </a:r>
            <a:r>
              <a:rPr lang="zh-CN" altLang="en-US" dirty="0" smtClean="0"/>
              <a:t>：数据字化互联</a:t>
            </a:r>
            <a:endParaRPr lang="zh-CN" altLang="en-US" dirty="0"/>
          </a:p>
        </p:txBody>
      </p:sp>
      <p:grpSp>
        <p:nvGrpSpPr>
          <p:cNvPr id="5" name="组合 15"/>
          <p:cNvGrpSpPr/>
          <p:nvPr/>
        </p:nvGrpSpPr>
        <p:grpSpPr>
          <a:xfrm>
            <a:off x="1264947" y="4152798"/>
            <a:ext cx="1512000" cy="576000"/>
            <a:chOff x="1559595" y="5435658"/>
            <a:chExt cx="2206693" cy="876233"/>
          </a:xfrm>
        </p:grpSpPr>
        <p:sp>
          <p:nvSpPr>
            <p:cNvPr id="22" name="Freeform 131"/>
            <p:cNvSpPr>
              <a:spLocks noChangeArrowheads="1"/>
            </p:cNvSpPr>
            <p:nvPr/>
          </p:nvSpPr>
          <p:spPr bwMode="auto">
            <a:xfrm>
              <a:off x="1559595" y="5435658"/>
              <a:ext cx="2206693" cy="876233"/>
            </a:xfrm>
            <a:custGeom>
              <a:avLst/>
              <a:gdLst>
                <a:gd name="T0" fmla="*/ 2147483647 w 1414"/>
                <a:gd name="T1" fmla="*/ 2147483647 h 674"/>
                <a:gd name="T2" fmla="*/ 2147483647 w 1414"/>
                <a:gd name="T3" fmla="*/ 2147483647 h 674"/>
                <a:gd name="T4" fmla="*/ 2147483647 w 1414"/>
                <a:gd name="T5" fmla="*/ 2147483647 h 674"/>
                <a:gd name="T6" fmla="*/ 2147483647 w 1414"/>
                <a:gd name="T7" fmla="*/ 2147483647 h 674"/>
                <a:gd name="T8" fmla="*/ 2147483647 w 1414"/>
                <a:gd name="T9" fmla="*/ 2147483647 h 674"/>
                <a:gd name="T10" fmla="*/ 2147483647 w 1414"/>
                <a:gd name="T11" fmla="*/ 2147483647 h 674"/>
                <a:gd name="T12" fmla="*/ 2147483647 w 1414"/>
                <a:gd name="T13" fmla="*/ 0 h 674"/>
                <a:gd name="T14" fmla="*/ 2147483647 w 1414"/>
                <a:gd name="T15" fmla="*/ 2147483647 h 674"/>
                <a:gd name="T16" fmla="*/ 2147483647 w 1414"/>
                <a:gd name="T17" fmla="*/ 2147483647 h 674"/>
                <a:gd name="T18" fmla="*/ 0 w 1414"/>
                <a:gd name="T19" fmla="*/ 2147483647 h 674"/>
                <a:gd name="T20" fmla="*/ 2147483647 w 1414"/>
                <a:gd name="T21" fmla="*/ 2147483647 h 674"/>
                <a:gd name="T22" fmla="*/ 2147483647 w 1414"/>
                <a:gd name="T23" fmla="*/ 2147483647 h 674"/>
                <a:gd name="T24" fmla="*/ 2147483647 w 1414"/>
                <a:gd name="T25" fmla="*/ 2147483647 h 674"/>
                <a:gd name="T26" fmla="*/ 2147483647 w 1414"/>
                <a:gd name="T27" fmla="*/ 2147483647 h 674"/>
                <a:gd name="T28" fmla="*/ 2147483647 w 1414"/>
                <a:gd name="T29" fmla="*/ 2147483647 h 6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4"/>
                <a:gd name="T46" fmla="*/ 0 h 674"/>
                <a:gd name="T47" fmla="*/ 1414 w 1414"/>
                <a:gd name="T48" fmla="*/ 674 h 6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4" h="674">
                  <a:moveTo>
                    <a:pt x="1414" y="406"/>
                  </a:moveTo>
                  <a:cubicBezTo>
                    <a:pt x="1414" y="222"/>
                    <a:pt x="1269" y="121"/>
                    <a:pt x="1119" y="142"/>
                  </a:cubicBezTo>
                  <a:cubicBezTo>
                    <a:pt x="886" y="174"/>
                    <a:pt x="900" y="455"/>
                    <a:pt x="950" y="490"/>
                  </a:cubicBezTo>
                  <a:cubicBezTo>
                    <a:pt x="950" y="490"/>
                    <a:pt x="950" y="490"/>
                    <a:pt x="950" y="490"/>
                  </a:cubicBezTo>
                  <a:cubicBezTo>
                    <a:pt x="950" y="490"/>
                    <a:pt x="950" y="490"/>
                    <a:pt x="950" y="490"/>
                  </a:cubicBezTo>
                  <a:cubicBezTo>
                    <a:pt x="904" y="490"/>
                    <a:pt x="762" y="275"/>
                    <a:pt x="946" y="96"/>
                  </a:cubicBezTo>
                  <a:cubicBezTo>
                    <a:pt x="892" y="34"/>
                    <a:pt x="812" y="0"/>
                    <a:pt x="728" y="0"/>
                  </a:cubicBezTo>
                  <a:cubicBezTo>
                    <a:pt x="571" y="0"/>
                    <a:pt x="475" y="84"/>
                    <a:pt x="433" y="230"/>
                  </a:cubicBezTo>
                  <a:cubicBezTo>
                    <a:pt x="326" y="199"/>
                    <a:pt x="203" y="275"/>
                    <a:pt x="180" y="387"/>
                  </a:cubicBezTo>
                  <a:cubicBezTo>
                    <a:pt x="50" y="383"/>
                    <a:pt x="0" y="471"/>
                    <a:pt x="0" y="536"/>
                  </a:cubicBezTo>
                  <a:cubicBezTo>
                    <a:pt x="0" y="612"/>
                    <a:pt x="62" y="674"/>
                    <a:pt x="138" y="674"/>
                  </a:cubicBezTo>
                  <a:cubicBezTo>
                    <a:pt x="138" y="674"/>
                    <a:pt x="307" y="674"/>
                    <a:pt x="1122" y="674"/>
                  </a:cubicBezTo>
                  <a:cubicBezTo>
                    <a:pt x="1294" y="674"/>
                    <a:pt x="1414" y="551"/>
                    <a:pt x="1414" y="406"/>
                  </a:cubicBezTo>
                  <a:cubicBezTo>
                    <a:pt x="1414" y="406"/>
                    <a:pt x="1414" y="406"/>
                    <a:pt x="1414" y="406"/>
                  </a:cubicBezTo>
                  <a:cubicBezTo>
                    <a:pt x="1414" y="406"/>
                    <a:pt x="1414" y="406"/>
                    <a:pt x="1414" y="406"/>
                  </a:cubicBezTo>
                  <a:close/>
                </a:path>
              </a:pathLst>
            </a:cu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solidFill>
                  <a:prstClr val="black"/>
                </a:solidFill>
                <a:latin typeface="微软雅黑" panose="020B0503020204020204" pitchFamily="34" charset="-122"/>
                <a:cs typeface="微软雅黑" panose="020B0503020204020204" pitchFamily="34" charset="-122"/>
              </a:endParaRPr>
            </a:p>
          </p:txBody>
        </p:sp>
        <p:grpSp>
          <p:nvGrpSpPr>
            <p:cNvPr id="6" name="Group 132"/>
            <p:cNvGrpSpPr/>
            <p:nvPr/>
          </p:nvGrpSpPr>
          <p:grpSpPr bwMode="auto">
            <a:xfrm>
              <a:off x="3101987" y="5707904"/>
              <a:ext cx="552524" cy="461635"/>
              <a:chOff x="0" y="0"/>
              <a:chExt cx="641446" cy="643318"/>
            </a:xfrm>
          </p:grpSpPr>
          <p:grpSp>
            <p:nvGrpSpPr>
              <p:cNvPr id="7" name="Group 133"/>
              <p:cNvGrpSpPr/>
              <p:nvPr/>
            </p:nvGrpSpPr>
            <p:grpSpPr bwMode="auto">
              <a:xfrm>
                <a:off x="100891" y="119400"/>
                <a:ext cx="424551" cy="427802"/>
                <a:chOff x="0" y="0"/>
                <a:chExt cx="353403" cy="356109"/>
              </a:xfrm>
            </p:grpSpPr>
            <p:sp>
              <p:nvSpPr>
                <p:cNvPr id="27" name="Freeform 8"/>
                <p:cNvSpPr>
                  <a:spLocks noChangeArrowheads="1"/>
                </p:cNvSpPr>
                <p:nvPr/>
              </p:nvSpPr>
              <p:spPr bwMode="auto">
                <a:xfrm rot="5400000" flipH="1">
                  <a:off x="-34209" y="34209"/>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solidFill>
                      <a:prstClr val="black"/>
                    </a:solidFill>
                    <a:latin typeface="微软雅黑" panose="020B0503020204020204" pitchFamily="34" charset="-122"/>
                    <a:cs typeface="微软雅黑" panose="020B0503020204020204" pitchFamily="34" charset="-122"/>
                  </a:endParaRPr>
                </a:p>
              </p:txBody>
            </p:sp>
            <p:sp>
              <p:nvSpPr>
                <p:cNvPr id="28" name="Freeform 8"/>
                <p:cNvSpPr>
                  <a:spLocks noChangeArrowheads="1"/>
                </p:cNvSpPr>
                <p:nvPr/>
              </p:nvSpPr>
              <p:spPr bwMode="auto">
                <a:xfrm rot="-5400000" flipH="1" flipV="1">
                  <a:off x="128192" y="130898"/>
                  <a:ext cx="259420" cy="191002"/>
                </a:xfrm>
                <a:custGeom>
                  <a:avLst/>
                  <a:gdLst>
                    <a:gd name="T0" fmla="*/ 2147483647 w 231"/>
                    <a:gd name="T1" fmla="*/ 0 h 170"/>
                    <a:gd name="T2" fmla="*/ 2147483647 w 231"/>
                    <a:gd name="T3" fmla="*/ 2147483647 h 170"/>
                    <a:gd name="T4" fmla="*/ 0 w 231"/>
                    <a:gd name="T5" fmla="*/ 2147483647 h 170"/>
                    <a:gd name="T6" fmla="*/ 0 w 231"/>
                    <a:gd name="T7" fmla="*/ 2147483647 h 170"/>
                    <a:gd name="T8" fmla="*/ 2147483647 w 231"/>
                    <a:gd name="T9" fmla="*/ 2147483647 h 170"/>
                    <a:gd name="T10" fmla="*/ 2147483647 w 231"/>
                    <a:gd name="T11" fmla="*/ 2147483647 h 170"/>
                    <a:gd name="T12" fmla="*/ 2147483647 w 231"/>
                    <a:gd name="T13" fmla="*/ 2147483647 h 170"/>
                    <a:gd name="T14" fmla="*/ 2147483647 w 231"/>
                    <a:gd name="T15" fmla="*/ 2147483647 h 170"/>
                    <a:gd name="T16" fmla="*/ 2147483647 w 231"/>
                    <a:gd name="T17" fmla="*/ 0 h 170"/>
                    <a:gd name="T18" fmla="*/ 2147483647 w 231"/>
                    <a:gd name="T19" fmla="*/ 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0"/>
                    <a:gd name="T32" fmla="*/ 231 w 231"/>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0">
                      <a:moveTo>
                        <a:pt x="85" y="0"/>
                      </a:moveTo>
                      <a:cubicBezTo>
                        <a:pt x="85" y="0"/>
                        <a:pt x="85" y="0"/>
                        <a:pt x="152" y="61"/>
                      </a:cubicBezTo>
                      <a:cubicBezTo>
                        <a:pt x="0" y="61"/>
                        <a:pt x="0" y="61"/>
                        <a:pt x="0" y="61"/>
                      </a:cubicBezTo>
                      <a:cubicBezTo>
                        <a:pt x="0" y="61"/>
                        <a:pt x="0" y="61"/>
                        <a:pt x="0" y="105"/>
                      </a:cubicBezTo>
                      <a:cubicBezTo>
                        <a:pt x="0" y="105"/>
                        <a:pt x="0" y="105"/>
                        <a:pt x="152" y="105"/>
                      </a:cubicBezTo>
                      <a:cubicBezTo>
                        <a:pt x="152" y="105"/>
                        <a:pt x="152" y="105"/>
                        <a:pt x="85" y="170"/>
                      </a:cubicBezTo>
                      <a:cubicBezTo>
                        <a:pt x="85" y="170"/>
                        <a:pt x="85" y="170"/>
                        <a:pt x="140" y="170"/>
                      </a:cubicBezTo>
                      <a:cubicBezTo>
                        <a:pt x="140" y="170"/>
                        <a:pt x="140" y="170"/>
                        <a:pt x="231" y="85"/>
                      </a:cubicBezTo>
                      <a:cubicBezTo>
                        <a:pt x="231" y="85"/>
                        <a:pt x="231" y="85"/>
                        <a:pt x="140" y="0"/>
                      </a:cubicBezTo>
                      <a:cubicBezTo>
                        <a:pt x="140" y="0"/>
                        <a:pt x="140" y="0"/>
                        <a:pt x="85"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solidFill>
                      <a:prstClr val="black"/>
                    </a:solidFill>
                    <a:latin typeface="微软雅黑" panose="020B0503020204020204" pitchFamily="34" charset="-122"/>
                    <a:cs typeface="微软雅黑" panose="020B0503020204020204" pitchFamily="34" charset="-122"/>
                  </a:endParaRPr>
                </a:p>
              </p:txBody>
            </p:sp>
          </p:grpSp>
          <p:sp>
            <p:nvSpPr>
              <p:cNvPr id="25" name="Freeform 7"/>
              <p:cNvSpPr>
                <a:spLocks noEditPoints="1" noChangeArrowheads="1"/>
              </p:cNvSpPr>
              <p:nvPr/>
            </p:nvSpPr>
            <p:spPr bwMode="auto">
              <a:xfrm rot="10800000" flipH="1">
                <a:off x="0" y="0"/>
                <a:ext cx="641446" cy="643318"/>
              </a:xfrm>
              <a:custGeom>
                <a:avLst/>
                <a:gdLst>
                  <a:gd name="T0" fmla="*/ 2147483647 w 435"/>
                  <a:gd name="T1" fmla="*/ 0 h 436"/>
                  <a:gd name="T2" fmla="*/ 0 w 435"/>
                  <a:gd name="T3" fmla="*/ 2147483647 h 436"/>
                  <a:gd name="T4" fmla="*/ 2147483647 w 435"/>
                  <a:gd name="T5" fmla="*/ 2147483647 h 436"/>
                  <a:gd name="T6" fmla="*/ 2147483647 w 435"/>
                  <a:gd name="T7" fmla="*/ 2147483647 h 436"/>
                  <a:gd name="T8" fmla="*/ 2147483647 w 435"/>
                  <a:gd name="T9" fmla="*/ 0 h 436"/>
                  <a:gd name="T10" fmla="*/ 2147483647 w 435"/>
                  <a:gd name="T11" fmla="*/ 2147483647 h 436"/>
                  <a:gd name="T12" fmla="*/ 2147483647 w 435"/>
                  <a:gd name="T13" fmla="*/ 2147483647 h 436"/>
                  <a:gd name="T14" fmla="*/ 2147483647 w 435"/>
                  <a:gd name="T15" fmla="*/ 2147483647 h 436"/>
                  <a:gd name="T16" fmla="*/ 2147483647 w 435"/>
                  <a:gd name="T17" fmla="*/ 2147483647 h 436"/>
                  <a:gd name="T18" fmla="*/ 2147483647 w 435"/>
                  <a:gd name="T19" fmla="*/ 2147483647 h 4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5"/>
                  <a:gd name="T31" fmla="*/ 0 h 436"/>
                  <a:gd name="T32" fmla="*/ 435 w 435"/>
                  <a:gd name="T33" fmla="*/ 436 h 4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5" h="436">
                    <a:moveTo>
                      <a:pt x="216" y="0"/>
                    </a:moveTo>
                    <a:cubicBezTo>
                      <a:pt x="97" y="0"/>
                      <a:pt x="0" y="97"/>
                      <a:pt x="0" y="220"/>
                    </a:cubicBezTo>
                    <a:cubicBezTo>
                      <a:pt x="0" y="340"/>
                      <a:pt x="97" y="436"/>
                      <a:pt x="216" y="436"/>
                    </a:cubicBezTo>
                    <a:cubicBezTo>
                      <a:pt x="339" y="436"/>
                      <a:pt x="435" y="340"/>
                      <a:pt x="435" y="220"/>
                    </a:cubicBezTo>
                    <a:cubicBezTo>
                      <a:pt x="435" y="97"/>
                      <a:pt x="339" y="0"/>
                      <a:pt x="216" y="0"/>
                    </a:cubicBezTo>
                    <a:close/>
                    <a:moveTo>
                      <a:pt x="216" y="410"/>
                    </a:moveTo>
                    <a:cubicBezTo>
                      <a:pt x="111" y="410"/>
                      <a:pt x="27" y="325"/>
                      <a:pt x="27" y="220"/>
                    </a:cubicBezTo>
                    <a:cubicBezTo>
                      <a:pt x="27" y="114"/>
                      <a:pt x="111" y="27"/>
                      <a:pt x="216" y="27"/>
                    </a:cubicBezTo>
                    <a:cubicBezTo>
                      <a:pt x="321" y="27"/>
                      <a:pt x="409" y="114"/>
                      <a:pt x="409" y="220"/>
                    </a:cubicBezTo>
                    <a:cubicBezTo>
                      <a:pt x="409" y="325"/>
                      <a:pt x="321" y="410"/>
                      <a:pt x="216" y="41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75" dirty="0">
                  <a:solidFill>
                    <a:prstClr val="black"/>
                  </a:solidFill>
                  <a:latin typeface="微软雅黑" panose="020B0503020204020204" pitchFamily="34" charset="-122"/>
                  <a:cs typeface="微软雅黑" panose="020B0503020204020204" pitchFamily="34" charset="-122"/>
                </a:endParaRPr>
              </a:p>
            </p:txBody>
          </p:sp>
        </p:grpSp>
      </p:grpSp>
      <p:sp>
        <p:nvSpPr>
          <p:cNvPr id="21" name="TextBox 110"/>
          <p:cNvSpPr txBox="1"/>
          <p:nvPr/>
        </p:nvSpPr>
        <p:spPr>
          <a:xfrm>
            <a:off x="1459966" y="4176258"/>
            <a:ext cx="825867" cy="553998"/>
          </a:xfrm>
          <a:prstGeom prst="rect">
            <a:avLst/>
          </a:prstGeom>
          <a:noFill/>
          <a:effectLst/>
        </p:spPr>
        <p:txBody>
          <a:bodyPr wrap="none" rtlCol="0">
            <a:spAutoFit/>
          </a:bodyPr>
          <a:lstStyle/>
          <a:p>
            <a:pPr algn="ctr"/>
            <a:endParaRPr lang="en-US" altLang="zh-CN" sz="1000" b="1" dirty="0">
              <a:solidFill>
                <a:prstClr val="white"/>
              </a:solidFill>
              <a:latin typeface="微软雅黑" panose="020B0503020204020204" pitchFamily="34" charset="-122"/>
              <a:cs typeface="微软雅黑" panose="020B0503020204020204" pitchFamily="34" charset="-122"/>
            </a:endParaRPr>
          </a:p>
          <a:p>
            <a:pPr algn="ctr"/>
            <a:r>
              <a:rPr lang="en-US" altLang="zh-CN" sz="1000" b="1" dirty="0" smtClean="0">
                <a:solidFill>
                  <a:prstClr val="white"/>
                </a:solidFill>
                <a:latin typeface="微软雅黑" panose="020B0503020204020204" pitchFamily="34" charset="-122"/>
                <a:cs typeface="微软雅黑" panose="020B0503020204020204" pitchFamily="34" charset="-122"/>
              </a:rPr>
              <a:t>U8/U9</a:t>
            </a:r>
            <a:endParaRPr lang="en-US" altLang="zh-CN" sz="1000" b="1" dirty="0" smtClean="0">
              <a:solidFill>
                <a:prstClr val="white"/>
              </a:solidFill>
              <a:latin typeface="微软雅黑" panose="020B0503020204020204" pitchFamily="34" charset="-122"/>
              <a:cs typeface="微软雅黑" panose="020B0503020204020204" pitchFamily="34" charset="-122"/>
            </a:endParaRPr>
          </a:p>
          <a:p>
            <a:pPr algn="ctr"/>
            <a:r>
              <a:rPr lang="zh-CN" altLang="en-US" sz="1000" b="1" dirty="0" smtClean="0">
                <a:solidFill>
                  <a:prstClr val="white"/>
                </a:solidFill>
                <a:latin typeface="微软雅黑" panose="020B0503020204020204" pitchFamily="34" charset="-122"/>
                <a:cs typeface="微软雅黑" panose="020B0503020204020204" pitchFamily="34" charset="-122"/>
              </a:rPr>
              <a:t>客户</a:t>
            </a:r>
            <a:r>
              <a:rPr lang="zh-CN" altLang="en-US" sz="1000" b="1" dirty="0">
                <a:solidFill>
                  <a:prstClr val="white"/>
                </a:solidFill>
                <a:latin typeface="微软雅黑" panose="020B0503020204020204" pitchFamily="34" charset="-122"/>
                <a:cs typeface="微软雅黑" panose="020B0503020204020204" pitchFamily="34" charset="-122"/>
              </a:rPr>
              <a:t>私有云</a:t>
            </a:r>
            <a:endParaRPr lang="en-US" altLang="zh-CN" sz="1000" b="1" dirty="0">
              <a:solidFill>
                <a:prstClr val="white"/>
              </a:solidFill>
              <a:latin typeface="微软雅黑" panose="020B0503020204020204" pitchFamily="34" charset="-122"/>
              <a:cs typeface="微软雅黑" panose="020B0503020204020204" pitchFamily="34" charset="-122"/>
            </a:endParaRPr>
          </a:p>
        </p:txBody>
      </p:sp>
      <p:sp>
        <p:nvSpPr>
          <p:cNvPr id="29" name="TextBox 110"/>
          <p:cNvSpPr txBox="1"/>
          <p:nvPr/>
        </p:nvSpPr>
        <p:spPr>
          <a:xfrm>
            <a:off x="4132154" y="2765858"/>
            <a:ext cx="184683" cy="392391"/>
          </a:xfrm>
          <a:prstGeom prst="rect">
            <a:avLst/>
          </a:prstGeom>
          <a:noFill/>
          <a:effectLst/>
        </p:spPr>
        <p:txBody>
          <a:bodyPr wrap="none" lIns="91417" tIns="45708" rIns="91417" bIns="45708" rtlCol="0">
            <a:spAutoFit/>
          </a:bodyPr>
          <a:lstStyle/>
          <a:p>
            <a:pPr algn="r"/>
            <a:endParaRPr lang="en-US" altLang="zh-CN" sz="975" dirty="0">
              <a:solidFill>
                <a:prstClr val="black">
                  <a:lumMod val="85000"/>
                  <a:lumOff val="15000"/>
                </a:prstClr>
              </a:solidFill>
              <a:latin typeface="微软雅黑" panose="020B0503020204020204" pitchFamily="34" charset="-122"/>
              <a:cs typeface="微软雅黑" panose="020B0503020204020204" pitchFamily="34" charset="-122"/>
            </a:endParaRPr>
          </a:p>
          <a:p>
            <a:pPr algn="r"/>
            <a:endParaRPr lang="en-US" altLang="zh-CN" sz="975" dirty="0">
              <a:solidFill>
                <a:prstClr val="black">
                  <a:lumMod val="85000"/>
                  <a:lumOff val="15000"/>
                </a:prstClr>
              </a:solidFill>
              <a:latin typeface="微软雅黑" panose="020B0503020204020204" pitchFamily="34" charset="-122"/>
              <a:cs typeface="微软雅黑" panose="020B0503020204020204" pitchFamily="34" charset="-122"/>
            </a:endParaRPr>
          </a:p>
        </p:txBody>
      </p:sp>
      <p:sp>
        <p:nvSpPr>
          <p:cNvPr id="51" name="圆角矩形 50"/>
          <p:cNvSpPr/>
          <p:nvPr/>
        </p:nvSpPr>
        <p:spPr>
          <a:xfrm>
            <a:off x="707169" y="2074047"/>
            <a:ext cx="468000" cy="100012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r>
              <a:rPr lang="en-US" altLang="zh-CN" sz="700" b="1" dirty="0">
                <a:solidFill>
                  <a:prstClr val="white"/>
                </a:solidFill>
                <a:latin typeface="微软雅黑" panose="020B0503020204020204" pitchFamily="34" charset="-122"/>
              </a:rPr>
              <a:t>1688</a:t>
            </a:r>
            <a:r>
              <a:rPr lang="zh-CN" altLang="en-US" sz="900" b="1" dirty="0">
                <a:solidFill>
                  <a:prstClr val="white"/>
                </a:solidFill>
                <a:latin typeface="微软雅黑" panose="020B0503020204020204" pitchFamily="34" charset="-122"/>
              </a:rPr>
              <a:t>、慧聪采购服务</a:t>
            </a:r>
            <a:endParaRPr lang="zh-CN" altLang="en-US" sz="900" b="1" dirty="0">
              <a:solidFill>
                <a:prstClr val="white"/>
              </a:solidFill>
              <a:latin typeface="微软雅黑" panose="020B0503020204020204" pitchFamily="34" charset="-122"/>
            </a:endParaRPr>
          </a:p>
        </p:txBody>
      </p:sp>
      <p:sp>
        <p:nvSpPr>
          <p:cNvPr id="52" name="圆角矩形 51"/>
          <p:cNvSpPr/>
          <p:nvPr/>
        </p:nvSpPr>
        <p:spPr>
          <a:xfrm>
            <a:off x="1313169" y="2072912"/>
            <a:ext cx="468000" cy="100012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r>
              <a:rPr lang="zh-CN" altLang="en-US" sz="800" b="1" dirty="0">
                <a:solidFill>
                  <a:prstClr val="white"/>
                </a:solidFill>
                <a:latin typeface="微软雅黑" panose="020B0503020204020204" pitchFamily="34" charset="-122"/>
              </a:rPr>
              <a:t>西域震坤</a:t>
            </a:r>
            <a:r>
              <a:rPr lang="zh-CN" altLang="en-US" sz="800" b="1" dirty="0" smtClean="0">
                <a:solidFill>
                  <a:prstClr val="white"/>
                </a:solidFill>
                <a:latin typeface="微软雅黑" panose="020B0503020204020204" pitchFamily="34" charset="-122"/>
              </a:rPr>
              <a:t>行</a:t>
            </a:r>
            <a:endParaRPr lang="en-US" altLang="zh-CN" sz="800" b="1" dirty="0" smtClean="0">
              <a:solidFill>
                <a:prstClr val="white"/>
              </a:solidFill>
              <a:latin typeface="微软雅黑" panose="020B0503020204020204" pitchFamily="34" charset="-122"/>
            </a:endParaRPr>
          </a:p>
          <a:p>
            <a:pPr algn="ctr"/>
            <a:r>
              <a:rPr lang="en-US" altLang="zh-CN" sz="800" b="1" dirty="0">
                <a:solidFill>
                  <a:prstClr val="white"/>
                </a:solidFill>
                <a:latin typeface="微软雅黑" panose="020B0503020204020204" pitchFamily="34" charset="-122"/>
              </a:rPr>
              <a:t>MRO</a:t>
            </a:r>
            <a:r>
              <a:rPr lang="zh-CN" altLang="en-US" sz="800" b="1" dirty="0" smtClean="0">
                <a:solidFill>
                  <a:prstClr val="white"/>
                </a:solidFill>
                <a:latin typeface="微软雅黑" panose="020B0503020204020204" pitchFamily="34" charset="-122"/>
              </a:rPr>
              <a:t>采购</a:t>
            </a:r>
            <a:r>
              <a:rPr lang="zh-CN" altLang="en-US" sz="800" b="1" dirty="0">
                <a:solidFill>
                  <a:prstClr val="white"/>
                </a:solidFill>
                <a:latin typeface="微软雅黑" panose="020B0503020204020204" pitchFamily="34" charset="-122"/>
              </a:rPr>
              <a:t>服务</a:t>
            </a:r>
            <a:endParaRPr lang="zh-CN" altLang="en-US" sz="800" b="1" dirty="0">
              <a:solidFill>
                <a:prstClr val="white"/>
              </a:solidFill>
              <a:latin typeface="微软雅黑" panose="020B0503020204020204" pitchFamily="34" charset="-122"/>
            </a:endParaRPr>
          </a:p>
        </p:txBody>
      </p:sp>
      <p:sp>
        <p:nvSpPr>
          <p:cNvPr id="53" name="圆角矩形 15"/>
          <p:cNvSpPr/>
          <p:nvPr/>
        </p:nvSpPr>
        <p:spPr>
          <a:xfrm>
            <a:off x="1919169" y="2064407"/>
            <a:ext cx="468000" cy="100012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r>
              <a:rPr lang="zh-CN" altLang="en-US" sz="900" b="1" dirty="0">
                <a:solidFill>
                  <a:prstClr val="white"/>
                </a:solidFill>
                <a:latin typeface="微软雅黑" panose="020B0503020204020204" pitchFamily="34" charset="-122"/>
              </a:rPr>
              <a:t>摩贝找钢行业采购服务</a:t>
            </a:r>
            <a:endParaRPr lang="zh-CN" altLang="en-US" sz="900" b="1" dirty="0">
              <a:solidFill>
                <a:prstClr val="white"/>
              </a:solidFill>
              <a:latin typeface="微软雅黑" panose="020B0503020204020204" pitchFamily="34" charset="-122"/>
            </a:endParaRPr>
          </a:p>
        </p:txBody>
      </p:sp>
      <p:sp>
        <p:nvSpPr>
          <p:cNvPr id="54" name="圆角矩形 16"/>
          <p:cNvSpPr/>
          <p:nvPr/>
        </p:nvSpPr>
        <p:spPr>
          <a:xfrm>
            <a:off x="2525170" y="2072912"/>
            <a:ext cx="468000" cy="100012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r>
              <a:rPr lang="zh-CN" altLang="en-US" sz="900" b="1" dirty="0" smtClean="0">
                <a:solidFill>
                  <a:prstClr val="white"/>
                </a:solidFill>
                <a:latin typeface="微软雅黑" panose="020B0503020204020204" pitchFamily="34" charset="-122"/>
              </a:rPr>
              <a:t>苏宁京东史泰博</a:t>
            </a:r>
            <a:endParaRPr lang="en-US" altLang="zh-CN" sz="900" b="1" dirty="0" smtClean="0">
              <a:solidFill>
                <a:prstClr val="white"/>
              </a:solidFill>
              <a:latin typeface="微软雅黑" panose="020B0503020204020204" pitchFamily="34" charset="-122"/>
            </a:endParaRPr>
          </a:p>
          <a:p>
            <a:pPr algn="ctr"/>
            <a:r>
              <a:rPr lang="zh-CN" altLang="en-US" sz="900" b="1" dirty="0" smtClean="0">
                <a:solidFill>
                  <a:prstClr val="white"/>
                </a:solidFill>
                <a:latin typeface="微软雅黑" panose="020B0503020204020204" pitchFamily="34" charset="-122"/>
              </a:rPr>
              <a:t>采购</a:t>
            </a:r>
            <a:r>
              <a:rPr lang="zh-CN" altLang="en-US" sz="900" b="1" dirty="0">
                <a:solidFill>
                  <a:prstClr val="white"/>
                </a:solidFill>
                <a:latin typeface="微软雅黑" panose="020B0503020204020204" pitchFamily="34" charset="-122"/>
              </a:rPr>
              <a:t>服务</a:t>
            </a:r>
            <a:endParaRPr lang="zh-CN" altLang="en-US" sz="900" b="1" dirty="0">
              <a:solidFill>
                <a:prstClr val="white"/>
              </a:solidFill>
              <a:latin typeface="微软雅黑" panose="020B0503020204020204" pitchFamily="34" charset="-122"/>
            </a:endParaRPr>
          </a:p>
        </p:txBody>
      </p:sp>
      <p:sp>
        <p:nvSpPr>
          <p:cNvPr id="55" name="圆角矩形 54"/>
          <p:cNvSpPr/>
          <p:nvPr/>
        </p:nvSpPr>
        <p:spPr>
          <a:xfrm>
            <a:off x="3371882" y="2072912"/>
            <a:ext cx="468000" cy="100012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r>
              <a:rPr lang="zh-CN" altLang="en-US" sz="900" b="1" dirty="0">
                <a:solidFill>
                  <a:prstClr val="white"/>
                </a:solidFill>
                <a:latin typeface="微软雅黑" panose="020B0503020204020204" pitchFamily="34" charset="-122"/>
              </a:rPr>
              <a:t>企业入住</a:t>
            </a:r>
            <a:endParaRPr lang="en-US" altLang="zh-CN" sz="900" b="1" dirty="0">
              <a:solidFill>
                <a:prstClr val="white"/>
              </a:solidFill>
              <a:latin typeface="微软雅黑" panose="020B0503020204020204" pitchFamily="34" charset="-122"/>
            </a:endParaRPr>
          </a:p>
        </p:txBody>
      </p:sp>
      <p:sp>
        <p:nvSpPr>
          <p:cNvPr id="56" name="圆角矩形 55"/>
          <p:cNvSpPr/>
          <p:nvPr/>
        </p:nvSpPr>
        <p:spPr>
          <a:xfrm>
            <a:off x="3947294" y="2072912"/>
            <a:ext cx="468000" cy="100012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r>
              <a:rPr lang="zh-CN" altLang="en-US" sz="900" b="1" dirty="0">
                <a:solidFill>
                  <a:prstClr val="white"/>
                </a:solidFill>
                <a:latin typeface="微软雅黑" panose="020B0503020204020204" pitchFamily="34" charset="-122"/>
              </a:rPr>
              <a:t>供应</a:t>
            </a:r>
            <a:r>
              <a:rPr lang="zh-CN" altLang="en-US" sz="900" b="1" dirty="0" smtClean="0">
                <a:solidFill>
                  <a:prstClr val="white"/>
                </a:solidFill>
                <a:latin typeface="微软雅黑" panose="020B0503020204020204" pitchFamily="34" charset="-122"/>
              </a:rPr>
              <a:t>商</a:t>
            </a:r>
            <a:endParaRPr lang="en-US" altLang="zh-CN" sz="900" b="1" dirty="0" smtClean="0">
              <a:solidFill>
                <a:prstClr val="white"/>
              </a:solidFill>
              <a:latin typeface="微软雅黑" panose="020B0503020204020204" pitchFamily="34" charset="-122"/>
            </a:endParaRPr>
          </a:p>
          <a:p>
            <a:pPr algn="ctr"/>
            <a:r>
              <a:rPr lang="zh-CN" altLang="en-US" sz="900" b="1" dirty="0" smtClean="0">
                <a:solidFill>
                  <a:prstClr val="white"/>
                </a:solidFill>
                <a:latin typeface="微软雅黑" panose="020B0503020204020204" pitchFamily="34" charset="-122"/>
              </a:rPr>
              <a:t>商品</a:t>
            </a:r>
            <a:r>
              <a:rPr lang="zh-CN" altLang="en-US" sz="900" b="1" dirty="0">
                <a:solidFill>
                  <a:prstClr val="white"/>
                </a:solidFill>
                <a:latin typeface="微软雅黑" panose="020B0503020204020204" pitchFamily="34" charset="-122"/>
              </a:rPr>
              <a:t>上架</a:t>
            </a:r>
            <a:endParaRPr lang="en-US" altLang="zh-CN" sz="900" b="1" dirty="0">
              <a:solidFill>
                <a:prstClr val="white"/>
              </a:solidFill>
              <a:latin typeface="微软雅黑" panose="020B0503020204020204" pitchFamily="34" charset="-122"/>
            </a:endParaRPr>
          </a:p>
        </p:txBody>
      </p:sp>
      <p:sp>
        <p:nvSpPr>
          <p:cNvPr id="57" name="圆角矩形 56"/>
          <p:cNvSpPr/>
          <p:nvPr/>
        </p:nvSpPr>
        <p:spPr>
          <a:xfrm>
            <a:off x="5252318" y="2072912"/>
            <a:ext cx="468000" cy="100012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r>
              <a:rPr lang="zh-CN" altLang="en-US" sz="900" b="1" dirty="0" smtClean="0">
                <a:solidFill>
                  <a:prstClr val="white"/>
                </a:solidFill>
                <a:latin typeface="微软雅黑" panose="020B0503020204020204" pitchFamily="34" charset="-122"/>
              </a:rPr>
              <a:t>工业品</a:t>
            </a:r>
            <a:endParaRPr lang="en-US" altLang="zh-CN" sz="900" b="1" dirty="0" smtClean="0">
              <a:solidFill>
                <a:prstClr val="white"/>
              </a:solidFill>
              <a:latin typeface="微软雅黑" panose="020B0503020204020204" pitchFamily="34" charset="-122"/>
            </a:endParaRPr>
          </a:p>
          <a:p>
            <a:pPr algn="ctr"/>
            <a:r>
              <a:rPr lang="zh-CN" altLang="en-US" sz="900" b="1" dirty="0" smtClean="0">
                <a:solidFill>
                  <a:prstClr val="white"/>
                </a:solidFill>
                <a:latin typeface="微软雅黑" panose="020B0503020204020204" pitchFamily="34" charset="-122"/>
              </a:rPr>
              <a:t>超市</a:t>
            </a:r>
            <a:endParaRPr lang="en-US" altLang="zh-CN" sz="900" b="1" dirty="0">
              <a:solidFill>
                <a:prstClr val="white"/>
              </a:solidFill>
              <a:latin typeface="微软雅黑" panose="020B0503020204020204" pitchFamily="34" charset="-122"/>
            </a:endParaRPr>
          </a:p>
        </p:txBody>
      </p:sp>
      <p:sp>
        <p:nvSpPr>
          <p:cNvPr id="58" name="圆角矩形 57"/>
          <p:cNvSpPr/>
          <p:nvPr/>
        </p:nvSpPr>
        <p:spPr>
          <a:xfrm>
            <a:off x="5761337" y="2072912"/>
            <a:ext cx="468000" cy="100012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r>
              <a:rPr lang="zh-CN" altLang="en-US" sz="900" b="1" dirty="0">
                <a:solidFill>
                  <a:prstClr val="white"/>
                </a:solidFill>
                <a:latin typeface="微软雅黑" panose="020B0503020204020204" pitchFamily="34" charset="-122"/>
              </a:rPr>
              <a:t>采购寻源</a:t>
            </a:r>
            <a:endParaRPr lang="en-US" altLang="zh-CN" sz="900" b="1" dirty="0">
              <a:solidFill>
                <a:prstClr val="white"/>
              </a:solidFill>
              <a:latin typeface="微软雅黑" panose="020B0503020204020204" pitchFamily="34" charset="-122"/>
            </a:endParaRPr>
          </a:p>
        </p:txBody>
      </p:sp>
      <p:sp>
        <p:nvSpPr>
          <p:cNvPr id="59" name="圆角矩形 21"/>
          <p:cNvSpPr/>
          <p:nvPr/>
        </p:nvSpPr>
        <p:spPr>
          <a:xfrm>
            <a:off x="6270356" y="2072912"/>
            <a:ext cx="468000" cy="100012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r>
              <a:rPr lang="zh-CN" altLang="en-US" sz="900" b="1" dirty="0" smtClean="0">
                <a:solidFill>
                  <a:prstClr val="white"/>
                </a:solidFill>
                <a:latin typeface="微软雅黑" panose="020B0503020204020204" pitchFamily="34" charset="-122"/>
              </a:rPr>
              <a:t>采购交易协同</a:t>
            </a:r>
            <a:endParaRPr lang="en-US" altLang="zh-CN" sz="900" b="1" dirty="0">
              <a:solidFill>
                <a:prstClr val="white"/>
              </a:solidFill>
              <a:latin typeface="微软雅黑" panose="020B0503020204020204" pitchFamily="34" charset="-122"/>
            </a:endParaRPr>
          </a:p>
        </p:txBody>
      </p:sp>
      <p:sp>
        <p:nvSpPr>
          <p:cNvPr id="60" name="文本框 41"/>
          <p:cNvSpPr txBox="1"/>
          <p:nvPr/>
        </p:nvSpPr>
        <p:spPr>
          <a:xfrm>
            <a:off x="645474" y="1778544"/>
            <a:ext cx="963679" cy="248185"/>
          </a:xfrm>
          <a:prstGeom prst="rect">
            <a:avLst/>
          </a:prstGeom>
          <a:noFill/>
        </p:spPr>
        <p:txBody>
          <a:bodyPr wrap="none" lIns="91417" tIns="45708" rIns="91417" bIns="45708" rtlCol="0">
            <a:spAutoFit/>
          </a:bodyPr>
          <a:lstStyle/>
          <a:p>
            <a:r>
              <a:rPr lang="zh-CN" altLang="en-US" sz="1015" b="1" dirty="0">
                <a:solidFill>
                  <a:srgbClr val="E60012"/>
                </a:solidFill>
                <a:latin typeface="微软雅黑" panose="020B0503020204020204" pitchFamily="34" charset="-122"/>
              </a:rPr>
              <a:t>公有云友云采</a:t>
            </a:r>
            <a:endParaRPr lang="zh-CN" altLang="en-US" sz="1015" b="1" dirty="0">
              <a:solidFill>
                <a:srgbClr val="E60012"/>
              </a:solidFill>
              <a:latin typeface="微软雅黑" panose="020B0503020204020204" pitchFamily="34" charset="-122"/>
            </a:endParaRPr>
          </a:p>
        </p:txBody>
      </p:sp>
      <p:sp>
        <p:nvSpPr>
          <p:cNvPr id="63" name="圆角矩形 25"/>
          <p:cNvSpPr/>
          <p:nvPr/>
        </p:nvSpPr>
        <p:spPr>
          <a:xfrm>
            <a:off x="6779375" y="2064407"/>
            <a:ext cx="468000" cy="100012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r>
              <a:rPr lang="zh-CN" altLang="en-US" sz="900" b="1" dirty="0" smtClean="0">
                <a:solidFill>
                  <a:prstClr val="white"/>
                </a:solidFill>
                <a:latin typeface="微软雅黑" panose="020B0503020204020204" pitchFamily="34" charset="-122"/>
              </a:rPr>
              <a:t>招投标</a:t>
            </a:r>
            <a:endParaRPr lang="en-US" altLang="zh-CN" sz="900" b="1" dirty="0">
              <a:solidFill>
                <a:prstClr val="white"/>
              </a:solidFill>
              <a:latin typeface="微软雅黑" panose="020B0503020204020204" pitchFamily="34" charset="-122"/>
            </a:endParaRPr>
          </a:p>
          <a:p>
            <a:pPr algn="ctr"/>
            <a:r>
              <a:rPr lang="zh-CN" altLang="en-US" sz="900" b="1" dirty="0">
                <a:solidFill>
                  <a:prstClr val="white"/>
                </a:solidFill>
                <a:latin typeface="微软雅黑" panose="020B0503020204020204" pitchFamily="34" charset="-122"/>
              </a:rPr>
              <a:t>竞价</a:t>
            </a:r>
            <a:endParaRPr lang="zh-CN" altLang="en-US" sz="900" b="1" dirty="0">
              <a:solidFill>
                <a:prstClr val="white"/>
              </a:solidFill>
              <a:latin typeface="微软雅黑" panose="020B0503020204020204" pitchFamily="34" charset="-122"/>
            </a:endParaRPr>
          </a:p>
        </p:txBody>
      </p:sp>
      <p:sp>
        <p:nvSpPr>
          <p:cNvPr id="64" name="圆角矩形 26"/>
          <p:cNvSpPr/>
          <p:nvPr/>
        </p:nvSpPr>
        <p:spPr>
          <a:xfrm>
            <a:off x="7987632" y="2064407"/>
            <a:ext cx="468000" cy="100012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r>
              <a:rPr lang="zh-CN" altLang="en-US" sz="900" b="1" dirty="0">
                <a:solidFill>
                  <a:prstClr val="white"/>
                </a:solidFill>
                <a:latin typeface="微软雅黑" panose="020B0503020204020204" pitchFamily="34" charset="-122"/>
              </a:rPr>
              <a:t>金融物流第三方云服务</a:t>
            </a:r>
            <a:endParaRPr lang="en-US" altLang="zh-CN" sz="900" b="1" dirty="0">
              <a:solidFill>
                <a:prstClr val="white"/>
              </a:solidFill>
              <a:latin typeface="微软雅黑" panose="020B0503020204020204" pitchFamily="34" charset="-122"/>
            </a:endParaRPr>
          </a:p>
        </p:txBody>
      </p:sp>
      <p:sp>
        <p:nvSpPr>
          <p:cNvPr id="2" name="圆角矩形 1"/>
          <p:cNvSpPr/>
          <p:nvPr/>
        </p:nvSpPr>
        <p:spPr>
          <a:xfrm>
            <a:off x="501508" y="1776694"/>
            <a:ext cx="8205944" cy="1760327"/>
          </a:xfrm>
          <a:prstGeom prst="roundRect">
            <a:avLst>
              <a:gd name="adj" fmla="val 4087"/>
            </a:avLst>
          </a:prstGeom>
          <a:no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 name="圆角矩形 2"/>
          <p:cNvSpPr/>
          <p:nvPr/>
        </p:nvSpPr>
        <p:spPr>
          <a:xfrm>
            <a:off x="501508" y="3631758"/>
            <a:ext cx="8205944" cy="262231"/>
          </a:xfrm>
          <a:prstGeom prst="roundRect">
            <a:avLst>
              <a:gd name="adj" fmla="val 14530"/>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50" dirty="0" smtClean="0">
                <a:solidFill>
                  <a:prstClr val="white"/>
                </a:solidFill>
                <a:latin typeface="微软雅黑" panose="020B0503020204020204" pitchFamily="34" charset="-122"/>
              </a:rPr>
              <a:t>U8/U9</a:t>
            </a:r>
            <a:r>
              <a:rPr kumimoji="1" lang="zh-CN" altLang="en-US" sz="1050" dirty="0" smtClean="0">
                <a:solidFill>
                  <a:prstClr val="white"/>
                </a:solidFill>
                <a:latin typeface="微软雅黑" panose="020B0503020204020204" pitchFamily="34" charset="-122"/>
              </a:rPr>
              <a:t>适配器、</a:t>
            </a:r>
            <a:r>
              <a:rPr kumimoji="1" lang="en-US" altLang="zh-CN" sz="1050" dirty="0" smtClean="0">
                <a:solidFill>
                  <a:prstClr val="white"/>
                </a:solidFill>
                <a:latin typeface="微软雅黑" panose="020B0503020204020204" pitchFamily="34" charset="-122"/>
              </a:rPr>
              <a:t>NC</a:t>
            </a:r>
            <a:r>
              <a:rPr kumimoji="1" lang="zh-CN" altLang="en-US" sz="1050" dirty="0">
                <a:solidFill>
                  <a:prstClr val="white"/>
                </a:solidFill>
                <a:latin typeface="微软雅黑" panose="020B0503020204020204" pitchFamily="34" charset="-122"/>
              </a:rPr>
              <a:t>适配器、友商产品适配器</a:t>
            </a:r>
            <a:endParaRPr kumimoji="1" lang="zh-CN" altLang="en-US" sz="1050" dirty="0">
              <a:solidFill>
                <a:prstClr val="white"/>
              </a:solidFill>
              <a:latin typeface="微软雅黑" panose="020B0503020204020204" pitchFamily="34" charset="-122"/>
            </a:endParaRPr>
          </a:p>
        </p:txBody>
      </p:sp>
      <p:sp>
        <p:nvSpPr>
          <p:cNvPr id="32" name="TextBox 110"/>
          <p:cNvSpPr txBox="1"/>
          <p:nvPr/>
        </p:nvSpPr>
        <p:spPr>
          <a:xfrm>
            <a:off x="4172512" y="4256587"/>
            <a:ext cx="883575" cy="707886"/>
          </a:xfrm>
          <a:prstGeom prst="rect">
            <a:avLst/>
          </a:prstGeom>
          <a:noFill/>
          <a:effectLst/>
        </p:spPr>
        <p:txBody>
          <a:bodyPr wrap="none" rtlCol="0">
            <a:spAutoFit/>
          </a:bodyPr>
          <a:lstStyle/>
          <a:p>
            <a:pPr algn="ctr"/>
            <a:endParaRPr lang="en-US" altLang="zh-CN" sz="1000" b="1" dirty="0">
              <a:solidFill>
                <a:prstClr val="white"/>
              </a:solidFill>
              <a:latin typeface="微软雅黑" panose="020B0503020204020204" pitchFamily="34" charset="-122"/>
              <a:cs typeface="微软雅黑" panose="020B0503020204020204" pitchFamily="34" charset="-122"/>
            </a:endParaRPr>
          </a:p>
          <a:p>
            <a:pPr algn="ctr"/>
            <a:r>
              <a:rPr lang="en-US" altLang="zh-CN" sz="1000" b="1" dirty="0">
                <a:solidFill>
                  <a:prstClr val="white"/>
                </a:solidFill>
                <a:latin typeface="微软雅黑" panose="020B0503020204020204" pitchFamily="34" charset="-122"/>
                <a:cs typeface="微软雅黑" panose="020B0503020204020204" pitchFamily="34" charset="-122"/>
              </a:rPr>
              <a:t>NC6</a:t>
            </a:r>
            <a:r>
              <a:rPr lang="zh-CN" altLang="en-US" sz="1000" b="1" dirty="0">
                <a:solidFill>
                  <a:prstClr val="white"/>
                </a:solidFill>
                <a:latin typeface="微软雅黑" panose="020B0503020204020204" pitchFamily="34" charset="-122"/>
                <a:cs typeface="微软雅黑" panose="020B0503020204020204" pitchFamily="34" charset="-122"/>
              </a:rPr>
              <a:t>（</a:t>
            </a:r>
            <a:r>
              <a:rPr lang="en-US" altLang="zh-CN" sz="1000" b="1" dirty="0">
                <a:solidFill>
                  <a:prstClr val="white"/>
                </a:solidFill>
                <a:latin typeface="微软雅黑" panose="020B0503020204020204" pitchFamily="34" charset="-122"/>
                <a:cs typeface="微软雅黑" panose="020B0503020204020204" pitchFamily="34" charset="-122"/>
              </a:rPr>
              <a:t>5X</a:t>
            </a:r>
            <a:r>
              <a:rPr lang="zh-CN" altLang="en-US" sz="1000" b="1" dirty="0">
                <a:solidFill>
                  <a:prstClr val="white"/>
                </a:solidFill>
                <a:latin typeface="微软雅黑" panose="020B0503020204020204" pitchFamily="34" charset="-122"/>
                <a:cs typeface="微软雅黑" panose="020B0503020204020204" pitchFamily="34" charset="-122"/>
              </a:rPr>
              <a:t>）</a:t>
            </a:r>
            <a:endParaRPr lang="en-US" altLang="zh-CN" sz="1000" b="1" dirty="0">
              <a:solidFill>
                <a:prstClr val="white"/>
              </a:solidFill>
              <a:latin typeface="微软雅黑" panose="020B0503020204020204" pitchFamily="34" charset="-122"/>
              <a:cs typeface="微软雅黑" panose="020B0503020204020204" pitchFamily="34" charset="-122"/>
            </a:endParaRPr>
          </a:p>
          <a:p>
            <a:pPr algn="ctr"/>
            <a:r>
              <a:rPr lang="zh-CN" altLang="en-US" sz="1000" b="1" dirty="0" smtClean="0">
                <a:solidFill>
                  <a:prstClr val="white"/>
                </a:solidFill>
                <a:latin typeface="微软雅黑" panose="020B0503020204020204" pitchFamily="34" charset="-122"/>
                <a:cs typeface="微软雅黑" panose="020B0503020204020204" pitchFamily="34" charset="-122"/>
              </a:rPr>
              <a:t>客户</a:t>
            </a:r>
            <a:r>
              <a:rPr lang="zh-CN" altLang="en-US" sz="1000" b="1" dirty="0">
                <a:solidFill>
                  <a:prstClr val="white"/>
                </a:solidFill>
                <a:latin typeface="微软雅黑" panose="020B0503020204020204" pitchFamily="34" charset="-122"/>
                <a:cs typeface="微软雅黑" panose="020B0503020204020204" pitchFamily="34" charset="-122"/>
              </a:rPr>
              <a:t>私有云</a:t>
            </a:r>
            <a:endParaRPr lang="en-US" altLang="zh-CN" sz="1000" b="1" dirty="0">
              <a:solidFill>
                <a:prstClr val="white"/>
              </a:solidFill>
              <a:latin typeface="微软雅黑" panose="020B0503020204020204" pitchFamily="34" charset="-122"/>
              <a:cs typeface="微软雅黑" panose="020B0503020204020204" pitchFamily="34" charset="-122"/>
            </a:endParaRPr>
          </a:p>
          <a:p>
            <a:pPr algn="ctr"/>
            <a:endParaRPr lang="en-US" altLang="zh-CN" sz="1000" b="1" dirty="0">
              <a:solidFill>
                <a:prstClr val="white"/>
              </a:solidFill>
              <a:latin typeface="微软雅黑" panose="020B0503020204020204" pitchFamily="34" charset="-122"/>
              <a:cs typeface="微软雅黑" panose="020B0503020204020204" pitchFamily="34" charset="-122"/>
            </a:endParaRPr>
          </a:p>
        </p:txBody>
      </p:sp>
      <p:sp>
        <p:nvSpPr>
          <p:cNvPr id="43" name="TextBox 110"/>
          <p:cNvSpPr txBox="1"/>
          <p:nvPr/>
        </p:nvSpPr>
        <p:spPr>
          <a:xfrm>
            <a:off x="6924227" y="4240509"/>
            <a:ext cx="825868" cy="707886"/>
          </a:xfrm>
          <a:prstGeom prst="rect">
            <a:avLst/>
          </a:prstGeom>
          <a:noFill/>
          <a:effectLst/>
        </p:spPr>
        <p:txBody>
          <a:bodyPr wrap="none" rtlCol="0">
            <a:spAutoFit/>
          </a:bodyPr>
          <a:lstStyle/>
          <a:p>
            <a:pPr algn="ctr"/>
            <a:endParaRPr lang="en-US" altLang="zh-CN" sz="1000" b="1" dirty="0">
              <a:solidFill>
                <a:prstClr val="white"/>
              </a:solidFill>
              <a:latin typeface="微软雅黑" panose="020B0503020204020204" pitchFamily="34" charset="-122"/>
              <a:cs typeface="微软雅黑" panose="020B0503020204020204" pitchFamily="34" charset="-122"/>
            </a:endParaRPr>
          </a:p>
          <a:p>
            <a:pPr algn="ctr"/>
            <a:r>
              <a:rPr lang="zh-CN" altLang="en-US" sz="1000" b="1" dirty="0">
                <a:solidFill>
                  <a:prstClr val="white"/>
                </a:solidFill>
                <a:latin typeface="微软雅黑" panose="020B0503020204020204" pitchFamily="34" charset="-122"/>
                <a:cs typeface="微软雅黑" panose="020B0503020204020204" pitchFamily="34" charset="-122"/>
              </a:rPr>
              <a:t>其他友商</a:t>
            </a:r>
            <a:endParaRPr lang="en-US" altLang="zh-CN" sz="1000" b="1" dirty="0">
              <a:solidFill>
                <a:prstClr val="white"/>
              </a:solidFill>
              <a:latin typeface="微软雅黑" panose="020B0503020204020204" pitchFamily="34" charset="-122"/>
              <a:cs typeface="微软雅黑" panose="020B0503020204020204" pitchFamily="34" charset="-122"/>
            </a:endParaRPr>
          </a:p>
          <a:p>
            <a:pPr algn="ctr"/>
            <a:r>
              <a:rPr lang="zh-CN" altLang="en-US" sz="1000" b="1" dirty="0">
                <a:solidFill>
                  <a:prstClr val="white"/>
                </a:solidFill>
                <a:latin typeface="微软雅黑" panose="020B0503020204020204" pitchFamily="34" charset="-122"/>
                <a:cs typeface="微软雅黑" panose="020B0503020204020204" pitchFamily="34" charset="-122"/>
              </a:rPr>
              <a:t>客户私有云</a:t>
            </a:r>
            <a:endParaRPr lang="en-US" altLang="zh-CN" sz="1000" b="1" dirty="0">
              <a:solidFill>
                <a:prstClr val="white"/>
              </a:solidFill>
              <a:latin typeface="微软雅黑" panose="020B0503020204020204" pitchFamily="34" charset="-122"/>
              <a:cs typeface="微软雅黑" panose="020B0503020204020204" pitchFamily="34" charset="-122"/>
            </a:endParaRPr>
          </a:p>
          <a:p>
            <a:pPr algn="ctr"/>
            <a:endParaRPr lang="en-US" altLang="zh-CN" sz="1000" b="1" dirty="0">
              <a:solidFill>
                <a:prstClr val="white"/>
              </a:solidFill>
              <a:latin typeface="微软雅黑" panose="020B0503020204020204" pitchFamily="34" charset="-122"/>
              <a:cs typeface="微软雅黑" panose="020B0503020204020204" pitchFamily="34" charset="-122"/>
            </a:endParaRPr>
          </a:p>
        </p:txBody>
      </p:sp>
      <p:pic>
        <p:nvPicPr>
          <p:cNvPr id="127" name="图片 126"/>
          <p:cNvPicPr>
            <a:picLocks noChangeAspect="1"/>
          </p:cNvPicPr>
          <p:nvPr/>
        </p:nvPicPr>
        <p:blipFill>
          <a:blip r:embed="rId1" cstate="print"/>
          <a:stretch>
            <a:fillRect/>
          </a:stretch>
        </p:blipFill>
        <p:spPr>
          <a:xfrm>
            <a:off x="395550" y="1002253"/>
            <a:ext cx="1338592" cy="340424"/>
          </a:xfrm>
          <a:prstGeom prst="rect">
            <a:avLst/>
          </a:prstGeom>
        </p:spPr>
      </p:pic>
      <p:grpSp>
        <p:nvGrpSpPr>
          <p:cNvPr id="17" name="组合 12"/>
          <p:cNvGrpSpPr/>
          <p:nvPr/>
        </p:nvGrpSpPr>
        <p:grpSpPr>
          <a:xfrm>
            <a:off x="1811470" y="1462090"/>
            <a:ext cx="380174" cy="200327"/>
            <a:chOff x="2415293" y="1797245"/>
            <a:chExt cx="506899" cy="267102"/>
          </a:xfrm>
        </p:grpSpPr>
        <p:sp>
          <p:nvSpPr>
            <p:cNvPr id="105" name="下箭头 41"/>
            <p:cNvSpPr/>
            <p:nvPr/>
          </p:nvSpPr>
          <p:spPr>
            <a:xfrm>
              <a:off x="2653418"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sp>
          <p:nvSpPr>
            <p:cNvPr id="128" name="下箭头 41"/>
            <p:cNvSpPr/>
            <p:nvPr/>
          </p:nvSpPr>
          <p:spPr>
            <a:xfrm rot="10800000">
              <a:off x="2415293"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grpSp>
      <p:grpSp>
        <p:nvGrpSpPr>
          <p:cNvPr id="18" name="组合 128"/>
          <p:cNvGrpSpPr/>
          <p:nvPr/>
        </p:nvGrpSpPr>
        <p:grpSpPr>
          <a:xfrm>
            <a:off x="3533115" y="1462090"/>
            <a:ext cx="380174" cy="200327"/>
            <a:chOff x="2415293" y="1797245"/>
            <a:chExt cx="506899" cy="267102"/>
          </a:xfrm>
        </p:grpSpPr>
        <p:sp>
          <p:nvSpPr>
            <p:cNvPr id="130" name="下箭头 41"/>
            <p:cNvSpPr/>
            <p:nvPr/>
          </p:nvSpPr>
          <p:spPr>
            <a:xfrm>
              <a:off x="2653418"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sp>
          <p:nvSpPr>
            <p:cNvPr id="131" name="下箭头 41"/>
            <p:cNvSpPr/>
            <p:nvPr/>
          </p:nvSpPr>
          <p:spPr>
            <a:xfrm rot="10800000">
              <a:off x="2415293"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grpSp>
      <p:grpSp>
        <p:nvGrpSpPr>
          <p:cNvPr id="19" name="组合 131"/>
          <p:cNvGrpSpPr/>
          <p:nvPr/>
        </p:nvGrpSpPr>
        <p:grpSpPr>
          <a:xfrm>
            <a:off x="4733265" y="1462090"/>
            <a:ext cx="380174" cy="200327"/>
            <a:chOff x="2415293" y="1797245"/>
            <a:chExt cx="506899" cy="267102"/>
          </a:xfrm>
        </p:grpSpPr>
        <p:sp>
          <p:nvSpPr>
            <p:cNvPr id="133" name="下箭头 41"/>
            <p:cNvSpPr/>
            <p:nvPr/>
          </p:nvSpPr>
          <p:spPr>
            <a:xfrm>
              <a:off x="2653418"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sp>
          <p:nvSpPr>
            <p:cNvPr id="134" name="下箭头 41"/>
            <p:cNvSpPr/>
            <p:nvPr/>
          </p:nvSpPr>
          <p:spPr>
            <a:xfrm rot="10800000">
              <a:off x="2415293"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grpSp>
      <p:grpSp>
        <p:nvGrpSpPr>
          <p:cNvPr id="20" name="组合 134"/>
          <p:cNvGrpSpPr/>
          <p:nvPr/>
        </p:nvGrpSpPr>
        <p:grpSpPr>
          <a:xfrm>
            <a:off x="6069145" y="1462090"/>
            <a:ext cx="380174" cy="200327"/>
            <a:chOff x="2415293" y="1797245"/>
            <a:chExt cx="506899" cy="267102"/>
          </a:xfrm>
        </p:grpSpPr>
        <p:sp>
          <p:nvSpPr>
            <p:cNvPr id="136" name="下箭头 41"/>
            <p:cNvSpPr/>
            <p:nvPr/>
          </p:nvSpPr>
          <p:spPr>
            <a:xfrm>
              <a:off x="2653418"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sp>
          <p:nvSpPr>
            <p:cNvPr id="137" name="下箭头 41"/>
            <p:cNvSpPr/>
            <p:nvPr/>
          </p:nvSpPr>
          <p:spPr>
            <a:xfrm rot="10800000">
              <a:off x="2415293"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grpSp>
      <p:grpSp>
        <p:nvGrpSpPr>
          <p:cNvPr id="23" name="组合 137"/>
          <p:cNvGrpSpPr/>
          <p:nvPr/>
        </p:nvGrpSpPr>
        <p:grpSpPr>
          <a:xfrm>
            <a:off x="7362165" y="1462090"/>
            <a:ext cx="380174" cy="200327"/>
            <a:chOff x="2415293" y="1797245"/>
            <a:chExt cx="506899" cy="267102"/>
          </a:xfrm>
        </p:grpSpPr>
        <p:sp>
          <p:nvSpPr>
            <p:cNvPr id="139" name="下箭头 41"/>
            <p:cNvSpPr/>
            <p:nvPr/>
          </p:nvSpPr>
          <p:spPr>
            <a:xfrm>
              <a:off x="2653418"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sp>
          <p:nvSpPr>
            <p:cNvPr id="140" name="下箭头 41"/>
            <p:cNvSpPr/>
            <p:nvPr/>
          </p:nvSpPr>
          <p:spPr>
            <a:xfrm rot="10800000">
              <a:off x="2415293"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grpSp>
      <p:grpSp>
        <p:nvGrpSpPr>
          <p:cNvPr id="24" name="组合 143"/>
          <p:cNvGrpSpPr/>
          <p:nvPr/>
        </p:nvGrpSpPr>
        <p:grpSpPr>
          <a:xfrm>
            <a:off x="1811470" y="3962402"/>
            <a:ext cx="380174" cy="200327"/>
            <a:chOff x="2415293" y="1797245"/>
            <a:chExt cx="506899" cy="267102"/>
          </a:xfrm>
        </p:grpSpPr>
        <p:sp>
          <p:nvSpPr>
            <p:cNvPr id="145" name="下箭头 41"/>
            <p:cNvSpPr/>
            <p:nvPr/>
          </p:nvSpPr>
          <p:spPr>
            <a:xfrm>
              <a:off x="2653418"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sp>
          <p:nvSpPr>
            <p:cNvPr id="146" name="下箭头 41"/>
            <p:cNvSpPr/>
            <p:nvPr/>
          </p:nvSpPr>
          <p:spPr>
            <a:xfrm rot="10800000">
              <a:off x="2415293"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grpSp>
      <p:grpSp>
        <p:nvGrpSpPr>
          <p:cNvPr id="26" name="组合 146"/>
          <p:cNvGrpSpPr/>
          <p:nvPr/>
        </p:nvGrpSpPr>
        <p:grpSpPr>
          <a:xfrm>
            <a:off x="4576102" y="3948115"/>
            <a:ext cx="380174" cy="200327"/>
            <a:chOff x="2415293" y="1797245"/>
            <a:chExt cx="506899" cy="267102"/>
          </a:xfrm>
        </p:grpSpPr>
        <p:sp>
          <p:nvSpPr>
            <p:cNvPr id="148" name="下箭头 41"/>
            <p:cNvSpPr/>
            <p:nvPr/>
          </p:nvSpPr>
          <p:spPr>
            <a:xfrm>
              <a:off x="2653418"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sp>
          <p:nvSpPr>
            <p:cNvPr id="149" name="下箭头 41"/>
            <p:cNvSpPr/>
            <p:nvPr/>
          </p:nvSpPr>
          <p:spPr>
            <a:xfrm rot="10800000">
              <a:off x="2415293"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grpSp>
      <p:grpSp>
        <p:nvGrpSpPr>
          <p:cNvPr id="30" name="组合 149"/>
          <p:cNvGrpSpPr/>
          <p:nvPr/>
        </p:nvGrpSpPr>
        <p:grpSpPr>
          <a:xfrm>
            <a:off x="7340734" y="3948115"/>
            <a:ext cx="380174" cy="200327"/>
            <a:chOff x="2415293" y="1797245"/>
            <a:chExt cx="506899" cy="267102"/>
          </a:xfrm>
        </p:grpSpPr>
        <p:sp>
          <p:nvSpPr>
            <p:cNvPr id="151" name="下箭头 41"/>
            <p:cNvSpPr/>
            <p:nvPr/>
          </p:nvSpPr>
          <p:spPr>
            <a:xfrm>
              <a:off x="2653418"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sp>
          <p:nvSpPr>
            <p:cNvPr id="152" name="下箭头 41"/>
            <p:cNvSpPr/>
            <p:nvPr/>
          </p:nvSpPr>
          <p:spPr>
            <a:xfrm rot="10800000">
              <a:off x="2415293" y="1797245"/>
              <a:ext cx="268774" cy="267102"/>
            </a:xfrm>
            <a:prstGeom prst="downArrow">
              <a:avLst/>
            </a:prstGeom>
            <a:solidFill>
              <a:schemeClr val="bg1">
                <a:lumMod val="85000"/>
              </a:schemeClr>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endParaRPr kumimoji="1" lang="zh-CN" altLang="en-US" sz="1015">
                <a:solidFill>
                  <a:prstClr val="white"/>
                </a:solidFill>
              </a:endParaRPr>
            </a:p>
          </p:txBody>
        </p:sp>
      </p:grpSp>
      <p:pic>
        <p:nvPicPr>
          <p:cNvPr id="77" name="Picture 3"/>
          <p:cNvPicPr>
            <a:picLocks noChangeAspect="1" noChangeArrowheads="1"/>
          </p:cNvPicPr>
          <p:nvPr/>
        </p:nvPicPr>
        <p:blipFill>
          <a:blip r:embed="rId2" cstate="print"/>
          <a:srcRect/>
          <a:stretch>
            <a:fillRect/>
          </a:stretch>
        </p:blipFill>
        <p:spPr bwMode="auto">
          <a:xfrm>
            <a:off x="3745972" y="951556"/>
            <a:ext cx="843915" cy="288043"/>
          </a:xfrm>
          <a:prstGeom prst="rect">
            <a:avLst/>
          </a:prstGeom>
          <a:noFill/>
          <a:ln w="9525">
            <a:noFill/>
            <a:miter lim="800000"/>
            <a:headEnd/>
            <a:tailEnd/>
          </a:ln>
          <a:effectLst/>
        </p:spPr>
      </p:pic>
      <p:pic>
        <p:nvPicPr>
          <p:cNvPr id="78" name="Picture 2" descr="C:\Users\Administrator\Desktop\stblogo.png"/>
          <p:cNvPicPr>
            <a:picLocks noChangeAspect="1" noChangeArrowheads="1"/>
          </p:cNvPicPr>
          <p:nvPr/>
        </p:nvPicPr>
        <p:blipFill>
          <a:blip r:embed="rId3" cstate="print"/>
          <a:srcRect/>
          <a:stretch>
            <a:fillRect/>
          </a:stretch>
        </p:blipFill>
        <p:spPr bwMode="auto">
          <a:xfrm>
            <a:off x="5034507" y="967895"/>
            <a:ext cx="951923" cy="307975"/>
          </a:xfrm>
          <a:prstGeom prst="rect">
            <a:avLst/>
          </a:prstGeom>
          <a:noFill/>
        </p:spPr>
      </p:pic>
      <p:pic>
        <p:nvPicPr>
          <p:cNvPr id="4" name="Picture 2"/>
          <p:cNvPicPr>
            <a:picLocks noChangeAspect="1" noChangeArrowheads="1"/>
          </p:cNvPicPr>
          <p:nvPr/>
        </p:nvPicPr>
        <p:blipFill>
          <a:blip r:embed="rId4" cstate="print"/>
          <a:srcRect/>
          <a:stretch>
            <a:fillRect/>
          </a:stretch>
        </p:blipFill>
        <p:spPr bwMode="auto">
          <a:xfrm>
            <a:off x="2184024" y="914093"/>
            <a:ext cx="1064789" cy="483995"/>
          </a:xfrm>
          <a:prstGeom prst="rect">
            <a:avLst/>
          </a:prstGeom>
          <a:noFill/>
          <a:ln w="9525">
            <a:noFill/>
            <a:miter lim="800000"/>
            <a:headEnd/>
            <a:tailEnd/>
          </a:ln>
          <a:effectLst/>
        </p:spPr>
      </p:pic>
      <p:sp>
        <p:nvSpPr>
          <p:cNvPr id="92" name="TextBox 91"/>
          <p:cNvSpPr txBox="1"/>
          <p:nvPr/>
        </p:nvSpPr>
        <p:spPr>
          <a:xfrm>
            <a:off x="7196868" y="946665"/>
            <a:ext cx="963725" cy="248209"/>
          </a:xfrm>
          <a:prstGeom prst="rect">
            <a:avLst/>
          </a:prstGeom>
          <a:noFill/>
        </p:spPr>
        <p:txBody>
          <a:bodyPr wrap="none" rtlCol="0">
            <a:spAutoFit/>
          </a:bodyPr>
          <a:lstStyle/>
          <a:p>
            <a:r>
              <a:rPr lang="zh-CN" altLang="en-US" sz="1015" b="1" dirty="0">
                <a:solidFill>
                  <a:srgbClr val="FF0000"/>
                </a:solidFill>
                <a:latin typeface="华文楷体" panose="02010600040101010101" pitchFamily="2" charset="-122"/>
                <a:ea typeface="华文楷体" panose="02010600040101010101" pitchFamily="2" charset="-122"/>
              </a:rPr>
              <a:t>更多行业电商</a:t>
            </a:r>
            <a:endParaRPr lang="zh-CN" altLang="en-US" sz="1015" b="1" dirty="0">
              <a:solidFill>
                <a:srgbClr val="FF0000"/>
              </a:solidFill>
              <a:latin typeface="华文楷体" panose="02010600040101010101" pitchFamily="2" charset="-122"/>
              <a:ea typeface="华文楷体" panose="02010600040101010101" pitchFamily="2" charset="-122"/>
            </a:endParaRPr>
          </a:p>
        </p:txBody>
      </p:sp>
      <p:pic>
        <p:nvPicPr>
          <p:cNvPr id="8" name="Picture 2"/>
          <p:cNvPicPr>
            <a:picLocks noChangeAspect="1" noChangeArrowheads="1"/>
          </p:cNvPicPr>
          <p:nvPr/>
        </p:nvPicPr>
        <p:blipFill>
          <a:blip r:embed="rId5" cstate="print"/>
          <a:srcRect/>
          <a:stretch>
            <a:fillRect/>
          </a:stretch>
        </p:blipFill>
        <p:spPr bwMode="auto">
          <a:xfrm>
            <a:off x="6368527" y="924634"/>
            <a:ext cx="591672" cy="328706"/>
          </a:xfrm>
          <a:prstGeom prst="rect">
            <a:avLst/>
          </a:prstGeom>
          <a:noFill/>
          <a:ln w="9525">
            <a:noFill/>
            <a:miter lim="800000"/>
            <a:headEnd/>
            <a:tailEnd/>
          </a:ln>
        </p:spPr>
      </p:pic>
      <p:sp>
        <p:nvSpPr>
          <p:cNvPr id="87" name="文本框 42"/>
          <p:cNvSpPr txBox="1"/>
          <p:nvPr/>
        </p:nvSpPr>
        <p:spPr>
          <a:xfrm>
            <a:off x="1752958" y="3196924"/>
            <a:ext cx="1776319" cy="230808"/>
          </a:xfrm>
          <a:prstGeom prst="rect">
            <a:avLst/>
          </a:prstGeom>
          <a:noFill/>
        </p:spPr>
        <p:txBody>
          <a:bodyPr wrap="square" lIns="91417" tIns="45708" rIns="91417" bIns="45708" rtlCol="0">
            <a:spAutoFit/>
          </a:bodyPr>
          <a:lstStyle/>
          <a:p>
            <a:pPr algn="ctr"/>
            <a:r>
              <a:rPr lang="zh-CN" altLang="en-US" sz="900" dirty="0">
                <a:solidFill>
                  <a:prstClr val="black">
                    <a:lumMod val="75000"/>
                    <a:lumOff val="25000"/>
                  </a:prstClr>
                </a:solidFill>
                <a:latin typeface="微软雅黑" panose="020B0503020204020204" pitchFamily="34" charset="-122"/>
              </a:rPr>
              <a:t>办公用品</a:t>
            </a:r>
            <a:r>
              <a:rPr lang="zh-CN" altLang="en-US" sz="900" dirty="0" smtClean="0">
                <a:solidFill>
                  <a:prstClr val="black">
                    <a:lumMod val="75000"/>
                    <a:lumOff val="25000"/>
                  </a:prstClr>
                </a:solidFill>
                <a:latin typeface="微软雅黑" panose="020B0503020204020204" pitchFamily="34" charset="-122"/>
              </a:rPr>
              <a:t>超市</a:t>
            </a:r>
            <a:endParaRPr lang="en-US" altLang="zh-CN" sz="900" dirty="0">
              <a:solidFill>
                <a:prstClr val="black">
                  <a:lumMod val="75000"/>
                  <a:lumOff val="25000"/>
                </a:prstClr>
              </a:solidFill>
              <a:latin typeface="微软雅黑" panose="020B0503020204020204" pitchFamily="34" charset="-122"/>
            </a:endParaRPr>
          </a:p>
        </p:txBody>
      </p:sp>
      <p:sp>
        <p:nvSpPr>
          <p:cNvPr id="95" name="文本框 43"/>
          <p:cNvSpPr txBox="1"/>
          <p:nvPr/>
        </p:nvSpPr>
        <p:spPr>
          <a:xfrm>
            <a:off x="611560" y="3196924"/>
            <a:ext cx="1615448" cy="230808"/>
          </a:xfrm>
          <a:prstGeom prst="rect">
            <a:avLst/>
          </a:prstGeom>
          <a:noFill/>
        </p:spPr>
        <p:txBody>
          <a:bodyPr wrap="square" lIns="91417" tIns="45708" rIns="91417" bIns="45708" rtlCol="0">
            <a:spAutoFit/>
          </a:bodyPr>
          <a:lstStyle/>
          <a:p>
            <a:r>
              <a:rPr lang="en-US" altLang="zh-CN" sz="900" dirty="0">
                <a:solidFill>
                  <a:prstClr val="black">
                    <a:lumMod val="75000"/>
                    <a:lumOff val="25000"/>
                  </a:prstClr>
                </a:solidFill>
                <a:latin typeface="微软雅黑" panose="020B0503020204020204" pitchFamily="34" charset="-122"/>
              </a:rPr>
              <a:t>MRO</a:t>
            </a:r>
            <a:r>
              <a:rPr lang="zh-CN" altLang="en-US" sz="900" dirty="0">
                <a:solidFill>
                  <a:prstClr val="black">
                    <a:lumMod val="75000"/>
                    <a:lumOff val="25000"/>
                  </a:prstClr>
                </a:solidFill>
                <a:latin typeface="微软雅黑" panose="020B0503020204020204" pitchFamily="34" charset="-122"/>
              </a:rPr>
              <a:t>、行业物资、大宗物料</a:t>
            </a:r>
            <a:endParaRPr lang="en-US" altLang="zh-CN" sz="900" dirty="0">
              <a:solidFill>
                <a:prstClr val="black">
                  <a:lumMod val="75000"/>
                  <a:lumOff val="25000"/>
                </a:prstClr>
              </a:solidFill>
              <a:latin typeface="微软雅黑" panose="020B0503020204020204" pitchFamily="34" charset="-122"/>
            </a:endParaRPr>
          </a:p>
        </p:txBody>
      </p:sp>
      <p:sp>
        <p:nvSpPr>
          <p:cNvPr id="96" name="文本框 46"/>
          <p:cNvSpPr txBox="1"/>
          <p:nvPr/>
        </p:nvSpPr>
        <p:spPr>
          <a:xfrm>
            <a:off x="6020131" y="3196924"/>
            <a:ext cx="994199" cy="230808"/>
          </a:xfrm>
          <a:prstGeom prst="rect">
            <a:avLst/>
          </a:prstGeom>
          <a:noFill/>
        </p:spPr>
        <p:txBody>
          <a:bodyPr wrap="square" lIns="91417" tIns="45708" rIns="91417" bIns="45708" rtlCol="0">
            <a:spAutoFit/>
          </a:bodyPr>
          <a:lstStyle/>
          <a:p>
            <a:r>
              <a:rPr lang="zh-CN" altLang="en-US" sz="900" dirty="0">
                <a:solidFill>
                  <a:prstClr val="black">
                    <a:lumMod val="75000"/>
                    <a:lumOff val="25000"/>
                  </a:prstClr>
                </a:solidFill>
                <a:latin typeface="微软雅黑" panose="020B0503020204020204" pitchFamily="34" charset="-122"/>
              </a:rPr>
              <a:t>电子采购云服务</a:t>
            </a:r>
            <a:endParaRPr lang="zh-CN" altLang="en-US" sz="900" dirty="0">
              <a:solidFill>
                <a:prstClr val="black">
                  <a:lumMod val="75000"/>
                  <a:lumOff val="25000"/>
                </a:prstClr>
              </a:solidFill>
              <a:latin typeface="微软雅黑" panose="020B0503020204020204" pitchFamily="34" charset="-122"/>
            </a:endParaRPr>
          </a:p>
        </p:txBody>
      </p:sp>
      <p:sp>
        <p:nvSpPr>
          <p:cNvPr id="97" name="文本框 47"/>
          <p:cNvSpPr txBox="1"/>
          <p:nvPr/>
        </p:nvSpPr>
        <p:spPr>
          <a:xfrm>
            <a:off x="8071224" y="3196924"/>
            <a:ext cx="415452" cy="230808"/>
          </a:xfrm>
          <a:prstGeom prst="rect">
            <a:avLst/>
          </a:prstGeom>
          <a:noFill/>
        </p:spPr>
        <p:txBody>
          <a:bodyPr wrap="none" lIns="91417" tIns="45708" rIns="91417" bIns="45708" rtlCol="0">
            <a:spAutoFit/>
          </a:bodyPr>
          <a:lstStyle/>
          <a:p>
            <a:r>
              <a:rPr lang="zh-CN" altLang="en-US" sz="900" dirty="0">
                <a:solidFill>
                  <a:prstClr val="black">
                    <a:lumMod val="75000"/>
                    <a:lumOff val="25000"/>
                  </a:prstClr>
                </a:solidFill>
                <a:latin typeface="微软雅黑" panose="020B0503020204020204" pitchFamily="34" charset="-122"/>
              </a:rPr>
              <a:t>伙伴</a:t>
            </a:r>
            <a:endParaRPr lang="zh-CN" altLang="en-US" sz="900" dirty="0">
              <a:solidFill>
                <a:prstClr val="black">
                  <a:lumMod val="75000"/>
                  <a:lumOff val="25000"/>
                </a:prstClr>
              </a:solidFill>
              <a:latin typeface="微软雅黑" panose="020B0503020204020204" pitchFamily="34" charset="-122"/>
            </a:endParaRPr>
          </a:p>
        </p:txBody>
      </p:sp>
      <p:sp>
        <p:nvSpPr>
          <p:cNvPr id="98" name="文本框 42"/>
          <p:cNvSpPr txBox="1"/>
          <p:nvPr/>
        </p:nvSpPr>
        <p:spPr>
          <a:xfrm>
            <a:off x="3688958" y="3196924"/>
            <a:ext cx="1008112" cy="230808"/>
          </a:xfrm>
          <a:prstGeom prst="rect">
            <a:avLst/>
          </a:prstGeom>
          <a:noFill/>
        </p:spPr>
        <p:txBody>
          <a:bodyPr wrap="square" lIns="91417" tIns="45708" rIns="91417" bIns="45708" rtlCol="0">
            <a:spAutoFit/>
          </a:bodyPr>
          <a:lstStyle/>
          <a:p>
            <a:r>
              <a:rPr lang="zh-CN" altLang="en-US" sz="900" dirty="0">
                <a:solidFill>
                  <a:prstClr val="black">
                    <a:lumMod val="75000"/>
                    <a:lumOff val="25000"/>
                  </a:prstClr>
                </a:solidFill>
                <a:latin typeface="微软雅黑" panose="020B0503020204020204" pitchFamily="34" charset="-122"/>
              </a:rPr>
              <a:t>企业供应商</a:t>
            </a:r>
            <a:endParaRPr lang="en-US" altLang="zh-CN" sz="900" dirty="0">
              <a:solidFill>
                <a:prstClr val="black">
                  <a:lumMod val="75000"/>
                  <a:lumOff val="25000"/>
                </a:prstClr>
              </a:solidFill>
              <a:latin typeface="微软雅黑" panose="020B0503020204020204" pitchFamily="34" charset="-122"/>
            </a:endParaRPr>
          </a:p>
        </p:txBody>
      </p:sp>
      <p:sp>
        <p:nvSpPr>
          <p:cNvPr id="99" name="圆角矩形 25"/>
          <p:cNvSpPr/>
          <p:nvPr/>
        </p:nvSpPr>
        <p:spPr>
          <a:xfrm>
            <a:off x="7288394" y="2064407"/>
            <a:ext cx="468000" cy="100012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r>
              <a:rPr lang="zh-CN" altLang="en-US" sz="900" b="1" dirty="0">
                <a:solidFill>
                  <a:prstClr val="white"/>
                </a:solidFill>
                <a:latin typeface="微软雅黑" panose="020B0503020204020204" pitchFamily="34" charset="-122"/>
              </a:rPr>
              <a:t>供应</a:t>
            </a:r>
            <a:r>
              <a:rPr lang="zh-CN" altLang="en-US" sz="900" b="1" dirty="0" smtClean="0">
                <a:solidFill>
                  <a:prstClr val="white"/>
                </a:solidFill>
                <a:latin typeface="微软雅黑" panose="020B0503020204020204" pitchFamily="34" charset="-122"/>
              </a:rPr>
              <a:t>商关系管理</a:t>
            </a:r>
            <a:endParaRPr lang="zh-CN" altLang="en-US" sz="900" b="1" dirty="0">
              <a:solidFill>
                <a:prstClr val="white"/>
              </a:solidFill>
              <a:latin typeface="微软雅黑" panose="020B0503020204020204" pitchFamily="34" charset="-122"/>
            </a:endParaRPr>
          </a:p>
        </p:txBody>
      </p:sp>
      <p:sp>
        <p:nvSpPr>
          <p:cNvPr id="100" name="圆角矩形 99"/>
          <p:cNvSpPr/>
          <p:nvPr/>
        </p:nvSpPr>
        <p:spPr>
          <a:xfrm>
            <a:off x="4735995" y="2072912"/>
            <a:ext cx="468000" cy="100012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7" tIns="45708" rIns="91417" bIns="45708" numCol="1" spcCol="0" rtlCol="0" fromWordArt="0" anchor="ctr" anchorCtr="0" forceAA="0" compatLnSpc="1">
            <a:noAutofit/>
          </a:bodyPr>
          <a:lstStyle/>
          <a:p>
            <a:pPr algn="ctr"/>
            <a:r>
              <a:rPr lang="zh-CN" altLang="en-US" sz="900" b="1" dirty="0">
                <a:solidFill>
                  <a:prstClr val="white"/>
                </a:solidFill>
                <a:latin typeface="微软雅黑" panose="020B0503020204020204" pitchFamily="34" charset="-122"/>
              </a:rPr>
              <a:t>云采超市</a:t>
            </a:r>
            <a:endParaRPr lang="en-US" altLang="zh-CN" sz="900" b="1" dirty="0">
              <a:solidFill>
                <a:prstClr val="white"/>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5"/>
          <p:cNvSpPr>
            <a:spLocks noChangeArrowheads="1"/>
          </p:cNvSpPr>
          <p:nvPr/>
        </p:nvSpPr>
        <p:spPr bwMode="auto">
          <a:xfrm>
            <a:off x="1927914" y="1108789"/>
            <a:ext cx="1280287" cy="321731"/>
          </a:xfrm>
          <a:prstGeom prst="rect">
            <a:avLst/>
          </a:prstGeom>
          <a:solidFill>
            <a:schemeClr val="accent6">
              <a:lumMod val="60000"/>
              <a:lumOff val="4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80000"/>
              </a:lnSpc>
              <a:defRPr/>
            </a:pPr>
            <a:r>
              <a:rPr lang="zh-CN" altLang="en-US" b="1" dirty="0">
                <a:latin typeface="微软雅黑" panose="020B0503020204020204" pitchFamily="34" charset="-122"/>
                <a:ea typeface="微软雅黑" panose="020B0503020204020204" pitchFamily="34" charset="-122"/>
              </a:rPr>
              <a:t>仓储管理</a:t>
            </a:r>
            <a:endParaRPr lang="zh-CN" altLang="en-US" b="1" dirty="0">
              <a:latin typeface="微软雅黑" panose="020B0503020204020204" pitchFamily="34" charset="-122"/>
              <a:ea typeface="微软雅黑" panose="020B0503020204020204" pitchFamily="34" charset="-122"/>
            </a:endParaRPr>
          </a:p>
        </p:txBody>
      </p:sp>
      <p:sp>
        <p:nvSpPr>
          <p:cNvPr id="42" name="Rectangle 6"/>
          <p:cNvSpPr>
            <a:spLocks noChangeArrowheads="1"/>
          </p:cNvSpPr>
          <p:nvPr/>
        </p:nvSpPr>
        <p:spPr bwMode="auto">
          <a:xfrm>
            <a:off x="1492385" y="2842349"/>
            <a:ext cx="715362" cy="228366"/>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库  位 </a:t>
            </a:r>
            <a:endParaRPr lang="zh-CN" altLang="en-US" sz="900" b="1">
              <a:latin typeface="微软雅黑" panose="020B0503020204020204" pitchFamily="34" charset="-122"/>
              <a:ea typeface="微软雅黑" panose="020B0503020204020204" pitchFamily="34" charset="-122"/>
            </a:endParaRPr>
          </a:p>
        </p:txBody>
      </p:sp>
      <p:sp>
        <p:nvSpPr>
          <p:cNvPr id="43" name="Rectangle 7"/>
          <p:cNvSpPr>
            <a:spLocks noChangeArrowheads="1"/>
          </p:cNvSpPr>
          <p:nvPr/>
        </p:nvSpPr>
        <p:spPr bwMode="auto">
          <a:xfrm>
            <a:off x="2478111" y="2351552"/>
            <a:ext cx="715362" cy="229627"/>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保质期</a:t>
            </a:r>
            <a:endParaRPr lang="zh-CN" altLang="en-US" sz="900" b="1">
              <a:latin typeface="微软雅黑" panose="020B0503020204020204" pitchFamily="34" charset="-122"/>
              <a:ea typeface="微软雅黑" panose="020B0503020204020204" pitchFamily="34" charset="-122"/>
            </a:endParaRPr>
          </a:p>
        </p:txBody>
      </p:sp>
      <p:sp>
        <p:nvSpPr>
          <p:cNvPr id="44" name="Rectangle 8"/>
          <p:cNvSpPr>
            <a:spLocks noChangeArrowheads="1"/>
          </p:cNvSpPr>
          <p:nvPr/>
        </p:nvSpPr>
        <p:spPr bwMode="auto">
          <a:xfrm>
            <a:off x="4050855" y="1973046"/>
            <a:ext cx="835290" cy="297759"/>
          </a:xfrm>
          <a:prstGeom prst="rect">
            <a:avLst/>
          </a:prstGeom>
          <a:solidFill>
            <a:schemeClr val="accent6">
              <a:lumMod val="20000"/>
              <a:lumOff val="80000"/>
            </a:schemeClr>
          </a:soli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库存分析</a:t>
            </a:r>
            <a:endParaRPr lang="zh-CN" altLang="en-US" sz="900" b="1">
              <a:latin typeface="微软雅黑" panose="020B0503020204020204" pitchFamily="34" charset="-122"/>
              <a:ea typeface="微软雅黑" panose="020B0503020204020204" pitchFamily="34" charset="-122"/>
            </a:endParaRPr>
          </a:p>
        </p:txBody>
      </p:sp>
      <p:sp>
        <p:nvSpPr>
          <p:cNvPr id="45" name="Line 9"/>
          <p:cNvSpPr>
            <a:spLocks noChangeShapeType="1"/>
          </p:cNvSpPr>
          <p:nvPr/>
        </p:nvSpPr>
        <p:spPr bwMode="auto">
          <a:xfrm>
            <a:off x="2586468" y="1427996"/>
            <a:ext cx="0" cy="423927"/>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46" name="Line 10"/>
          <p:cNvSpPr>
            <a:spLocks noChangeShapeType="1"/>
          </p:cNvSpPr>
          <p:nvPr/>
        </p:nvSpPr>
        <p:spPr bwMode="auto">
          <a:xfrm flipV="1">
            <a:off x="550843" y="1831737"/>
            <a:ext cx="3887149" cy="0"/>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47" name="Line 11"/>
          <p:cNvSpPr>
            <a:spLocks noChangeShapeType="1"/>
          </p:cNvSpPr>
          <p:nvPr/>
        </p:nvSpPr>
        <p:spPr bwMode="auto">
          <a:xfrm>
            <a:off x="2584352" y="1825428"/>
            <a:ext cx="0" cy="12112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48" name="Rectangle 12"/>
          <p:cNvSpPr>
            <a:spLocks noChangeArrowheads="1"/>
          </p:cNvSpPr>
          <p:nvPr/>
        </p:nvSpPr>
        <p:spPr bwMode="auto">
          <a:xfrm>
            <a:off x="1092624" y="1955382"/>
            <a:ext cx="909982" cy="306590"/>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900" b="1">
                <a:latin typeface="微软雅黑" panose="020B0503020204020204" pitchFamily="34" charset="-122"/>
                <a:ea typeface="微软雅黑" panose="020B0503020204020204" pitchFamily="34" charset="-122"/>
              </a:rPr>
              <a:t>控制机制</a:t>
            </a:r>
            <a:endParaRPr lang="zh-CN" altLang="en-US" sz="900" b="1">
              <a:latin typeface="微软雅黑" panose="020B0503020204020204" pitchFamily="34" charset="-122"/>
              <a:ea typeface="微软雅黑" panose="020B0503020204020204" pitchFamily="34" charset="-122"/>
            </a:endParaRPr>
          </a:p>
        </p:txBody>
      </p:sp>
      <p:sp>
        <p:nvSpPr>
          <p:cNvPr id="49" name="Line 13"/>
          <p:cNvSpPr>
            <a:spLocks noChangeShapeType="1"/>
          </p:cNvSpPr>
          <p:nvPr/>
        </p:nvSpPr>
        <p:spPr bwMode="auto">
          <a:xfrm>
            <a:off x="1586013" y="1834260"/>
            <a:ext cx="0" cy="12112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50" name="Line 14"/>
          <p:cNvSpPr>
            <a:spLocks noChangeShapeType="1"/>
          </p:cNvSpPr>
          <p:nvPr/>
        </p:nvSpPr>
        <p:spPr bwMode="auto">
          <a:xfrm>
            <a:off x="1327221" y="2267019"/>
            <a:ext cx="0" cy="191398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51" name="Rectangle 15"/>
          <p:cNvSpPr>
            <a:spLocks noChangeArrowheads="1"/>
          </p:cNvSpPr>
          <p:nvPr/>
        </p:nvSpPr>
        <p:spPr bwMode="auto">
          <a:xfrm>
            <a:off x="4211811" y="2346506"/>
            <a:ext cx="715362" cy="229627"/>
          </a:xfrm>
          <a:prstGeom prst="rect">
            <a:avLst/>
          </a:prstGeom>
          <a:solidFill>
            <a:schemeClr val="accent6">
              <a:lumMod val="20000"/>
              <a:lumOff val="80000"/>
            </a:schemeClr>
          </a:soli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80000"/>
              </a:lnSpc>
              <a:defRPr/>
            </a:pPr>
            <a:r>
              <a:rPr lang="zh-CN" altLang="en-US" sz="900" b="1">
                <a:latin typeface="微软雅黑" panose="020B0503020204020204" pitchFamily="34" charset="-122"/>
                <a:ea typeface="微软雅黑" panose="020B0503020204020204" pitchFamily="34" charset="-122"/>
              </a:rPr>
              <a:t>库龄分析</a:t>
            </a:r>
            <a:endParaRPr lang="zh-CN" altLang="en-US" sz="900" b="1">
              <a:latin typeface="微软雅黑" panose="020B0503020204020204" pitchFamily="34" charset="-122"/>
              <a:ea typeface="微软雅黑" panose="020B0503020204020204" pitchFamily="34" charset="-122"/>
            </a:endParaRPr>
          </a:p>
        </p:txBody>
      </p:sp>
      <p:sp>
        <p:nvSpPr>
          <p:cNvPr id="52" name="Line 16"/>
          <p:cNvSpPr>
            <a:spLocks noChangeShapeType="1"/>
          </p:cNvSpPr>
          <p:nvPr/>
        </p:nvSpPr>
        <p:spPr bwMode="auto">
          <a:xfrm>
            <a:off x="4107663" y="2490338"/>
            <a:ext cx="132552" cy="0"/>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53" name="Rectangle 17"/>
          <p:cNvSpPr>
            <a:spLocks noChangeArrowheads="1"/>
          </p:cNvSpPr>
          <p:nvPr/>
        </p:nvSpPr>
        <p:spPr bwMode="auto">
          <a:xfrm>
            <a:off x="191058" y="1964214"/>
            <a:ext cx="814250" cy="306590"/>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900" b="1">
                <a:latin typeface="微软雅黑" panose="020B0503020204020204" pitchFamily="34" charset="-122"/>
                <a:ea typeface="微软雅黑" panose="020B0503020204020204" pitchFamily="34" charset="-122"/>
              </a:rPr>
              <a:t>特殊业务</a:t>
            </a:r>
            <a:endParaRPr lang="zh-CN" altLang="en-US" sz="900" b="1">
              <a:latin typeface="微软雅黑" panose="020B0503020204020204" pitchFamily="34" charset="-122"/>
              <a:ea typeface="微软雅黑" panose="020B0503020204020204" pitchFamily="34" charset="-122"/>
            </a:endParaRPr>
          </a:p>
        </p:txBody>
      </p:sp>
      <p:sp>
        <p:nvSpPr>
          <p:cNvPr id="54" name="Line 18"/>
          <p:cNvSpPr>
            <a:spLocks noChangeShapeType="1"/>
          </p:cNvSpPr>
          <p:nvPr/>
        </p:nvSpPr>
        <p:spPr bwMode="auto">
          <a:xfrm>
            <a:off x="343598" y="2267019"/>
            <a:ext cx="0" cy="1549354"/>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55" name="Rectangle 19"/>
          <p:cNvSpPr>
            <a:spLocks noChangeArrowheads="1"/>
          </p:cNvSpPr>
          <p:nvPr/>
        </p:nvSpPr>
        <p:spPr bwMode="auto">
          <a:xfrm>
            <a:off x="499295" y="2364169"/>
            <a:ext cx="716414" cy="228366"/>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80000"/>
              </a:lnSpc>
              <a:defRPr/>
            </a:pPr>
            <a:r>
              <a:rPr lang="zh-CN" altLang="en-US" sz="900" b="1">
                <a:latin typeface="微软雅黑" panose="020B0503020204020204" pitchFamily="34" charset="-122"/>
                <a:ea typeface="微软雅黑" panose="020B0503020204020204" pitchFamily="34" charset="-122"/>
              </a:rPr>
              <a:t>组装</a:t>
            </a:r>
            <a:endParaRPr lang="zh-CN" altLang="en-US" sz="900" b="1">
              <a:latin typeface="微软雅黑" panose="020B0503020204020204" pitchFamily="34" charset="-122"/>
              <a:ea typeface="微软雅黑" panose="020B0503020204020204" pitchFamily="34" charset="-122"/>
            </a:endParaRPr>
          </a:p>
        </p:txBody>
      </p:sp>
      <p:sp>
        <p:nvSpPr>
          <p:cNvPr id="56" name="Rectangle 20"/>
          <p:cNvSpPr>
            <a:spLocks noChangeArrowheads="1"/>
          </p:cNvSpPr>
          <p:nvPr/>
        </p:nvSpPr>
        <p:spPr bwMode="auto">
          <a:xfrm>
            <a:off x="499295" y="2878938"/>
            <a:ext cx="716414" cy="229627"/>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10000"/>
              </a:lnSpc>
              <a:defRPr/>
            </a:pPr>
            <a:r>
              <a:rPr lang="zh-CN" altLang="en-US" sz="900" b="1">
                <a:latin typeface="微软雅黑" panose="020B0503020204020204" pitchFamily="34" charset="-122"/>
                <a:ea typeface="微软雅黑" panose="020B0503020204020204" pitchFamily="34" charset="-122"/>
              </a:rPr>
              <a:t>形态转换</a:t>
            </a:r>
            <a:endParaRPr lang="zh-CN" altLang="en-US" sz="900" b="1">
              <a:latin typeface="微软雅黑" panose="020B0503020204020204" pitchFamily="34" charset="-122"/>
              <a:ea typeface="微软雅黑" panose="020B0503020204020204" pitchFamily="34" charset="-122"/>
            </a:endParaRPr>
          </a:p>
        </p:txBody>
      </p:sp>
      <p:sp>
        <p:nvSpPr>
          <p:cNvPr id="57" name="Rectangle 21"/>
          <p:cNvSpPr>
            <a:spLocks noChangeArrowheads="1"/>
          </p:cNvSpPr>
          <p:nvPr/>
        </p:nvSpPr>
        <p:spPr bwMode="auto">
          <a:xfrm>
            <a:off x="2122534" y="1964214"/>
            <a:ext cx="919450" cy="306590"/>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900" b="1">
                <a:latin typeface="微软雅黑" panose="020B0503020204020204" pitchFamily="34" charset="-122"/>
                <a:ea typeface="微软雅黑" panose="020B0503020204020204" pitchFamily="34" charset="-122"/>
              </a:rPr>
              <a:t>预警机制</a:t>
            </a:r>
            <a:endParaRPr lang="zh-CN" altLang="en-US" sz="900" b="1">
              <a:latin typeface="微软雅黑" panose="020B0503020204020204" pitchFamily="34" charset="-122"/>
              <a:ea typeface="微软雅黑" panose="020B0503020204020204" pitchFamily="34" charset="-122"/>
            </a:endParaRPr>
          </a:p>
        </p:txBody>
      </p:sp>
      <p:sp>
        <p:nvSpPr>
          <p:cNvPr id="58" name="Line 22"/>
          <p:cNvSpPr>
            <a:spLocks noChangeShapeType="1"/>
          </p:cNvSpPr>
          <p:nvPr/>
        </p:nvSpPr>
        <p:spPr bwMode="auto">
          <a:xfrm flipH="1">
            <a:off x="2305583" y="2270804"/>
            <a:ext cx="0" cy="9727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59" name="Rectangle 23"/>
          <p:cNvSpPr>
            <a:spLocks noChangeArrowheads="1"/>
          </p:cNvSpPr>
          <p:nvPr/>
        </p:nvSpPr>
        <p:spPr bwMode="auto">
          <a:xfrm>
            <a:off x="2478111" y="2613984"/>
            <a:ext cx="715362" cy="228366"/>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失效存货</a:t>
            </a:r>
            <a:endParaRPr lang="zh-CN" altLang="en-US" sz="900" b="1">
              <a:latin typeface="微软雅黑" panose="020B0503020204020204" pitchFamily="34" charset="-122"/>
              <a:ea typeface="微软雅黑" panose="020B0503020204020204" pitchFamily="34" charset="-122"/>
            </a:endParaRPr>
          </a:p>
        </p:txBody>
      </p:sp>
      <p:sp>
        <p:nvSpPr>
          <p:cNvPr id="60" name="Rectangle 24"/>
          <p:cNvSpPr>
            <a:spLocks noChangeArrowheads="1"/>
          </p:cNvSpPr>
          <p:nvPr/>
        </p:nvSpPr>
        <p:spPr bwMode="auto">
          <a:xfrm>
            <a:off x="2478111" y="2868845"/>
            <a:ext cx="715362" cy="229627"/>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800" b="1">
                <a:latin typeface="微软雅黑" panose="020B0503020204020204" pitchFamily="34" charset="-122"/>
                <a:ea typeface="微软雅黑" panose="020B0503020204020204" pitchFamily="34" charset="-122"/>
              </a:rPr>
              <a:t>最高最低库存</a:t>
            </a:r>
            <a:endParaRPr lang="zh-CN" altLang="en-US" sz="800" b="1">
              <a:latin typeface="微软雅黑" panose="020B0503020204020204" pitchFamily="34" charset="-122"/>
              <a:ea typeface="微软雅黑" panose="020B0503020204020204" pitchFamily="34" charset="-122"/>
            </a:endParaRPr>
          </a:p>
        </p:txBody>
      </p:sp>
      <p:sp>
        <p:nvSpPr>
          <p:cNvPr id="61" name="Line 25"/>
          <p:cNvSpPr>
            <a:spLocks noChangeShapeType="1"/>
          </p:cNvSpPr>
          <p:nvPr/>
        </p:nvSpPr>
        <p:spPr bwMode="auto">
          <a:xfrm>
            <a:off x="1315649" y="2478983"/>
            <a:ext cx="177788"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62" name="Line 26"/>
          <p:cNvSpPr>
            <a:spLocks noChangeShapeType="1"/>
          </p:cNvSpPr>
          <p:nvPr/>
        </p:nvSpPr>
        <p:spPr bwMode="auto">
          <a:xfrm>
            <a:off x="2295063" y="2727535"/>
            <a:ext cx="177788"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63" name="Line 27"/>
          <p:cNvSpPr>
            <a:spLocks noChangeShapeType="1"/>
          </p:cNvSpPr>
          <p:nvPr/>
        </p:nvSpPr>
        <p:spPr bwMode="auto">
          <a:xfrm>
            <a:off x="2295063" y="2494123"/>
            <a:ext cx="177788" cy="2523"/>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64" name="Line 28"/>
          <p:cNvSpPr>
            <a:spLocks noChangeShapeType="1"/>
          </p:cNvSpPr>
          <p:nvPr/>
        </p:nvSpPr>
        <p:spPr bwMode="auto">
          <a:xfrm>
            <a:off x="347806" y="2452487"/>
            <a:ext cx="132552"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65" name="Line 29"/>
          <p:cNvSpPr>
            <a:spLocks noChangeShapeType="1"/>
          </p:cNvSpPr>
          <p:nvPr/>
        </p:nvSpPr>
        <p:spPr bwMode="auto">
          <a:xfrm>
            <a:off x="347806" y="2756554"/>
            <a:ext cx="132552" cy="0"/>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66" name="Line 30"/>
          <p:cNvSpPr>
            <a:spLocks noChangeShapeType="1"/>
          </p:cNvSpPr>
          <p:nvPr/>
        </p:nvSpPr>
        <p:spPr bwMode="auto">
          <a:xfrm>
            <a:off x="1315649" y="3214547"/>
            <a:ext cx="177788"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67" name="Line 31"/>
          <p:cNvSpPr>
            <a:spLocks noChangeShapeType="1"/>
          </p:cNvSpPr>
          <p:nvPr/>
        </p:nvSpPr>
        <p:spPr bwMode="auto">
          <a:xfrm>
            <a:off x="1315649" y="2974826"/>
            <a:ext cx="177788"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68" name="Line 32"/>
          <p:cNvSpPr>
            <a:spLocks noChangeShapeType="1"/>
          </p:cNvSpPr>
          <p:nvPr/>
        </p:nvSpPr>
        <p:spPr bwMode="auto">
          <a:xfrm>
            <a:off x="1315649" y="2712395"/>
            <a:ext cx="177788" cy="0"/>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69" name="Line 33"/>
          <p:cNvSpPr>
            <a:spLocks noChangeShapeType="1"/>
          </p:cNvSpPr>
          <p:nvPr/>
        </p:nvSpPr>
        <p:spPr bwMode="auto">
          <a:xfrm>
            <a:off x="2295063" y="2993752"/>
            <a:ext cx="177788"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70" name="Rectangle 34"/>
          <p:cNvSpPr>
            <a:spLocks noChangeArrowheads="1"/>
          </p:cNvSpPr>
          <p:nvPr/>
        </p:nvSpPr>
        <p:spPr bwMode="auto">
          <a:xfrm>
            <a:off x="1500801" y="3836560"/>
            <a:ext cx="715362" cy="228366"/>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80000"/>
              </a:lnSpc>
              <a:defRPr/>
            </a:pPr>
            <a:r>
              <a:rPr lang="zh-CN" altLang="en-US" sz="900" b="1">
                <a:latin typeface="微软雅黑" panose="020B0503020204020204" pitchFamily="34" charset="-122"/>
                <a:ea typeface="微软雅黑" panose="020B0503020204020204" pitchFamily="34" charset="-122"/>
              </a:rPr>
              <a:t>条形码</a:t>
            </a:r>
            <a:endParaRPr lang="zh-CN" altLang="en-US" sz="900" b="1">
              <a:latin typeface="微软雅黑" panose="020B0503020204020204" pitchFamily="34" charset="-122"/>
              <a:ea typeface="微软雅黑" panose="020B0503020204020204" pitchFamily="34" charset="-122"/>
            </a:endParaRPr>
          </a:p>
        </p:txBody>
      </p:sp>
      <p:sp>
        <p:nvSpPr>
          <p:cNvPr id="71" name="Line 35"/>
          <p:cNvSpPr>
            <a:spLocks noChangeShapeType="1"/>
          </p:cNvSpPr>
          <p:nvPr/>
        </p:nvSpPr>
        <p:spPr bwMode="auto">
          <a:xfrm>
            <a:off x="4107663" y="2731321"/>
            <a:ext cx="132552" cy="0"/>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72" name="Rectangle 36"/>
          <p:cNvSpPr>
            <a:spLocks noChangeArrowheads="1"/>
          </p:cNvSpPr>
          <p:nvPr/>
        </p:nvSpPr>
        <p:spPr bwMode="auto">
          <a:xfrm>
            <a:off x="1494489" y="3094687"/>
            <a:ext cx="715362" cy="229627"/>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可用量控制</a:t>
            </a:r>
            <a:endParaRPr lang="zh-CN" altLang="en-US" sz="900" b="1">
              <a:latin typeface="微软雅黑" panose="020B0503020204020204" pitchFamily="34" charset="-122"/>
              <a:ea typeface="微软雅黑" panose="020B0503020204020204" pitchFamily="34" charset="-122"/>
            </a:endParaRPr>
          </a:p>
        </p:txBody>
      </p:sp>
      <p:sp>
        <p:nvSpPr>
          <p:cNvPr id="73" name="Rectangle 37"/>
          <p:cNvSpPr>
            <a:spLocks noChangeArrowheads="1"/>
          </p:cNvSpPr>
          <p:nvPr/>
        </p:nvSpPr>
        <p:spPr bwMode="auto">
          <a:xfrm>
            <a:off x="499295" y="2624077"/>
            <a:ext cx="716414" cy="228366"/>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80000"/>
              </a:lnSpc>
              <a:defRPr/>
            </a:pPr>
            <a:r>
              <a:rPr lang="zh-CN" altLang="en-US" sz="900" b="1">
                <a:latin typeface="微软雅黑" panose="020B0503020204020204" pitchFamily="34" charset="-122"/>
                <a:ea typeface="微软雅黑" panose="020B0503020204020204" pitchFamily="34" charset="-122"/>
              </a:rPr>
              <a:t>拆卸</a:t>
            </a:r>
            <a:endParaRPr lang="zh-CN" altLang="en-US" sz="900" b="1">
              <a:latin typeface="微软雅黑" panose="020B0503020204020204" pitchFamily="34" charset="-122"/>
              <a:ea typeface="微软雅黑" panose="020B0503020204020204" pitchFamily="34" charset="-122"/>
            </a:endParaRPr>
          </a:p>
        </p:txBody>
      </p:sp>
      <p:sp>
        <p:nvSpPr>
          <p:cNvPr id="74" name="Rectangle 38"/>
          <p:cNvSpPr>
            <a:spLocks noChangeArrowheads="1"/>
          </p:cNvSpPr>
          <p:nvPr/>
        </p:nvSpPr>
        <p:spPr bwMode="auto">
          <a:xfrm>
            <a:off x="1487125" y="2316225"/>
            <a:ext cx="715362" cy="229627"/>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dirty="0">
                <a:latin typeface="微软雅黑" panose="020B0503020204020204" pitchFamily="34" charset="-122"/>
                <a:ea typeface="微软雅黑" panose="020B0503020204020204" pitchFamily="34" charset="-122"/>
              </a:rPr>
              <a:t>批次管理</a:t>
            </a:r>
            <a:endParaRPr lang="zh-CN" altLang="en-US" sz="900" b="1" dirty="0">
              <a:latin typeface="微软雅黑" panose="020B0503020204020204" pitchFamily="34" charset="-122"/>
              <a:ea typeface="微软雅黑" panose="020B0503020204020204" pitchFamily="34" charset="-122"/>
            </a:endParaRPr>
          </a:p>
        </p:txBody>
      </p:sp>
      <p:sp>
        <p:nvSpPr>
          <p:cNvPr id="75" name="Line 39"/>
          <p:cNvSpPr>
            <a:spLocks noChangeShapeType="1"/>
          </p:cNvSpPr>
          <p:nvPr/>
        </p:nvSpPr>
        <p:spPr bwMode="auto">
          <a:xfrm>
            <a:off x="347806" y="2998799"/>
            <a:ext cx="132552"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76" name="Line 40"/>
          <p:cNvSpPr>
            <a:spLocks noChangeShapeType="1"/>
          </p:cNvSpPr>
          <p:nvPr/>
        </p:nvSpPr>
        <p:spPr bwMode="auto">
          <a:xfrm>
            <a:off x="347806" y="3301604"/>
            <a:ext cx="132552"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77" name="Line 41"/>
          <p:cNvSpPr>
            <a:spLocks noChangeShapeType="1"/>
          </p:cNvSpPr>
          <p:nvPr/>
        </p:nvSpPr>
        <p:spPr bwMode="auto">
          <a:xfrm>
            <a:off x="339390" y="3581699"/>
            <a:ext cx="132552"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78" name="Line 42"/>
          <p:cNvSpPr>
            <a:spLocks noChangeShapeType="1"/>
          </p:cNvSpPr>
          <p:nvPr/>
        </p:nvSpPr>
        <p:spPr bwMode="auto">
          <a:xfrm>
            <a:off x="565571" y="1825428"/>
            <a:ext cx="0" cy="12112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79" name="Line 43"/>
          <p:cNvSpPr>
            <a:spLocks noChangeShapeType="1"/>
          </p:cNvSpPr>
          <p:nvPr/>
        </p:nvSpPr>
        <p:spPr bwMode="auto">
          <a:xfrm>
            <a:off x="4437992" y="1817858"/>
            <a:ext cx="0" cy="12112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80" name="Line 44"/>
          <p:cNvSpPr>
            <a:spLocks noChangeShapeType="1"/>
          </p:cNvSpPr>
          <p:nvPr/>
        </p:nvSpPr>
        <p:spPr bwMode="auto">
          <a:xfrm>
            <a:off x="4113975" y="2275851"/>
            <a:ext cx="0" cy="915986"/>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81" name="Rectangle 45"/>
          <p:cNvSpPr>
            <a:spLocks noChangeArrowheads="1"/>
          </p:cNvSpPr>
          <p:nvPr/>
        </p:nvSpPr>
        <p:spPr bwMode="auto">
          <a:xfrm>
            <a:off x="4210759" y="3098472"/>
            <a:ext cx="716414" cy="228366"/>
          </a:xfrm>
          <a:prstGeom prst="rect">
            <a:avLst/>
          </a:prstGeom>
          <a:solidFill>
            <a:schemeClr val="accent6">
              <a:lumMod val="20000"/>
              <a:lumOff val="80000"/>
            </a:schemeClr>
          </a:soli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 库存</a:t>
            </a:r>
            <a:r>
              <a:rPr lang="en-US" altLang="zh-CN" sz="900" b="1">
                <a:latin typeface="微软雅黑" panose="020B0503020204020204" pitchFamily="34" charset="-122"/>
                <a:ea typeface="微软雅黑" panose="020B0503020204020204" pitchFamily="34" charset="-122"/>
              </a:rPr>
              <a:t>ABC</a:t>
            </a:r>
            <a:r>
              <a:rPr lang="zh-CN" altLang="en-US" sz="900" b="1">
                <a:latin typeface="微软雅黑" panose="020B0503020204020204" pitchFamily="34" charset="-122"/>
                <a:ea typeface="微软雅黑" panose="020B0503020204020204" pitchFamily="34" charset="-122"/>
              </a:rPr>
              <a:t>分析</a:t>
            </a:r>
            <a:endParaRPr lang="zh-CN" altLang="en-US" sz="900" b="1">
              <a:latin typeface="微软雅黑" panose="020B0503020204020204" pitchFamily="34" charset="-122"/>
              <a:ea typeface="微软雅黑" panose="020B0503020204020204" pitchFamily="34" charset="-122"/>
            </a:endParaRPr>
          </a:p>
        </p:txBody>
      </p:sp>
      <p:sp>
        <p:nvSpPr>
          <p:cNvPr id="82" name="Line 46"/>
          <p:cNvSpPr>
            <a:spLocks noChangeShapeType="1"/>
          </p:cNvSpPr>
          <p:nvPr/>
        </p:nvSpPr>
        <p:spPr bwMode="auto">
          <a:xfrm>
            <a:off x="2295063" y="3243566"/>
            <a:ext cx="177788" cy="2523"/>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85" name="Rectangle 89"/>
          <p:cNvSpPr>
            <a:spLocks noChangeArrowheads="1"/>
          </p:cNvSpPr>
          <p:nvPr/>
        </p:nvSpPr>
        <p:spPr bwMode="auto">
          <a:xfrm>
            <a:off x="1501853" y="3589269"/>
            <a:ext cx="715362" cy="228366"/>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限额领料</a:t>
            </a:r>
            <a:endParaRPr lang="zh-CN" altLang="en-US" sz="900" b="1">
              <a:latin typeface="微软雅黑" panose="020B0503020204020204" pitchFamily="34" charset="-122"/>
              <a:ea typeface="微软雅黑" panose="020B0503020204020204" pitchFamily="34" charset="-122"/>
            </a:endParaRPr>
          </a:p>
        </p:txBody>
      </p:sp>
      <p:sp>
        <p:nvSpPr>
          <p:cNvPr id="86" name="Rectangle 90"/>
          <p:cNvSpPr>
            <a:spLocks noChangeArrowheads="1"/>
          </p:cNvSpPr>
          <p:nvPr/>
        </p:nvSpPr>
        <p:spPr bwMode="auto">
          <a:xfrm>
            <a:off x="1501853" y="3340716"/>
            <a:ext cx="715362" cy="229627"/>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货位零出库</a:t>
            </a:r>
            <a:endParaRPr lang="zh-CN" altLang="en-US" sz="900" b="1">
              <a:latin typeface="微软雅黑" panose="020B0503020204020204" pitchFamily="34" charset="-122"/>
              <a:ea typeface="微软雅黑" panose="020B0503020204020204" pitchFamily="34" charset="-122"/>
            </a:endParaRPr>
          </a:p>
        </p:txBody>
      </p:sp>
      <p:sp>
        <p:nvSpPr>
          <p:cNvPr id="87" name="Line 91"/>
          <p:cNvSpPr>
            <a:spLocks noChangeShapeType="1"/>
          </p:cNvSpPr>
          <p:nvPr/>
        </p:nvSpPr>
        <p:spPr bwMode="auto">
          <a:xfrm>
            <a:off x="1319857" y="3463100"/>
            <a:ext cx="177788"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88" name="Rectangle 92"/>
          <p:cNvSpPr>
            <a:spLocks noChangeArrowheads="1"/>
          </p:cNvSpPr>
          <p:nvPr/>
        </p:nvSpPr>
        <p:spPr bwMode="auto">
          <a:xfrm>
            <a:off x="498243" y="3183005"/>
            <a:ext cx="715362" cy="229627"/>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预留、释放</a:t>
            </a:r>
            <a:endParaRPr lang="zh-CN" altLang="en-US" sz="900" b="1">
              <a:latin typeface="微软雅黑" panose="020B0503020204020204" pitchFamily="34" charset="-122"/>
              <a:ea typeface="微软雅黑" panose="020B0503020204020204" pitchFamily="34" charset="-122"/>
            </a:endParaRPr>
          </a:p>
        </p:txBody>
      </p:sp>
      <p:sp>
        <p:nvSpPr>
          <p:cNvPr id="89" name="Rectangle 93"/>
          <p:cNvSpPr>
            <a:spLocks noChangeArrowheads="1"/>
          </p:cNvSpPr>
          <p:nvPr/>
        </p:nvSpPr>
        <p:spPr bwMode="auto">
          <a:xfrm>
            <a:off x="500347" y="3447960"/>
            <a:ext cx="716414" cy="228366"/>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挪   料</a:t>
            </a:r>
            <a:endParaRPr lang="zh-CN" altLang="en-US" sz="900" b="1">
              <a:latin typeface="微软雅黑" panose="020B0503020204020204" pitchFamily="34" charset="-122"/>
              <a:ea typeface="微软雅黑" panose="020B0503020204020204" pitchFamily="34" charset="-122"/>
            </a:endParaRPr>
          </a:p>
        </p:txBody>
      </p:sp>
      <p:sp>
        <p:nvSpPr>
          <p:cNvPr id="90" name="Rectangle 94"/>
          <p:cNvSpPr>
            <a:spLocks noChangeArrowheads="1"/>
          </p:cNvSpPr>
          <p:nvPr/>
        </p:nvSpPr>
        <p:spPr bwMode="auto">
          <a:xfrm>
            <a:off x="4212863" y="2600105"/>
            <a:ext cx="715362" cy="228366"/>
          </a:xfrm>
          <a:prstGeom prst="rect">
            <a:avLst/>
          </a:prstGeom>
          <a:solidFill>
            <a:schemeClr val="accent6">
              <a:lumMod val="20000"/>
              <a:lumOff val="80000"/>
            </a:schemeClr>
          </a:soli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80000"/>
              </a:lnSpc>
              <a:defRPr/>
            </a:pPr>
            <a:r>
              <a:rPr lang="zh-CN" altLang="en-US" sz="900" b="1">
                <a:latin typeface="微软雅黑" panose="020B0503020204020204" pitchFamily="34" charset="-122"/>
                <a:ea typeface="微软雅黑" panose="020B0503020204020204" pitchFamily="34" charset="-122"/>
              </a:rPr>
              <a:t>库存展望分析</a:t>
            </a:r>
            <a:endParaRPr lang="zh-CN" altLang="en-US" sz="900" b="1">
              <a:latin typeface="微软雅黑" panose="020B0503020204020204" pitchFamily="34" charset="-122"/>
              <a:ea typeface="微软雅黑" panose="020B0503020204020204" pitchFamily="34" charset="-122"/>
            </a:endParaRPr>
          </a:p>
        </p:txBody>
      </p:sp>
      <p:sp>
        <p:nvSpPr>
          <p:cNvPr id="91" name="Rectangle 95"/>
          <p:cNvSpPr>
            <a:spLocks noChangeArrowheads="1"/>
          </p:cNvSpPr>
          <p:nvPr/>
        </p:nvSpPr>
        <p:spPr bwMode="auto">
          <a:xfrm>
            <a:off x="4210759" y="2849919"/>
            <a:ext cx="716414" cy="228366"/>
          </a:xfrm>
          <a:prstGeom prst="rect">
            <a:avLst/>
          </a:prstGeom>
          <a:solidFill>
            <a:schemeClr val="accent6">
              <a:lumMod val="20000"/>
              <a:lumOff val="80000"/>
            </a:schemeClr>
          </a:soli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 呆滞库存分析</a:t>
            </a:r>
            <a:endParaRPr lang="zh-CN" altLang="en-US" sz="900" b="1">
              <a:latin typeface="微软雅黑" panose="020B0503020204020204" pitchFamily="34" charset="-122"/>
              <a:ea typeface="微软雅黑" panose="020B0503020204020204" pitchFamily="34" charset="-122"/>
            </a:endParaRPr>
          </a:p>
        </p:txBody>
      </p:sp>
      <p:sp>
        <p:nvSpPr>
          <p:cNvPr id="92" name="Rectangle 96"/>
          <p:cNvSpPr>
            <a:spLocks noChangeArrowheads="1"/>
          </p:cNvSpPr>
          <p:nvPr/>
        </p:nvSpPr>
        <p:spPr bwMode="auto">
          <a:xfrm>
            <a:off x="1503957" y="4101514"/>
            <a:ext cx="715362" cy="228366"/>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80000"/>
              </a:lnSpc>
              <a:defRPr/>
            </a:pPr>
            <a:r>
              <a:rPr lang="zh-CN" altLang="en-US" sz="900" b="1">
                <a:latin typeface="微软雅黑" panose="020B0503020204020204" pitchFamily="34" charset="-122"/>
                <a:ea typeface="微软雅黑" panose="020B0503020204020204" pitchFamily="34" charset="-122"/>
              </a:rPr>
              <a:t>单独存放</a:t>
            </a:r>
            <a:endParaRPr lang="zh-CN" altLang="en-US" sz="900" b="1">
              <a:latin typeface="微软雅黑" panose="020B0503020204020204" pitchFamily="34" charset="-122"/>
              <a:ea typeface="微软雅黑" panose="020B0503020204020204" pitchFamily="34" charset="-122"/>
            </a:endParaRPr>
          </a:p>
        </p:txBody>
      </p:sp>
      <p:sp>
        <p:nvSpPr>
          <p:cNvPr id="93" name="Rectangle 97"/>
          <p:cNvSpPr>
            <a:spLocks noChangeArrowheads="1"/>
          </p:cNvSpPr>
          <p:nvPr/>
        </p:nvSpPr>
        <p:spPr bwMode="auto">
          <a:xfrm>
            <a:off x="2490735" y="3124967"/>
            <a:ext cx="715362" cy="229627"/>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呆滞积压</a:t>
            </a:r>
            <a:endParaRPr lang="zh-CN" altLang="en-US" sz="900" b="1">
              <a:latin typeface="微软雅黑" panose="020B0503020204020204" pitchFamily="34" charset="-122"/>
              <a:ea typeface="微软雅黑" panose="020B0503020204020204" pitchFamily="34" charset="-122"/>
            </a:endParaRPr>
          </a:p>
        </p:txBody>
      </p:sp>
      <p:sp>
        <p:nvSpPr>
          <p:cNvPr id="94" name="Line 98"/>
          <p:cNvSpPr>
            <a:spLocks noChangeShapeType="1"/>
          </p:cNvSpPr>
          <p:nvPr/>
        </p:nvSpPr>
        <p:spPr bwMode="auto">
          <a:xfrm>
            <a:off x="4124495" y="2953378"/>
            <a:ext cx="132552"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95" name="Line 99"/>
          <p:cNvSpPr>
            <a:spLocks noChangeShapeType="1"/>
          </p:cNvSpPr>
          <p:nvPr/>
        </p:nvSpPr>
        <p:spPr bwMode="auto">
          <a:xfrm>
            <a:off x="4129755" y="3183005"/>
            <a:ext cx="132552"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96" name="Line 100"/>
          <p:cNvSpPr>
            <a:spLocks noChangeShapeType="1"/>
          </p:cNvSpPr>
          <p:nvPr/>
        </p:nvSpPr>
        <p:spPr bwMode="auto">
          <a:xfrm>
            <a:off x="1335637" y="3709129"/>
            <a:ext cx="177788" cy="0"/>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97" name="Line 101"/>
          <p:cNvSpPr>
            <a:spLocks noChangeShapeType="1"/>
          </p:cNvSpPr>
          <p:nvPr/>
        </p:nvSpPr>
        <p:spPr bwMode="auto">
          <a:xfrm>
            <a:off x="1313545" y="4184786"/>
            <a:ext cx="177788"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98" name="Line 101"/>
          <p:cNvSpPr>
            <a:spLocks noChangeShapeType="1"/>
          </p:cNvSpPr>
          <p:nvPr/>
        </p:nvSpPr>
        <p:spPr bwMode="auto">
          <a:xfrm>
            <a:off x="1332481" y="3943803"/>
            <a:ext cx="179892"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99" name="Rectangle 6"/>
          <p:cNvSpPr>
            <a:spLocks noChangeArrowheads="1"/>
          </p:cNvSpPr>
          <p:nvPr/>
        </p:nvSpPr>
        <p:spPr bwMode="auto">
          <a:xfrm>
            <a:off x="1490281" y="2584965"/>
            <a:ext cx="715362" cy="228366"/>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序列号管理</a:t>
            </a:r>
            <a:endParaRPr lang="zh-CN" altLang="en-US" sz="900" b="1">
              <a:latin typeface="微软雅黑" panose="020B0503020204020204" pitchFamily="34" charset="-122"/>
              <a:ea typeface="微软雅黑" panose="020B0503020204020204" pitchFamily="34" charset="-122"/>
            </a:endParaRPr>
          </a:p>
        </p:txBody>
      </p:sp>
      <p:sp>
        <p:nvSpPr>
          <p:cNvPr id="100" name="Rectangle 93"/>
          <p:cNvSpPr>
            <a:spLocks noChangeArrowheads="1"/>
          </p:cNvSpPr>
          <p:nvPr/>
        </p:nvSpPr>
        <p:spPr bwMode="auto">
          <a:xfrm>
            <a:off x="495087" y="3720484"/>
            <a:ext cx="715362" cy="229627"/>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不合格品处理</a:t>
            </a:r>
            <a:endParaRPr lang="zh-CN" altLang="en-US" sz="900" b="1">
              <a:latin typeface="微软雅黑" panose="020B0503020204020204" pitchFamily="34" charset="-122"/>
              <a:ea typeface="微软雅黑" panose="020B0503020204020204" pitchFamily="34" charset="-122"/>
            </a:endParaRPr>
          </a:p>
        </p:txBody>
      </p:sp>
      <p:sp>
        <p:nvSpPr>
          <p:cNvPr id="101" name="Line 41"/>
          <p:cNvSpPr>
            <a:spLocks noChangeShapeType="1"/>
          </p:cNvSpPr>
          <p:nvPr/>
        </p:nvSpPr>
        <p:spPr bwMode="auto">
          <a:xfrm>
            <a:off x="345702" y="3812588"/>
            <a:ext cx="132552"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102" name="Rectangle 8"/>
          <p:cNvSpPr>
            <a:spLocks noChangeArrowheads="1"/>
          </p:cNvSpPr>
          <p:nvPr/>
        </p:nvSpPr>
        <p:spPr bwMode="auto">
          <a:xfrm>
            <a:off x="3155601" y="1976831"/>
            <a:ext cx="770066" cy="297759"/>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库存业务</a:t>
            </a:r>
            <a:endParaRPr lang="zh-CN" altLang="en-US" sz="900" b="1">
              <a:latin typeface="微软雅黑" panose="020B0503020204020204" pitchFamily="34" charset="-122"/>
              <a:ea typeface="微软雅黑" panose="020B0503020204020204" pitchFamily="34" charset="-122"/>
            </a:endParaRPr>
          </a:p>
        </p:txBody>
      </p:sp>
      <p:sp>
        <p:nvSpPr>
          <p:cNvPr id="103" name="Rectangle 15"/>
          <p:cNvSpPr>
            <a:spLocks noChangeArrowheads="1"/>
          </p:cNvSpPr>
          <p:nvPr/>
        </p:nvSpPr>
        <p:spPr bwMode="auto">
          <a:xfrm>
            <a:off x="3352325" y="2361646"/>
            <a:ext cx="715362" cy="229627"/>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80000"/>
              </a:lnSpc>
              <a:defRPr/>
            </a:pPr>
            <a:r>
              <a:rPr lang="zh-CN" altLang="en-US" sz="900" b="1">
                <a:latin typeface="微软雅黑" panose="020B0503020204020204" pitchFamily="34" charset="-122"/>
                <a:ea typeface="微软雅黑" panose="020B0503020204020204" pitchFamily="34" charset="-122"/>
              </a:rPr>
              <a:t>入库业务</a:t>
            </a:r>
            <a:endParaRPr lang="zh-CN" altLang="en-US" sz="900" b="1">
              <a:latin typeface="微软雅黑" panose="020B0503020204020204" pitchFamily="34" charset="-122"/>
              <a:ea typeface="微软雅黑" panose="020B0503020204020204" pitchFamily="34" charset="-122"/>
            </a:endParaRPr>
          </a:p>
        </p:txBody>
      </p:sp>
      <p:sp>
        <p:nvSpPr>
          <p:cNvPr id="104" name="Line 43"/>
          <p:cNvSpPr>
            <a:spLocks noChangeShapeType="1"/>
          </p:cNvSpPr>
          <p:nvPr/>
        </p:nvSpPr>
        <p:spPr bwMode="auto">
          <a:xfrm>
            <a:off x="3564830" y="1839307"/>
            <a:ext cx="0" cy="12112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105" name="Line 44"/>
          <p:cNvSpPr>
            <a:spLocks noChangeShapeType="1"/>
          </p:cNvSpPr>
          <p:nvPr/>
        </p:nvSpPr>
        <p:spPr bwMode="auto">
          <a:xfrm>
            <a:off x="3256593" y="2279636"/>
            <a:ext cx="0" cy="1184726"/>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106" name="Rectangle 45"/>
          <p:cNvSpPr>
            <a:spLocks noChangeArrowheads="1"/>
          </p:cNvSpPr>
          <p:nvPr/>
        </p:nvSpPr>
        <p:spPr bwMode="auto">
          <a:xfrm>
            <a:off x="3385989" y="3113612"/>
            <a:ext cx="680646" cy="228366"/>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 盘  点</a:t>
            </a:r>
            <a:endParaRPr lang="zh-CN" altLang="en-US" sz="900" b="1">
              <a:latin typeface="微软雅黑" panose="020B0503020204020204" pitchFamily="34" charset="-122"/>
              <a:ea typeface="微软雅黑" panose="020B0503020204020204" pitchFamily="34" charset="-122"/>
            </a:endParaRPr>
          </a:p>
        </p:txBody>
      </p:sp>
      <p:sp>
        <p:nvSpPr>
          <p:cNvPr id="107" name="Rectangle 94"/>
          <p:cNvSpPr>
            <a:spLocks noChangeArrowheads="1"/>
          </p:cNvSpPr>
          <p:nvPr/>
        </p:nvSpPr>
        <p:spPr bwMode="auto">
          <a:xfrm>
            <a:off x="3353377" y="2615245"/>
            <a:ext cx="715362" cy="228366"/>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80000"/>
              </a:lnSpc>
              <a:defRPr/>
            </a:pPr>
            <a:r>
              <a:rPr lang="zh-CN" altLang="en-US" sz="900" b="1">
                <a:latin typeface="微软雅黑" panose="020B0503020204020204" pitchFamily="34" charset="-122"/>
                <a:ea typeface="微软雅黑" panose="020B0503020204020204" pitchFamily="34" charset="-122"/>
              </a:rPr>
              <a:t>出库业务</a:t>
            </a:r>
            <a:endParaRPr lang="zh-CN" altLang="en-US" sz="900" b="1">
              <a:latin typeface="微软雅黑" panose="020B0503020204020204" pitchFamily="34" charset="-122"/>
              <a:ea typeface="微软雅黑" panose="020B0503020204020204" pitchFamily="34" charset="-122"/>
            </a:endParaRPr>
          </a:p>
        </p:txBody>
      </p:sp>
      <p:sp>
        <p:nvSpPr>
          <p:cNvPr id="108" name="Rectangle 95"/>
          <p:cNvSpPr>
            <a:spLocks noChangeArrowheads="1"/>
          </p:cNvSpPr>
          <p:nvPr/>
        </p:nvSpPr>
        <p:spPr bwMode="auto">
          <a:xfrm>
            <a:off x="3342857" y="2865060"/>
            <a:ext cx="723778" cy="228366"/>
          </a:xfrm>
          <a:prstGeom prst="rect">
            <a:avLst/>
          </a:prstGeom>
          <a:solidFill>
            <a:schemeClr val="accent6">
              <a:lumMod val="20000"/>
              <a:lumOff val="80000"/>
            </a:schemeClr>
          </a:solidFill>
          <a:ln>
            <a:solidFill>
              <a:schemeClr val="bg1">
                <a:lumMod val="75000"/>
              </a:schemeClr>
            </a:solid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a:latin typeface="微软雅黑" panose="020B0503020204020204" pitchFamily="34" charset="-122"/>
                <a:ea typeface="微软雅黑" panose="020B0503020204020204" pitchFamily="34" charset="-122"/>
              </a:rPr>
              <a:t> 调   拨</a:t>
            </a:r>
            <a:endParaRPr lang="zh-CN" altLang="en-US" sz="900" b="1">
              <a:latin typeface="微软雅黑" panose="020B0503020204020204" pitchFamily="34" charset="-122"/>
              <a:ea typeface="微软雅黑" panose="020B0503020204020204" pitchFamily="34" charset="-122"/>
            </a:endParaRPr>
          </a:p>
        </p:txBody>
      </p:sp>
      <p:sp>
        <p:nvSpPr>
          <p:cNvPr id="109" name="Line 98"/>
          <p:cNvSpPr>
            <a:spLocks noChangeShapeType="1"/>
          </p:cNvSpPr>
          <p:nvPr/>
        </p:nvSpPr>
        <p:spPr bwMode="auto">
          <a:xfrm>
            <a:off x="3268165" y="2957163"/>
            <a:ext cx="132552" cy="2523"/>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110" name="Line 99"/>
          <p:cNvSpPr>
            <a:spLocks noChangeShapeType="1"/>
          </p:cNvSpPr>
          <p:nvPr/>
        </p:nvSpPr>
        <p:spPr bwMode="auto">
          <a:xfrm>
            <a:off x="3273425" y="3186790"/>
            <a:ext cx="132552" cy="1262"/>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111" name="Line 35"/>
          <p:cNvSpPr>
            <a:spLocks noChangeShapeType="1"/>
          </p:cNvSpPr>
          <p:nvPr/>
        </p:nvSpPr>
        <p:spPr bwMode="auto">
          <a:xfrm>
            <a:off x="3251333" y="2735106"/>
            <a:ext cx="134656" cy="0"/>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112" name="Line 16"/>
          <p:cNvSpPr>
            <a:spLocks noChangeShapeType="1"/>
          </p:cNvSpPr>
          <p:nvPr/>
        </p:nvSpPr>
        <p:spPr bwMode="auto">
          <a:xfrm>
            <a:off x="3251333" y="2494123"/>
            <a:ext cx="132552" cy="0"/>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109728" rIns="0"/>
          <a:lstStyle/>
          <a:p>
            <a:pPr>
              <a:defRPr/>
            </a:pPr>
            <a:endParaRPr lang="zh-CN" altLang="en-US">
              <a:latin typeface="微软雅黑" panose="020B0503020204020204" pitchFamily="34" charset="-122"/>
              <a:ea typeface="微软雅黑" panose="020B0503020204020204" pitchFamily="34" charset="-122"/>
            </a:endParaRPr>
          </a:p>
        </p:txBody>
      </p:sp>
      <p:sp>
        <p:nvSpPr>
          <p:cNvPr id="153" name="Rectangle 45"/>
          <p:cNvSpPr>
            <a:spLocks noChangeArrowheads="1"/>
          </p:cNvSpPr>
          <p:nvPr/>
        </p:nvSpPr>
        <p:spPr bwMode="auto">
          <a:xfrm>
            <a:off x="3372085" y="3383504"/>
            <a:ext cx="680309" cy="231011"/>
          </a:xfrm>
          <a:prstGeom prst="rect">
            <a:avLst/>
          </a:prstGeom>
          <a:solidFill>
            <a:schemeClr val="accent6">
              <a:lumMod val="20000"/>
              <a:lumOff val="80000"/>
            </a:schemeClr>
          </a:solidFill>
          <a:ln>
            <a:solidFill>
              <a:schemeClr val="bg1">
                <a:lumMod val="75000"/>
              </a:schemeClr>
            </a:solidFill>
          </a:ln>
        </p:spPr>
        <p:txBody>
          <a:bodyPr wrap="none" lIns="53566" tIns="26783" rIns="53566" bIns="2678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70000"/>
              </a:lnSpc>
              <a:defRPr/>
            </a:pPr>
            <a:r>
              <a:rPr lang="zh-CN" altLang="en-US" sz="900" b="1" dirty="0">
                <a:latin typeface="微软雅黑" panose="020B0503020204020204" pitchFamily="34" charset="-122"/>
                <a:ea typeface="微软雅黑" panose="020B0503020204020204" pitchFamily="34" charset="-122"/>
              </a:rPr>
              <a:t>借入借出</a:t>
            </a:r>
            <a:endParaRPr lang="zh-CN" altLang="en-US" sz="900" b="1" dirty="0">
              <a:latin typeface="微软雅黑" panose="020B0503020204020204" pitchFamily="34" charset="-122"/>
              <a:ea typeface="微软雅黑" panose="020B0503020204020204" pitchFamily="34" charset="-122"/>
            </a:endParaRPr>
          </a:p>
        </p:txBody>
      </p:sp>
      <p:sp>
        <p:nvSpPr>
          <p:cNvPr id="154" name="Line 99"/>
          <p:cNvSpPr>
            <a:spLocks noChangeShapeType="1"/>
          </p:cNvSpPr>
          <p:nvPr/>
        </p:nvSpPr>
        <p:spPr bwMode="auto">
          <a:xfrm>
            <a:off x="3258699" y="3457830"/>
            <a:ext cx="133027" cy="1004"/>
          </a:xfrm>
          <a:prstGeom prst="line">
            <a:avLst/>
          </a:prstGeom>
          <a:noFill/>
          <a:ln w="28575">
            <a:solidFill>
              <a:schemeClr val="bg1">
                <a:lumMod val="75000"/>
              </a:schemeClr>
            </a:solidFill>
            <a:rou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lIns="64279" tIns="26783" rIns="0" bIns="26783"/>
          <a:lstStyle/>
          <a:p>
            <a:pPr>
              <a:defRPr/>
            </a:pPr>
            <a:endParaRPr lang="zh-CN" altLang="en-US">
              <a:latin typeface="微软雅黑" panose="020B0503020204020204" pitchFamily="34" charset="-122"/>
              <a:ea typeface="微软雅黑" panose="020B0503020204020204" pitchFamily="34" charset="-122"/>
            </a:endParaRPr>
          </a:p>
        </p:txBody>
      </p:sp>
      <p:pic>
        <p:nvPicPr>
          <p:cNvPr id="155" name="内容占位符 3" descr="库房布置图.jp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207599" y="1574200"/>
            <a:ext cx="3820456" cy="244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标题 1"/>
          <p:cNvSpPr txBox="1"/>
          <p:nvPr/>
        </p:nvSpPr>
        <p:spPr>
          <a:xfrm>
            <a:off x="6388836" y="4070102"/>
            <a:ext cx="1457980" cy="373856"/>
          </a:xfrm>
          <a:prstGeom prst="rect">
            <a:avLst/>
          </a:prstGeom>
        </p:spPr>
        <p:txBody>
          <a:bodyPr vert="horz" lIns="53566" tIns="26783" rIns="53566" bIns="26783" rtlCol="0" anchor="ctr">
            <a:normAutofit/>
          </a:bodyPr>
          <a:lstStyle>
            <a:lvl1pPr algn="l" defTabSz="1083945" rtl="0" eaLnBrk="1" latinLnBrk="0" hangingPunct="1">
              <a:lnSpc>
                <a:spcPct val="90000"/>
              </a:lnSpc>
              <a:spcBef>
                <a:spcPct val="0"/>
              </a:spcBef>
              <a:buNone/>
              <a:defRPr sz="5215" kern="1200">
                <a:solidFill>
                  <a:schemeClr val="tx1"/>
                </a:solidFill>
                <a:latin typeface="+mj-lt"/>
                <a:ea typeface="+mj-ea"/>
                <a:cs typeface="+mj-cs"/>
              </a:defRPr>
            </a:lvl1pPr>
          </a:lstStyle>
          <a:p>
            <a:pPr algn="ctr" defTabSz="535940"/>
            <a:r>
              <a:rPr lang="zh-CN" altLang="en-US" sz="1100" dirty="0">
                <a:latin typeface="微软雅黑" panose="020B0503020204020204" pitchFamily="34" charset="-122"/>
                <a:ea typeface="微软雅黑" panose="020B0503020204020204" pitchFamily="34" charset="-122"/>
              </a:rPr>
              <a:t>仓库布局示例</a:t>
            </a:r>
            <a:endParaRPr lang="zh-CN" altLang="en-US" sz="1100" dirty="0">
              <a:latin typeface="微软雅黑" panose="020B0503020204020204" pitchFamily="34" charset="-122"/>
              <a:ea typeface="微软雅黑" panose="020B0503020204020204" pitchFamily="34" charset="-122"/>
            </a:endParaRPr>
          </a:p>
        </p:txBody>
      </p:sp>
      <p:sp>
        <p:nvSpPr>
          <p:cNvPr id="2" name="文本占位符 1"/>
          <p:cNvSpPr>
            <a:spLocks noGrp="1"/>
          </p:cNvSpPr>
          <p:nvPr>
            <p:ph type="body" sz="quarter" idx="10"/>
          </p:nvPr>
        </p:nvSpPr>
        <p:spPr/>
        <p:txBody>
          <a:bodyPr>
            <a:normAutofit lnSpcReduction="10000"/>
          </a:bodyPr>
          <a:lstStyle/>
          <a:p>
            <a:r>
              <a:rPr lang="zh-CN" altLang="en-US" dirty="0" smtClean="0">
                <a:latin typeface="+mn-ea"/>
              </a:rPr>
              <a:t>仓储</a:t>
            </a:r>
            <a:r>
              <a:rPr lang="zh-CN" altLang="en-US" dirty="0">
                <a:latin typeface="+mn-ea"/>
              </a:rPr>
              <a:t>管理</a:t>
            </a:r>
            <a:r>
              <a:rPr lang="en-US" altLang="zh-CN" dirty="0">
                <a:latin typeface="+mn-ea"/>
              </a:rPr>
              <a:t>-</a:t>
            </a:r>
            <a:r>
              <a:rPr lang="zh-CN" altLang="en-US" dirty="0">
                <a:latin typeface="+mn-ea"/>
              </a:rPr>
              <a:t>管理框</a:t>
            </a:r>
            <a:r>
              <a:rPr lang="zh-CN" altLang="en-US" dirty="0" smtClean="0">
                <a:latin typeface="+mn-ea"/>
              </a:rPr>
              <a:t>架</a:t>
            </a:r>
            <a:endParaRPr lang="zh-CN" altLang="en-US"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ph type="body" sz="quarter" idx="10"/>
          </p:nvPr>
        </p:nvSpPr>
        <p:spPr/>
        <p:txBody>
          <a:bodyPr>
            <a:normAutofit lnSpcReduction="10000"/>
          </a:bodyPr>
          <a:lstStyle/>
          <a:p>
            <a:r>
              <a:rPr lang="zh-CN" altLang="en-US" dirty="0" smtClean="0"/>
              <a:t>数字化仓储管理</a:t>
            </a:r>
            <a:r>
              <a:rPr lang="en-US" altLang="zh-CN" dirty="0" smtClean="0"/>
              <a:t>-WMS</a:t>
            </a:r>
            <a:endParaRPr lang="zh-CN" altLang="en-US" dirty="0"/>
          </a:p>
        </p:txBody>
      </p:sp>
      <p:sp>
        <p:nvSpPr>
          <p:cNvPr id="3" name="TextBox 22"/>
          <p:cNvSpPr txBox="1"/>
          <p:nvPr/>
        </p:nvSpPr>
        <p:spPr>
          <a:xfrm>
            <a:off x="424861" y="1419622"/>
            <a:ext cx="1338828" cy="2308324"/>
          </a:xfrm>
          <a:prstGeom prst="rect">
            <a:avLst/>
          </a:prstGeom>
          <a:noFill/>
        </p:spPr>
        <p:txBody>
          <a:bodyPr wrap="none" rtlCol="0">
            <a:spAutoFit/>
          </a:bodyPr>
          <a:lstStyle/>
          <a:p>
            <a:pPr>
              <a:lnSpc>
                <a:spcPct val="150000"/>
              </a:lnSpc>
            </a:pPr>
            <a:r>
              <a:rPr lang="zh-CN" altLang="en-US" sz="1200" b="1" spc="300" dirty="0">
                <a:solidFill>
                  <a:prstClr val="black">
                    <a:lumMod val="95000"/>
                    <a:lumOff val="5000"/>
                  </a:prstClr>
                </a:solidFill>
                <a:latin typeface="微软雅黑" panose="020B0503020204020204" pitchFamily="34" charset="-122"/>
                <a:ea typeface="微软雅黑" panose="020B0503020204020204" pitchFamily="34" charset="-122"/>
              </a:rPr>
              <a:t>批次策略</a:t>
            </a:r>
            <a:endParaRPr lang="en-US" altLang="zh-CN" sz="1200" b="1" spc="300" dirty="0">
              <a:solidFill>
                <a:prstClr val="black">
                  <a:lumMod val="95000"/>
                  <a:lumOff val="5000"/>
                </a:prstClr>
              </a:solidFill>
              <a:latin typeface="微软雅黑" panose="020B0503020204020204" pitchFamily="34" charset="-122"/>
              <a:ea typeface="微软雅黑" panose="020B0503020204020204" pitchFamily="34" charset="-122"/>
            </a:endParaRPr>
          </a:p>
          <a:p>
            <a:pPr>
              <a:lnSpc>
                <a:spcPct val="150000"/>
              </a:lnSpc>
            </a:pPr>
            <a:r>
              <a:rPr lang="zh-CN" altLang="en-US" sz="1200" b="1" spc="300" dirty="0">
                <a:solidFill>
                  <a:prstClr val="black">
                    <a:lumMod val="95000"/>
                    <a:lumOff val="5000"/>
                  </a:prstClr>
                </a:solidFill>
                <a:latin typeface="微软雅黑" panose="020B0503020204020204" pitchFamily="34" charset="-122"/>
                <a:ea typeface="微软雅黑" panose="020B0503020204020204" pitchFamily="34" charset="-122"/>
              </a:rPr>
              <a:t>包装策略</a:t>
            </a:r>
            <a:endParaRPr lang="en-US" altLang="zh-CN" sz="1200" b="1" spc="300" dirty="0">
              <a:solidFill>
                <a:prstClr val="black">
                  <a:lumMod val="95000"/>
                  <a:lumOff val="5000"/>
                </a:prstClr>
              </a:solidFill>
              <a:latin typeface="微软雅黑" panose="020B0503020204020204" pitchFamily="34" charset="-122"/>
              <a:ea typeface="微软雅黑" panose="020B0503020204020204" pitchFamily="34" charset="-122"/>
            </a:endParaRPr>
          </a:p>
          <a:p>
            <a:pPr>
              <a:lnSpc>
                <a:spcPct val="150000"/>
              </a:lnSpc>
            </a:pPr>
            <a:r>
              <a:rPr lang="zh-CN" altLang="en-US" sz="1200" b="1" spc="300" dirty="0">
                <a:solidFill>
                  <a:prstClr val="black">
                    <a:lumMod val="95000"/>
                    <a:lumOff val="5000"/>
                  </a:prstClr>
                </a:solidFill>
                <a:latin typeface="微软雅黑" panose="020B0503020204020204" pitchFamily="34" charset="-122"/>
                <a:ea typeface="微软雅黑" panose="020B0503020204020204" pitchFamily="34" charset="-122"/>
              </a:rPr>
              <a:t>库位策略</a:t>
            </a:r>
            <a:endParaRPr lang="en-US" altLang="zh-CN" sz="1200" b="1" spc="300" dirty="0">
              <a:solidFill>
                <a:prstClr val="black">
                  <a:lumMod val="95000"/>
                  <a:lumOff val="5000"/>
                </a:prstClr>
              </a:solidFill>
              <a:latin typeface="微软雅黑" panose="020B0503020204020204" pitchFamily="34" charset="-122"/>
              <a:ea typeface="微软雅黑" panose="020B0503020204020204" pitchFamily="34" charset="-122"/>
            </a:endParaRPr>
          </a:p>
          <a:p>
            <a:pPr>
              <a:lnSpc>
                <a:spcPct val="150000"/>
              </a:lnSpc>
            </a:pPr>
            <a:r>
              <a:rPr lang="zh-CN" altLang="en-US" sz="1200" b="1" spc="300" dirty="0">
                <a:solidFill>
                  <a:prstClr val="black">
                    <a:lumMod val="95000"/>
                    <a:lumOff val="5000"/>
                  </a:prstClr>
                </a:solidFill>
                <a:latin typeface="微软雅黑" panose="020B0503020204020204" pitchFamily="34" charset="-122"/>
                <a:ea typeface="微软雅黑" panose="020B0503020204020204" pitchFamily="34" charset="-122"/>
              </a:rPr>
              <a:t>上架策略</a:t>
            </a:r>
            <a:endParaRPr lang="en-US" altLang="zh-CN" sz="1200" b="1" spc="300" dirty="0">
              <a:solidFill>
                <a:prstClr val="black">
                  <a:lumMod val="95000"/>
                  <a:lumOff val="5000"/>
                </a:prstClr>
              </a:solidFill>
              <a:latin typeface="微软雅黑" panose="020B0503020204020204" pitchFamily="34" charset="-122"/>
              <a:ea typeface="微软雅黑" panose="020B0503020204020204" pitchFamily="34" charset="-122"/>
            </a:endParaRPr>
          </a:p>
          <a:p>
            <a:pPr>
              <a:lnSpc>
                <a:spcPct val="150000"/>
              </a:lnSpc>
            </a:pPr>
            <a:r>
              <a:rPr lang="zh-CN" altLang="en-US" sz="1200" b="1" spc="300" dirty="0">
                <a:solidFill>
                  <a:prstClr val="black">
                    <a:lumMod val="95000"/>
                    <a:lumOff val="5000"/>
                  </a:prstClr>
                </a:solidFill>
                <a:latin typeface="微软雅黑" panose="020B0503020204020204" pitchFamily="34" charset="-122"/>
                <a:ea typeface="微软雅黑" panose="020B0503020204020204" pitchFamily="34" charset="-122"/>
              </a:rPr>
              <a:t>库存周转策略</a:t>
            </a:r>
            <a:endParaRPr lang="en-US" altLang="zh-CN" sz="1200" b="1" spc="300" dirty="0">
              <a:solidFill>
                <a:prstClr val="black">
                  <a:lumMod val="95000"/>
                  <a:lumOff val="5000"/>
                </a:prstClr>
              </a:solidFill>
              <a:latin typeface="微软雅黑" panose="020B0503020204020204" pitchFamily="34" charset="-122"/>
              <a:ea typeface="微软雅黑" panose="020B0503020204020204" pitchFamily="34" charset="-122"/>
            </a:endParaRPr>
          </a:p>
          <a:p>
            <a:pPr>
              <a:lnSpc>
                <a:spcPct val="150000"/>
              </a:lnSpc>
            </a:pPr>
            <a:r>
              <a:rPr lang="zh-CN" altLang="en-US" sz="1200" b="1" spc="300" dirty="0">
                <a:solidFill>
                  <a:prstClr val="black">
                    <a:lumMod val="95000"/>
                    <a:lumOff val="5000"/>
                  </a:prstClr>
                </a:solidFill>
                <a:latin typeface="微软雅黑" panose="020B0503020204020204" pitchFamily="34" charset="-122"/>
                <a:ea typeface="微软雅黑" panose="020B0503020204020204" pitchFamily="34" charset="-122"/>
              </a:rPr>
              <a:t>拣货策略</a:t>
            </a:r>
            <a:endParaRPr lang="en-US" altLang="zh-CN" sz="1200" b="1" spc="300" dirty="0">
              <a:solidFill>
                <a:prstClr val="black">
                  <a:lumMod val="95000"/>
                  <a:lumOff val="5000"/>
                </a:prstClr>
              </a:solidFill>
              <a:latin typeface="微软雅黑" panose="020B0503020204020204" pitchFamily="34" charset="-122"/>
              <a:ea typeface="微软雅黑" panose="020B0503020204020204" pitchFamily="34" charset="-122"/>
            </a:endParaRPr>
          </a:p>
          <a:p>
            <a:pPr>
              <a:lnSpc>
                <a:spcPct val="150000"/>
              </a:lnSpc>
            </a:pPr>
            <a:r>
              <a:rPr lang="zh-CN" altLang="en-US" sz="1200" b="1" spc="300" dirty="0">
                <a:solidFill>
                  <a:prstClr val="black">
                    <a:lumMod val="95000"/>
                    <a:lumOff val="5000"/>
                  </a:prstClr>
                </a:solidFill>
                <a:latin typeface="微软雅黑" panose="020B0503020204020204" pitchFamily="34" charset="-122"/>
                <a:ea typeface="微软雅黑" panose="020B0503020204020204" pitchFamily="34" charset="-122"/>
              </a:rPr>
              <a:t>补货策略</a:t>
            </a:r>
            <a:endParaRPr lang="en-US" altLang="zh-CN" sz="1200" b="1" spc="300" dirty="0">
              <a:solidFill>
                <a:prstClr val="black">
                  <a:lumMod val="95000"/>
                  <a:lumOff val="5000"/>
                </a:prstClr>
              </a:solidFill>
              <a:latin typeface="微软雅黑" panose="020B0503020204020204" pitchFamily="34" charset="-122"/>
              <a:ea typeface="微软雅黑" panose="020B0503020204020204" pitchFamily="34" charset="-122"/>
            </a:endParaRPr>
          </a:p>
          <a:p>
            <a:pPr>
              <a:lnSpc>
                <a:spcPct val="150000"/>
              </a:lnSpc>
            </a:pPr>
            <a:r>
              <a:rPr lang="zh-CN" altLang="en-US" sz="1200" b="1" spc="300" dirty="0">
                <a:solidFill>
                  <a:prstClr val="black">
                    <a:lumMod val="95000"/>
                    <a:lumOff val="5000"/>
                  </a:prstClr>
                </a:solidFill>
                <a:latin typeface="微软雅黑" panose="020B0503020204020204" pitchFamily="34" charset="-122"/>
                <a:ea typeface="微软雅黑" panose="020B0503020204020204" pitchFamily="34" charset="-122"/>
              </a:rPr>
              <a:t>盘点策略</a:t>
            </a:r>
            <a:endParaRPr lang="zh-CN" altLang="en-US" sz="1200" b="1" spc="30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4" name="TextBox 28"/>
          <p:cNvSpPr txBox="1"/>
          <p:nvPr/>
        </p:nvSpPr>
        <p:spPr>
          <a:xfrm>
            <a:off x="4572001" y="723349"/>
            <a:ext cx="954107" cy="1200329"/>
          </a:xfrm>
          <a:prstGeom prst="rect">
            <a:avLst/>
          </a:prstGeom>
          <a:noFill/>
        </p:spPr>
        <p:txBody>
          <a:bodyPr wrap="none" rtlCol="0">
            <a:spAutoFit/>
          </a:bodyPr>
          <a:lstStyle/>
          <a:p>
            <a:pPr>
              <a:lnSpc>
                <a:spcPct val="150000"/>
              </a:lnSpc>
            </a:pPr>
            <a:r>
              <a:rPr lang="zh-CN" altLang="en-US" sz="1200" b="1" dirty="0">
                <a:solidFill>
                  <a:prstClr val="black">
                    <a:lumMod val="95000"/>
                    <a:lumOff val="5000"/>
                  </a:prstClr>
                </a:solidFill>
                <a:latin typeface="微软雅黑" panose="020B0503020204020204" pitchFamily="34" charset="-122"/>
                <a:ea typeface="微软雅黑" panose="020B0503020204020204" pitchFamily="34" charset="-122"/>
              </a:rPr>
              <a:t>入库、上架</a:t>
            </a:r>
            <a:endParaRPr lang="en-US" altLang="zh-CN" sz="1200" b="1" dirty="0">
              <a:solidFill>
                <a:prstClr val="black">
                  <a:lumMod val="95000"/>
                  <a:lumOff val="5000"/>
                </a:prstClr>
              </a:solidFill>
              <a:latin typeface="微软雅黑" panose="020B0503020204020204" pitchFamily="34" charset="-122"/>
              <a:ea typeface="微软雅黑" panose="020B0503020204020204" pitchFamily="34" charset="-122"/>
            </a:endParaRPr>
          </a:p>
          <a:p>
            <a:pPr>
              <a:lnSpc>
                <a:spcPct val="150000"/>
              </a:lnSpc>
            </a:pPr>
            <a:r>
              <a:rPr lang="zh-CN" altLang="en-US" sz="1200" b="1" dirty="0">
                <a:solidFill>
                  <a:prstClr val="black">
                    <a:lumMod val="95000"/>
                    <a:lumOff val="5000"/>
                  </a:prstClr>
                </a:solidFill>
                <a:latin typeface="微软雅黑" panose="020B0503020204020204" pitchFamily="34" charset="-122"/>
                <a:ea typeface="微软雅黑" panose="020B0503020204020204" pitchFamily="34" charset="-122"/>
              </a:rPr>
              <a:t>拣货、出库</a:t>
            </a:r>
            <a:endParaRPr lang="en-US" altLang="zh-CN" sz="1200" b="1" dirty="0">
              <a:solidFill>
                <a:prstClr val="black">
                  <a:lumMod val="95000"/>
                  <a:lumOff val="5000"/>
                </a:prstClr>
              </a:solidFill>
              <a:latin typeface="微软雅黑" panose="020B0503020204020204" pitchFamily="34" charset="-122"/>
              <a:ea typeface="微软雅黑" panose="020B0503020204020204" pitchFamily="34" charset="-122"/>
            </a:endParaRPr>
          </a:p>
          <a:p>
            <a:pPr>
              <a:lnSpc>
                <a:spcPct val="150000"/>
              </a:lnSpc>
            </a:pPr>
            <a:r>
              <a:rPr lang="zh-CN" altLang="en-US" sz="1200" b="1" dirty="0">
                <a:solidFill>
                  <a:prstClr val="black">
                    <a:lumMod val="95000"/>
                    <a:lumOff val="5000"/>
                  </a:prstClr>
                </a:solidFill>
                <a:latin typeface="微软雅黑" panose="020B0503020204020204" pitchFamily="34" charset="-122"/>
                <a:ea typeface="微软雅黑" panose="020B0503020204020204" pitchFamily="34" charset="-122"/>
              </a:rPr>
              <a:t>装箱、码盘</a:t>
            </a:r>
            <a:endParaRPr lang="en-US" altLang="zh-CN" sz="1200" b="1" dirty="0">
              <a:solidFill>
                <a:prstClr val="black">
                  <a:lumMod val="95000"/>
                  <a:lumOff val="5000"/>
                </a:prstClr>
              </a:solidFill>
              <a:latin typeface="微软雅黑" panose="020B0503020204020204" pitchFamily="34" charset="-122"/>
              <a:ea typeface="微软雅黑" panose="020B0503020204020204" pitchFamily="34" charset="-122"/>
            </a:endParaRPr>
          </a:p>
          <a:p>
            <a:pPr>
              <a:lnSpc>
                <a:spcPct val="150000"/>
              </a:lnSpc>
            </a:pPr>
            <a:r>
              <a:rPr lang="zh-CN" altLang="en-US" sz="1200" b="1" dirty="0">
                <a:solidFill>
                  <a:prstClr val="black">
                    <a:lumMod val="95000"/>
                    <a:lumOff val="5000"/>
                  </a:prstClr>
                </a:solidFill>
                <a:latin typeface="微软雅黑" panose="020B0503020204020204" pitchFamily="34" charset="-122"/>
                <a:ea typeface="微软雅黑" panose="020B0503020204020204" pitchFamily="34" charset="-122"/>
              </a:rPr>
              <a:t>移库、盘点</a:t>
            </a:r>
            <a:endParaRPr lang="zh-CN" altLang="en-US" sz="12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graphicFrame>
        <p:nvGraphicFramePr>
          <p:cNvPr id="5" name="图示 4"/>
          <p:cNvGraphicFramePr/>
          <p:nvPr/>
        </p:nvGraphicFramePr>
        <p:xfrm>
          <a:off x="492224" y="699543"/>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8185" y="2556187"/>
            <a:ext cx="2685045" cy="2031788"/>
          </a:xfrm>
          <a:prstGeom prst="rect">
            <a:avLst/>
          </a:prstGeom>
        </p:spPr>
      </p:pic>
      <p:sp>
        <p:nvSpPr>
          <p:cNvPr id="7" name="TextBox 15"/>
          <p:cNvSpPr txBox="1"/>
          <p:nvPr/>
        </p:nvSpPr>
        <p:spPr>
          <a:xfrm>
            <a:off x="6939764" y="4539312"/>
            <a:ext cx="1261884" cy="369332"/>
          </a:xfrm>
          <a:prstGeom prst="rect">
            <a:avLst/>
          </a:prstGeom>
          <a:noFill/>
        </p:spPr>
        <p:txBody>
          <a:bodyPr wrap="none" rtlCol="0">
            <a:spAutoFit/>
          </a:bodyPr>
          <a:lstStyle/>
          <a:p>
            <a:pPr>
              <a:lnSpc>
                <a:spcPct val="150000"/>
              </a:lnSpc>
            </a:pPr>
            <a:r>
              <a:rPr lang="zh-CN" altLang="en-US" sz="1200" b="1" dirty="0">
                <a:solidFill>
                  <a:prstClr val="black">
                    <a:lumMod val="95000"/>
                    <a:lumOff val="5000"/>
                  </a:prstClr>
                </a:solidFill>
                <a:latin typeface="微软雅黑" panose="020B0503020204020204" pitchFamily="34" charset="-122"/>
                <a:ea typeface="微软雅黑" panose="020B0503020204020204" pitchFamily="34" charset="-122"/>
              </a:rPr>
              <a:t>自动化立体仓库</a:t>
            </a:r>
            <a:endParaRPr lang="en-US" altLang="zh-CN" sz="12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8186" y="766732"/>
            <a:ext cx="2685044" cy="1322851"/>
          </a:xfrm>
          <a:prstGeom prst="rect">
            <a:avLst/>
          </a:prstGeom>
        </p:spPr>
      </p:pic>
      <p:sp>
        <p:nvSpPr>
          <p:cNvPr id="9" name="TextBox 17"/>
          <p:cNvSpPr txBox="1"/>
          <p:nvPr/>
        </p:nvSpPr>
        <p:spPr>
          <a:xfrm>
            <a:off x="6939764" y="2067694"/>
            <a:ext cx="1415772" cy="369332"/>
          </a:xfrm>
          <a:prstGeom prst="rect">
            <a:avLst/>
          </a:prstGeom>
          <a:noFill/>
        </p:spPr>
        <p:txBody>
          <a:bodyPr wrap="none" rtlCol="0">
            <a:spAutoFit/>
          </a:bodyPr>
          <a:lstStyle/>
          <a:p>
            <a:pPr>
              <a:lnSpc>
                <a:spcPct val="150000"/>
              </a:lnSpc>
            </a:pPr>
            <a:r>
              <a:rPr lang="zh-CN" altLang="en-US" sz="1200" b="1" dirty="0">
                <a:solidFill>
                  <a:prstClr val="black">
                    <a:lumMod val="95000"/>
                    <a:lumOff val="5000"/>
                  </a:prstClr>
                </a:solidFill>
                <a:latin typeface="微软雅黑" panose="020B0503020204020204" pitchFamily="34" charset="-122"/>
                <a:ea typeface="微软雅黑" panose="020B0503020204020204" pitchFamily="34" charset="-122"/>
              </a:rPr>
              <a:t>系统集成控制中心</a:t>
            </a:r>
            <a:endParaRPr lang="en-US" altLang="zh-CN" sz="12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11" name="TextBox 19"/>
          <p:cNvSpPr txBox="1"/>
          <p:nvPr/>
        </p:nvSpPr>
        <p:spPr>
          <a:xfrm>
            <a:off x="60337" y="4299943"/>
            <a:ext cx="3909660" cy="646331"/>
          </a:xfrm>
          <a:prstGeom prst="rect">
            <a:avLst/>
          </a:prstGeom>
          <a:noFill/>
        </p:spPr>
        <p:txBody>
          <a:bodyPr wrap="none" rtlCol="0">
            <a:spAutoFit/>
          </a:bodyPr>
          <a:lstStyle/>
          <a:p>
            <a:pPr>
              <a:lnSpc>
                <a:spcPct val="150000"/>
              </a:lnSpc>
            </a:pPr>
            <a:r>
              <a:rPr lang="zh-CN" altLang="en-US" sz="1200" b="1" spc="300" dirty="0">
                <a:solidFill>
                  <a:srgbClr val="FF0000"/>
                </a:solidFill>
                <a:latin typeface="微软雅黑" panose="020B0503020204020204" pitchFamily="34" charset="-122"/>
                <a:ea typeface="微软雅黑" panose="020B0503020204020204" pitchFamily="34" charset="-122"/>
              </a:rPr>
              <a:t>输送系统、分拣系统、自动货架、堆垛机</a:t>
            </a:r>
            <a:endParaRPr lang="en-US" altLang="zh-CN" sz="1200" b="1" spc="300"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200" b="1" spc="300" dirty="0">
                <a:solidFill>
                  <a:srgbClr val="FF0000"/>
                </a:solidFill>
                <a:latin typeface="微软雅黑" panose="020B0503020204020204" pitchFamily="34" charset="-122"/>
                <a:ea typeface="微软雅黑" panose="020B0503020204020204" pitchFamily="34" charset="-122"/>
              </a:rPr>
              <a:t>码盘机、</a:t>
            </a:r>
            <a:r>
              <a:rPr lang="en-US" altLang="zh-CN" sz="1200" b="1" spc="300" dirty="0">
                <a:solidFill>
                  <a:srgbClr val="FF0000"/>
                </a:solidFill>
                <a:latin typeface="微软雅黑" panose="020B0503020204020204" pitchFamily="34" charset="-122"/>
                <a:ea typeface="微软雅黑" panose="020B0503020204020204" pitchFamily="34" charset="-122"/>
              </a:rPr>
              <a:t>AGV</a:t>
            </a:r>
            <a:r>
              <a:rPr lang="zh-CN" altLang="en-US" sz="1200" b="1" spc="300" dirty="0">
                <a:solidFill>
                  <a:srgbClr val="FF0000"/>
                </a:solidFill>
                <a:latin typeface="微软雅黑" panose="020B0503020204020204" pitchFamily="34" charset="-122"/>
                <a:ea typeface="微软雅黑" panose="020B0503020204020204" pitchFamily="34" charset="-122"/>
              </a:rPr>
              <a:t>、电子标签、在线称重等设备</a:t>
            </a:r>
            <a:endParaRPr lang="en-US" altLang="zh-CN" sz="1200" b="1" spc="3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zh-CN" altLang="en-US" dirty="0">
                <a:latin typeface="+mn-ea"/>
              </a:rPr>
              <a:t>仓储管理</a:t>
            </a:r>
            <a:r>
              <a:rPr lang="en-US" altLang="zh-CN" dirty="0">
                <a:latin typeface="+mn-ea"/>
              </a:rPr>
              <a:t>-</a:t>
            </a:r>
            <a:r>
              <a:rPr lang="zh-CN" altLang="en-US" dirty="0">
                <a:latin typeface="+mn-ea"/>
              </a:rPr>
              <a:t>条码应用</a:t>
            </a:r>
            <a:endParaRPr lang="zh-CN" altLang="en-US" dirty="0"/>
          </a:p>
        </p:txBody>
      </p:sp>
      <p:pic>
        <p:nvPicPr>
          <p:cNvPr id="53251" name="Picture 5"/>
          <p:cNvPicPr>
            <a:picLocks noChangeAspect="1" noChangeArrowheads="1"/>
          </p:cNvPicPr>
          <p:nvPr/>
        </p:nvPicPr>
        <p:blipFill>
          <a:blip r:embed="rId1" cstate="print"/>
          <a:srcRect/>
          <a:stretch>
            <a:fillRect/>
          </a:stretch>
        </p:blipFill>
        <p:spPr bwMode="auto">
          <a:xfrm>
            <a:off x="304800" y="1097533"/>
            <a:ext cx="8610600" cy="38504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zh-CN" altLang="en-US" dirty="0">
                <a:latin typeface="+mn-ea"/>
              </a:rPr>
              <a:t>仓储管理</a:t>
            </a:r>
            <a:r>
              <a:rPr lang="en-US" altLang="zh-CN" dirty="0">
                <a:latin typeface="+mn-ea"/>
              </a:rPr>
              <a:t>-</a:t>
            </a:r>
            <a:r>
              <a:rPr lang="zh-CN" altLang="en-US" dirty="0">
                <a:latin typeface="+mn-ea"/>
              </a:rPr>
              <a:t>条码应用</a:t>
            </a:r>
            <a:endParaRPr lang="zh-CN" altLang="en-US" dirty="0"/>
          </a:p>
        </p:txBody>
      </p:sp>
      <p:graphicFrame>
        <p:nvGraphicFramePr>
          <p:cNvPr id="3" name="图示 2"/>
          <p:cNvGraphicFramePr/>
          <p:nvPr/>
        </p:nvGraphicFramePr>
        <p:xfrm>
          <a:off x="381110" y="905268"/>
          <a:ext cx="4495682" cy="394324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54276" name="Picture 1"/>
          <p:cNvPicPr>
            <a:picLocks noChangeAspect="1" noChangeArrowheads="1"/>
          </p:cNvPicPr>
          <p:nvPr/>
        </p:nvPicPr>
        <p:blipFill>
          <a:blip r:embed="rId6" cstate="print"/>
          <a:srcRect/>
          <a:stretch>
            <a:fillRect/>
          </a:stretch>
        </p:blipFill>
        <p:spPr bwMode="auto">
          <a:xfrm>
            <a:off x="5029200" y="749250"/>
            <a:ext cx="1828800" cy="1918097"/>
          </a:xfrm>
          <a:prstGeom prst="rect">
            <a:avLst/>
          </a:prstGeom>
          <a:noFill/>
          <a:ln w="9525">
            <a:noFill/>
            <a:miter lim="800000"/>
            <a:headEnd/>
            <a:tailEnd/>
          </a:ln>
        </p:spPr>
      </p:pic>
      <p:pic>
        <p:nvPicPr>
          <p:cNvPr id="54277" name="Picture 2"/>
          <p:cNvPicPr>
            <a:picLocks noChangeAspect="1" noChangeArrowheads="1"/>
          </p:cNvPicPr>
          <p:nvPr/>
        </p:nvPicPr>
        <p:blipFill>
          <a:blip r:embed="rId7" cstate="print"/>
          <a:srcRect/>
          <a:stretch>
            <a:fillRect/>
          </a:stretch>
        </p:blipFill>
        <p:spPr bwMode="auto">
          <a:xfrm>
            <a:off x="6924676" y="764729"/>
            <a:ext cx="2066925" cy="1740694"/>
          </a:xfrm>
          <a:prstGeom prst="rect">
            <a:avLst/>
          </a:prstGeom>
          <a:noFill/>
          <a:ln w="9525">
            <a:noFill/>
            <a:miter lim="800000"/>
            <a:headEnd/>
            <a:tailEnd/>
          </a:ln>
        </p:spPr>
      </p:pic>
      <p:pic>
        <p:nvPicPr>
          <p:cNvPr id="54278" name="Picture 3"/>
          <p:cNvPicPr>
            <a:picLocks noChangeAspect="1" noChangeArrowheads="1"/>
          </p:cNvPicPr>
          <p:nvPr/>
        </p:nvPicPr>
        <p:blipFill>
          <a:blip r:embed="rId8" cstate="print"/>
          <a:srcRect/>
          <a:stretch>
            <a:fillRect/>
          </a:stretch>
        </p:blipFill>
        <p:spPr bwMode="auto">
          <a:xfrm>
            <a:off x="6996114" y="3362672"/>
            <a:ext cx="1995487" cy="1657350"/>
          </a:xfrm>
          <a:prstGeom prst="rect">
            <a:avLst/>
          </a:prstGeom>
          <a:noFill/>
          <a:ln w="9525">
            <a:noFill/>
            <a:miter lim="800000"/>
            <a:headEnd/>
            <a:tailEnd/>
          </a:ln>
        </p:spPr>
      </p:pic>
      <p:pic>
        <p:nvPicPr>
          <p:cNvPr id="54279" name="Picture 4"/>
          <p:cNvPicPr>
            <a:picLocks noChangeAspect="1" noChangeArrowheads="1"/>
          </p:cNvPicPr>
          <p:nvPr/>
        </p:nvPicPr>
        <p:blipFill>
          <a:blip r:embed="rId9" cstate="print"/>
          <a:srcRect/>
          <a:stretch>
            <a:fillRect/>
          </a:stretch>
        </p:blipFill>
        <p:spPr bwMode="auto">
          <a:xfrm>
            <a:off x="5029200" y="3378150"/>
            <a:ext cx="1828800" cy="1641872"/>
          </a:xfrm>
          <a:prstGeom prst="rect">
            <a:avLst/>
          </a:prstGeom>
          <a:noFill/>
          <a:ln w="9525">
            <a:noFill/>
            <a:miter lim="800000"/>
            <a:headEnd/>
            <a:tailEnd/>
          </a:ln>
        </p:spPr>
      </p:pic>
      <p:pic>
        <p:nvPicPr>
          <p:cNvPr id="54280" name="Picture 5"/>
          <p:cNvPicPr>
            <a:picLocks noChangeAspect="1" noChangeArrowheads="1"/>
          </p:cNvPicPr>
          <p:nvPr/>
        </p:nvPicPr>
        <p:blipFill>
          <a:blip r:embed="rId10" cstate="print"/>
          <a:srcRect/>
          <a:stretch>
            <a:fillRect/>
          </a:stretch>
        </p:blipFill>
        <p:spPr bwMode="auto">
          <a:xfrm>
            <a:off x="5029200" y="1468388"/>
            <a:ext cx="1828800" cy="948928"/>
          </a:xfrm>
          <a:prstGeom prst="rect">
            <a:avLst/>
          </a:prstGeom>
          <a:noFill/>
          <a:ln w="9525">
            <a:noFill/>
            <a:miter lim="800000"/>
            <a:headEnd/>
            <a:tailEnd/>
          </a:ln>
        </p:spPr>
      </p:pic>
      <p:pic>
        <p:nvPicPr>
          <p:cNvPr id="54281" name="Picture 8"/>
          <p:cNvPicPr>
            <a:picLocks noChangeAspect="1" noChangeArrowheads="1"/>
          </p:cNvPicPr>
          <p:nvPr/>
        </p:nvPicPr>
        <p:blipFill>
          <a:blip r:embed="rId11" cstate="print"/>
          <a:srcRect/>
          <a:stretch>
            <a:fillRect/>
          </a:stretch>
        </p:blipFill>
        <p:spPr bwMode="auto">
          <a:xfrm>
            <a:off x="4976814" y="2385170"/>
            <a:ext cx="4167187" cy="9822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zh-CN" altLang="en-US" dirty="0"/>
              <a:t>生产管理</a:t>
            </a:r>
            <a:r>
              <a:rPr lang="en-US" altLang="zh-CN" dirty="0"/>
              <a:t>-</a:t>
            </a:r>
            <a:r>
              <a:rPr lang="zh-CN" altLang="en-US" dirty="0"/>
              <a:t>多计划方式协同</a:t>
            </a:r>
            <a:endParaRPr lang="zh-CN" altLang="en-US" dirty="0"/>
          </a:p>
        </p:txBody>
      </p:sp>
      <p:sp>
        <p:nvSpPr>
          <p:cNvPr id="3" name="圆角矩形 2"/>
          <p:cNvSpPr/>
          <p:nvPr/>
        </p:nvSpPr>
        <p:spPr>
          <a:xfrm>
            <a:off x="1481138" y="1417290"/>
            <a:ext cx="1143000"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latin typeface="微软雅黑" panose="020B0503020204020204" pitchFamily="34" charset="-122"/>
                <a:ea typeface="微软雅黑" panose="020B0503020204020204" pitchFamily="34" charset="-122"/>
              </a:rPr>
              <a:t>订单</a:t>
            </a:r>
            <a:endParaRPr lang="zh-CN" altLang="en-US" sz="1400" b="1" dirty="0">
              <a:latin typeface="微软雅黑" panose="020B0503020204020204" pitchFamily="34" charset="-122"/>
              <a:ea typeface="微软雅黑" panose="020B0503020204020204" pitchFamily="34" charset="-122"/>
            </a:endParaRPr>
          </a:p>
        </p:txBody>
      </p:sp>
      <p:sp>
        <p:nvSpPr>
          <p:cNvPr id="4" name="圆角矩形 3"/>
          <p:cNvSpPr/>
          <p:nvPr/>
        </p:nvSpPr>
        <p:spPr>
          <a:xfrm>
            <a:off x="1481138" y="2274540"/>
            <a:ext cx="1143000"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t>生产</a:t>
            </a:r>
            <a:endParaRPr lang="zh-CN" altLang="en-US" sz="1400" b="1" dirty="0"/>
          </a:p>
        </p:txBody>
      </p:sp>
      <p:sp>
        <p:nvSpPr>
          <p:cNvPr id="5" name="圆角矩形 4"/>
          <p:cNvSpPr/>
          <p:nvPr/>
        </p:nvSpPr>
        <p:spPr>
          <a:xfrm>
            <a:off x="1481138" y="2903190"/>
            <a:ext cx="1143000"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t>入库</a:t>
            </a:r>
            <a:endParaRPr lang="zh-CN" altLang="en-US" sz="1400" b="1" dirty="0"/>
          </a:p>
        </p:txBody>
      </p:sp>
      <p:sp>
        <p:nvSpPr>
          <p:cNvPr id="6" name="圆角矩形 5"/>
          <p:cNvSpPr/>
          <p:nvPr/>
        </p:nvSpPr>
        <p:spPr>
          <a:xfrm>
            <a:off x="1481138" y="4217640"/>
            <a:ext cx="1143000"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t>发货</a:t>
            </a:r>
            <a:endParaRPr lang="zh-CN" altLang="en-US" sz="1400" b="1" dirty="0"/>
          </a:p>
        </p:txBody>
      </p:sp>
      <p:sp>
        <p:nvSpPr>
          <p:cNvPr id="12" name="圆角矩形 11"/>
          <p:cNvSpPr/>
          <p:nvPr/>
        </p:nvSpPr>
        <p:spPr>
          <a:xfrm>
            <a:off x="338138" y="1302990"/>
            <a:ext cx="838200" cy="514350"/>
          </a:xfrm>
          <a:prstGeom prst="roundRect">
            <a:avLst/>
          </a:prstGeom>
          <a:solidFill>
            <a:srgbClr val="E60012"/>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sz="1400" dirty="0">
                <a:solidFill>
                  <a:schemeClr val="bg1"/>
                </a:solidFill>
                <a:latin typeface="微软雅黑" panose="020B0503020204020204" pitchFamily="34" charset="-122"/>
                <a:ea typeface="微软雅黑" panose="020B0503020204020204" pitchFamily="34" charset="-122"/>
              </a:rPr>
              <a:t>经销商</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400" dirty="0">
                <a:solidFill>
                  <a:schemeClr val="bg1"/>
                </a:solidFill>
                <a:latin typeface="微软雅黑" panose="020B0503020204020204" pitchFamily="34" charset="-122"/>
                <a:ea typeface="微软雅黑" panose="020B0503020204020204" pitchFamily="34" charset="-122"/>
              </a:rPr>
              <a:t>大客户</a:t>
            </a:r>
            <a:endParaRPr lang="zh-CN" altLang="en-US" sz="1400" dirty="0">
              <a:solidFill>
                <a:schemeClr val="bg1"/>
              </a:solidFill>
              <a:latin typeface="微软雅黑" panose="020B0503020204020204" pitchFamily="34" charset="-122"/>
              <a:ea typeface="微软雅黑" panose="020B0503020204020204" pitchFamily="34" charset="-122"/>
            </a:endParaRPr>
          </a:p>
        </p:txBody>
      </p:sp>
      <p:cxnSp>
        <p:nvCxnSpPr>
          <p:cNvPr id="14" name="直接箭头连接符 13"/>
          <p:cNvCxnSpPr>
            <a:stCxn id="12" idx="3"/>
            <a:endCxn id="3" idx="1"/>
          </p:cNvCxnSpPr>
          <p:nvPr/>
        </p:nvCxnSpPr>
        <p:spPr>
          <a:xfrm>
            <a:off x="1176338" y="1560165"/>
            <a:ext cx="304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3" idx="2"/>
            <a:endCxn id="4" idx="0"/>
          </p:cNvCxnSpPr>
          <p:nvPr/>
        </p:nvCxnSpPr>
        <p:spPr>
          <a:xfrm>
            <a:off x="2052638" y="1703040"/>
            <a:ext cx="0"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4" idx="2"/>
            <a:endCxn id="5" idx="0"/>
          </p:cNvCxnSpPr>
          <p:nvPr/>
        </p:nvCxnSpPr>
        <p:spPr>
          <a:xfrm>
            <a:off x="2052638" y="2560290"/>
            <a:ext cx="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5" idx="2"/>
            <a:endCxn id="6" idx="0"/>
          </p:cNvCxnSpPr>
          <p:nvPr/>
        </p:nvCxnSpPr>
        <p:spPr>
          <a:xfrm>
            <a:off x="2052638" y="3188940"/>
            <a:ext cx="0" cy="1028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14475" y="1074390"/>
            <a:ext cx="1005403" cy="338554"/>
          </a:xfrm>
          <a:prstGeom prst="rect">
            <a:avLst/>
          </a:prstGeom>
          <a:noFill/>
        </p:spPr>
        <p:txBody>
          <a:bodyPr wrap="none">
            <a:spAutoFit/>
          </a:bodyPr>
          <a:lstStyle/>
          <a:p>
            <a:pPr>
              <a:defRPr/>
            </a:pPr>
            <a:r>
              <a:rPr lang="zh-CN" altLang="en-US" sz="1600" dirty="0">
                <a:latin typeface="+mn-ea"/>
                <a:ea typeface="+mn-ea"/>
              </a:rPr>
              <a:t>订单模式</a:t>
            </a:r>
            <a:endParaRPr lang="zh-CN" altLang="en-US" sz="1600" dirty="0">
              <a:latin typeface="+mn-ea"/>
              <a:ea typeface="+mn-ea"/>
            </a:endParaRPr>
          </a:p>
        </p:txBody>
      </p:sp>
      <p:sp>
        <p:nvSpPr>
          <p:cNvPr id="22" name="圆角矩形 21"/>
          <p:cNvSpPr/>
          <p:nvPr/>
        </p:nvSpPr>
        <p:spPr>
          <a:xfrm>
            <a:off x="4071939" y="1442294"/>
            <a:ext cx="1146175"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latin typeface="微软雅黑" panose="020B0503020204020204" pitchFamily="34" charset="-122"/>
                <a:ea typeface="微软雅黑" panose="020B0503020204020204" pitchFamily="34" charset="-122"/>
              </a:rPr>
              <a:t>要货计划</a:t>
            </a:r>
            <a:endParaRPr lang="zh-CN" altLang="en-US" sz="1400" b="1" dirty="0">
              <a:latin typeface="微软雅黑" panose="020B0503020204020204" pitchFamily="34" charset="-122"/>
              <a:ea typeface="微软雅黑" panose="020B0503020204020204" pitchFamily="34" charset="-122"/>
            </a:endParaRPr>
          </a:p>
        </p:txBody>
      </p:sp>
      <p:sp>
        <p:nvSpPr>
          <p:cNvPr id="23" name="圆角矩形 22"/>
          <p:cNvSpPr/>
          <p:nvPr/>
        </p:nvSpPr>
        <p:spPr>
          <a:xfrm>
            <a:off x="4071939" y="2299544"/>
            <a:ext cx="1146175"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t>生产</a:t>
            </a:r>
            <a:endParaRPr lang="zh-CN" altLang="en-US" sz="1400" b="1" dirty="0"/>
          </a:p>
        </p:txBody>
      </p:sp>
      <p:sp>
        <p:nvSpPr>
          <p:cNvPr id="24" name="圆角矩形 23"/>
          <p:cNvSpPr/>
          <p:nvPr/>
        </p:nvSpPr>
        <p:spPr>
          <a:xfrm>
            <a:off x="4071939" y="2928194"/>
            <a:ext cx="1146175"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t>入库</a:t>
            </a:r>
            <a:endParaRPr lang="zh-CN" altLang="en-US" sz="1400" b="1" dirty="0"/>
          </a:p>
        </p:txBody>
      </p:sp>
      <p:sp>
        <p:nvSpPr>
          <p:cNvPr id="25" name="圆角矩形 24"/>
          <p:cNvSpPr/>
          <p:nvPr/>
        </p:nvSpPr>
        <p:spPr>
          <a:xfrm>
            <a:off x="4071939" y="4242644"/>
            <a:ext cx="1146175"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t>发货</a:t>
            </a:r>
            <a:endParaRPr lang="zh-CN" altLang="en-US" sz="1400" b="1" dirty="0"/>
          </a:p>
        </p:txBody>
      </p:sp>
      <p:sp>
        <p:nvSpPr>
          <p:cNvPr id="26" name="圆角矩形 25"/>
          <p:cNvSpPr/>
          <p:nvPr/>
        </p:nvSpPr>
        <p:spPr>
          <a:xfrm>
            <a:off x="2928938" y="1327994"/>
            <a:ext cx="838200" cy="514350"/>
          </a:xfrm>
          <a:prstGeom prst="roundRect">
            <a:avLst/>
          </a:prstGeom>
          <a:solidFill>
            <a:srgbClr val="E60012"/>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sz="1400" dirty="0">
                <a:solidFill>
                  <a:schemeClr val="bg1"/>
                </a:solidFill>
                <a:latin typeface="微软雅黑" panose="020B0503020204020204" pitchFamily="34" charset="-122"/>
                <a:ea typeface="微软雅黑" panose="020B0503020204020204" pitchFamily="34" charset="-122"/>
              </a:rPr>
              <a:t>经销商</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400" dirty="0">
                <a:solidFill>
                  <a:schemeClr val="bg1"/>
                </a:solidFill>
                <a:latin typeface="微软雅黑" panose="020B0503020204020204" pitchFamily="34" charset="-122"/>
                <a:ea typeface="微软雅黑" panose="020B0503020204020204" pitchFamily="34" charset="-122"/>
              </a:rPr>
              <a:t>大客户</a:t>
            </a:r>
            <a:endParaRPr lang="zh-CN" altLang="en-US" sz="1400" dirty="0">
              <a:solidFill>
                <a:schemeClr val="bg1"/>
              </a:solidFill>
              <a:latin typeface="微软雅黑" panose="020B0503020204020204" pitchFamily="34" charset="-122"/>
              <a:ea typeface="微软雅黑" panose="020B0503020204020204" pitchFamily="34" charset="-122"/>
            </a:endParaRPr>
          </a:p>
        </p:txBody>
      </p:sp>
      <p:cxnSp>
        <p:nvCxnSpPr>
          <p:cNvPr id="27" name="直接箭头连接符 26"/>
          <p:cNvCxnSpPr>
            <a:stCxn id="26" idx="3"/>
            <a:endCxn id="22" idx="1"/>
          </p:cNvCxnSpPr>
          <p:nvPr/>
        </p:nvCxnSpPr>
        <p:spPr>
          <a:xfrm>
            <a:off x="3767138" y="1585169"/>
            <a:ext cx="304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22" idx="2"/>
            <a:endCxn id="23" idx="0"/>
          </p:cNvCxnSpPr>
          <p:nvPr/>
        </p:nvCxnSpPr>
        <p:spPr>
          <a:xfrm>
            <a:off x="4645025" y="1728043"/>
            <a:ext cx="0"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23" idx="2"/>
            <a:endCxn id="24" idx="0"/>
          </p:cNvCxnSpPr>
          <p:nvPr/>
        </p:nvCxnSpPr>
        <p:spPr>
          <a:xfrm>
            <a:off x="4645025" y="2585294"/>
            <a:ext cx="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24" idx="2"/>
            <a:endCxn id="32" idx="0"/>
          </p:cNvCxnSpPr>
          <p:nvPr/>
        </p:nvCxnSpPr>
        <p:spPr>
          <a:xfrm>
            <a:off x="4645025" y="3213943"/>
            <a:ext cx="0" cy="5464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919538" y="1074390"/>
            <a:ext cx="1415772" cy="338554"/>
          </a:xfrm>
          <a:prstGeom prst="rect">
            <a:avLst/>
          </a:prstGeom>
          <a:noFill/>
        </p:spPr>
        <p:txBody>
          <a:bodyPr wrap="none">
            <a:spAutoFit/>
          </a:bodyPr>
          <a:lstStyle/>
          <a:p>
            <a:pPr>
              <a:defRPr/>
            </a:pPr>
            <a:r>
              <a:rPr lang="zh-CN" altLang="en-US" sz="1600" dirty="0">
                <a:latin typeface="+mn-ea"/>
                <a:ea typeface="+mn-ea"/>
              </a:rPr>
              <a:t>订单计划模式</a:t>
            </a:r>
            <a:endParaRPr lang="zh-CN" altLang="en-US" sz="1600" dirty="0">
              <a:latin typeface="+mn-ea"/>
              <a:ea typeface="+mn-ea"/>
            </a:endParaRPr>
          </a:p>
        </p:txBody>
      </p:sp>
      <p:sp>
        <p:nvSpPr>
          <p:cNvPr id="32" name="圆角矩形 31"/>
          <p:cNvSpPr/>
          <p:nvPr/>
        </p:nvSpPr>
        <p:spPr>
          <a:xfrm>
            <a:off x="4071939" y="3760440"/>
            <a:ext cx="1146175"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t>订单</a:t>
            </a:r>
            <a:endParaRPr lang="zh-CN" altLang="en-US" sz="1400" b="1" dirty="0"/>
          </a:p>
        </p:txBody>
      </p:sp>
      <p:cxnSp>
        <p:nvCxnSpPr>
          <p:cNvPr id="35" name="直接箭头连接符 34"/>
          <p:cNvCxnSpPr>
            <a:stCxn id="32" idx="2"/>
            <a:endCxn id="25" idx="0"/>
          </p:cNvCxnSpPr>
          <p:nvPr/>
        </p:nvCxnSpPr>
        <p:spPr>
          <a:xfrm>
            <a:off x="4645025" y="4046190"/>
            <a:ext cx="0" cy="1964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肘形连接符 36"/>
          <p:cNvCxnSpPr>
            <a:stCxn id="22" idx="3"/>
            <a:endCxn id="32" idx="3"/>
          </p:cNvCxnSpPr>
          <p:nvPr/>
        </p:nvCxnSpPr>
        <p:spPr>
          <a:xfrm>
            <a:off x="5218113" y="1585168"/>
            <a:ext cx="12700" cy="2318147"/>
          </a:xfrm>
          <a:prstGeom prst="bentConnector3">
            <a:avLst>
              <a:gd name="adj1" fmla="val 180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肘形连接符 38"/>
          <p:cNvCxnSpPr>
            <a:stCxn id="23" idx="1"/>
            <a:endCxn id="22" idx="1"/>
          </p:cNvCxnSpPr>
          <p:nvPr/>
        </p:nvCxnSpPr>
        <p:spPr>
          <a:xfrm rot="10800000">
            <a:off x="4071938" y="1585168"/>
            <a:ext cx="12700" cy="857250"/>
          </a:xfrm>
          <a:prstGeom prst="bentConnector3">
            <a:avLst>
              <a:gd name="adj1" fmla="val 1800000"/>
            </a:avLst>
          </a:prstGeom>
          <a:ln>
            <a:tailEnd type="arrow"/>
          </a:ln>
        </p:spPr>
        <p:style>
          <a:lnRef idx="1">
            <a:schemeClr val="accent1"/>
          </a:lnRef>
          <a:fillRef idx="0">
            <a:schemeClr val="accent1"/>
          </a:fillRef>
          <a:effectRef idx="0">
            <a:schemeClr val="accent1"/>
          </a:effectRef>
          <a:fontRef idx="minor">
            <a:schemeClr val="tx1"/>
          </a:fontRef>
        </p:style>
      </p:cxnSp>
      <p:sp>
        <p:nvSpPr>
          <p:cNvPr id="55328" name="TextBox 42"/>
          <p:cNvSpPr txBox="1">
            <a:spLocks noChangeArrowheads="1"/>
          </p:cNvSpPr>
          <p:nvPr/>
        </p:nvSpPr>
        <p:spPr bwMode="auto">
          <a:xfrm>
            <a:off x="5138738" y="2331690"/>
            <a:ext cx="304800" cy="954107"/>
          </a:xfrm>
          <a:prstGeom prst="rect">
            <a:avLst/>
          </a:prstGeom>
          <a:noFill/>
          <a:ln w="9525">
            <a:noFill/>
            <a:miter lim="800000"/>
          </a:ln>
        </p:spPr>
        <p:txBody>
          <a:bodyPr>
            <a:spAutoFit/>
          </a:bodyPr>
          <a:lstStyle/>
          <a:p>
            <a:r>
              <a:rPr lang="zh-CN" altLang="en-US" sz="1400"/>
              <a:t>差异考核</a:t>
            </a:r>
            <a:endParaRPr lang="zh-CN" altLang="en-US" sz="1400"/>
          </a:p>
        </p:txBody>
      </p:sp>
      <p:sp>
        <p:nvSpPr>
          <p:cNvPr id="55329" name="TextBox 43"/>
          <p:cNvSpPr txBox="1">
            <a:spLocks noChangeArrowheads="1"/>
          </p:cNvSpPr>
          <p:nvPr/>
        </p:nvSpPr>
        <p:spPr bwMode="auto">
          <a:xfrm>
            <a:off x="3779912" y="1563638"/>
            <a:ext cx="304800" cy="954107"/>
          </a:xfrm>
          <a:prstGeom prst="rect">
            <a:avLst/>
          </a:prstGeom>
          <a:noFill/>
          <a:ln w="9525">
            <a:noFill/>
            <a:miter lim="800000"/>
          </a:ln>
        </p:spPr>
        <p:txBody>
          <a:bodyPr>
            <a:spAutoFit/>
          </a:bodyPr>
          <a:lstStyle/>
          <a:p>
            <a:r>
              <a:rPr lang="zh-CN" altLang="en-US" sz="1400" dirty="0"/>
              <a:t>综合调整</a:t>
            </a:r>
            <a:endParaRPr lang="zh-CN" altLang="en-US" sz="1400" dirty="0"/>
          </a:p>
        </p:txBody>
      </p:sp>
      <p:sp>
        <p:nvSpPr>
          <p:cNvPr id="45" name="圆角矩形 44"/>
          <p:cNvSpPr/>
          <p:nvPr/>
        </p:nvSpPr>
        <p:spPr>
          <a:xfrm>
            <a:off x="6891338" y="1474440"/>
            <a:ext cx="1447800"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t>销售计划</a:t>
            </a:r>
            <a:endParaRPr lang="zh-CN" altLang="en-US" sz="1400" b="1" dirty="0"/>
          </a:p>
        </p:txBody>
      </p:sp>
      <p:sp>
        <p:nvSpPr>
          <p:cNvPr id="46" name="圆角矩形 45"/>
          <p:cNvSpPr/>
          <p:nvPr/>
        </p:nvSpPr>
        <p:spPr>
          <a:xfrm>
            <a:off x="6891338" y="2331690"/>
            <a:ext cx="1447800"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t>生产</a:t>
            </a:r>
            <a:endParaRPr lang="zh-CN" altLang="en-US" sz="1400" b="1" dirty="0"/>
          </a:p>
        </p:txBody>
      </p:sp>
      <p:sp>
        <p:nvSpPr>
          <p:cNvPr id="47" name="圆角矩形 46"/>
          <p:cNvSpPr/>
          <p:nvPr/>
        </p:nvSpPr>
        <p:spPr>
          <a:xfrm>
            <a:off x="6891338" y="2960340"/>
            <a:ext cx="1447800"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t>入库</a:t>
            </a:r>
            <a:endParaRPr lang="zh-CN" altLang="en-US" sz="1400" b="1" dirty="0"/>
          </a:p>
        </p:txBody>
      </p:sp>
      <p:sp>
        <p:nvSpPr>
          <p:cNvPr id="48" name="圆角矩形 47"/>
          <p:cNvSpPr/>
          <p:nvPr/>
        </p:nvSpPr>
        <p:spPr>
          <a:xfrm>
            <a:off x="6891338" y="4274790"/>
            <a:ext cx="1447800"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t>发货</a:t>
            </a:r>
            <a:endParaRPr lang="zh-CN" altLang="en-US" sz="1400" b="1" dirty="0"/>
          </a:p>
        </p:txBody>
      </p:sp>
      <p:sp>
        <p:nvSpPr>
          <p:cNvPr id="49" name="圆角矩形 48"/>
          <p:cNvSpPr/>
          <p:nvPr/>
        </p:nvSpPr>
        <p:spPr>
          <a:xfrm>
            <a:off x="5748338" y="1360140"/>
            <a:ext cx="838200" cy="514350"/>
          </a:xfrm>
          <a:prstGeom prst="roundRect">
            <a:avLst/>
          </a:prstGeom>
          <a:solidFill>
            <a:srgbClr val="E60012"/>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sz="1400" dirty="0">
                <a:solidFill>
                  <a:schemeClr val="bg1"/>
                </a:solidFill>
                <a:latin typeface="微软雅黑" panose="020B0503020204020204" pitchFamily="34" charset="-122"/>
                <a:ea typeface="微软雅黑" panose="020B0503020204020204" pitchFamily="34" charset="-122"/>
              </a:rPr>
              <a:t>企业营销团队</a:t>
            </a:r>
            <a:endParaRPr lang="zh-CN" altLang="en-US" sz="1400" dirty="0">
              <a:solidFill>
                <a:schemeClr val="bg1"/>
              </a:solidFill>
              <a:latin typeface="微软雅黑" panose="020B0503020204020204" pitchFamily="34" charset="-122"/>
              <a:ea typeface="微软雅黑" panose="020B0503020204020204" pitchFamily="34" charset="-122"/>
            </a:endParaRPr>
          </a:p>
        </p:txBody>
      </p:sp>
      <p:cxnSp>
        <p:nvCxnSpPr>
          <p:cNvPr id="50" name="直接箭头连接符 49"/>
          <p:cNvCxnSpPr>
            <a:stCxn id="49" idx="3"/>
            <a:endCxn id="45" idx="1"/>
          </p:cNvCxnSpPr>
          <p:nvPr/>
        </p:nvCxnSpPr>
        <p:spPr>
          <a:xfrm>
            <a:off x="6586538" y="1617315"/>
            <a:ext cx="304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stCxn id="45" idx="2"/>
            <a:endCxn id="46" idx="0"/>
          </p:cNvCxnSpPr>
          <p:nvPr/>
        </p:nvCxnSpPr>
        <p:spPr>
          <a:xfrm>
            <a:off x="7615238" y="1760190"/>
            <a:ext cx="0"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a:stCxn id="46" idx="2"/>
            <a:endCxn id="47" idx="0"/>
          </p:cNvCxnSpPr>
          <p:nvPr/>
        </p:nvCxnSpPr>
        <p:spPr>
          <a:xfrm>
            <a:off x="7615238" y="2617440"/>
            <a:ext cx="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a:stCxn id="47" idx="2"/>
            <a:endCxn id="55" idx="0"/>
          </p:cNvCxnSpPr>
          <p:nvPr/>
        </p:nvCxnSpPr>
        <p:spPr>
          <a:xfrm>
            <a:off x="7615238" y="3246091"/>
            <a:ext cx="0" cy="5464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105650" y="1074390"/>
            <a:ext cx="1005403" cy="338554"/>
          </a:xfrm>
          <a:prstGeom prst="rect">
            <a:avLst/>
          </a:prstGeom>
          <a:noFill/>
        </p:spPr>
        <p:txBody>
          <a:bodyPr wrap="none">
            <a:spAutoFit/>
          </a:bodyPr>
          <a:lstStyle/>
          <a:p>
            <a:pPr>
              <a:defRPr/>
            </a:pPr>
            <a:r>
              <a:rPr lang="zh-CN" altLang="en-US" sz="1600" dirty="0">
                <a:latin typeface="+mn-ea"/>
                <a:ea typeface="+mn-ea"/>
              </a:rPr>
              <a:t>计划模式</a:t>
            </a:r>
            <a:endParaRPr lang="zh-CN" altLang="en-US" sz="1600" dirty="0">
              <a:latin typeface="+mn-ea"/>
              <a:ea typeface="+mn-ea"/>
            </a:endParaRPr>
          </a:p>
        </p:txBody>
      </p:sp>
      <p:sp>
        <p:nvSpPr>
          <p:cNvPr id="55" name="圆角矩形 54"/>
          <p:cNvSpPr/>
          <p:nvPr/>
        </p:nvSpPr>
        <p:spPr>
          <a:xfrm>
            <a:off x="6891338" y="3792587"/>
            <a:ext cx="1447800" cy="285750"/>
          </a:xfrm>
          <a:prstGeom prst="round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sz="1400" b="1" dirty="0"/>
              <a:t>订单</a:t>
            </a:r>
            <a:endParaRPr lang="zh-CN" altLang="en-US" sz="1400" b="1" dirty="0"/>
          </a:p>
        </p:txBody>
      </p:sp>
      <p:cxnSp>
        <p:nvCxnSpPr>
          <p:cNvPr id="56" name="直接箭头连接符 55"/>
          <p:cNvCxnSpPr>
            <a:stCxn id="55" idx="2"/>
            <a:endCxn id="48" idx="0"/>
          </p:cNvCxnSpPr>
          <p:nvPr/>
        </p:nvCxnSpPr>
        <p:spPr>
          <a:xfrm>
            <a:off x="7615238" y="4078338"/>
            <a:ext cx="0" cy="1964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6027738" y="3103216"/>
            <a:ext cx="863600" cy="3572"/>
          </a:xfrm>
          <a:prstGeom prst="line">
            <a:avLst/>
          </a:prstGeom>
        </p:spPr>
        <p:style>
          <a:lnRef idx="1">
            <a:schemeClr val="accent1"/>
          </a:lnRef>
          <a:fillRef idx="0">
            <a:schemeClr val="accent1"/>
          </a:fillRef>
          <a:effectRef idx="0">
            <a:schemeClr val="accent1"/>
          </a:effectRef>
          <a:fontRef idx="minor">
            <a:schemeClr val="tx1"/>
          </a:fontRef>
        </p:style>
      </p:cxnSp>
      <p:sp>
        <p:nvSpPr>
          <p:cNvPr id="55343" name="TextBox 59"/>
          <p:cNvSpPr txBox="1">
            <a:spLocks noChangeArrowheads="1"/>
          </p:cNvSpPr>
          <p:nvPr/>
        </p:nvSpPr>
        <p:spPr bwMode="auto">
          <a:xfrm>
            <a:off x="5976939" y="2787774"/>
            <a:ext cx="902811" cy="307777"/>
          </a:xfrm>
          <a:prstGeom prst="rect">
            <a:avLst/>
          </a:prstGeom>
          <a:noFill/>
          <a:ln w="9525">
            <a:noFill/>
            <a:miter lim="800000"/>
          </a:ln>
        </p:spPr>
        <p:txBody>
          <a:bodyPr wrap="none">
            <a:spAutoFit/>
          </a:bodyPr>
          <a:lstStyle/>
          <a:p>
            <a:r>
              <a:rPr lang="zh-CN" altLang="en-US" sz="1400" dirty="0"/>
              <a:t>安全库存</a:t>
            </a:r>
            <a:endParaRPr lang="zh-CN" altLang="en-US" sz="1400" dirty="0"/>
          </a:p>
        </p:txBody>
      </p:sp>
      <p:sp>
        <p:nvSpPr>
          <p:cNvPr id="55344" name="TextBox 60"/>
          <p:cNvSpPr txBox="1">
            <a:spLocks noChangeArrowheads="1"/>
          </p:cNvSpPr>
          <p:nvPr/>
        </p:nvSpPr>
        <p:spPr bwMode="auto">
          <a:xfrm>
            <a:off x="8262938" y="1645890"/>
            <a:ext cx="304800" cy="954107"/>
          </a:xfrm>
          <a:prstGeom prst="rect">
            <a:avLst/>
          </a:prstGeom>
          <a:noFill/>
          <a:ln w="9525">
            <a:noFill/>
            <a:miter lim="800000"/>
          </a:ln>
        </p:spPr>
        <p:txBody>
          <a:bodyPr>
            <a:spAutoFit/>
          </a:bodyPr>
          <a:lstStyle/>
          <a:p>
            <a:r>
              <a:rPr lang="zh-CN" altLang="en-US" sz="1400" dirty="0"/>
              <a:t>差异管理</a:t>
            </a:r>
            <a:endParaRPr lang="zh-CN" altLang="en-US" sz="1400" dirty="0"/>
          </a:p>
        </p:txBody>
      </p:sp>
      <p:sp>
        <p:nvSpPr>
          <p:cNvPr id="55345" name="TextBox 61"/>
          <p:cNvSpPr txBox="1">
            <a:spLocks noChangeArrowheads="1"/>
          </p:cNvSpPr>
          <p:nvPr/>
        </p:nvSpPr>
        <p:spPr bwMode="auto">
          <a:xfrm>
            <a:off x="8262938" y="3188940"/>
            <a:ext cx="304800" cy="954107"/>
          </a:xfrm>
          <a:prstGeom prst="rect">
            <a:avLst/>
          </a:prstGeom>
          <a:noFill/>
          <a:ln w="9525">
            <a:noFill/>
            <a:miter lim="800000"/>
          </a:ln>
        </p:spPr>
        <p:txBody>
          <a:bodyPr>
            <a:spAutoFit/>
          </a:bodyPr>
          <a:lstStyle/>
          <a:p>
            <a:r>
              <a:rPr lang="zh-CN" altLang="en-US" sz="1400"/>
              <a:t>缺货管理</a:t>
            </a:r>
            <a:endParaRPr lang="zh-CN" altLang="en-US" sz="1400"/>
          </a:p>
        </p:txBody>
      </p:sp>
      <p:cxnSp>
        <p:nvCxnSpPr>
          <p:cNvPr id="71" name="肘形连接符 70"/>
          <p:cNvCxnSpPr>
            <a:stCxn id="45" idx="3"/>
            <a:endCxn id="46" idx="3"/>
          </p:cNvCxnSpPr>
          <p:nvPr/>
        </p:nvCxnSpPr>
        <p:spPr>
          <a:xfrm>
            <a:off x="8339138" y="1617315"/>
            <a:ext cx="12700" cy="857250"/>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sp>
        <p:nvSpPr>
          <p:cNvPr id="55347" name="TextBox 73"/>
          <p:cNvSpPr txBox="1">
            <a:spLocks noChangeArrowheads="1"/>
          </p:cNvSpPr>
          <p:nvPr/>
        </p:nvSpPr>
        <p:spPr bwMode="auto">
          <a:xfrm>
            <a:off x="5976939" y="3129409"/>
            <a:ext cx="902811" cy="307777"/>
          </a:xfrm>
          <a:prstGeom prst="rect">
            <a:avLst/>
          </a:prstGeom>
          <a:noFill/>
          <a:ln w="9525">
            <a:noFill/>
            <a:miter lim="800000"/>
          </a:ln>
        </p:spPr>
        <p:txBody>
          <a:bodyPr wrap="none">
            <a:spAutoFit/>
          </a:bodyPr>
          <a:lstStyle/>
          <a:p>
            <a:r>
              <a:rPr lang="zh-CN" altLang="en-US" sz="1400"/>
              <a:t>库龄管理</a:t>
            </a:r>
            <a:endParaRPr lang="zh-CN" altLang="en-US" sz="1400"/>
          </a:p>
        </p:txBody>
      </p:sp>
      <p:cxnSp>
        <p:nvCxnSpPr>
          <p:cNvPr id="76" name="肘形连接符 75"/>
          <p:cNvCxnSpPr>
            <a:stCxn id="47" idx="3"/>
            <a:endCxn id="55" idx="3"/>
          </p:cNvCxnSpPr>
          <p:nvPr/>
        </p:nvCxnSpPr>
        <p:spPr>
          <a:xfrm>
            <a:off x="8339138" y="3103216"/>
            <a:ext cx="12700" cy="832247"/>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78" name="肘形连接符 77"/>
          <p:cNvCxnSpPr>
            <a:stCxn id="46" idx="1"/>
            <a:endCxn id="55" idx="1"/>
          </p:cNvCxnSpPr>
          <p:nvPr/>
        </p:nvCxnSpPr>
        <p:spPr>
          <a:xfrm rot="10800000" flipV="1">
            <a:off x="6891338" y="2474566"/>
            <a:ext cx="12700" cy="1460897"/>
          </a:xfrm>
          <a:prstGeom prst="bentConnector3">
            <a:avLst>
              <a:gd name="adj1" fmla="val 6927270"/>
            </a:avLst>
          </a:prstGeom>
        </p:spPr>
        <p:style>
          <a:lnRef idx="1">
            <a:schemeClr val="accent1"/>
          </a:lnRef>
          <a:fillRef idx="0">
            <a:schemeClr val="accent1"/>
          </a:fillRef>
          <a:effectRef idx="0">
            <a:schemeClr val="accent1"/>
          </a:effectRef>
          <a:fontRef idx="minor">
            <a:schemeClr val="tx1"/>
          </a:fontRef>
        </p:style>
      </p:cxnSp>
      <p:sp>
        <p:nvSpPr>
          <p:cNvPr id="55350" name="TextBox 82"/>
          <p:cNvSpPr txBox="1">
            <a:spLocks noChangeArrowheads="1"/>
          </p:cNvSpPr>
          <p:nvPr/>
        </p:nvSpPr>
        <p:spPr bwMode="auto">
          <a:xfrm>
            <a:off x="5672138" y="2742457"/>
            <a:ext cx="304800" cy="954107"/>
          </a:xfrm>
          <a:prstGeom prst="rect">
            <a:avLst/>
          </a:prstGeom>
          <a:noFill/>
          <a:ln w="9525">
            <a:noFill/>
            <a:miter lim="800000"/>
          </a:ln>
        </p:spPr>
        <p:txBody>
          <a:bodyPr>
            <a:spAutoFit/>
          </a:bodyPr>
          <a:lstStyle/>
          <a:p>
            <a:r>
              <a:rPr lang="zh-CN" altLang="en-US" sz="1400"/>
              <a:t>产销平衡</a:t>
            </a:r>
            <a:endParaRPr lang="zh-CN" altLang="en-US" sz="1400"/>
          </a:p>
        </p:txBody>
      </p:sp>
      <p:cxnSp>
        <p:nvCxnSpPr>
          <p:cNvPr id="85" name="直接连接符 84"/>
          <p:cNvCxnSpPr/>
          <p:nvPr/>
        </p:nvCxnSpPr>
        <p:spPr>
          <a:xfrm>
            <a:off x="2776538" y="1017240"/>
            <a:ext cx="0" cy="3714750"/>
          </a:xfrm>
          <a:prstGeom prst="line">
            <a:avLst/>
          </a:prstGeom>
          <a:ln>
            <a:prstDash val="lgDashDot"/>
          </a:ln>
        </p:spPr>
        <p:style>
          <a:lnRef idx="1">
            <a:schemeClr val="dk1"/>
          </a:lnRef>
          <a:fillRef idx="0">
            <a:schemeClr val="dk1"/>
          </a:fillRef>
          <a:effectRef idx="0">
            <a:schemeClr val="dk1"/>
          </a:effectRef>
          <a:fontRef idx="minor">
            <a:schemeClr val="tx1"/>
          </a:fontRef>
        </p:style>
      </p:cxnSp>
      <p:cxnSp>
        <p:nvCxnSpPr>
          <p:cNvPr id="88" name="直接连接符 87"/>
          <p:cNvCxnSpPr/>
          <p:nvPr/>
        </p:nvCxnSpPr>
        <p:spPr>
          <a:xfrm>
            <a:off x="5672138" y="1017240"/>
            <a:ext cx="0" cy="3714750"/>
          </a:xfrm>
          <a:prstGeom prst="line">
            <a:avLst/>
          </a:prstGeom>
          <a:ln>
            <a:prstDash val="lgDashDotDot"/>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Rectangle 2"/>
          <p:cNvSpPr>
            <a:spLocks noGrp="1"/>
          </p:cNvSpPr>
          <p:nvPr>
            <p:ph type="title"/>
          </p:nvPr>
        </p:nvSpPr>
        <p:spPr>
          <a:xfrm>
            <a:off x="1314450" y="0"/>
            <a:ext cx="6172200" cy="486966"/>
          </a:xfrm>
        </p:spPr>
        <p:txBody>
          <a:bodyPr vert="horz" wrap="square" lIns="68580" tIns="34290" rIns="68580" bIns="34290" anchor="ctr" anchorCtr="0">
            <a:normAutofit fontScale="90000"/>
          </a:bodyPr>
          <a:p>
            <a:pPr eaLnBrk="1" hangingPunct="1"/>
            <a:r>
              <a:rPr lang="zh-CN" altLang="en-US" sz="2700" dirty="0">
                <a:solidFill>
                  <a:srgbClr val="BA1706"/>
                </a:solidFill>
              </a:rPr>
              <a:t>聊城市经贸委两化融合会议</a:t>
            </a:r>
            <a:endParaRPr lang="zh-CN" altLang="en-US" sz="2700" dirty="0">
              <a:solidFill>
                <a:srgbClr val="BA1706"/>
              </a:solidFill>
            </a:endParaRPr>
          </a:p>
        </p:txBody>
      </p:sp>
      <p:pic>
        <p:nvPicPr>
          <p:cNvPr id="205826" name="Picture 2" descr="F:\新建文件夹 (6)\123_86647\123\DSC00734.JPG"/>
          <p:cNvPicPr>
            <a:picLocks noChangeAspect="1"/>
          </p:cNvPicPr>
          <p:nvPr/>
        </p:nvPicPr>
        <p:blipFill>
          <a:blip r:embed="rId1"/>
          <a:stretch>
            <a:fillRect/>
          </a:stretch>
        </p:blipFill>
        <p:spPr>
          <a:xfrm>
            <a:off x="1200150" y="609600"/>
            <a:ext cx="6800850" cy="4533900"/>
          </a:xfrm>
          <a:prstGeom prst="rect">
            <a:avLst/>
          </a:prstGeom>
          <a:noFill/>
          <a:ln w="9525">
            <a:noFill/>
          </a:ln>
        </p:spPr>
      </p:pic>
      <p:pic>
        <p:nvPicPr>
          <p:cNvPr id="205827" name="Picture 3" descr="F:\新建文件夹 (6)\123_86647\123\DSC00860.JPG"/>
          <p:cNvPicPr>
            <a:picLocks noChangeAspect="1"/>
          </p:cNvPicPr>
          <p:nvPr/>
        </p:nvPicPr>
        <p:blipFill>
          <a:blip r:embed="rId2"/>
          <a:stretch>
            <a:fillRect/>
          </a:stretch>
        </p:blipFill>
        <p:spPr>
          <a:xfrm>
            <a:off x="0" y="457200"/>
            <a:ext cx="7543800" cy="5029200"/>
          </a:xfrm>
          <a:prstGeom prst="rect">
            <a:avLst/>
          </a:prstGeom>
          <a:noFill/>
          <a:ln w="9525">
            <a:noFill/>
          </a:ln>
        </p:spPr>
      </p:pic>
      <p:pic>
        <p:nvPicPr>
          <p:cNvPr id="205828" name="Picture 4" descr="C:\Documents and Settings\test1.LBDZ\桌面\QQ图片20140520234312.jpg"/>
          <p:cNvPicPr>
            <a:picLocks noChangeAspect="1"/>
          </p:cNvPicPr>
          <p:nvPr/>
        </p:nvPicPr>
        <p:blipFill>
          <a:blip r:embed="rId3"/>
          <a:stretch>
            <a:fillRect/>
          </a:stretch>
        </p:blipFill>
        <p:spPr>
          <a:xfrm>
            <a:off x="1143000" y="858441"/>
            <a:ext cx="6493669" cy="4742259"/>
          </a:xfrm>
          <a:prstGeom prst="rect">
            <a:avLst/>
          </a:prstGeom>
          <a:noFill/>
          <a:ln w="9525">
            <a:noFill/>
          </a:ln>
        </p:spPr>
      </p:pic>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826"/>
                                        </p:tgtEl>
                                        <p:attrNameLst>
                                          <p:attrName>style.visibility</p:attrName>
                                        </p:attrNameLst>
                                      </p:cBhvr>
                                      <p:to>
                                        <p:strVal val="visible"/>
                                      </p:to>
                                    </p:set>
                                    <p:anim calcmode="lin" valueType="num">
                                      <p:cBhvr additive="base">
                                        <p:cTn id="7" dur="500" fill="hold"/>
                                        <p:tgtEl>
                                          <p:spTgt spid="205826"/>
                                        </p:tgtEl>
                                        <p:attrNameLst>
                                          <p:attrName>ppt_x</p:attrName>
                                        </p:attrNameLst>
                                      </p:cBhvr>
                                      <p:tavLst>
                                        <p:tav tm="0">
                                          <p:val>
                                            <p:strVal val="#ppt_x"/>
                                          </p:val>
                                        </p:tav>
                                        <p:tav tm="100000">
                                          <p:val>
                                            <p:strVal val="#ppt_x"/>
                                          </p:val>
                                        </p:tav>
                                      </p:tavLst>
                                    </p:anim>
                                    <p:anim calcmode="lin" valueType="num">
                                      <p:cBhvr additive="base">
                                        <p:cTn id="8" dur="500" fill="hold"/>
                                        <p:tgtEl>
                                          <p:spTgt spid="2058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827"/>
                                        </p:tgtEl>
                                        <p:attrNameLst>
                                          <p:attrName>style.visibility</p:attrName>
                                        </p:attrNameLst>
                                      </p:cBhvr>
                                      <p:to>
                                        <p:strVal val="visible"/>
                                      </p:to>
                                    </p:set>
                                    <p:anim calcmode="lin" valueType="num">
                                      <p:cBhvr additive="base">
                                        <p:cTn id="13" dur="500" fill="hold"/>
                                        <p:tgtEl>
                                          <p:spTgt spid="205827"/>
                                        </p:tgtEl>
                                        <p:attrNameLst>
                                          <p:attrName>ppt_x</p:attrName>
                                        </p:attrNameLst>
                                      </p:cBhvr>
                                      <p:tavLst>
                                        <p:tav tm="0">
                                          <p:val>
                                            <p:strVal val="#ppt_x"/>
                                          </p:val>
                                        </p:tav>
                                        <p:tav tm="100000">
                                          <p:val>
                                            <p:strVal val="#ppt_x"/>
                                          </p:val>
                                        </p:tav>
                                      </p:tavLst>
                                    </p:anim>
                                    <p:anim calcmode="lin" valueType="num">
                                      <p:cBhvr additive="base">
                                        <p:cTn id="14" dur="500" fill="hold"/>
                                        <p:tgtEl>
                                          <p:spTgt spid="2058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828"/>
                                        </p:tgtEl>
                                        <p:attrNameLst>
                                          <p:attrName>style.visibility</p:attrName>
                                        </p:attrNameLst>
                                      </p:cBhvr>
                                      <p:to>
                                        <p:strVal val="visible"/>
                                      </p:to>
                                    </p:set>
                                    <p:anim calcmode="lin" valueType="num">
                                      <p:cBhvr additive="base">
                                        <p:cTn id="19" dur="500" fill="hold"/>
                                        <p:tgtEl>
                                          <p:spTgt spid="205828"/>
                                        </p:tgtEl>
                                        <p:attrNameLst>
                                          <p:attrName>ppt_x</p:attrName>
                                        </p:attrNameLst>
                                      </p:cBhvr>
                                      <p:tavLst>
                                        <p:tav tm="0">
                                          <p:val>
                                            <p:strVal val="#ppt_x"/>
                                          </p:val>
                                        </p:tav>
                                        <p:tav tm="100000">
                                          <p:val>
                                            <p:strVal val="#ppt_x"/>
                                          </p:val>
                                        </p:tav>
                                      </p:tavLst>
                                    </p:anim>
                                    <p:anim calcmode="lin" valueType="num">
                                      <p:cBhvr additive="base">
                                        <p:cTn id="20" dur="500" fill="hold"/>
                                        <p:tgtEl>
                                          <p:spTgt spid="2058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zh-CN" altLang="en-US" dirty="0"/>
              <a:t>生产管理</a:t>
            </a:r>
            <a:r>
              <a:rPr lang="en-US" altLang="zh-CN" dirty="0"/>
              <a:t>-</a:t>
            </a:r>
            <a:r>
              <a:rPr lang="zh-CN" altLang="en-US" dirty="0"/>
              <a:t>计划管理框架</a:t>
            </a:r>
            <a:endParaRPr lang="zh-CN" altLang="en-US" dirty="0"/>
          </a:p>
        </p:txBody>
      </p:sp>
      <p:sp>
        <p:nvSpPr>
          <p:cNvPr id="3" name="Rectangle 2"/>
          <p:cNvSpPr>
            <a:spLocks noChangeArrowheads="1"/>
          </p:cNvSpPr>
          <p:nvPr/>
        </p:nvSpPr>
        <p:spPr bwMode="auto">
          <a:xfrm>
            <a:off x="6588125" y="1127969"/>
            <a:ext cx="1931988" cy="251222"/>
          </a:xfrm>
          <a:prstGeom prst="rect">
            <a:avLst/>
          </a:prstGeom>
          <a:solidFill>
            <a:schemeClr val="accent6"/>
          </a:solidFill>
          <a:ln>
            <a:noFill/>
          </a:ln>
        </p:spPr>
        <p:style>
          <a:lnRef idx="1">
            <a:schemeClr val="accent3"/>
          </a:lnRef>
          <a:fillRef idx="2">
            <a:schemeClr val="accent3"/>
          </a:fillRef>
          <a:effectRef idx="1">
            <a:schemeClr val="accent3"/>
          </a:effectRef>
          <a:fontRef idx="minor">
            <a:schemeClr val="dk1"/>
          </a:fontRef>
        </p:style>
        <p:txBody>
          <a:bodyPr/>
          <a:lstStyle/>
          <a:p>
            <a:pPr algn="ctr">
              <a:spcBef>
                <a:spcPct val="20000"/>
              </a:spcBef>
              <a:defRPr/>
            </a:pPr>
            <a:r>
              <a:rPr lang="zh-CN" altLang="en-US" sz="1200" b="1" dirty="0">
                <a:solidFill>
                  <a:schemeClr val="bg2">
                    <a:lumMod val="25000"/>
                  </a:schemeClr>
                </a:solidFill>
                <a:latin typeface="微软雅黑" panose="020B0503020204020204" pitchFamily="34" charset="-122"/>
                <a:ea typeface="微软雅黑" panose="020B0503020204020204" pitchFamily="34" charset="-122"/>
              </a:rPr>
              <a:t>资源统计</a:t>
            </a:r>
            <a:endParaRPr lang="zh-CN" altLang="en-US" sz="12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4" name="Rectangle 3"/>
          <p:cNvSpPr>
            <a:spLocks noChangeArrowheads="1"/>
          </p:cNvSpPr>
          <p:nvPr/>
        </p:nvSpPr>
        <p:spPr bwMode="auto">
          <a:xfrm>
            <a:off x="4716463" y="1127969"/>
            <a:ext cx="1943100" cy="251222"/>
          </a:xfrm>
          <a:prstGeom prst="rect">
            <a:avLst/>
          </a:prstGeom>
          <a:solidFill>
            <a:schemeClr val="accent6">
              <a:lumMod val="60000"/>
              <a:lumOff val="40000"/>
            </a:schemeClr>
          </a:solidFill>
          <a:ln>
            <a:noFill/>
          </a:ln>
        </p:spPr>
        <p:style>
          <a:lnRef idx="3">
            <a:schemeClr val="lt1"/>
          </a:lnRef>
          <a:fillRef idx="1">
            <a:schemeClr val="accent3"/>
          </a:fillRef>
          <a:effectRef idx="1">
            <a:schemeClr val="accent3"/>
          </a:effectRef>
          <a:fontRef idx="minor">
            <a:schemeClr val="lt1"/>
          </a:fontRef>
        </p:style>
        <p:txBody>
          <a:bodyPr/>
          <a:lstStyle/>
          <a:p>
            <a:pPr algn="ctr">
              <a:spcBef>
                <a:spcPct val="20000"/>
              </a:spcBef>
              <a:defRPr/>
            </a:pPr>
            <a:r>
              <a:rPr lang="zh-CN" altLang="en-US" sz="1200" b="1">
                <a:solidFill>
                  <a:schemeClr val="bg2">
                    <a:lumMod val="25000"/>
                  </a:schemeClr>
                </a:solidFill>
                <a:latin typeface="微软雅黑" panose="020B0503020204020204" pitchFamily="34" charset="-122"/>
                <a:ea typeface="微软雅黑" panose="020B0503020204020204" pitchFamily="34" charset="-122"/>
              </a:rPr>
              <a:t>技术</a:t>
            </a:r>
            <a:endParaRPr lang="zh-CN" altLang="en-US" sz="1200" b="1">
              <a:solidFill>
                <a:schemeClr val="bg2">
                  <a:lumMod val="25000"/>
                </a:schemeClr>
              </a:solidFill>
              <a:latin typeface="微软雅黑" panose="020B0503020204020204" pitchFamily="34" charset="-122"/>
              <a:ea typeface="微软雅黑" panose="020B0503020204020204" pitchFamily="34" charset="-122"/>
            </a:endParaRPr>
          </a:p>
        </p:txBody>
      </p:sp>
      <p:sp>
        <p:nvSpPr>
          <p:cNvPr id="5" name="Rectangle 4"/>
          <p:cNvSpPr>
            <a:spLocks noChangeArrowheads="1"/>
          </p:cNvSpPr>
          <p:nvPr/>
        </p:nvSpPr>
        <p:spPr bwMode="auto">
          <a:xfrm>
            <a:off x="2703513" y="1127969"/>
            <a:ext cx="2012950" cy="251222"/>
          </a:xfrm>
          <a:prstGeom prst="rec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a:lstStyle/>
          <a:p>
            <a:pPr algn="ctr">
              <a:spcBef>
                <a:spcPct val="20000"/>
              </a:spcBef>
              <a:defRPr/>
            </a:pPr>
            <a:r>
              <a:rPr lang="zh-CN" altLang="en-US" sz="1200" b="1" dirty="0">
                <a:solidFill>
                  <a:schemeClr val="bg2">
                    <a:lumMod val="25000"/>
                  </a:schemeClr>
                </a:solidFill>
                <a:latin typeface="微软雅黑" panose="020B0503020204020204" pitchFamily="34" charset="-122"/>
                <a:ea typeface="微软雅黑" panose="020B0503020204020204" pitchFamily="34" charset="-122"/>
              </a:rPr>
              <a:t>计划</a:t>
            </a:r>
            <a:endParaRPr lang="zh-CN" altLang="en-US" sz="12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 name="Rectangle 5"/>
          <p:cNvSpPr>
            <a:spLocks noChangeArrowheads="1"/>
          </p:cNvSpPr>
          <p:nvPr/>
        </p:nvSpPr>
        <p:spPr bwMode="auto">
          <a:xfrm>
            <a:off x="747713" y="1127969"/>
            <a:ext cx="1955800" cy="251222"/>
          </a:xfrm>
          <a:prstGeom prst="rect">
            <a:avLst/>
          </a:prstGeom>
          <a:solidFill>
            <a:schemeClr val="accent6">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lstStyle/>
          <a:p>
            <a:pPr algn="ctr">
              <a:spcBef>
                <a:spcPct val="20000"/>
              </a:spcBef>
              <a:defRPr/>
            </a:pPr>
            <a:r>
              <a:rPr lang="zh-CN" altLang="en-US" sz="1200" b="1" dirty="0">
                <a:solidFill>
                  <a:schemeClr val="bg2">
                    <a:lumMod val="25000"/>
                  </a:schemeClr>
                </a:solidFill>
                <a:latin typeface="微软雅黑" panose="020B0503020204020204" pitchFamily="34" charset="-122"/>
                <a:ea typeface="微软雅黑" panose="020B0503020204020204" pitchFamily="34" charset="-122"/>
              </a:rPr>
              <a:t>销售</a:t>
            </a:r>
            <a:endParaRPr lang="zh-CN" altLang="en-US" sz="12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7" name="Line 6"/>
          <p:cNvSpPr>
            <a:spLocks noChangeShapeType="1"/>
          </p:cNvSpPr>
          <p:nvPr/>
        </p:nvSpPr>
        <p:spPr bwMode="auto">
          <a:xfrm>
            <a:off x="747713" y="1127968"/>
            <a:ext cx="7772400" cy="0"/>
          </a:xfrm>
          <a:prstGeom prst="line">
            <a:avLst/>
          </a:prstGeom>
        </p:spPr>
        <p:style>
          <a:lnRef idx="1">
            <a:schemeClr val="dk1"/>
          </a:lnRef>
          <a:fillRef idx="0">
            <a:schemeClr val="dk1"/>
          </a:fillRef>
          <a:effectRef idx="0">
            <a:schemeClr val="dk1"/>
          </a:effectRef>
          <a:fontRef idx="minor">
            <a:schemeClr val="tx1"/>
          </a:fontRef>
        </p:style>
        <p:txBody>
          <a:bodyPr/>
          <a:lstStyle/>
          <a:p>
            <a:pPr>
              <a:defRPr/>
            </a:pPr>
            <a:endParaRPr lang="zh-CN" altLang="en-US" sz="1400">
              <a:solidFill>
                <a:schemeClr val="bg2">
                  <a:lumMod val="25000"/>
                </a:schemeClr>
              </a:solidFill>
              <a:latin typeface="微软雅黑" panose="020B0503020204020204" pitchFamily="34" charset="-122"/>
              <a:ea typeface="微软雅黑" panose="020B0503020204020204" pitchFamily="34" charset="-122"/>
            </a:endParaRPr>
          </a:p>
        </p:txBody>
      </p:sp>
      <p:sp>
        <p:nvSpPr>
          <p:cNvPr id="8" name="Line 10"/>
          <p:cNvSpPr>
            <a:spLocks noChangeShapeType="1"/>
          </p:cNvSpPr>
          <p:nvPr/>
        </p:nvSpPr>
        <p:spPr bwMode="auto">
          <a:xfrm>
            <a:off x="2703513" y="1127968"/>
            <a:ext cx="0" cy="3580210"/>
          </a:xfrm>
          <a:prstGeom prst="line">
            <a:avLst/>
          </a:prstGeom>
        </p:spPr>
        <p:style>
          <a:lnRef idx="1">
            <a:schemeClr val="accent4"/>
          </a:lnRef>
          <a:fillRef idx="0">
            <a:schemeClr val="accent4"/>
          </a:fillRef>
          <a:effectRef idx="0">
            <a:schemeClr val="accent4"/>
          </a:effectRef>
          <a:fontRef idx="minor">
            <a:schemeClr val="tx1"/>
          </a:fontRef>
        </p:style>
        <p:txBody>
          <a:bodyPr/>
          <a:lstStyle/>
          <a:p>
            <a:pPr>
              <a:defRPr/>
            </a:pPr>
            <a:endParaRPr lang="zh-CN" altLang="en-US">
              <a:latin typeface="微软雅黑" panose="020B0503020204020204" pitchFamily="34" charset="-122"/>
            </a:endParaRPr>
          </a:p>
        </p:txBody>
      </p:sp>
      <p:sp>
        <p:nvSpPr>
          <p:cNvPr id="9" name="Line 11"/>
          <p:cNvSpPr>
            <a:spLocks noChangeShapeType="1"/>
          </p:cNvSpPr>
          <p:nvPr/>
        </p:nvSpPr>
        <p:spPr bwMode="auto">
          <a:xfrm>
            <a:off x="4716463" y="1147018"/>
            <a:ext cx="0" cy="3570685"/>
          </a:xfrm>
          <a:prstGeom prst="line">
            <a:avLst/>
          </a:prstGeom>
        </p:spPr>
        <p:style>
          <a:lnRef idx="1">
            <a:schemeClr val="accent4"/>
          </a:lnRef>
          <a:fillRef idx="0">
            <a:schemeClr val="accent4"/>
          </a:fillRef>
          <a:effectRef idx="0">
            <a:schemeClr val="accent4"/>
          </a:effectRef>
          <a:fontRef idx="minor">
            <a:schemeClr val="tx1"/>
          </a:fontRef>
        </p:style>
        <p:txBody>
          <a:bodyPr/>
          <a:lstStyle/>
          <a:p>
            <a:pPr>
              <a:defRPr/>
            </a:pPr>
            <a:endParaRPr lang="zh-CN" altLang="en-US">
              <a:latin typeface="微软雅黑" panose="020B0503020204020204" pitchFamily="34" charset="-122"/>
            </a:endParaRPr>
          </a:p>
        </p:txBody>
      </p:sp>
      <p:sp>
        <p:nvSpPr>
          <p:cNvPr id="10" name="Line 12"/>
          <p:cNvSpPr>
            <a:spLocks noChangeShapeType="1"/>
          </p:cNvSpPr>
          <p:nvPr/>
        </p:nvSpPr>
        <p:spPr bwMode="auto">
          <a:xfrm>
            <a:off x="6646863" y="1127968"/>
            <a:ext cx="12700" cy="3599260"/>
          </a:xfrm>
          <a:prstGeom prst="line">
            <a:avLst/>
          </a:prstGeom>
        </p:spPr>
        <p:style>
          <a:lnRef idx="1">
            <a:schemeClr val="accent4"/>
          </a:lnRef>
          <a:fillRef idx="0">
            <a:schemeClr val="accent4"/>
          </a:fillRef>
          <a:effectRef idx="0">
            <a:schemeClr val="accent4"/>
          </a:effectRef>
          <a:fontRef idx="minor">
            <a:schemeClr val="tx1"/>
          </a:fontRef>
        </p:style>
        <p:txBody>
          <a:bodyPr/>
          <a:lstStyle/>
          <a:p>
            <a:pPr>
              <a:defRPr/>
            </a:pPr>
            <a:endParaRPr lang="zh-CN" altLang="en-US">
              <a:latin typeface="微软雅黑" panose="020B0503020204020204" pitchFamily="34" charset="-122"/>
            </a:endParaRPr>
          </a:p>
        </p:txBody>
      </p:sp>
      <p:sp>
        <p:nvSpPr>
          <p:cNvPr id="11" name="Rectangle 15">
            <a:hlinkClick r:id="rId1" action="ppaction://hlinksldjump"/>
          </p:cNvPr>
          <p:cNvSpPr>
            <a:spLocks noChangeArrowheads="1"/>
          </p:cNvSpPr>
          <p:nvPr/>
        </p:nvSpPr>
        <p:spPr bwMode="auto">
          <a:xfrm>
            <a:off x="2957513" y="2013793"/>
            <a:ext cx="1422400" cy="304800"/>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lIns="0" rIns="0" bIns="46800" anchor="ctr" anchorCtr="1">
            <a:normAutofit/>
          </a:bodyPr>
          <a:lstStyle/>
          <a:p>
            <a:pPr indent="266700">
              <a:defRPr/>
            </a:pPr>
            <a:r>
              <a:rPr lang="zh-CN" altLang="en-US" sz="1050" dirty="0">
                <a:latin typeface="微软雅黑" panose="020B0503020204020204" pitchFamily="34" charset="-122"/>
                <a:ea typeface="微软雅黑" panose="020B0503020204020204" pitchFamily="34" charset="-122"/>
              </a:rPr>
              <a:t>主生产计划编制</a:t>
            </a:r>
            <a:endParaRPr lang="zh-CN" altLang="en-US" sz="1050" dirty="0">
              <a:latin typeface="微软雅黑" panose="020B0503020204020204" pitchFamily="34" charset="-122"/>
              <a:ea typeface="微软雅黑" panose="020B0503020204020204" pitchFamily="34" charset="-122"/>
            </a:endParaRPr>
          </a:p>
        </p:txBody>
      </p:sp>
      <p:sp>
        <p:nvSpPr>
          <p:cNvPr id="12" name="Rectangle 16">
            <a:hlinkClick r:id="rId2" action="ppaction://hlinksldjump"/>
          </p:cNvPr>
          <p:cNvSpPr>
            <a:spLocks noChangeArrowheads="1"/>
          </p:cNvSpPr>
          <p:nvPr/>
        </p:nvSpPr>
        <p:spPr bwMode="auto">
          <a:xfrm>
            <a:off x="2843213" y="3118693"/>
            <a:ext cx="1651000" cy="304800"/>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lIns="0" rIns="0" bIns="46800" anchor="ctr" anchorCtr="1">
            <a:normAutofit/>
          </a:bodyPr>
          <a:lstStyle/>
          <a:p>
            <a:pPr indent="266700">
              <a:defRPr/>
            </a:pPr>
            <a:r>
              <a:rPr lang="zh-CN" altLang="en-US" sz="1050">
                <a:latin typeface="微软雅黑" panose="020B0503020204020204" pitchFamily="34" charset="-122"/>
                <a:ea typeface="微软雅黑" panose="020B0503020204020204" pitchFamily="34" charset="-122"/>
              </a:rPr>
              <a:t>物料需求计划编制</a:t>
            </a:r>
            <a:endParaRPr lang="zh-CN" altLang="en-US" sz="1050">
              <a:latin typeface="微软雅黑" panose="020B0503020204020204" pitchFamily="34" charset="-122"/>
              <a:ea typeface="微软雅黑" panose="020B0503020204020204" pitchFamily="34" charset="-122"/>
            </a:endParaRPr>
          </a:p>
        </p:txBody>
      </p:sp>
      <p:cxnSp>
        <p:nvCxnSpPr>
          <p:cNvPr id="56333" name="AutoShape 17"/>
          <p:cNvCxnSpPr>
            <a:cxnSpLocks noChangeShapeType="1"/>
            <a:stCxn id="23" idx="3"/>
            <a:endCxn id="11" idx="1"/>
          </p:cNvCxnSpPr>
          <p:nvPr/>
        </p:nvCxnSpPr>
        <p:spPr bwMode="auto">
          <a:xfrm>
            <a:off x="2339975" y="1844725"/>
            <a:ext cx="617538" cy="321469"/>
          </a:xfrm>
          <a:prstGeom prst="bentConnector3">
            <a:avLst>
              <a:gd name="adj1" fmla="val 50000"/>
            </a:avLst>
          </a:prstGeom>
          <a:noFill/>
          <a:ln w="25400">
            <a:solidFill>
              <a:srgbClr val="666699"/>
            </a:solidFill>
            <a:miter lim="800000"/>
            <a:tailEnd type="triangle" w="med" len="med"/>
          </a:ln>
        </p:spPr>
      </p:cxnSp>
      <p:cxnSp>
        <p:nvCxnSpPr>
          <p:cNvPr id="56334" name="AutoShape 18"/>
          <p:cNvCxnSpPr>
            <a:cxnSpLocks noChangeShapeType="1"/>
            <a:stCxn id="43" idx="3"/>
            <a:endCxn id="11" idx="1"/>
          </p:cNvCxnSpPr>
          <p:nvPr/>
        </p:nvCxnSpPr>
        <p:spPr bwMode="auto">
          <a:xfrm flipV="1">
            <a:off x="2339975" y="2166193"/>
            <a:ext cx="617538" cy="291704"/>
          </a:xfrm>
          <a:prstGeom prst="bentConnector3">
            <a:avLst>
              <a:gd name="adj1" fmla="val 50000"/>
            </a:avLst>
          </a:prstGeom>
          <a:noFill/>
          <a:ln w="25400">
            <a:solidFill>
              <a:srgbClr val="666699"/>
            </a:solidFill>
            <a:miter lim="800000"/>
            <a:tailEnd type="triangle" w="med" len="med"/>
          </a:ln>
        </p:spPr>
      </p:cxnSp>
      <p:cxnSp>
        <p:nvCxnSpPr>
          <p:cNvPr id="56335" name="AutoShape 19"/>
          <p:cNvCxnSpPr>
            <a:cxnSpLocks noChangeShapeType="1"/>
            <a:endCxn id="11" idx="3"/>
          </p:cNvCxnSpPr>
          <p:nvPr/>
        </p:nvCxnSpPr>
        <p:spPr bwMode="auto">
          <a:xfrm rot="10800000">
            <a:off x="4379913" y="2166193"/>
            <a:ext cx="2730500" cy="0"/>
          </a:xfrm>
          <a:prstGeom prst="straightConnector1">
            <a:avLst/>
          </a:prstGeom>
          <a:noFill/>
          <a:ln w="25400">
            <a:solidFill>
              <a:srgbClr val="666699"/>
            </a:solidFill>
            <a:round/>
            <a:tailEnd type="triangle" w="med" len="med"/>
          </a:ln>
        </p:spPr>
      </p:cxnSp>
      <p:cxnSp>
        <p:nvCxnSpPr>
          <p:cNvPr id="56336" name="AutoShape 20"/>
          <p:cNvCxnSpPr>
            <a:cxnSpLocks noChangeShapeType="1"/>
            <a:stCxn id="32" idx="1"/>
            <a:endCxn id="11" idx="3"/>
          </p:cNvCxnSpPr>
          <p:nvPr/>
        </p:nvCxnSpPr>
        <p:spPr bwMode="auto">
          <a:xfrm rot="10800000">
            <a:off x="4379913" y="2166193"/>
            <a:ext cx="2749550" cy="528638"/>
          </a:xfrm>
          <a:prstGeom prst="bentConnector3">
            <a:avLst>
              <a:gd name="adj1" fmla="val 50000"/>
            </a:avLst>
          </a:prstGeom>
          <a:noFill/>
          <a:ln w="25400">
            <a:solidFill>
              <a:srgbClr val="666699"/>
            </a:solidFill>
            <a:miter lim="800000"/>
            <a:tailEnd type="triangle" w="med" len="med"/>
          </a:ln>
        </p:spPr>
      </p:cxnSp>
      <p:cxnSp>
        <p:nvCxnSpPr>
          <p:cNvPr id="56337" name="AutoShape 21"/>
          <p:cNvCxnSpPr>
            <a:cxnSpLocks noChangeShapeType="1"/>
            <a:stCxn id="11" idx="2"/>
            <a:endCxn id="29" idx="0"/>
          </p:cNvCxnSpPr>
          <p:nvPr/>
        </p:nvCxnSpPr>
        <p:spPr bwMode="auto">
          <a:xfrm>
            <a:off x="3668713" y="2318593"/>
            <a:ext cx="0" cy="214313"/>
          </a:xfrm>
          <a:prstGeom prst="straightConnector1">
            <a:avLst/>
          </a:prstGeom>
          <a:noFill/>
          <a:ln w="25400">
            <a:solidFill>
              <a:srgbClr val="666699"/>
            </a:solidFill>
            <a:round/>
            <a:tailEnd type="triangle" w="med" len="med"/>
          </a:ln>
        </p:spPr>
      </p:cxnSp>
      <p:cxnSp>
        <p:nvCxnSpPr>
          <p:cNvPr id="56338" name="AutoShape 22"/>
          <p:cNvCxnSpPr>
            <a:cxnSpLocks noChangeShapeType="1"/>
            <a:stCxn id="29" idx="2"/>
            <a:endCxn id="12" idx="0"/>
          </p:cNvCxnSpPr>
          <p:nvPr/>
        </p:nvCxnSpPr>
        <p:spPr bwMode="auto">
          <a:xfrm>
            <a:off x="3668713" y="2918668"/>
            <a:ext cx="0" cy="200025"/>
          </a:xfrm>
          <a:prstGeom prst="straightConnector1">
            <a:avLst/>
          </a:prstGeom>
          <a:noFill/>
          <a:ln w="25400">
            <a:solidFill>
              <a:srgbClr val="666699"/>
            </a:solidFill>
            <a:round/>
            <a:tailEnd type="triangle" w="med" len="med"/>
          </a:ln>
        </p:spPr>
      </p:cxnSp>
      <p:cxnSp>
        <p:nvCxnSpPr>
          <p:cNvPr id="56339" name="AutoShape 23"/>
          <p:cNvCxnSpPr>
            <a:cxnSpLocks noChangeShapeType="1"/>
            <a:stCxn id="12" idx="2"/>
            <a:endCxn id="30" idx="0"/>
          </p:cNvCxnSpPr>
          <p:nvPr/>
        </p:nvCxnSpPr>
        <p:spPr bwMode="auto">
          <a:xfrm>
            <a:off x="3668713" y="3423493"/>
            <a:ext cx="0" cy="214313"/>
          </a:xfrm>
          <a:prstGeom prst="straightConnector1">
            <a:avLst/>
          </a:prstGeom>
          <a:noFill/>
          <a:ln w="25400">
            <a:solidFill>
              <a:srgbClr val="666699"/>
            </a:solidFill>
            <a:round/>
            <a:tailEnd type="triangle" w="med" len="med"/>
          </a:ln>
        </p:spPr>
      </p:cxnSp>
      <p:cxnSp>
        <p:nvCxnSpPr>
          <p:cNvPr id="56340" name="AutoShape 24"/>
          <p:cNvCxnSpPr>
            <a:cxnSpLocks noChangeShapeType="1"/>
            <a:stCxn id="30" idx="2"/>
            <a:endCxn id="35" idx="0"/>
          </p:cNvCxnSpPr>
          <p:nvPr/>
        </p:nvCxnSpPr>
        <p:spPr bwMode="auto">
          <a:xfrm flipH="1">
            <a:off x="3662363" y="4023569"/>
            <a:ext cx="6350" cy="270272"/>
          </a:xfrm>
          <a:prstGeom prst="straightConnector1">
            <a:avLst/>
          </a:prstGeom>
          <a:noFill/>
          <a:ln w="25400">
            <a:solidFill>
              <a:srgbClr val="666699"/>
            </a:solidFill>
            <a:round/>
            <a:tailEnd type="triangle" w="med" len="med"/>
          </a:ln>
        </p:spPr>
      </p:cxnSp>
      <p:cxnSp>
        <p:nvCxnSpPr>
          <p:cNvPr id="56341" name="AutoShape 25"/>
          <p:cNvCxnSpPr>
            <a:cxnSpLocks noChangeShapeType="1"/>
            <a:stCxn id="30" idx="2"/>
            <a:endCxn id="34" idx="0"/>
          </p:cNvCxnSpPr>
          <p:nvPr/>
        </p:nvCxnSpPr>
        <p:spPr bwMode="auto">
          <a:xfrm rot="5400000">
            <a:off x="2552502" y="3177630"/>
            <a:ext cx="270272" cy="1962150"/>
          </a:xfrm>
          <a:prstGeom prst="bentConnector3">
            <a:avLst>
              <a:gd name="adj1" fmla="val 55949"/>
            </a:avLst>
          </a:prstGeom>
          <a:noFill/>
          <a:ln w="25400">
            <a:solidFill>
              <a:srgbClr val="666699"/>
            </a:solidFill>
            <a:miter lim="800000"/>
            <a:tailEnd type="triangle" w="med" len="med"/>
          </a:ln>
        </p:spPr>
      </p:cxnSp>
      <p:cxnSp>
        <p:nvCxnSpPr>
          <p:cNvPr id="56342" name="AutoShape 26"/>
          <p:cNvCxnSpPr>
            <a:cxnSpLocks noChangeShapeType="1"/>
            <a:stCxn id="30" idx="2"/>
            <a:endCxn id="36" idx="0"/>
          </p:cNvCxnSpPr>
          <p:nvPr/>
        </p:nvCxnSpPr>
        <p:spPr bwMode="auto">
          <a:xfrm rot="16200000" flipH="1">
            <a:off x="4533702" y="3158580"/>
            <a:ext cx="270272" cy="2000250"/>
          </a:xfrm>
          <a:prstGeom prst="bentConnector3">
            <a:avLst>
              <a:gd name="adj1" fmla="val 55949"/>
            </a:avLst>
          </a:prstGeom>
          <a:noFill/>
          <a:ln w="25400">
            <a:solidFill>
              <a:srgbClr val="666699"/>
            </a:solidFill>
            <a:miter lim="800000"/>
            <a:tailEnd type="triangle" w="med" len="med"/>
          </a:ln>
        </p:spPr>
      </p:cxnSp>
      <p:sp>
        <p:nvSpPr>
          <p:cNvPr id="23" name="Rectangle 27">
            <a:hlinkClick r:id="rId3" action="ppaction://hlinksldjump"/>
          </p:cNvPr>
          <p:cNvSpPr>
            <a:spLocks noChangeArrowheads="1"/>
          </p:cNvSpPr>
          <p:nvPr/>
        </p:nvSpPr>
        <p:spPr bwMode="auto">
          <a:xfrm>
            <a:off x="900113" y="1710184"/>
            <a:ext cx="1439862" cy="270272"/>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lIns="0" rIns="0" bIns="46800" anchor="ctr" anchorCtr="1">
            <a:normAutofit/>
          </a:bodyPr>
          <a:lstStyle/>
          <a:p>
            <a:pPr indent="266700">
              <a:defRPr/>
            </a:pPr>
            <a:r>
              <a:rPr lang="zh-CN" altLang="en-US" sz="1050" dirty="0">
                <a:latin typeface="微软雅黑" panose="020B0503020204020204" pitchFamily="34" charset="-122"/>
                <a:ea typeface="微软雅黑" panose="020B0503020204020204" pitchFamily="34" charset="-122"/>
              </a:rPr>
              <a:t>未执行销售预测</a:t>
            </a:r>
            <a:endParaRPr lang="zh-CN" altLang="en-US" sz="1050" dirty="0">
              <a:latin typeface="微软雅黑" panose="020B0503020204020204" pitchFamily="34" charset="-122"/>
              <a:ea typeface="微软雅黑" panose="020B0503020204020204" pitchFamily="34" charset="-122"/>
            </a:endParaRPr>
          </a:p>
        </p:txBody>
      </p:sp>
      <p:cxnSp>
        <p:nvCxnSpPr>
          <p:cNvPr id="56344" name="AutoShape 28"/>
          <p:cNvCxnSpPr>
            <a:cxnSpLocks noChangeShapeType="1"/>
            <a:stCxn id="28" idx="1"/>
            <a:endCxn id="11" idx="0"/>
          </p:cNvCxnSpPr>
          <p:nvPr/>
        </p:nvCxnSpPr>
        <p:spPr bwMode="auto">
          <a:xfrm rot="10800000" flipV="1">
            <a:off x="3668713" y="1675655"/>
            <a:ext cx="1466850" cy="338138"/>
          </a:xfrm>
          <a:prstGeom prst="bentConnector2">
            <a:avLst/>
          </a:prstGeom>
          <a:noFill/>
          <a:ln w="25400">
            <a:solidFill>
              <a:srgbClr val="666699"/>
            </a:solidFill>
            <a:miter lim="800000"/>
            <a:tailEnd type="triangle" w="med" len="med"/>
          </a:ln>
        </p:spPr>
      </p:cxnSp>
      <p:cxnSp>
        <p:nvCxnSpPr>
          <p:cNvPr id="56345" name="AutoShape 29"/>
          <p:cNvCxnSpPr>
            <a:cxnSpLocks noChangeShapeType="1"/>
            <a:stCxn id="31" idx="1"/>
            <a:endCxn id="12" idx="3"/>
          </p:cNvCxnSpPr>
          <p:nvPr/>
        </p:nvCxnSpPr>
        <p:spPr bwMode="auto">
          <a:xfrm rot="10800000" flipV="1">
            <a:off x="4494213" y="2170955"/>
            <a:ext cx="2635250" cy="1100138"/>
          </a:xfrm>
          <a:prstGeom prst="bentConnector3">
            <a:avLst>
              <a:gd name="adj1" fmla="val 38912"/>
            </a:avLst>
          </a:prstGeom>
          <a:noFill/>
          <a:ln w="25400">
            <a:solidFill>
              <a:srgbClr val="666699"/>
            </a:solidFill>
            <a:miter lim="800000"/>
            <a:tailEnd type="triangle" w="med" len="med"/>
          </a:ln>
        </p:spPr>
      </p:cxnSp>
      <p:cxnSp>
        <p:nvCxnSpPr>
          <p:cNvPr id="56346" name="AutoShape 30"/>
          <p:cNvCxnSpPr>
            <a:cxnSpLocks noChangeShapeType="1"/>
            <a:stCxn id="32" idx="2"/>
            <a:endCxn id="12" idx="3"/>
          </p:cNvCxnSpPr>
          <p:nvPr/>
        </p:nvCxnSpPr>
        <p:spPr bwMode="auto">
          <a:xfrm rot="5400000">
            <a:off x="5875338" y="1489918"/>
            <a:ext cx="400050" cy="3162300"/>
          </a:xfrm>
          <a:prstGeom prst="bentConnector2">
            <a:avLst/>
          </a:prstGeom>
          <a:noFill/>
          <a:ln w="25400">
            <a:solidFill>
              <a:srgbClr val="666699"/>
            </a:solidFill>
            <a:miter lim="800000"/>
            <a:tailEnd type="triangle" w="med" len="med"/>
          </a:ln>
        </p:spPr>
      </p:cxnSp>
      <p:cxnSp>
        <p:nvCxnSpPr>
          <p:cNvPr id="56347" name="AutoShape 31"/>
          <p:cNvCxnSpPr>
            <a:cxnSpLocks noChangeShapeType="1"/>
            <a:stCxn id="33" idx="1"/>
          </p:cNvCxnSpPr>
          <p:nvPr/>
        </p:nvCxnSpPr>
        <p:spPr bwMode="auto">
          <a:xfrm rot="10800000">
            <a:off x="4456113" y="3271093"/>
            <a:ext cx="2686050" cy="357188"/>
          </a:xfrm>
          <a:prstGeom prst="bentConnector3">
            <a:avLst>
              <a:gd name="adj1" fmla="val 30611"/>
            </a:avLst>
          </a:prstGeom>
          <a:noFill/>
          <a:ln w="25400">
            <a:solidFill>
              <a:srgbClr val="666699"/>
            </a:solidFill>
            <a:miter lim="800000"/>
            <a:tailEnd type="triangle" w="med" len="med"/>
          </a:ln>
        </p:spPr>
      </p:cxnSp>
      <p:sp>
        <p:nvSpPr>
          <p:cNvPr id="28" name="AutoShape 34">
            <a:hlinkClick r:id="rId4" action="ppaction://hlinksldjump"/>
          </p:cNvPr>
          <p:cNvSpPr>
            <a:spLocks noChangeArrowheads="1"/>
          </p:cNvSpPr>
          <p:nvPr/>
        </p:nvSpPr>
        <p:spPr bwMode="auto">
          <a:xfrm>
            <a:off x="5135563" y="1466106"/>
            <a:ext cx="1054100" cy="419100"/>
          </a:xfrm>
          <a:prstGeom prst="flowChartMultidocument">
            <a:avLst/>
          </a:prstGeom>
        </p:spPr>
        <p:style>
          <a:lnRef idx="1">
            <a:schemeClr val="accent6"/>
          </a:lnRef>
          <a:fillRef idx="2">
            <a:schemeClr val="accent6"/>
          </a:fillRef>
          <a:effectRef idx="1">
            <a:schemeClr val="accent6"/>
          </a:effectRef>
          <a:fontRef idx="minor">
            <a:schemeClr val="dk1"/>
          </a:fontRef>
        </p:style>
        <p:txBody>
          <a:bodyPr lIns="0" rIns="0" anchor="ctr"/>
          <a:lstStyle/>
          <a:p>
            <a:pPr marL="342900" indent="-342900" algn="ctr">
              <a:lnSpc>
                <a:spcPct val="80000"/>
              </a:lnSpc>
              <a:spcBef>
                <a:spcPct val="20000"/>
              </a:spcBef>
              <a:defRPr/>
            </a:pPr>
            <a:r>
              <a:rPr lang="zh-CN" altLang="en-US" sz="1050">
                <a:latin typeface="微软雅黑" panose="020B0503020204020204" pitchFamily="34" charset="-122"/>
                <a:ea typeface="微软雅黑" panose="020B0503020204020204" pitchFamily="34" charset="-122"/>
              </a:rPr>
              <a:t>物料清单</a:t>
            </a:r>
            <a:endParaRPr lang="zh-CN" altLang="en-US" sz="1050">
              <a:latin typeface="微软雅黑" panose="020B0503020204020204" pitchFamily="34" charset="-122"/>
              <a:ea typeface="微软雅黑" panose="020B0503020204020204" pitchFamily="34" charset="-122"/>
            </a:endParaRPr>
          </a:p>
        </p:txBody>
      </p:sp>
      <p:sp>
        <p:nvSpPr>
          <p:cNvPr id="29" name="AutoShape 35">
            <a:hlinkClick r:id="rId4" action="ppaction://hlinksldjump"/>
          </p:cNvPr>
          <p:cNvSpPr>
            <a:spLocks noChangeArrowheads="1"/>
          </p:cNvSpPr>
          <p:nvPr/>
        </p:nvSpPr>
        <p:spPr bwMode="auto">
          <a:xfrm>
            <a:off x="2773363" y="2532906"/>
            <a:ext cx="1790700" cy="419100"/>
          </a:xfrm>
          <a:prstGeom prst="flowChartMultidocument">
            <a:avLst/>
          </a:prstGeom>
        </p:spPr>
        <p:style>
          <a:lnRef idx="1">
            <a:schemeClr val="accent6"/>
          </a:lnRef>
          <a:fillRef idx="2">
            <a:schemeClr val="accent6"/>
          </a:fillRef>
          <a:effectRef idx="1">
            <a:schemeClr val="accent6"/>
          </a:effectRef>
          <a:fontRef idx="minor">
            <a:schemeClr val="dk1"/>
          </a:fontRef>
        </p:style>
        <p:txBody>
          <a:bodyPr lIns="0" rIns="0" anchor="ctr"/>
          <a:lstStyle/>
          <a:p>
            <a:pPr marL="342900" indent="-342900" algn="ctr">
              <a:lnSpc>
                <a:spcPct val="80000"/>
              </a:lnSpc>
              <a:spcBef>
                <a:spcPct val="20000"/>
              </a:spcBef>
              <a:defRPr/>
            </a:pPr>
            <a:r>
              <a:rPr lang="en-US" altLang="zh-CN" sz="1050">
                <a:latin typeface="微软雅黑" panose="020B0503020204020204" pitchFamily="34" charset="-122"/>
                <a:ea typeface="微软雅黑" panose="020B0503020204020204" pitchFamily="34" charset="-122"/>
              </a:rPr>
              <a:t>MPS</a:t>
            </a:r>
            <a:r>
              <a:rPr lang="zh-CN" altLang="en-US" sz="1050">
                <a:latin typeface="微软雅黑" panose="020B0503020204020204" pitchFamily="34" charset="-122"/>
                <a:ea typeface="微软雅黑" panose="020B0503020204020204" pitchFamily="34" charset="-122"/>
              </a:rPr>
              <a:t>建议计划量查询</a:t>
            </a:r>
            <a:endParaRPr lang="zh-CN" altLang="en-US" sz="1050">
              <a:latin typeface="微软雅黑" panose="020B0503020204020204" pitchFamily="34" charset="-122"/>
              <a:ea typeface="微软雅黑" panose="020B0503020204020204" pitchFamily="34" charset="-122"/>
            </a:endParaRPr>
          </a:p>
        </p:txBody>
      </p:sp>
      <p:sp>
        <p:nvSpPr>
          <p:cNvPr id="30" name="AutoShape 36">
            <a:hlinkClick r:id="rId3" action="ppaction://hlinksldjump"/>
          </p:cNvPr>
          <p:cNvSpPr>
            <a:spLocks noChangeArrowheads="1"/>
          </p:cNvSpPr>
          <p:nvPr/>
        </p:nvSpPr>
        <p:spPr bwMode="auto">
          <a:xfrm>
            <a:off x="2773363" y="3637806"/>
            <a:ext cx="1790700" cy="419100"/>
          </a:xfrm>
          <a:prstGeom prst="flowChartMultidocument">
            <a:avLst/>
          </a:prstGeom>
        </p:spPr>
        <p:style>
          <a:lnRef idx="1">
            <a:schemeClr val="accent6"/>
          </a:lnRef>
          <a:fillRef idx="2">
            <a:schemeClr val="accent6"/>
          </a:fillRef>
          <a:effectRef idx="1">
            <a:schemeClr val="accent6"/>
          </a:effectRef>
          <a:fontRef idx="minor">
            <a:schemeClr val="dk1"/>
          </a:fontRef>
        </p:style>
        <p:txBody>
          <a:bodyPr lIns="0" rIns="0" anchor="ctr"/>
          <a:lstStyle/>
          <a:p>
            <a:pPr marL="342900" indent="-342900" algn="ctr">
              <a:lnSpc>
                <a:spcPct val="80000"/>
              </a:lnSpc>
              <a:spcBef>
                <a:spcPct val="20000"/>
              </a:spcBef>
              <a:defRPr/>
            </a:pPr>
            <a:r>
              <a:rPr lang="en-US" altLang="zh-CN" sz="1050">
                <a:latin typeface="微软雅黑" panose="020B0503020204020204" pitchFamily="34" charset="-122"/>
                <a:ea typeface="微软雅黑" panose="020B0503020204020204" pitchFamily="34" charset="-122"/>
              </a:rPr>
              <a:t>MRP</a:t>
            </a:r>
            <a:r>
              <a:rPr lang="zh-CN" altLang="en-US" sz="1050">
                <a:latin typeface="微软雅黑" panose="020B0503020204020204" pitchFamily="34" charset="-122"/>
                <a:ea typeface="微软雅黑" panose="020B0503020204020204" pitchFamily="34" charset="-122"/>
              </a:rPr>
              <a:t>建议计划量查询</a:t>
            </a:r>
            <a:endParaRPr lang="zh-CN" altLang="en-US" sz="1050">
              <a:latin typeface="微软雅黑" panose="020B0503020204020204" pitchFamily="34" charset="-122"/>
              <a:ea typeface="微软雅黑" panose="020B0503020204020204" pitchFamily="34" charset="-122"/>
            </a:endParaRPr>
          </a:p>
        </p:txBody>
      </p:sp>
      <p:sp>
        <p:nvSpPr>
          <p:cNvPr id="31" name="AutoShape 37">
            <a:hlinkClick r:id="rId5" action="ppaction://hlinksldjump"/>
          </p:cNvPr>
          <p:cNvSpPr>
            <a:spLocks noChangeArrowheads="1"/>
          </p:cNvSpPr>
          <p:nvPr/>
        </p:nvSpPr>
        <p:spPr bwMode="auto">
          <a:xfrm>
            <a:off x="7129463" y="1961406"/>
            <a:ext cx="1054100" cy="419100"/>
          </a:xfrm>
          <a:prstGeom prst="flowChartMultidocument">
            <a:avLst/>
          </a:prstGeom>
        </p:spPr>
        <p:style>
          <a:lnRef idx="1">
            <a:schemeClr val="accent6"/>
          </a:lnRef>
          <a:fillRef idx="2">
            <a:schemeClr val="accent6"/>
          </a:fillRef>
          <a:effectRef idx="1">
            <a:schemeClr val="accent6"/>
          </a:effectRef>
          <a:fontRef idx="minor">
            <a:schemeClr val="dk1"/>
          </a:fontRef>
        </p:style>
        <p:txBody>
          <a:bodyPr lIns="0" rIns="0" anchor="ctr"/>
          <a:lstStyle/>
          <a:p>
            <a:pPr marL="342900" indent="-342900" algn="ctr">
              <a:lnSpc>
                <a:spcPct val="80000"/>
              </a:lnSpc>
              <a:spcBef>
                <a:spcPct val="20000"/>
              </a:spcBef>
              <a:defRPr/>
            </a:pPr>
            <a:r>
              <a:rPr lang="zh-CN" altLang="en-US" sz="1050" dirty="0">
                <a:latin typeface="微软雅黑" panose="020B0503020204020204" pitchFamily="34" charset="-122"/>
                <a:ea typeface="微软雅黑" panose="020B0503020204020204" pitchFamily="34" charset="-122"/>
              </a:rPr>
              <a:t>存量查询</a:t>
            </a:r>
            <a:endParaRPr lang="zh-CN" altLang="en-US" sz="1050" dirty="0">
              <a:latin typeface="微软雅黑" panose="020B0503020204020204" pitchFamily="34" charset="-122"/>
              <a:ea typeface="微软雅黑" panose="020B0503020204020204" pitchFamily="34" charset="-122"/>
            </a:endParaRPr>
          </a:p>
        </p:txBody>
      </p:sp>
      <p:sp>
        <p:nvSpPr>
          <p:cNvPr id="32" name="AutoShape 38">
            <a:hlinkClick r:id="rId6" action="ppaction://hlinksldjump"/>
          </p:cNvPr>
          <p:cNvSpPr>
            <a:spLocks noChangeArrowheads="1"/>
          </p:cNvSpPr>
          <p:nvPr/>
        </p:nvSpPr>
        <p:spPr bwMode="auto">
          <a:xfrm>
            <a:off x="7129463" y="2485281"/>
            <a:ext cx="1054100" cy="419100"/>
          </a:xfrm>
          <a:prstGeom prst="flowChartMultidocument">
            <a:avLst/>
          </a:prstGeom>
        </p:spPr>
        <p:style>
          <a:lnRef idx="1">
            <a:schemeClr val="accent6"/>
          </a:lnRef>
          <a:fillRef idx="2">
            <a:schemeClr val="accent6"/>
          </a:fillRef>
          <a:effectRef idx="1">
            <a:schemeClr val="accent6"/>
          </a:effectRef>
          <a:fontRef idx="minor">
            <a:schemeClr val="dk1"/>
          </a:fontRef>
        </p:style>
        <p:txBody>
          <a:bodyPr lIns="0" rIns="0" anchor="ctr"/>
          <a:lstStyle/>
          <a:p>
            <a:pPr marL="342900" indent="-342900" algn="ctr">
              <a:lnSpc>
                <a:spcPct val="80000"/>
              </a:lnSpc>
              <a:spcBef>
                <a:spcPct val="20000"/>
              </a:spcBef>
              <a:defRPr/>
            </a:pPr>
            <a:r>
              <a:rPr lang="zh-CN" altLang="en-US" sz="1050">
                <a:latin typeface="微软雅黑" panose="020B0503020204020204" pitchFamily="34" charset="-122"/>
                <a:ea typeface="微软雅黑" panose="020B0503020204020204" pitchFamily="34" charset="-122"/>
              </a:rPr>
              <a:t>在制查询</a:t>
            </a:r>
            <a:endParaRPr lang="zh-CN" altLang="en-US" sz="1050">
              <a:latin typeface="微软雅黑" panose="020B0503020204020204" pitchFamily="34" charset="-122"/>
              <a:ea typeface="微软雅黑" panose="020B0503020204020204" pitchFamily="34" charset="-122"/>
            </a:endParaRPr>
          </a:p>
        </p:txBody>
      </p:sp>
      <p:sp>
        <p:nvSpPr>
          <p:cNvPr id="33" name="AutoShape 39">
            <a:hlinkClick r:id="rId7" action="ppaction://hlinksldjump"/>
          </p:cNvPr>
          <p:cNvSpPr>
            <a:spLocks noChangeArrowheads="1"/>
          </p:cNvSpPr>
          <p:nvPr/>
        </p:nvSpPr>
        <p:spPr bwMode="auto">
          <a:xfrm>
            <a:off x="7142163" y="3418731"/>
            <a:ext cx="1054100" cy="419100"/>
          </a:xfrm>
          <a:prstGeom prst="flowChartMultidocument">
            <a:avLst/>
          </a:prstGeom>
        </p:spPr>
        <p:style>
          <a:lnRef idx="1">
            <a:schemeClr val="accent6"/>
          </a:lnRef>
          <a:fillRef idx="2">
            <a:schemeClr val="accent6"/>
          </a:fillRef>
          <a:effectRef idx="1">
            <a:schemeClr val="accent6"/>
          </a:effectRef>
          <a:fontRef idx="minor">
            <a:schemeClr val="dk1"/>
          </a:fontRef>
        </p:style>
        <p:txBody>
          <a:bodyPr lIns="0" rIns="0" anchor="ctr"/>
          <a:lstStyle/>
          <a:p>
            <a:pPr marL="342900" indent="-342900" algn="ctr">
              <a:lnSpc>
                <a:spcPct val="80000"/>
              </a:lnSpc>
              <a:spcBef>
                <a:spcPct val="20000"/>
              </a:spcBef>
              <a:defRPr/>
            </a:pPr>
            <a:r>
              <a:rPr lang="zh-CN" altLang="en-US" sz="1050" dirty="0">
                <a:latin typeface="微软雅黑" panose="020B0503020204020204" pitchFamily="34" charset="-122"/>
                <a:ea typeface="微软雅黑" panose="020B0503020204020204" pitchFamily="34" charset="-122"/>
              </a:rPr>
              <a:t>在途查询</a:t>
            </a:r>
            <a:endParaRPr lang="zh-CN" altLang="en-US" sz="1050" dirty="0">
              <a:latin typeface="微软雅黑" panose="020B0503020204020204" pitchFamily="34" charset="-122"/>
              <a:ea typeface="微软雅黑" panose="020B0503020204020204" pitchFamily="34" charset="-122"/>
            </a:endParaRPr>
          </a:p>
        </p:txBody>
      </p:sp>
      <p:sp>
        <p:nvSpPr>
          <p:cNvPr id="34" name="AutoShape 41"/>
          <p:cNvSpPr>
            <a:spLocks noChangeArrowheads="1"/>
          </p:cNvSpPr>
          <p:nvPr/>
        </p:nvSpPr>
        <p:spPr bwMode="auto">
          <a:xfrm>
            <a:off x="1154113" y="4293840"/>
            <a:ext cx="1104900" cy="438150"/>
          </a:xfrm>
          <a:prstGeom prst="flowChartMultidocumen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lIns="0" rIns="0" anchor="ctr"/>
          <a:lstStyle/>
          <a:p>
            <a:pPr marL="342900" indent="-342900" algn="ctr">
              <a:lnSpc>
                <a:spcPct val="80000"/>
              </a:lnSpc>
              <a:spcBef>
                <a:spcPct val="20000"/>
              </a:spcBef>
              <a:defRPr/>
            </a:pPr>
            <a:r>
              <a:rPr lang="zh-CN" altLang="en-US" sz="1050" dirty="0">
                <a:latin typeface="微软雅黑" panose="020B0503020204020204" pitchFamily="34" charset="-122"/>
                <a:ea typeface="微软雅黑" panose="020B0503020204020204" pitchFamily="34" charset="-122"/>
              </a:rPr>
              <a:t>采购订单</a:t>
            </a:r>
            <a:endParaRPr lang="zh-CN" altLang="en-US" sz="1050" dirty="0">
              <a:latin typeface="微软雅黑" panose="020B0503020204020204" pitchFamily="34" charset="-122"/>
              <a:ea typeface="微软雅黑" panose="020B0503020204020204" pitchFamily="34" charset="-122"/>
            </a:endParaRPr>
          </a:p>
        </p:txBody>
      </p:sp>
      <p:sp>
        <p:nvSpPr>
          <p:cNvPr id="35" name="AutoShape 42"/>
          <p:cNvSpPr>
            <a:spLocks noChangeArrowheads="1"/>
          </p:cNvSpPr>
          <p:nvPr/>
        </p:nvSpPr>
        <p:spPr bwMode="auto">
          <a:xfrm>
            <a:off x="3109913" y="4293840"/>
            <a:ext cx="1104900" cy="438150"/>
          </a:xfrm>
          <a:prstGeom prst="flowChartMultidocumen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lIns="0" rIns="0" anchor="ctr"/>
          <a:lstStyle/>
          <a:p>
            <a:pPr marL="342900" indent="-342900" algn="ctr">
              <a:lnSpc>
                <a:spcPct val="80000"/>
              </a:lnSpc>
              <a:spcBef>
                <a:spcPct val="20000"/>
              </a:spcBef>
              <a:defRPr/>
            </a:pPr>
            <a:r>
              <a:rPr lang="zh-CN" altLang="en-US" sz="1050">
                <a:latin typeface="微软雅黑" panose="020B0503020204020204" pitchFamily="34" charset="-122"/>
                <a:ea typeface="微软雅黑" panose="020B0503020204020204" pitchFamily="34" charset="-122"/>
              </a:rPr>
              <a:t>委外订单</a:t>
            </a:r>
            <a:endParaRPr lang="zh-CN" altLang="en-US" sz="1050">
              <a:latin typeface="微软雅黑" panose="020B0503020204020204" pitchFamily="34" charset="-122"/>
              <a:ea typeface="微软雅黑" panose="020B0503020204020204" pitchFamily="34" charset="-122"/>
            </a:endParaRPr>
          </a:p>
        </p:txBody>
      </p:sp>
      <p:sp>
        <p:nvSpPr>
          <p:cNvPr id="36" name="AutoShape 43"/>
          <p:cNvSpPr>
            <a:spLocks noChangeArrowheads="1"/>
          </p:cNvSpPr>
          <p:nvPr/>
        </p:nvSpPr>
        <p:spPr bwMode="auto">
          <a:xfrm>
            <a:off x="5116513" y="4293840"/>
            <a:ext cx="1104900" cy="438150"/>
          </a:xfrm>
          <a:prstGeom prst="flowChartMultidocumen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lIns="0" rIns="0" anchor="ctr"/>
          <a:lstStyle/>
          <a:p>
            <a:pPr marL="342900" indent="-342900" algn="ctr">
              <a:lnSpc>
                <a:spcPct val="80000"/>
              </a:lnSpc>
              <a:spcBef>
                <a:spcPct val="20000"/>
              </a:spcBef>
              <a:defRPr/>
            </a:pPr>
            <a:r>
              <a:rPr lang="zh-CN" altLang="en-US" sz="1050">
                <a:latin typeface="微软雅黑" panose="020B0503020204020204" pitchFamily="34" charset="-122"/>
                <a:ea typeface="微软雅黑" panose="020B0503020204020204" pitchFamily="34" charset="-122"/>
              </a:rPr>
              <a:t>生产订单</a:t>
            </a:r>
            <a:endParaRPr lang="zh-CN" altLang="en-US" sz="1050">
              <a:latin typeface="微软雅黑" panose="020B0503020204020204" pitchFamily="34" charset="-122"/>
              <a:ea typeface="微软雅黑" panose="020B0503020204020204" pitchFamily="34" charset="-122"/>
            </a:endParaRPr>
          </a:p>
        </p:txBody>
      </p:sp>
      <p:sp>
        <p:nvSpPr>
          <p:cNvPr id="38" name="Rectangle 27">
            <a:hlinkClick r:id="rId3" action="ppaction://hlinksldjump"/>
          </p:cNvPr>
          <p:cNvSpPr>
            <a:spLocks noChangeArrowheads="1"/>
          </p:cNvSpPr>
          <p:nvPr/>
        </p:nvSpPr>
        <p:spPr bwMode="auto">
          <a:xfrm>
            <a:off x="900113" y="2899618"/>
            <a:ext cx="1511300" cy="246460"/>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lIns="0" rIns="0" bIns="46800" anchor="ctr" anchorCtr="1">
            <a:normAutofit/>
          </a:bodyPr>
          <a:lstStyle/>
          <a:p>
            <a:pPr indent="266700">
              <a:defRPr/>
            </a:pPr>
            <a:r>
              <a:rPr lang="zh-CN" altLang="en-US" sz="900" dirty="0">
                <a:latin typeface="微软雅黑" panose="020B0503020204020204" pitchFamily="34" charset="-122"/>
                <a:ea typeface="微软雅黑" panose="020B0503020204020204" pitchFamily="34" charset="-122"/>
              </a:rPr>
              <a:t>补料申请单</a:t>
            </a:r>
            <a:endParaRPr lang="zh-CN" altLang="en-US" sz="900" dirty="0">
              <a:latin typeface="微软雅黑" panose="020B0503020204020204" pitchFamily="34" charset="-122"/>
              <a:ea typeface="微软雅黑" panose="020B0503020204020204" pitchFamily="34" charset="-122"/>
            </a:endParaRPr>
          </a:p>
        </p:txBody>
      </p:sp>
      <p:sp>
        <p:nvSpPr>
          <p:cNvPr id="39" name="Rectangle 27">
            <a:hlinkClick r:id="rId3" action="ppaction://hlinksldjump"/>
          </p:cNvPr>
          <p:cNvSpPr>
            <a:spLocks noChangeArrowheads="1"/>
          </p:cNvSpPr>
          <p:nvPr/>
        </p:nvSpPr>
        <p:spPr bwMode="auto">
          <a:xfrm>
            <a:off x="900113" y="3413969"/>
            <a:ext cx="1511300" cy="270272"/>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lIns="0" rIns="0" bIns="46800" anchor="ctr" anchorCtr="1">
            <a:normAutofit/>
          </a:bodyPr>
          <a:lstStyle/>
          <a:p>
            <a:pPr indent="266700">
              <a:defRPr/>
            </a:pPr>
            <a:r>
              <a:rPr lang="zh-CN" altLang="en-US" sz="1050" dirty="0">
                <a:latin typeface="微软雅黑" panose="020B0503020204020204" pitchFamily="34" charset="-122"/>
                <a:ea typeface="微软雅黑" panose="020B0503020204020204" pitchFamily="34" charset="-122"/>
              </a:rPr>
              <a:t>无来源领料申请单</a:t>
            </a:r>
            <a:endParaRPr lang="zh-CN" altLang="en-US" sz="1050" dirty="0">
              <a:latin typeface="微软雅黑" panose="020B0503020204020204" pitchFamily="34" charset="-122"/>
              <a:ea typeface="微软雅黑" panose="020B0503020204020204" pitchFamily="34" charset="-122"/>
            </a:endParaRPr>
          </a:p>
        </p:txBody>
      </p:sp>
      <p:cxnSp>
        <p:nvCxnSpPr>
          <p:cNvPr id="56359" name="AutoShape 18"/>
          <p:cNvCxnSpPr>
            <a:cxnSpLocks noChangeShapeType="1"/>
            <a:stCxn id="39" idx="3"/>
            <a:endCxn id="12" idx="1"/>
          </p:cNvCxnSpPr>
          <p:nvPr/>
        </p:nvCxnSpPr>
        <p:spPr bwMode="auto">
          <a:xfrm flipV="1">
            <a:off x="2411413" y="3271093"/>
            <a:ext cx="431800" cy="277416"/>
          </a:xfrm>
          <a:prstGeom prst="bentConnector3">
            <a:avLst>
              <a:gd name="adj1" fmla="val 50000"/>
            </a:avLst>
          </a:prstGeom>
          <a:noFill/>
          <a:ln w="25400">
            <a:solidFill>
              <a:srgbClr val="666699"/>
            </a:solidFill>
            <a:miter lim="800000"/>
            <a:tailEnd type="triangle" w="med" len="med"/>
          </a:ln>
        </p:spPr>
      </p:cxnSp>
      <p:cxnSp>
        <p:nvCxnSpPr>
          <p:cNvPr id="56360" name="AutoShape 18"/>
          <p:cNvCxnSpPr>
            <a:cxnSpLocks noChangeShapeType="1"/>
            <a:stCxn id="38" idx="3"/>
            <a:endCxn id="12" idx="1"/>
          </p:cNvCxnSpPr>
          <p:nvPr/>
        </p:nvCxnSpPr>
        <p:spPr bwMode="auto">
          <a:xfrm>
            <a:off x="2411413" y="3022253"/>
            <a:ext cx="431800" cy="248840"/>
          </a:xfrm>
          <a:prstGeom prst="bentConnector3">
            <a:avLst>
              <a:gd name="adj1" fmla="val 50000"/>
            </a:avLst>
          </a:prstGeom>
          <a:noFill/>
          <a:ln w="25400">
            <a:solidFill>
              <a:srgbClr val="666699"/>
            </a:solidFill>
            <a:miter lim="800000"/>
            <a:tailEnd type="triangle" w="med" len="med"/>
          </a:ln>
        </p:spPr>
      </p:cxnSp>
      <p:sp>
        <p:nvSpPr>
          <p:cNvPr id="43" name="Rectangle 27">
            <a:hlinkClick r:id="rId3" action="ppaction://hlinksldjump"/>
          </p:cNvPr>
          <p:cNvSpPr>
            <a:spLocks noChangeArrowheads="1"/>
          </p:cNvSpPr>
          <p:nvPr/>
        </p:nvSpPr>
        <p:spPr bwMode="auto">
          <a:xfrm>
            <a:off x="900113" y="2287637"/>
            <a:ext cx="1439862" cy="340519"/>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lIns="0" rIns="0" bIns="46800" anchor="ctr" anchorCtr="1">
            <a:normAutofit/>
          </a:bodyPr>
          <a:lstStyle/>
          <a:p>
            <a:pPr indent="266700">
              <a:defRPr/>
            </a:pPr>
            <a:r>
              <a:rPr lang="zh-CN" altLang="en-US" sz="800" dirty="0">
                <a:latin typeface="微软雅黑" panose="020B0503020204020204" pitchFamily="34" charset="-122"/>
                <a:ea typeface="微软雅黑" panose="020B0503020204020204" pitchFamily="34" charset="-122"/>
              </a:rPr>
              <a:t>销售订单</a:t>
            </a:r>
            <a:endParaRPr lang="en-US" altLang="zh-CN" sz="800" dirty="0">
              <a:latin typeface="微软雅黑" panose="020B0503020204020204" pitchFamily="34" charset="-122"/>
              <a:ea typeface="微软雅黑" panose="020B0503020204020204" pitchFamily="34" charset="-122"/>
            </a:endParaRPr>
          </a:p>
          <a:p>
            <a:pPr indent="266700">
              <a:defRPr/>
            </a:pPr>
            <a:r>
              <a:rPr lang="zh-CN" altLang="en-US" sz="800" dirty="0">
                <a:latin typeface="微软雅黑" panose="020B0503020204020204" pitchFamily="34" charset="-122"/>
                <a:ea typeface="微软雅黑" panose="020B0503020204020204" pitchFamily="34" charset="-122"/>
              </a:rPr>
              <a:t>出口订单</a:t>
            </a:r>
            <a:endParaRPr lang="zh-CN" altLang="en-US" sz="800" dirty="0">
              <a:latin typeface="微软雅黑" panose="020B0503020204020204" pitchFamily="34" charset="-122"/>
              <a:ea typeface="微软雅黑" panose="020B0503020204020204" pitchFamily="34" charset="-122"/>
            </a:endParaRPr>
          </a:p>
        </p:txBody>
      </p:sp>
      <p:cxnSp>
        <p:nvCxnSpPr>
          <p:cNvPr id="44" name="AutoShape 21"/>
          <p:cNvCxnSpPr>
            <a:cxnSpLocks noChangeShapeType="1"/>
            <a:stCxn id="23" idx="2"/>
            <a:endCxn id="43" idx="0"/>
          </p:cNvCxnSpPr>
          <p:nvPr/>
        </p:nvCxnSpPr>
        <p:spPr bwMode="auto">
          <a:xfrm>
            <a:off x="1619250" y="1980456"/>
            <a:ext cx="0" cy="307181"/>
          </a:xfrm>
          <a:prstGeom prst="straightConnector1">
            <a:avLst/>
          </a:prstGeom>
          <a:ln>
            <a:headEnd type="triangle"/>
            <a:tailEnd type="triangle" w="med" len="med"/>
          </a:ln>
        </p:spPr>
        <p:style>
          <a:lnRef idx="3">
            <a:schemeClr val="accent2"/>
          </a:lnRef>
          <a:fillRef idx="0">
            <a:schemeClr val="accent2"/>
          </a:fillRef>
          <a:effectRef idx="2">
            <a:schemeClr val="accent2"/>
          </a:effectRef>
          <a:fontRef idx="minor">
            <a:schemeClr val="tx1"/>
          </a:fontRef>
        </p:style>
      </p:cxnSp>
      <p:sp>
        <p:nvSpPr>
          <p:cNvPr id="45" name="Rectangle 15">
            <a:hlinkClick r:id="rId1" action="ppaction://hlinksldjump"/>
          </p:cNvPr>
          <p:cNvSpPr>
            <a:spLocks noChangeArrowheads="1"/>
          </p:cNvSpPr>
          <p:nvPr/>
        </p:nvSpPr>
        <p:spPr bwMode="auto">
          <a:xfrm>
            <a:off x="4787900" y="2593628"/>
            <a:ext cx="863600" cy="304800"/>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wrap="none" lIns="0" rIns="0" bIns="46800" anchor="ctr" anchorCtr="1">
            <a:normAutofit/>
          </a:bodyPr>
          <a:lstStyle/>
          <a:p>
            <a:pPr indent="266700">
              <a:defRPr/>
            </a:pPr>
            <a:r>
              <a:rPr lang="zh-CN" altLang="en-US" sz="1050" dirty="0">
                <a:latin typeface="微软雅黑" panose="020B0503020204020204" pitchFamily="34" charset="-122"/>
                <a:ea typeface="微软雅黑" panose="020B0503020204020204" pitchFamily="34" charset="-122"/>
              </a:rPr>
              <a:t>粗能力</a:t>
            </a:r>
            <a:endParaRPr lang="zh-CN" altLang="en-US" sz="1050" dirty="0">
              <a:latin typeface="微软雅黑" panose="020B0503020204020204" pitchFamily="34" charset="-122"/>
              <a:ea typeface="微软雅黑" panose="020B0503020204020204" pitchFamily="34" charset="-122"/>
            </a:endParaRPr>
          </a:p>
        </p:txBody>
      </p:sp>
      <p:sp>
        <p:nvSpPr>
          <p:cNvPr id="46" name="Rectangle 15">
            <a:hlinkClick r:id="rId1" action="ppaction://hlinksldjump"/>
          </p:cNvPr>
          <p:cNvSpPr>
            <a:spLocks noChangeArrowheads="1"/>
          </p:cNvSpPr>
          <p:nvPr/>
        </p:nvSpPr>
        <p:spPr bwMode="auto">
          <a:xfrm>
            <a:off x="4787900" y="3698528"/>
            <a:ext cx="863600" cy="304800"/>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wrap="none" lIns="0" rIns="0" bIns="46800" anchor="ctr" anchorCtr="1">
            <a:normAutofit/>
          </a:bodyPr>
          <a:lstStyle/>
          <a:p>
            <a:pPr indent="266700">
              <a:defRPr/>
            </a:pPr>
            <a:r>
              <a:rPr lang="zh-CN" altLang="en-US" sz="1050" dirty="0">
                <a:latin typeface="微软雅黑" panose="020B0503020204020204" pitchFamily="34" charset="-122"/>
                <a:ea typeface="微软雅黑" panose="020B0503020204020204" pitchFamily="34" charset="-122"/>
              </a:rPr>
              <a:t>细能力</a:t>
            </a:r>
            <a:endParaRPr lang="zh-CN" altLang="en-US" sz="1050" dirty="0">
              <a:latin typeface="微软雅黑" panose="020B0503020204020204" pitchFamily="34" charset="-122"/>
              <a:ea typeface="微软雅黑" panose="020B0503020204020204" pitchFamily="34" charset="-122"/>
            </a:endParaRPr>
          </a:p>
        </p:txBody>
      </p:sp>
      <p:cxnSp>
        <p:nvCxnSpPr>
          <p:cNvPr id="56365" name="AutoShape 21"/>
          <p:cNvCxnSpPr>
            <a:cxnSpLocks noChangeShapeType="1"/>
            <a:stCxn id="45" idx="1"/>
            <a:endCxn id="29" idx="3"/>
          </p:cNvCxnSpPr>
          <p:nvPr/>
        </p:nvCxnSpPr>
        <p:spPr bwMode="auto">
          <a:xfrm flipH="1" flipV="1">
            <a:off x="4564064" y="2742456"/>
            <a:ext cx="223837" cy="3572"/>
          </a:xfrm>
          <a:prstGeom prst="straightConnector1">
            <a:avLst/>
          </a:prstGeom>
          <a:noFill/>
          <a:ln w="25400">
            <a:solidFill>
              <a:srgbClr val="666699"/>
            </a:solidFill>
            <a:round/>
            <a:tailEnd type="triangle" w="med" len="med"/>
          </a:ln>
        </p:spPr>
      </p:cxnSp>
      <p:cxnSp>
        <p:nvCxnSpPr>
          <p:cNvPr id="56366" name="AutoShape 21"/>
          <p:cNvCxnSpPr>
            <a:cxnSpLocks noChangeShapeType="1"/>
            <a:stCxn id="46" idx="1"/>
            <a:endCxn id="30" idx="3"/>
          </p:cNvCxnSpPr>
          <p:nvPr/>
        </p:nvCxnSpPr>
        <p:spPr bwMode="auto">
          <a:xfrm flipH="1" flipV="1">
            <a:off x="4564064" y="3847356"/>
            <a:ext cx="223837" cy="3572"/>
          </a:xfrm>
          <a:prstGeom prst="straightConnector1">
            <a:avLst/>
          </a:prstGeom>
          <a:noFill/>
          <a:ln w="25400">
            <a:solidFill>
              <a:srgbClr val="666699"/>
            </a:solidFill>
            <a:round/>
            <a:tailEnd type="triangle" w="med" len="med"/>
          </a:ln>
        </p:spPr>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28"/>
          <p:cNvSpPr>
            <a:spLocks noGrp="1"/>
          </p:cNvSpPr>
          <p:nvPr>
            <p:ph type="body" sz="quarter" idx="10"/>
          </p:nvPr>
        </p:nvSpPr>
        <p:spPr/>
        <p:txBody>
          <a:bodyPr>
            <a:normAutofit lnSpcReduction="10000"/>
          </a:bodyPr>
          <a:lstStyle/>
          <a:p>
            <a:r>
              <a:rPr lang="zh-CN" altLang="en-US" dirty="0"/>
              <a:t>生产管理</a:t>
            </a:r>
            <a:r>
              <a:rPr lang="en-US" altLang="zh-CN" dirty="0"/>
              <a:t>-</a:t>
            </a:r>
            <a:r>
              <a:rPr lang="zh-CN" altLang="en-US" dirty="0"/>
              <a:t>生产订单</a:t>
            </a:r>
            <a:endParaRPr lang="zh-CN" altLang="en-US" dirty="0"/>
          </a:p>
        </p:txBody>
      </p:sp>
      <p:grpSp>
        <p:nvGrpSpPr>
          <p:cNvPr id="28" name="组合 39"/>
          <p:cNvGrpSpPr/>
          <p:nvPr/>
        </p:nvGrpSpPr>
        <p:grpSpPr>
          <a:xfrm>
            <a:off x="457309" y="1040857"/>
            <a:ext cx="8358037" cy="3691133"/>
            <a:chOff x="457308" y="1219258"/>
            <a:chExt cx="8358037" cy="4921510"/>
          </a:xfrm>
        </p:grpSpPr>
        <p:sp>
          <p:nvSpPr>
            <p:cNvPr id="3" name="矩形 2"/>
            <p:cNvSpPr/>
            <p:nvPr/>
          </p:nvSpPr>
          <p:spPr bwMode="auto">
            <a:xfrm>
              <a:off x="5719001" y="1219258"/>
              <a:ext cx="1296000" cy="146518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zh-CN" altLang="en-US" sz="900" dirty="0">
                  <a:solidFill>
                    <a:schemeClr val="tx1"/>
                  </a:solidFill>
                  <a:latin typeface="微软雅黑" panose="020B0503020204020204" pitchFamily="34" charset="-122"/>
                  <a:ea typeface="微软雅黑" panose="020B0503020204020204" pitchFamily="34" charset="-122"/>
                </a:rPr>
                <a:t>生产订单</a:t>
              </a:r>
              <a:r>
                <a:rPr lang="zh-CN" altLang="en-US" sz="900" dirty="0" smtClean="0">
                  <a:solidFill>
                    <a:schemeClr val="tx1"/>
                  </a:solidFill>
                  <a:latin typeface="微软雅黑" panose="020B0503020204020204" pitchFamily="34" charset="-122"/>
                  <a:ea typeface="微软雅黑" panose="020B0503020204020204" pitchFamily="34" charset="-122"/>
                </a:rPr>
                <a:t>处理</a:t>
              </a:r>
              <a:endParaRPr lang="en-US" altLang="zh-CN" sz="900" dirty="0" smtClean="0">
                <a:solidFill>
                  <a:schemeClr val="tx1"/>
                </a:solidFill>
                <a:latin typeface="微软雅黑" panose="020B0503020204020204" pitchFamily="34" charset="-122"/>
                <a:ea typeface="微软雅黑" panose="020B0503020204020204" pitchFamily="34" charset="-122"/>
              </a:endParaRPr>
            </a:p>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状态：</a:t>
              </a:r>
              <a:endParaRPr lang="en-US" altLang="zh-CN" sz="900" dirty="0" smtClean="0">
                <a:solidFill>
                  <a:schemeClr val="tx1"/>
                </a:solidFill>
                <a:latin typeface="微软雅黑" panose="020B0503020204020204" pitchFamily="34" charset="-122"/>
                <a:ea typeface="微软雅黑" panose="020B0503020204020204" pitchFamily="34" charset="-122"/>
              </a:endParaRPr>
            </a:p>
            <a:p>
              <a:pPr algn="ctr">
                <a:defRPr/>
              </a:pPr>
              <a:r>
                <a:rPr lang="zh-CN" altLang="en-US" sz="700" dirty="0" smtClean="0">
                  <a:solidFill>
                    <a:schemeClr val="tx1"/>
                  </a:solidFill>
                  <a:latin typeface="微软雅黑" panose="020B0503020204020204" pitchFamily="34" charset="-122"/>
                  <a:ea typeface="微软雅黑" panose="020B0503020204020204" pitchFamily="34" charset="-122"/>
                </a:rPr>
                <a:t>锁定、审核、关闭</a:t>
              </a:r>
              <a:endParaRPr lang="en-US" altLang="zh-CN" sz="900" dirty="0" smtClean="0">
                <a:solidFill>
                  <a:schemeClr val="tx1"/>
                </a:solidFill>
                <a:latin typeface="微软雅黑" panose="020B0503020204020204" pitchFamily="34" charset="-122"/>
                <a:ea typeface="微软雅黑" panose="020B0503020204020204" pitchFamily="34" charset="-122"/>
              </a:endParaRPr>
            </a:p>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操作：</a:t>
              </a:r>
              <a:endParaRPr lang="en-US" altLang="zh-CN" sz="900" dirty="0" smtClean="0">
                <a:solidFill>
                  <a:schemeClr val="tx1"/>
                </a:solidFill>
                <a:latin typeface="微软雅黑" panose="020B0503020204020204" pitchFamily="34" charset="-122"/>
                <a:ea typeface="微软雅黑" panose="020B0503020204020204" pitchFamily="34" charset="-122"/>
              </a:endParaRPr>
            </a:p>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维护、修改</a:t>
              </a:r>
              <a:endParaRPr lang="zh-CN" altLang="en-US" sz="900" dirty="0">
                <a:solidFill>
                  <a:schemeClr val="tx1"/>
                </a:solidFill>
                <a:latin typeface="微软雅黑" panose="020B0503020204020204" pitchFamily="34" charset="-122"/>
                <a:ea typeface="微软雅黑" panose="020B0503020204020204" pitchFamily="34" charset="-122"/>
              </a:endParaRPr>
            </a:p>
          </p:txBody>
        </p:sp>
        <p:cxnSp>
          <p:nvCxnSpPr>
            <p:cNvPr id="4" name="直接箭头连接符 48"/>
            <p:cNvCxnSpPr>
              <a:cxnSpLocks noChangeShapeType="1"/>
              <a:stCxn id="7" idx="3"/>
              <a:endCxn id="8" idx="1"/>
            </p:cNvCxnSpPr>
            <p:nvPr/>
          </p:nvCxnSpPr>
          <p:spPr bwMode="auto">
            <a:xfrm>
              <a:off x="3342737" y="1471258"/>
              <a:ext cx="360184" cy="0"/>
            </a:xfrm>
            <a:prstGeom prst="straightConnector1">
              <a:avLst/>
            </a:prstGeom>
            <a:ln>
              <a:tailEnd type="arrow" w="med" len="med"/>
            </a:ln>
          </p:spPr>
          <p:style>
            <a:lnRef idx="1">
              <a:schemeClr val="accent6"/>
            </a:lnRef>
            <a:fillRef idx="2">
              <a:schemeClr val="accent6"/>
            </a:fillRef>
            <a:effectRef idx="1">
              <a:schemeClr val="accent6"/>
            </a:effectRef>
            <a:fontRef idx="minor">
              <a:schemeClr val="dk1"/>
            </a:fontRef>
          </p:style>
        </p:cxnSp>
        <p:sp>
          <p:nvSpPr>
            <p:cNvPr id="5" name="矩形 5"/>
            <p:cNvSpPr/>
            <p:nvPr/>
          </p:nvSpPr>
          <p:spPr bwMode="auto">
            <a:xfrm>
              <a:off x="457308" y="1219258"/>
              <a:ext cx="1296000" cy="50400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en-US" altLang="zh-CN" sz="900" dirty="0">
                  <a:solidFill>
                    <a:schemeClr val="tx1"/>
                  </a:solidFill>
                  <a:latin typeface="微软雅黑" panose="020B0503020204020204" pitchFamily="34" charset="-122"/>
                  <a:ea typeface="微软雅黑" panose="020B0503020204020204" pitchFamily="34" charset="-122"/>
                </a:rPr>
                <a:t>MPS</a:t>
              </a:r>
              <a:r>
                <a:rPr lang="zh-CN" altLang="en-US" sz="900" dirty="0">
                  <a:solidFill>
                    <a:schemeClr val="tx1"/>
                  </a:solidFill>
                  <a:latin typeface="微软雅黑" panose="020B0503020204020204" pitchFamily="34" charset="-122"/>
                  <a:ea typeface="微软雅黑" panose="020B0503020204020204" pitchFamily="34" charset="-122"/>
                </a:rPr>
                <a:t>、</a:t>
              </a:r>
              <a:r>
                <a:rPr lang="en-US" altLang="zh-CN" sz="900" dirty="0">
                  <a:solidFill>
                    <a:schemeClr val="tx1"/>
                  </a:solidFill>
                  <a:latin typeface="微软雅黑" panose="020B0503020204020204" pitchFamily="34" charset="-122"/>
                  <a:ea typeface="微软雅黑" panose="020B0503020204020204" pitchFamily="34" charset="-122"/>
                </a:rPr>
                <a:t>MRP</a:t>
              </a:r>
              <a:endParaRPr lang="en-US" altLang="zh-CN" sz="900" dirty="0">
                <a:solidFill>
                  <a:schemeClr val="tx1"/>
                </a:solidFill>
                <a:latin typeface="微软雅黑" panose="020B0503020204020204" pitchFamily="34" charset="-122"/>
                <a:ea typeface="微软雅黑" panose="020B0503020204020204" pitchFamily="34" charset="-122"/>
              </a:endParaRPr>
            </a:p>
            <a:p>
              <a:pPr algn="ctr">
                <a:defRPr/>
              </a:pPr>
              <a:r>
                <a:rPr lang="zh-CN" altLang="en-US" sz="900" dirty="0">
                  <a:solidFill>
                    <a:schemeClr val="tx1"/>
                  </a:solidFill>
                  <a:latin typeface="微软雅黑" panose="020B0503020204020204" pitchFamily="34" charset="-122"/>
                  <a:ea typeface="微软雅黑" panose="020B0503020204020204" pitchFamily="34" charset="-122"/>
                </a:rPr>
                <a:t>计划生成</a:t>
              </a:r>
              <a:endParaRPr lang="zh-CN" altLang="en-US" sz="900" dirty="0">
                <a:solidFill>
                  <a:schemeClr val="tx1"/>
                </a:solidFill>
                <a:latin typeface="微软雅黑" panose="020B0503020204020204" pitchFamily="34" charset="-122"/>
                <a:ea typeface="微软雅黑" panose="020B0503020204020204" pitchFamily="34" charset="-122"/>
              </a:endParaRPr>
            </a:p>
          </p:txBody>
        </p:sp>
        <p:cxnSp>
          <p:nvCxnSpPr>
            <p:cNvPr id="6" name="直接箭头连接符 48"/>
            <p:cNvCxnSpPr>
              <a:cxnSpLocks noChangeShapeType="1"/>
              <a:stCxn id="5" idx="3"/>
              <a:endCxn id="7" idx="1"/>
            </p:cNvCxnSpPr>
            <p:nvPr/>
          </p:nvCxnSpPr>
          <p:spPr bwMode="auto">
            <a:xfrm>
              <a:off x="1753308" y="1471258"/>
              <a:ext cx="293429" cy="0"/>
            </a:xfrm>
            <a:prstGeom prst="straightConnector1">
              <a:avLst/>
            </a:prstGeom>
            <a:ln>
              <a:tailEnd type="arrow" w="med" len="med"/>
            </a:ln>
          </p:spPr>
          <p:style>
            <a:lnRef idx="2">
              <a:schemeClr val="accent1"/>
            </a:lnRef>
            <a:fillRef idx="1">
              <a:schemeClr val="lt1"/>
            </a:fillRef>
            <a:effectRef idx="0">
              <a:schemeClr val="accent1"/>
            </a:effectRef>
            <a:fontRef idx="minor">
              <a:schemeClr val="dk1"/>
            </a:fontRef>
          </p:style>
        </p:cxnSp>
        <p:sp>
          <p:nvSpPr>
            <p:cNvPr id="7" name="矩形 5"/>
            <p:cNvSpPr/>
            <p:nvPr/>
          </p:nvSpPr>
          <p:spPr bwMode="auto">
            <a:xfrm>
              <a:off x="2046737" y="1219258"/>
              <a:ext cx="1296000" cy="50400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zh-CN" altLang="en-US" sz="900" dirty="0">
                  <a:solidFill>
                    <a:schemeClr val="tx1"/>
                  </a:solidFill>
                  <a:latin typeface="微软雅黑" panose="020B0503020204020204" pitchFamily="34" charset="-122"/>
                  <a:ea typeface="微软雅黑" panose="020B0503020204020204" pitchFamily="34" charset="-122"/>
                </a:rPr>
                <a:t>生效</a:t>
              </a:r>
              <a:r>
                <a:rPr lang="zh-CN" altLang="en-US" sz="1000" dirty="0">
                  <a:solidFill>
                    <a:schemeClr val="tx1"/>
                  </a:solidFill>
                  <a:latin typeface="微软雅黑" panose="020B0503020204020204" pitchFamily="34" charset="-122"/>
                  <a:ea typeface="微软雅黑" panose="020B0503020204020204" pitchFamily="34" charset="-122"/>
                </a:rPr>
                <a:t>计划</a:t>
              </a: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8" name="矩形 5"/>
            <p:cNvSpPr/>
            <p:nvPr/>
          </p:nvSpPr>
          <p:spPr bwMode="auto">
            <a:xfrm>
              <a:off x="3702921" y="1219258"/>
              <a:ext cx="1296000" cy="5040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zh-CN" altLang="en-US" sz="900" dirty="0">
                  <a:solidFill>
                    <a:schemeClr val="tx1"/>
                  </a:solidFill>
                  <a:latin typeface="微软雅黑" panose="020B0503020204020204" pitchFamily="34" charset="-122"/>
                  <a:ea typeface="微软雅黑" panose="020B0503020204020204" pitchFamily="34" charset="-122"/>
                </a:rPr>
                <a:t>计划生</a:t>
              </a:r>
              <a:r>
                <a:rPr lang="zh-CN" altLang="en-US" sz="900" dirty="0" smtClean="0">
                  <a:solidFill>
                    <a:schemeClr val="tx1"/>
                  </a:solidFill>
                  <a:latin typeface="微软雅黑" panose="020B0503020204020204" pitchFamily="34" charset="-122"/>
                  <a:ea typeface="微软雅黑" panose="020B0503020204020204" pitchFamily="34" charset="-122"/>
                </a:rPr>
                <a:t>成</a:t>
              </a:r>
              <a:endParaRPr lang="zh-CN" altLang="en-US" sz="900" dirty="0" smtClean="0">
                <a:solidFill>
                  <a:schemeClr val="tx1"/>
                </a:solidFill>
                <a:latin typeface="微软雅黑" panose="020B0503020204020204" pitchFamily="34" charset="-122"/>
                <a:ea typeface="微软雅黑" panose="020B0503020204020204" pitchFamily="34" charset="-122"/>
              </a:endParaRPr>
            </a:p>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生产订单</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9" name="矩形 5"/>
            <p:cNvSpPr/>
            <p:nvPr/>
          </p:nvSpPr>
          <p:spPr bwMode="auto">
            <a:xfrm>
              <a:off x="3702921" y="2684440"/>
              <a:ext cx="1296000" cy="5040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zh-CN" altLang="en-US" sz="900">
                  <a:solidFill>
                    <a:schemeClr val="tx1"/>
                  </a:solidFill>
                  <a:latin typeface="微软雅黑" panose="020B0503020204020204" pitchFamily="34" charset="-122"/>
                  <a:ea typeface="微软雅黑" panose="020B0503020204020204" pitchFamily="34" charset="-122"/>
                </a:rPr>
                <a:t>手工输入</a:t>
              </a:r>
              <a:endParaRPr lang="zh-CN" altLang="en-US" sz="900">
                <a:solidFill>
                  <a:schemeClr val="tx1"/>
                </a:solidFill>
                <a:latin typeface="微软雅黑" panose="020B0503020204020204" pitchFamily="34" charset="-122"/>
                <a:ea typeface="微软雅黑" panose="020B0503020204020204" pitchFamily="34" charset="-122"/>
              </a:endParaRPr>
            </a:p>
            <a:p>
              <a:pPr algn="ctr">
                <a:defRPr/>
              </a:pPr>
              <a:r>
                <a:rPr lang="zh-CN" altLang="en-US" sz="900">
                  <a:solidFill>
                    <a:schemeClr val="tx1"/>
                  </a:solidFill>
                  <a:latin typeface="微软雅黑" panose="020B0503020204020204" pitchFamily="34" charset="-122"/>
                  <a:ea typeface="微软雅黑" panose="020B0503020204020204" pitchFamily="34" charset="-122"/>
                </a:rPr>
                <a:t>生产订单</a:t>
              </a:r>
              <a:endParaRPr lang="zh-CN" altLang="en-US" sz="1000">
                <a:solidFill>
                  <a:schemeClr val="tx1"/>
                </a:solidFill>
                <a:latin typeface="微软雅黑" panose="020B0503020204020204" pitchFamily="34" charset="-122"/>
                <a:ea typeface="微软雅黑" panose="020B0503020204020204" pitchFamily="34" charset="-122"/>
              </a:endParaRPr>
            </a:p>
          </p:txBody>
        </p:sp>
        <p:cxnSp>
          <p:nvCxnSpPr>
            <p:cNvPr id="10" name="AutoShape 62"/>
            <p:cNvCxnSpPr>
              <a:cxnSpLocks noChangeShapeType="1"/>
              <a:stCxn id="9" idx="3"/>
              <a:endCxn id="3" idx="1"/>
            </p:cNvCxnSpPr>
            <p:nvPr/>
          </p:nvCxnSpPr>
          <p:spPr bwMode="auto">
            <a:xfrm flipV="1">
              <a:off x="4998921" y="1951849"/>
              <a:ext cx="720080" cy="984591"/>
            </a:xfrm>
            <a:prstGeom prst="bentConnector3">
              <a:avLst>
                <a:gd name="adj1" fmla="val 50000"/>
              </a:avLst>
            </a:prstGeom>
            <a:ln>
              <a:tailEnd type="triangle" w="med" len="med"/>
            </a:ln>
          </p:spPr>
          <p:style>
            <a:lnRef idx="1">
              <a:schemeClr val="accent6"/>
            </a:lnRef>
            <a:fillRef idx="2">
              <a:schemeClr val="accent6"/>
            </a:fillRef>
            <a:effectRef idx="1">
              <a:schemeClr val="accent6"/>
            </a:effectRef>
            <a:fontRef idx="minor">
              <a:schemeClr val="dk1"/>
            </a:fontRef>
          </p:style>
        </p:cxnSp>
        <p:cxnSp>
          <p:nvCxnSpPr>
            <p:cNvPr id="11" name="AutoShape 64"/>
            <p:cNvCxnSpPr>
              <a:cxnSpLocks noChangeShapeType="1"/>
              <a:stCxn id="13" idx="3"/>
              <a:endCxn id="3" idx="1"/>
            </p:cNvCxnSpPr>
            <p:nvPr/>
          </p:nvCxnSpPr>
          <p:spPr bwMode="auto">
            <a:xfrm flipV="1">
              <a:off x="4998633" y="1951849"/>
              <a:ext cx="720368" cy="2496759"/>
            </a:xfrm>
            <a:prstGeom prst="bentConnector3">
              <a:avLst>
                <a:gd name="adj1" fmla="val 50000"/>
              </a:avLst>
            </a:prstGeom>
            <a:ln>
              <a:tailEnd type="triangle" w="med" len="med"/>
            </a:ln>
          </p:spPr>
          <p:style>
            <a:lnRef idx="1">
              <a:schemeClr val="accent6"/>
            </a:lnRef>
            <a:fillRef idx="2">
              <a:schemeClr val="accent6"/>
            </a:fillRef>
            <a:effectRef idx="1">
              <a:schemeClr val="accent6"/>
            </a:effectRef>
            <a:fontRef idx="minor">
              <a:schemeClr val="dk1"/>
            </a:fontRef>
          </p:style>
        </p:cxnSp>
        <p:sp>
          <p:nvSpPr>
            <p:cNvPr id="12" name="矩形 5"/>
            <p:cNvSpPr/>
            <p:nvPr/>
          </p:nvSpPr>
          <p:spPr bwMode="auto">
            <a:xfrm>
              <a:off x="2046449" y="4196608"/>
              <a:ext cx="1296000" cy="50400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zh-CN" altLang="en-US" sz="900">
                  <a:solidFill>
                    <a:schemeClr val="tx1"/>
                  </a:solidFill>
                  <a:latin typeface="微软雅黑" panose="020B0503020204020204" pitchFamily="34" charset="-122"/>
                  <a:ea typeface="微软雅黑" panose="020B0503020204020204" pitchFamily="34" charset="-122"/>
                </a:rPr>
                <a:t>填写、审核</a:t>
              </a:r>
              <a:endParaRPr lang="zh-CN" altLang="en-US" sz="900">
                <a:solidFill>
                  <a:schemeClr val="tx1"/>
                </a:solidFill>
                <a:latin typeface="微软雅黑" panose="020B0503020204020204" pitchFamily="34" charset="-122"/>
                <a:ea typeface="微软雅黑" panose="020B0503020204020204" pitchFamily="34" charset="-122"/>
              </a:endParaRPr>
            </a:p>
            <a:p>
              <a:pPr algn="ctr">
                <a:defRPr/>
              </a:pPr>
              <a:r>
                <a:rPr lang="zh-CN" altLang="en-US" sz="900">
                  <a:solidFill>
                    <a:schemeClr val="tx1"/>
                  </a:solidFill>
                  <a:latin typeface="微软雅黑" panose="020B0503020204020204" pitchFamily="34" charset="-122"/>
                  <a:ea typeface="微软雅黑" panose="020B0503020204020204" pitchFamily="34" charset="-122"/>
                </a:rPr>
                <a:t>不良品处理单</a:t>
              </a:r>
              <a:endParaRPr lang="zh-CN" altLang="en-US" sz="900">
                <a:solidFill>
                  <a:schemeClr val="tx1"/>
                </a:solidFill>
                <a:latin typeface="微软雅黑" panose="020B0503020204020204" pitchFamily="34" charset="-122"/>
                <a:ea typeface="微软雅黑" panose="020B0503020204020204" pitchFamily="34" charset="-122"/>
              </a:endParaRPr>
            </a:p>
          </p:txBody>
        </p:sp>
        <p:sp>
          <p:nvSpPr>
            <p:cNvPr id="13" name="矩形 5"/>
            <p:cNvSpPr/>
            <p:nvPr/>
          </p:nvSpPr>
          <p:spPr bwMode="auto">
            <a:xfrm>
              <a:off x="3702633" y="4196608"/>
              <a:ext cx="1296000" cy="5040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zh-CN" altLang="en-US" sz="900" dirty="0">
                  <a:solidFill>
                    <a:schemeClr val="tx1"/>
                  </a:solidFill>
                  <a:latin typeface="微软雅黑" panose="020B0503020204020204" pitchFamily="34" charset="-122"/>
                  <a:ea typeface="微软雅黑" panose="020B0503020204020204" pitchFamily="34" charset="-122"/>
                </a:rPr>
                <a:t>不良品返工处理</a:t>
              </a:r>
              <a:endParaRPr lang="zh-CN" altLang="en-US" sz="900" dirty="0">
                <a:solidFill>
                  <a:schemeClr val="tx1"/>
                </a:solidFill>
                <a:latin typeface="微软雅黑" panose="020B0503020204020204" pitchFamily="34" charset="-122"/>
                <a:ea typeface="微软雅黑" panose="020B0503020204020204" pitchFamily="34" charset="-122"/>
              </a:endParaRPr>
            </a:p>
            <a:p>
              <a:pPr algn="ctr">
                <a:defRPr/>
              </a:pPr>
              <a:r>
                <a:rPr lang="zh-CN" altLang="en-US" sz="900" dirty="0">
                  <a:solidFill>
                    <a:schemeClr val="tx1"/>
                  </a:solidFill>
                  <a:latin typeface="微软雅黑" panose="020B0503020204020204" pitchFamily="34" charset="-122"/>
                  <a:ea typeface="微软雅黑" panose="020B0503020204020204" pitchFamily="34" charset="-122"/>
                </a:rPr>
                <a:t>生成生产订单</a:t>
              </a:r>
              <a:endParaRPr lang="zh-CN" altLang="en-US" sz="900" dirty="0">
                <a:solidFill>
                  <a:schemeClr val="tx1"/>
                </a:solidFill>
                <a:latin typeface="微软雅黑" panose="020B0503020204020204" pitchFamily="34" charset="-122"/>
                <a:ea typeface="微软雅黑" panose="020B0503020204020204" pitchFamily="34" charset="-122"/>
              </a:endParaRPr>
            </a:p>
          </p:txBody>
        </p:sp>
        <p:cxnSp>
          <p:nvCxnSpPr>
            <p:cNvPr id="14" name="直接箭头连接符 48"/>
            <p:cNvCxnSpPr>
              <a:cxnSpLocks noChangeShapeType="1"/>
              <a:stCxn id="12" idx="3"/>
              <a:endCxn id="13" idx="1"/>
            </p:cNvCxnSpPr>
            <p:nvPr/>
          </p:nvCxnSpPr>
          <p:spPr bwMode="auto">
            <a:xfrm>
              <a:off x="3342449" y="4448608"/>
              <a:ext cx="360184" cy="0"/>
            </a:xfrm>
            <a:prstGeom prst="straightConnector1">
              <a:avLst/>
            </a:prstGeom>
            <a:ln>
              <a:tailEnd type="arrow" w="med" len="med"/>
            </a:ln>
          </p:spPr>
          <p:style>
            <a:lnRef idx="1">
              <a:schemeClr val="accent6"/>
            </a:lnRef>
            <a:fillRef idx="2">
              <a:schemeClr val="accent6"/>
            </a:fillRef>
            <a:effectRef idx="1">
              <a:schemeClr val="accent6"/>
            </a:effectRef>
            <a:fontRef idx="minor">
              <a:schemeClr val="dk1"/>
            </a:fontRef>
          </p:style>
        </p:cxnSp>
        <p:sp>
          <p:nvSpPr>
            <p:cNvPr id="15" name="圆角矩形 14"/>
            <p:cNvSpPr/>
            <p:nvPr/>
          </p:nvSpPr>
          <p:spPr>
            <a:xfrm>
              <a:off x="6943281" y="2900464"/>
              <a:ext cx="720080" cy="27363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100" dirty="0" smtClean="0">
                  <a:latin typeface="微软雅黑" panose="020B0503020204020204" pitchFamily="34" charset="-122"/>
                  <a:ea typeface="微软雅黑" panose="020B0503020204020204" pitchFamily="34" charset="-122"/>
                </a:rPr>
                <a:t>车</a:t>
              </a:r>
              <a:endParaRPr lang="en-US" altLang="zh-CN" sz="1100" dirty="0" smtClean="0">
                <a:latin typeface="微软雅黑" panose="020B0503020204020204" pitchFamily="34" charset="-122"/>
                <a:ea typeface="微软雅黑" panose="020B0503020204020204" pitchFamily="34" charset="-122"/>
              </a:endParaRPr>
            </a:p>
            <a:p>
              <a:pPr algn="ctr"/>
              <a:r>
                <a:rPr lang="zh-CN" altLang="en-US" sz="1100" dirty="0" smtClean="0">
                  <a:latin typeface="微软雅黑" panose="020B0503020204020204" pitchFamily="34" charset="-122"/>
                  <a:ea typeface="微软雅黑" panose="020B0503020204020204" pitchFamily="34" charset="-122"/>
                </a:rPr>
                <a:t>间</a:t>
              </a:r>
              <a:endParaRPr lang="en-US" altLang="zh-CN" sz="1100" dirty="0" smtClean="0">
                <a:latin typeface="微软雅黑" panose="020B0503020204020204" pitchFamily="34" charset="-122"/>
                <a:ea typeface="微软雅黑" panose="020B0503020204020204" pitchFamily="34" charset="-122"/>
              </a:endParaRPr>
            </a:p>
            <a:p>
              <a:pPr algn="ctr"/>
              <a:r>
                <a:rPr lang="zh-CN" altLang="en-US" sz="1100" dirty="0" smtClean="0">
                  <a:latin typeface="微软雅黑" panose="020B0503020204020204" pitchFamily="34" charset="-122"/>
                  <a:ea typeface="微软雅黑" panose="020B0503020204020204" pitchFamily="34" charset="-122"/>
                </a:rPr>
                <a:t>执</a:t>
              </a:r>
              <a:endParaRPr lang="en-US" altLang="zh-CN" sz="1100" dirty="0" smtClean="0">
                <a:latin typeface="微软雅黑" panose="020B0503020204020204" pitchFamily="34" charset="-122"/>
                <a:ea typeface="微软雅黑" panose="020B0503020204020204" pitchFamily="34" charset="-122"/>
              </a:endParaRPr>
            </a:p>
            <a:p>
              <a:pPr algn="ctr"/>
              <a:r>
                <a:rPr lang="zh-CN" altLang="en-US" sz="1100" dirty="0" smtClean="0">
                  <a:latin typeface="微软雅黑" panose="020B0503020204020204" pitchFamily="34" charset="-122"/>
                  <a:ea typeface="微软雅黑" panose="020B0503020204020204" pitchFamily="34" charset="-122"/>
                </a:rPr>
                <a:t>行</a:t>
              </a:r>
              <a:endParaRPr lang="zh-CN" altLang="en-US" sz="1100" dirty="0">
                <a:latin typeface="微软雅黑" panose="020B0503020204020204" pitchFamily="34" charset="-122"/>
                <a:ea typeface="微软雅黑" panose="020B0503020204020204" pitchFamily="34" charset="-122"/>
              </a:endParaRPr>
            </a:p>
          </p:txBody>
        </p:sp>
        <p:cxnSp>
          <p:nvCxnSpPr>
            <p:cNvPr id="16" name="形状 15"/>
            <p:cNvCxnSpPr>
              <a:stCxn id="3" idx="3"/>
              <a:endCxn id="15" idx="0"/>
            </p:cNvCxnSpPr>
            <p:nvPr/>
          </p:nvCxnSpPr>
          <p:spPr>
            <a:xfrm>
              <a:off x="7015001" y="1951849"/>
              <a:ext cx="288320" cy="948615"/>
            </a:xfrm>
            <a:prstGeom prst="bent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7" name="矩形 5"/>
            <p:cNvSpPr/>
            <p:nvPr/>
          </p:nvSpPr>
          <p:spPr bwMode="auto">
            <a:xfrm>
              <a:off x="7519345" y="1244280"/>
              <a:ext cx="1296000" cy="864096"/>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改制与挪料</a:t>
              </a:r>
              <a:endParaRPr lang="en-US" altLang="zh-CN" sz="900" dirty="0" smtClean="0">
                <a:solidFill>
                  <a:schemeClr val="tx1"/>
                </a:solidFill>
                <a:latin typeface="微软雅黑" panose="020B0503020204020204" pitchFamily="34" charset="-122"/>
                <a:ea typeface="微软雅黑" panose="020B0503020204020204" pitchFamily="34" charset="-122"/>
              </a:endParaRPr>
            </a:p>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报检</a:t>
              </a:r>
              <a:endParaRPr lang="en-US" altLang="zh-CN" sz="900" dirty="0" smtClean="0">
                <a:solidFill>
                  <a:schemeClr val="tx1"/>
                </a:solidFill>
                <a:latin typeface="微软雅黑" panose="020B0503020204020204" pitchFamily="34" charset="-122"/>
                <a:ea typeface="微软雅黑" panose="020B0503020204020204" pitchFamily="34" charset="-122"/>
              </a:endParaRPr>
            </a:p>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补料</a:t>
              </a:r>
              <a:endParaRPr lang="zh-CN" altLang="en-US" sz="900" dirty="0">
                <a:solidFill>
                  <a:schemeClr val="tx1"/>
                </a:solidFill>
                <a:latin typeface="微软雅黑" panose="020B0503020204020204" pitchFamily="34" charset="-122"/>
                <a:ea typeface="微软雅黑" panose="020B0503020204020204" pitchFamily="34" charset="-122"/>
              </a:endParaRPr>
            </a:p>
          </p:txBody>
        </p:sp>
        <p:cxnSp>
          <p:nvCxnSpPr>
            <p:cNvPr id="18" name="形状 17"/>
            <p:cNvCxnSpPr>
              <a:stCxn id="15" idx="2"/>
              <a:endCxn id="12" idx="1"/>
            </p:cNvCxnSpPr>
            <p:nvPr/>
          </p:nvCxnSpPr>
          <p:spPr>
            <a:xfrm rot="5400000" flipH="1">
              <a:off x="4080805" y="2414252"/>
              <a:ext cx="1188160" cy="5256872"/>
            </a:xfrm>
            <a:prstGeom prst="bentConnector4">
              <a:avLst>
                <a:gd name="adj1" fmla="val -19240"/>
                <a:gd name="adj2" fmla="val 104349"/>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肘形连接符 18"/>
            <p:cNvCxnSpPr>
              <a:stCxn id="17" idx="0"/>
              <a:endCxn id="3" idx="0"/>
            </p:cNvCxnSpPr>
            <p:nvPr/>
          </p:nvCxnSpPr>
          <p:spPr>
            <a:xfrm rot="16200000" flipV="1">
              <a:off x="7254662" y="331597"/>
              <a:ext cx="25022" cy="1800344"/>
            </a:xfrm>
            <a:prstGeom prst="bentConnector3">
              <a:avLst>
                <a:gd name="adj1" fmla="val 101359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形状 19"/>
            <p:cNvCxnSpPr>
              <a:stCxn id="17" idx="2"/>
              <a:endCxn id="15" idx="3"/>
            </p:cNvCxnSpPr>
            <p:nvPr/>
          </p:nvCxnSpPr>
          <p:spPr>
            <a:xfrm rot="5400000">
              <a:off x="6835233" y="2936504"/>
              <a:ext cx="2160240" cy="503984"/>
            </a:xfrm>
            <a:prstGeom prst="bent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1" name="矩形 20"/>
            <p:cNvSpPr/>
            <p:nvPr/>
          </p:nvSpPr>
          <p:spPr bwMode="auto">
            <a:xfrm>
              <a:off x="5430969" y="5636768"/>
              <a:ext cx="1296000" cy="50400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检验不合格</a:t>
              </a:r>
              <a:endParaRPr lang="zh-CN" altLang="en-US" sz="900" dirty="0">
                <a:solidFill>
                  <a:schemeClr val="tx1"/>
                </a:solidFill>
                <a:latin typeface="微软雅黑" panose="020B0503020204020204" pitchFamily="34" charset="-122"/>
                <a:ea typeface="微软雅黑" panose="020B0503020204020204" pitchFamily="34" charset="-122"/>
              </a:endParaRPr>
            </a:p>
          </p:txBody>
        </p:sp>
        <p:sp>
          <p:nvSpPr>
            <p:cNvPr id="22" name="矩形 21"/>
            <p:cNvSpPr/>
            <p:nvPr/>
          </p:nvSpPr>
          <p:spPr bwMode="auto">
            <a:xfrm>
              <a:off x="6116112" y="3476528"/>
              <a:ext cx="504056" cy="1584176"/>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产</a:t>
              </a:r>
              <a:endParaRPr lang="en-US" altLang="zh-CN" sz="900" dirty="0" smtClean="0">
                <a:solidFill>
                  <a:schemeClr val="tx1"/>
                </a:solidFill>
                <a:latin typeface="微软雅黑" panose="020B0503020204020204" pitchFamily="34" charset="-122"/>
                <a:ea typeface="微软雅黑" panose="020B0503020204020204" pitchFamily="34" charset="-122"/>
              </a:endParaRPr>
            </a:p>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成</a:t>
              </a:r>
              <a:endParaRPr lang="en-US" altLang="zh-CN" sz="900" dirty="0" smtClean="0">
                <a:solidFill>
                  <a:schemeClr val="tx1"/>
                </a:solidFill>
                <a:latin typeface="微软雅黑" panose="020B0503020204020204" pitchFamily="34" charset="-122"/>
                <a:ea typeface="微软雅黑" panose="020B0503020204020204" pitchFamily="34" charset="-122"/>
              </a:endParaRPr>
            </a:p>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品</a:t>
              </a:r>
              <a:endParaRPr lang="en-US" altLang="zh-CN" sz="900" dirty="0" smtClean="0">
                <a:solidFill>
                  <a:schemeClr val="tx1"/>
                </a:solidFill>
                <a:latin typeface="微软雅黑" panose="020B0503020204020204" pitchFamily="34" charset="-122"/>
                <a:ea typeface="微软雅黑" panose="020B0503020204020204" pitchFamily="34" charset="-122"/>
              </a:endParaRPr>
            </a:p>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入</a:t>
              </a:r>
              <a:endParaRPr lang="en-US" altLang="zh-CN" sz="900" dirty="0" smtClean="0">
                <a:solidFill>
                  <a:schemeClr val="tx1"/>
                </a:solidFill>
                <a:latin typeface="微软雅黑" panose="020B0503020204020204" pitchFamily="34" charset="-122"/>
                <a:ea typeface="微软雅黑" panose="020B0503020204020204" pitchFamily="34" charset="-122"/>
              </a:endParaRPr>
            </a:p>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库</a:t>
              </a:r>
              <a:endParaRPr lang="en-US" altLang="zh-CN" sz="900" dirty="0" smtClean="0">
                <a:solidFill>
                  <a:schemeClr val="tx1"/>
                </a:solidFill>
                <a:latin typeface="微软雅黑" panose="020B0503020204020204" pitchFamily="34" charset="-122"/>
                <a:ea typeface="微软雅黑" panose="020B0503020204020204" pitchFamily="34" charset="-122"/>
              </a:endParaRPr>
            </a:p>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单</a:t>
              </a:r>
              <a:endParaRPr lang="zh-CN" altLang="en-US" sz="900" dirty="0">
                <a:solidFill>
                  <a:schemeClr val="tx1"/>
                </a:solidFill>
                <a:latin typeface="微软雅黑" panose="020B0503020204020204" pitchFamily="34" charset="-122"/>
                <a:ea typeface="微软雅黑" panose="020B0503020204020204" pitchFamily="34" charset="-122"/>
              </a:endParaRPr>
            </a:p>
          </p:txBody>
        </p:sp>
        <p:cxnSp>
          <p:nvCxnSpPr>
            <p:cNvPr id="23" name="肘形连接符 22"/>
            <p:cNvCxnSpPr>
              <a:stCxn id="22" idx="0"/>
              <a:endCxn id="3" idx="2"/>
            </p:cNvCxnSpPr>
            <p:nvPr/>
          </p:nvCxnSpPr>
          <p:spPr>
            <a:xfrm rot="16200000" flipV="1">
              <a:off x="5971527" y="3079914"/>
              <a:ext cx="792088" cy="113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007033" y="2941376"/>
              <a:ext cx="595035" cy="28725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sz="800" dirty="0" smtClean="0">
                  <a:latin typeface="微软雅黑" panose="020B0503020204020204" pitchFamily="34" charset="-122"/>
                  <a:ea typeface="微软雅黑" panose="020B0503020204020204" pitchFamily="34" charset="-122"/>
                </a:rPr>
                <a:t>自动关闭</a:t>
              </a:r>
              <a:endParaRPr lang="zh-CN" altLang="en-US" sz="800" dirty="0">
                <a:latin typeface="微软雅黑" panose="020B0503020204020204" pitchFamily="34" charset="-122"/>
                <a:ea typeface="微软雅黑" panose="020B0503020204020204" pitchFamily="34" charset="-122"/>
              </a:endParaRPr>
            </a:p>
          </p:txBody>
        </p:sp>
        <p:cxnSp>
          <p:nvCxnSpPr>
            <p:cNvPr id="25" name="肘形连接符 24"/>
            <p:cNvCxnSpPr>
              <a:stCxn id="8" idx="3"/>
              <a:endCxn id="3" idx="1"/>
            </p:cNvCxnSpPr>
            <p:nvPr/>
          </p:nvCxnSpPr>
          <p:spPr>
            <a:xfrm>
              <a:off x="4998921" y="1471258"/>
              <a:ext cx="720080" cy="480591"/>
            </a:xfrm>
            <a:prstGeom prst="bentConnector3">
              <a:avLst>
                <a:gd name="adj1" fmla="val 50000"/>
              </a:avLst>
            </a:prstGeom>
            <a:ln>
              <a:tailEnd type="arrow" w="med" len="med"/>
            </a:ln>
          </p:spPr>
          <p:style>
            <a:lnRef idx="1">
              <a:schemeClr val="accent6"/>
            </a:lnRef>
            <a:fillRef idx="2">
              <a:schemeClr val="accent6"/>
            </a:fillRef>
            <a:effectRef idx="1">
              <a:schemeClr val="accent6"/>
            </a:effectRef>
            <a:fontRef idx="minor">
              <a:schemeClr val="dk1"/>
            </a:fontRef>
          </p:style>
        </p:cxnSp>
        <p:cxnSp>
          <p:nvCxnSpPr>
            <p:cNvPr id="26" name="直接箭头连接符 25"/>
            <p:cNvCxnSpPr>
              <a:stCxn id="15" idx="1"/>
              <a:endCxn id="22" idx="3"/>
            </p:cNvCxnSpPr>
            <p:nvPr/>
          </p:nvCxnSpPr>
          <p:spPr>
            <a:xfrm flipH="1">
              <a:off x="6620168" y="4268616"/>
              <a:ext cx="32311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矩形 5"/>
            <p:cNvSpPr/>
            <p:nvPr/>
          </p:nvSpPr>
          <p:spPr bwMode="auto">
            <a:xfrm>
              <a:off x="3692257" y="1981238"/>
              <a:ext cx="1296000" cy="50400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zh-CN" altLang="en-US" sz="900" dirty="0" smtClean="0">
                  <a:solidFill>
                    <a:schemeClr val="tx1"/>
                  </a:solidFill>
                  <a:latin typeface="微软雅黑" panose="020B0503020204020204" pitchFamily="34" charset="-122"/>
                  <a:ea typeface="微软雅黑" panose="020B0503020204020204" pitchFamily="34" charset="-122"/>
                </a:rPr>
                <a:t>重复制造计划</a:t>
              </a:r>
              <a:endParaRPr lang="zh-CN" altLang="en-US" sz="900" dirty="0">
                <a:solidFill>
                  <a:schemeClr val="tx1"/>
                </a:solidFill>
                <a:latin typeface="微软雅黑" panose="020B0503020204020204" pitchFamily="34" charset="-122"/>
                <a:ea typeface="微软雅黑" panose="020B0503020204020204" pitchFamily="34" charset="-122"/>
              </a:endParaRPr>
            </a:p>
          </p:txBody>
        </p:sp>
        <p:cxnSp>
          <p:nvCxnSpPr>
            <p:cNvPr id="37" name="AutoShape 62"/>
            <p:cNvCxnSpPr>
              <a:cxnSpLocks noChangeShapeType="1"/>
              <a:stCxn id="27" idx="3"/>
              <a:endCxn id="3" idx="1"/>
            </p:cNvCxnSpPr>
            <p:nvPr/>
          </p:nvCxnSpPr>
          <p:spPr bwMode="auto">
            <a:xfrm flipV="1">
              <a:off x="4988257" y="1951849"/>
              <a:ext cx="730744" cy="281389"/>
            </a:xfrm>
            <a:prstGeom prst="bentConnector3">
              <a:avLst>
                <a:gd name="adj1" fmla="val 50000"/>
              </a:avLst>
            </a:prstGeom>
            <a:ln>
              <a:tailEnd type="triangle" w="med" len="med"/>
            </a:ln>
          </p:spPr>
          <p:style>
            <a:lnRef idx="1">
              <a:schemeClr val="accent6"/>
            </a:lnRef>
            <a:fillRef idx="2">
              <a:schemeClr val="accent6"/>
            </a:fillRef>
            <a:effectRef idx="1">
              <a:schemeClr val="accent6"/>
            </a:effectRef>
            <a:fontRef idx="minor">
              <a:schemeClr val="dk1"/>
            </a:fontRef>
          </p:style>
        </p:cxn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zh-CN" altLang="en-US" dirty="0"/>
              <a:t>生产管理</a:t>
            </a:r>
            <a:r>
              <a:rPr lang="en-US" altLang="zh-CN" dirty="0"/>
              <a:t>-</a:t>
            </a:r>
            <a:r>
              <a:rPr lang="zh-CN" altLang="en-US" dirty="0"/>
              <a:t>车间管理全景图</a:t>
            </a:r>
            <a:endParaRPr lang="zh-CN" altLang="en-US" dirty="0"/>
          </a:p>
        </p:txBody>
      </p:sp>
      <p:pic>
        <p:nvPicPr>
          <p:cNvPr id="3" name="Picture 2" descr="D:\资料\场景资料\生产场景.JPG"/>
          <p:cNvPicPr>
            <a:picLocks noChangeAspect="1" noChangeArrowheads="1"/>
          </p:cNvPicPr>
          <p:nvPr/>
        </p:nvPicPr>
        <p:blipFill>
          <a:blip r:embed="rId1" cstate="print"/>
          <a:srcRect/>
          <a:stretch>
            <a:fillRect/>
          </a:stretch>
        </p:blipFill>
        <p:spPr bwMode="auto">
          <a:xfrm>
            <a:off x="285751" y="858788"/>
            <a:ext cx="8562975" cy="4161234"/>
          </a:xfrm>
          <a:prstGeom prst="rect">
            <a:avLst/>
          </a:prstGeom>
          <a:noFill/>
          <a:ln w="9525">
            <a:noFill/>
            <a:miter lim="800000"/>
            <a:headEnd/>
            <a:tailEnd/>
          </a:ln>
        </p:spPr>
      </p:pic>
      <p:pic>
        <p:nvPicPr>
          <p:cNvPr id="4" name="Picture 2"/>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228714" y="854514"/>
            <a:ext cx="8686572" cy="4237516"/>
          </a:xfrm>
          <a:prstGeom prst="rect">
            <a:avLst/>
          </a:prstGeom>
        </p:spPr>
        <p:style>
          <a:lnRef idx="1">
            <a:schemeClr val="accent4"/>
          </a:lnRef>
          <a:fillRef idx="2">
            <a:schemeClr val="accent4"/>
          </a:fillRef>
          <a:effectRef idx="1">
            <a:schemeClr val="accent4"/>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216" y="2009775"/>
            <a:ext cx="895728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6" y="2009774"/>
            <a:ext cx="90106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 y="2009775"/>
            <a:ext cx="90106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3219821"/>
            <a:ext cx="34480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864" y="3219822"/>
            <a:ext cx="34480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3219821"/>
            <a:ext cx="34480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688" y="3219821"/>
            <a:ext cx="34480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16" y="2009773"/>
            <a:ext cx="90106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16" y="2009775"/>
            <a:ext cx="90106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6363" y="1001663"/>
            <a:ext cx="21907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6363" y="1001662"/>
            <a:ext cx="21907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6363" y="1001662"/>
            <a:ext cx="21907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216" y="2009772"/>
            <a:ext cx="90106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4"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216" y="2009771"/>
            <a:ext cx="90106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5"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216" y="2009775"/>
            <a:ext cx="90106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512" y="2032675"/>
            <a:ext cx="7007046" cy="400110"/>
          </a:xfrm>
          <a:prstGeom prst="rect">
            <a:avLst/>
          </a:prstGeom>
          <a:noFill/>
        </p:spPr>
        <p:txBody>
          <a:bodyPr wrap="none" rtlCol="0">
            <a:spAutoFit/>
          </a:bodyPr>
          <a:lstStyle/>
          <a:p>
            <a:r>
              <a:rPr lang="zh-CN" altLang="en-US" sz="2000" b="1" dirty="0" smtClean="0">
                <a:solidFill>
                  <a:srgbClr val="E60012"/>
                </a:solidFill>
                <a:latin typeface="微软雅黑" panose="020B0503020204020204" pitchFamily="34" charset="-122"/>
                <a:ea typeface="微软雅黑" panose="020B0503020204020204" pitchFamily="34" charset="-122"/>
              </a:rPr>
              <a:t>涉及关键功能：   扫码拣货   扫码发货   入库复核   出库复核</a:t>
            </a:r>
            <a:endParaRPr lang="zh-CN" altLang="en-US" sz="2000" b="1" dirty="0" smtClean="0">
              <a:solidFill>
                <a:srgbClr val="E60012"/>
              </a:solidFill>
              <a:latin typeface="微软雅黑" panose="020B0503020204020204" pitchFamily="34" charset="-122"/>
              <a:ea typeface="微软雅黑" panose="020B0503020204020204" pitchFamily="34" charset="-122"/>
            </a:endParaRPr>
          </a:p>
        </p:txBody>
      </p:sp>
      <p:sp>
        <p:nvSpPr>
          <p:cNvPr id="4" name="TextBox 3"/>
          <p:cNvSpPr txBox="1"/>
          <p:nvPr/>
        </p:nvSpPr>
        <p:spPr>
          <a:xfrm>
            <a:off x="2200899" y="2871976"/>
            <a:ext cx="5200463" cy="1477328"/>
          </a:xfrm>
          <a:prstGeom prst="rect">
            <a:avLst/>
          </a:prstGeom>
          <a:noFill/>
        </p:spPr>
        <p:txBody>
          <a:bodyPr wrap="none" rtlCol="0">
            <a:spAutoFit/>
          </a:bodyPr>
          <a:lstStyle/>
          <a:p>
            <a:pPr>
              <a:lnSpc>
                <a:spcPct val="150000"/>
              </a:lnSpc>
            </a:pPr>
            <a:r>
              <a:rPr lang="zh-CN" altLang="en-US" sz="2000" dirty="0" smtClean="0">
                <a:latin typeface="微软雅黑" panose="020B0503020204020204" pitchFamily="34" charset="-122"/>
                <a:ea typeface="微软雅黑" panose="020B0503020204020204" pitchFamily="34" charset="-122"/>
              </a:rPr>
              <a:t>演示用例存货属性：</a:t>
            </a:r>
            <a:r>
              <a:rPr lang="en-US" altLang="zh-CN" sz="2000" dirty="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原料：批次</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自由项</a:t>
            </a:r>
            <a:endParaRPr lang="en-US" altLang="zh-CN" sz="2000" dirty="0" smtClean="0">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产成品：序列号</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自由项</a:t>
            </a:r>
            <a:endParaRPr lang="en-US" altLang="zh-CN" sz="2000" dirty="0" smtClean="0">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                              BOM</a:t>
            </a:r>
            <a:r>
              <a:rPr lang="zh-CN" altLang="en-US" sz="2000" dirty="0" smtClean="0">
                <a:latin typeface="微软雅黑" panose="020B0503020204020204" pitchFamily="34" charset="-122"/>
                <a:ea typeface="微软雅黑" panose="020B0503020204020204" pitchFamily="34" charset="-122"/>
              </a:rPr>
              <a:t>：单层</a:t>
            </a:r>
            <a:endParaRPr lang="zh-CN" altLang="en-US" sz="2000" dirty="0" smtClean="0">
              <a:latin typeface="微软雅黑" panose="020B0503020204020204" pitchFamily="34" charset="-122"/>
              <a:ea typeface="微软雅黑" panose="020B0503020204020204" pitchFamily="34" charset="-122"/>
            </a:endParaRPr>
          </a:p>
        </p:txBody>
      </p:sp>
      <p:sp>
        <p:nvSpPr>
          <p:cNvPr id="5" name="文本占位符 4"/>
          <p:cNvSpPr>
            <a:spLocks noGrp="1"/>
          </p:cNvSpPr>
          <p:nvPr>
            <p:ph type="body" sz="quarter" idx="10"/>
          </p:nvPr>
        </p:nvSpPr>
        <p:spPr/>
        <p:txBody>
          <a:bodyPr>
            <a:normAutofit lnSpcReduction="10000"/>
          </a:bodyPr>
          <a:lstStyle/>
          <a:p>
            <a:r>
              <a:rPr lang="zh-CN" altLang="en-US" dirty="0" smtClean="0"/>
              <a:t>生产管理</a:t>
            </a:r>
            <a:r>
              <a:rPr lang="en-US" altLang="zh-CN" dirty="0" smtClean="0"/>
              <a:t>-</a:t>
            </a:r>
            <a:r>
              <a:rPr lang="zh-CN" altLang="en-US" dirty="0" smtClean="0"/>
              <a:t>全程条码</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par>
                          <p:cTn id="14" fill="hold">
                            <p:stCondLst>
                              <p:cond delay="0"/>
                            </p:stCondLst>
                            <p:childTnLst>
                              <p:par>
                                <p:cTn id="15" presetID="1" presetClass="exit" presetSubtype="0" fill="hold" grpId="1" nodeType="after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205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5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1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10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09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09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5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05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10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10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410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06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06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normAutofit lnSpcReduction="10000"/>
          </a:bodyPr>
          <a:lstStyle/>
          <a:p>
            <a:r>
              <a:rPr lang="zh-CN" altLang="en-US" dirty="0"/>
              <a:t>生产管理</a:t>
            </a:r>
            <a:r>
              <a:rPr lang="en-US" altLang="zh-CN" dirty="0"/>
              <a:t>-</a:t>
            </a:r>
            <a:r>
              <a:rPr lang="zh-CN" altLang="en-US" dirty="0"/>
              <a:t>配方保密</a:t>
            </a:r>
            <a:endParaRPr lang="zh-CN" altLang="en-US" dirty="0"/>
          </a:p>
        </p:txBody>
      </p:sp>
      <p:graphicFrame>
        <p:nvGraphicFramePr>
          <p:cNvPr id="3" name="表格 2"/>
          <p:cNvGraphicFramePr>
            <a:graphicFrameLocks noGrp="1"/>
          </p:cNvGraphicFramePr>
          <p:nvPr/>
        </p:nvGraphicFramePr>
        <p:xfrm>
          <a:off x="321452" y="971550"/>
          <a:ext cx="1857388" cy="1704510"/>
        </p:xfrm>
        <a:graphic>
          <a:graphicData uri="http://schemas.openxmlformats.org/drawingml/2006/table">
            <a:tbl>
              <a:tblPr>
                <a:tableStyleId>{16D9F66E-5EB9-4882-86FB-DCBF35E3C3E4}</a:tableStyleId>
              </a:tblPr>
              <a:tblGrid>
                <a:gridCol w="928694"/>
                <a:gridCol w="928694"/>
              </a:tblGrid>
              <a:tr h="284085">
                <a:tc gridSpan="2">
                  <a:txBody>
                    <a:bodyPr/>
                    <a:lstStyle/>
                    <a:p>
                      <a:pPr algn="ctr"/>
                      <a:r>
                        <a:rPr lang="zh-CN" altLang="en-US" sz="1400" dirty="0" smtClean="0"/>
                        <a:t>存货对照表</a:t>
                      </a:r>
                      <a:endParaRPr lang="zh-CN" altLang="en-US" sz="1400" b="1" dirty="0">
                        <a:solidFill>
                          <a:schemeClr val="accent6"/>
                        </a:solidFill>
                      </a:endParaRPr>
                    </a:p>
                  </a:txBody>
                  <a:tcPr marT="34290" marB="34290"/>
                </a:tc>
                <a:tc hMerge="1">
                  <a:tcPr/>
                </a:tc>
              </a:tr>
              <a:tr h="284085">
                <a:tc>
                  <a:txBody>
                    <a:bodyPr/>
                    <a:lstStyle/>
                    <a:p>
                      <a:pPr algn="ctr"/>
                      <a:r>
                        <a:rPr lang="zh-CN" altLang="en-US" sz="1400" dirty="0" smtClean="0"/>
                        <a:t>存货</a:t>
                      </a:r>
                      <a:endParaRPr lang="zh-CN" altLang="en-US" sz="1400" b="1" dirty="0"/>
                    </a:p>
                  </a:txBody>
                  <a:tcPr marT="34290" marB="34290"/>
                </a:tc>
                <a:tc>
                  <a:txBody>
                    <a:bodyPr/>
                    <a:lstStyle/>
                    <a:p>
                      <a:pPr algn="ctr"/>
                      <a:r>
                        <a:rPr lang="zh-CN" altLang="en-US" sz="1400" dirty="0" smtClean="0"/>
                        <a:t>别名</a:t>
                      </a:r>
                      <a:endParaRPr lang="zh-CN" altLang="en-US" sz="1400" b="1" dirty="0"/>
                    </a:p>
                  </a:txBody>
                  <a:tcPr marT="34290" marB="34290"/>
                </a:tc>
              </a:tr>
              <a:tr h="284085">
                <a:tc>
                  <a:txBody>
                    <a:bodyPr/>
                    <a:lstStyle/>
                    <a:p>
                      <a:r>
                        <a:rPr lang="zh-CN" altLang="en-US" sz="1400" dirty="0" smtClean="0"/>
                        <a:t>白砂糖</a:t>
                      </a:r>
                      <a:endParaRPr lang="zh-CN" altLang="en-US" sz="1400" dirty="0"/>
                    </a:p>
                  </a:txBody>
                  <a:tcPr marT="34290" marB="34290"/>
                </a:tc>
                <a:tc>
                  <a:txBody>
                    <a:bodyPr/>
                    <a:lstStyle/>
                    <a:p>
                      <a:r>
                        <a:rPr lang="en-US" altLang="zh-CN" sz="1400" dirty="0" smtClean="0"/>
                        <a:t>M01</a:t>
                      </a:r>
                      <a:endParaRPr lang="zh-CN" altLang="en-US" sz="1400" dirty="0"/>
                    </a:p>
                  </a:txBody>
                  <a:tcPr marT="34290" marB="34290"/>
                </a:tc>
              </a:tr>
              <a:tr h="284085">
                <a:tc>
                  <a:txBody>
                    <a:bodyPr/>
                    <a:lstStyle/>
                    <a:p>
                      <a:r>
                        <a:rPr lang="zh-CN" altLang="en-US" sz="1400" dirty="0" smtClean="0"/>
                        <a:t>蒸馏水</a:t>
                      </a:r>
                      <a:endParaRPr lang="zh-CN" altLang="en-US" sz="1400" dirty="0"/>
                    </a:p>
                  </a:txBody>
                  <a:tcPr marT="34290" marB="34290"/>
                </a:tc>
                <a:tc>
                  <a:txBody>
                    <a:bodyPr/>
                    <a:lstStyle/>
                    <a:p>
                      <a:r>
                        <a:rPr lang="en-US" altLang="zh-CN" sz="1400" dirty="0" smtClean="0"/>
                        <a:t>M02</a:t>
                      </a:r>
                      <a:endParaRPr lang="zh-CN" altLang="en-US" sz="1400" dirty="0"/>
                    </a:p>
                  </a:txBody>
                  <a:tcPr marT="34290" marB="34290"/>
                </a:tc>
              </a:tr>
              <a:tr h="284085">
                <a:tc>
                  <a:txBody>
                    <a:bodyPr/>
                    <a:lstStyle/>
                    <a:p>
                      <a:r>
                        <a:rPr lang="zh-CN" altLang="en-US" sz="1400" dirty="0" smtClean="0"/>
                        <a:t>色素</a:t>
                      </a:r>
                      <a:endParaRPr lang="zh-CN" altLang="en-US" sz="1400" dirty="0"/>
                    </a:p>
                  </a:txBody>
                  <a:tcPr marT="34290" marB="34290"/>
                </a:tc>
                <a:tc>
                  <a:txBody>
                    <a:bodyPr/>
                    <a:lstStyle/>
                    <a:p>
                      <a:r>
                        <a:rPr lang="en-US" altLang="zh-CN" sz="1400" dirty="0" smtClean="0"/>
                        <a:t>M03</a:t>
                      </a:r>
                      <a:endParaRPr lang="zh-CN" altLang="en-US" sz="1400" dirty="0"/>
                    </a:p>
                  </a:txBody>
                  <a:tcPr marT="34290" marB="34290"/>
                </a:tc>
              </a:tr>
              <a:tr h="284085">
                <a:tc>
                  <a:txBody>
                    <a:bodyPr/>
                    <a:lstStyle/>
                    <a:p>
                      <a:r>
                        <a:rPr lang="zh-CN" altLang="en-US" sz="1400" dirty="0" smtClean="0"/>
                        <a:t>蛋白质</a:t>
                      </a:r>
                      <a:endParaRPr lang="zh-CN" altLang="en-US" sz="1400" dirty="0"/>
                    </a:p>
                  </a:txBody>
                  <a:tcPr marT="34290" marB="34290"/>
                </a:tc>
                <a:tc>
                  <a:txBody>
                    <a:bodyPr/>
                    <a:lstStyle/>
                    <a:p>
                      <a:r>
                        <a:rPr lang="en-US" altLang="zh-CN" sz="1400" dirty="0" smtClean="0"/>
                        <a:t>M04</a:t>
                      </a:r>
                      <a:endParaRPr lang="zh-CN" altLang="en-US" sz="1400" dirty="0"/>
                    </a:p>
                  </a:txBody>
                  <a:tcPr marT="34290" marB="34290"/>
                </a:tc>
              </a:tr>
            </a:tbl>
          </a:graphicData>
        </a:graphic>
      </p:graphicFrame>
      <p:grpSp>
        <p:nvGrpSpPr>
          <p:cNvPr id="2" name="组合 51"/>
          <p:cNvGrpSpPr/>
          <p:nvPr/>
        </p:nvGrpSpPr>
        <p:grpSpPr bwMode="auto">
          <a:xfrm>
            <a:off x="2250265" y="800100"/>
            <a:ext cx="4473466" cy="2122775"/>
            <a:chOff x="3857620" y="857232"/>
            <a:chExt cx="4473287" cy="2830068"/>
          </a:xfrm>
        </p:grpSpPr>
        <p:cxnSp>
          <p:nvCxnSpPr>
            <p:cNvPr id="59445" name="直接连接符 5"/>
            <p:cNvCxnSpPr>
              <a:cxnSpLocks noChangeShapeType="1"/>
            </p:cNvCxnSpPr>
            <p:nvPr/>
          </p:nvCxnSpPr>
          <p:spPr bwMode="auto">
            <a:xfrm>
              <a:off x="5143504" y="1571612"/>
              <a:ext cx="2357454" cy="1588"/>
            </a:xfrm>
            <a:prstGeom prst="line">
              <a:avLst/>
            </a:prstGeom>
            <a:noFill/>
            <a:ln w="12700" algn="ctr">
              <a:solidFill>
                <a:schemeClr val="tx1"/>
              </a:solidFill>
              <a:round/>
            </a:ln>
          </p:spPr>
        </p:cxnSp>
        <p:cxnSp>
          <p:nvCxnSpPr>
            <p:cNvPr id="59446" name="直接连接符 8"/>
            <p:cNvCxnSpPr>
              <a:cxnSpLocks noChangeShapeType="1"/>
            </p:cNvCxnSpPr>
            <p:nvPr/>
          </p:nvCxnSpPr>
          <p:spPr bwMode="auto">
            <a:xfrm rot="5400000" flipH="1" flipV="1">
              <a:off x="7287438" y="1785132"/>
              <a:ext cx="428628" cy="1588"/>
            </a:xfrm>
            <a:prstGeom prst="line">
              <a:avLst/>
            </a:prstGeom>
            <a:noFill/>
            <a:ln w="12700" algn="ctr">
              <a:solidFill>
                <a:schemeClr val="tx1"/>
              </a:solidFill>
              <a:round/>
            </a:ln>
          </p:spPr>
        </p:cxnSp>
        <p:cxnSp>
          <p:nvCxnSpPr>
            <p:cNvPr id="59447" name="直接连接符 11"/>
            <p:cNvCxnSpPr>
              <a:cxnSpLocks noChangeShapeType="1"/>
            </p:cNvCxnSpPr>
            <p:nvPr/>
          </p:nvCxnSpPr>
          <p:spPr bwMode="auto">
            <a:xfrm rot="5400000" flipH="1" flipV="1">
              <a:off x="4929984" y="1785132"/>
              <a:ext cx="428628" cy="1588"/>
            </a:xfrm>
            <a:prstGeom prst="line">
              <a:avLst/>
            </a:prstGeom>
            <a:noFill/>
            <a:ln w="12700" algn="ctr">
              <a:solidFill>
                <a:schemeClr val="tx1"/>
              </a:solidFill>
              <a:round/>
            </a:ln>
          </p:spPr>
        </p:cxnSp>
        <p:cxnSp>
          <p:nvCxnSpPr>
            <p:cNvPr id="59448" name="直接连接符 12"/>
            <p:cNvCxnSpPr>
              <a:cxnSpLocks noChangeShapeType="1"/>
            </p:cNvCxnSpPr>
            <p:nvPr/>
          </p:nvCxnSpPr>
          <p:spPr bwMode="auto">
            <a:xfrm>
              <a:off x="4286248" y="2571744"/>
              <a:ext cx="1714512" cy="1588"/>
            </a:xfrm>
            <a:prstGeom prst="line">
              <a:avLst/>
            </a:prstGeom>
            <a:noFill/>
            <a:ln w="12700" algn="ctr">
              <a:solidFill>
                <a:schemeClr val="tx1"/>
              </a:solidFill>
              <a:round/>
            </a:ln>
          </p:spPr>
        </p:cxnSp>
        <p:cxnSp>
          <p:nvCxnSpPr>
            <p:cNvPr id="59449" name="直接连接符 17"/>
            <p:cNvCxnSpPr>
              <a:cxnSpLocks noChangeShapeType="1"/>
            </p:cNvCxnSpPr>
            <p:nvPr/>
          </p:nvCxnSpPr>
          <p:spPr bwMode="auto">
            <a:xfrm rot="5400000" flipH="1" flipV="1">
              <a:off x="4072728" y="2785264"/>
              <a:ext cx="428628" cy="1588"/>
            </a:xfrm>
            <a:prstGeom prst="line">
              <a:avLst/>
            </a:prstGeom>
            <a:noFill/>
            <a:ln w="12700" algn="ctr">
              <a:solidFill>
                <a:schemeClr val="tx1"/>
              </a:solidFill>
              <a:round/>
            </a:ln>
          </p:spPr>
        </p:cxnSp>
        <p:cxnSp>
          <p:nvCxnSpPr>
            <p:cNvPr id="59450" name="直接连接符 18"/>
            <p:cNvCxnSpPr>
              <a:cxnSpLocks noChangeShapeType="1"/>
            </p:cNvCxnSpPr>
            <p:nvPr/>
          </p:nvCxnSpPr>
          <p:spPr bwMode="auto">
            <a:xfrm rot="5400000" flipH="1" flipV="1">
              <a:off x="5787240" y="2785264"/>
              <a:ext cx="428628" cy="1588"/>
            </a:xfrm>
            <a:prstGeom prst="line">
              <a:avLst/>
            </a:prstGeom>
            <a:noFill/>
            <a:ln w="12700" algn="ctr">
              <a:solidFill>
                <a:schemeClr val="tx1"/>
              </a:solidFill>
              <a:round/>
            </a:ln>
          </p:spPr>
        </p:cxnSp>
        <p:sp>
          <p:nvSpPr>
            <p:cNvPr id="59451" name="矩形 22"/>
            <p:cNvSpPr>
              <a:spLocks noChangeArrowheads="1"/>
            </p:cNvSpPr>
            <p:nvPr/>
          </p:nvSpPr>
          <p:spPr bwMode="auto">
            <a:xfrm>
              <a:off x="5929322" y="857232"/>
              <a:ext cx="928694" cy="779618"/>
            </a:xfrm>
            <a:prstGeom prst="rect">
              <a:avLst/>
            </a:prstGeom>
            <a:noFill/>
            <a:ln w="9525">
              <a:noFill/>
              <a:miter lim="800000"/>
            </a:ln>
          </p:spPr>
          <p:txBody>
            <a:bodyPr>
              <a:spAutoFit/>
            </a:bodyPr>
            <a:lstStyle/>
            <a:p>
              <a:r>
                <a:rPr lang="en-US" altLang="zh-CN" sz="3200"/>
                <a:t>C01</a:t>
              </a:r>
              <a:endParaRPr lang="zh-CN" altLang="en-US" sz="3200"/>
            </a:p>
          </p:txBody>
        </p:sp>
        <p:cxnSp>
          <p:nvCxnSpPr>
            <p:cNvPr id="59452" name="直接连接符 23"/>
            <p:cNvCxnSpPr>
              <a:cxnSpLocks noChangeShapeType="1"/>
            </p:cNvCxnSpPr>
            <p:nvPr/>
          </p:nvCxnSpPr>
          <p:spPr bwMode="auto">
            <a:xfrm rot="5400000" flipH="1" flipV="1">
              <a:off x="6291274" y="1495412"/>
              <a:ext cx="133352" cy="1588"/>
            </a:xfrm>
            <a:prstGeom prst="line">
              <a:avLst/>
            </a:prstGeom>
            <a:noFill/>
            <a:ln w="12700" algn="ctr">
              <a:solidFill>
                <a:schemeClr val="tx1"/>
              </a:solidFill>
              <a:round/>
            </a:ln>
          </p:spPr>
        </p:cxnSp>
        <p:sp>
          <p:nvSpPr>
            <p:cNvPr id="59453" name="TextBox 26"/>
            <p:cNvSpPr txBox="1">
              <a:spLocks noChangeArrowheads="1"/>
            </p:cNvSpPr>
            <p:nvPr/>
          </p:nvSpPr>
          <p:spPr bwMode="auto">
            <a:xfrm>
              <a:off x="4714876" y="1928802"/>
              <a:ext cx="543717" cy="492391"/>
            </a:xfrm>
            <a:prstGeom prst="rect">
              <a:avLst/>
            </a:prstGeom>
            <a:noFill/>
            <a:ln w="9525">
              <a:noFill/>
              <a:miter lim="800000"/>
            </a:ln>
          </p:spPr>
          <p:txBody>
            <a:bodyPr wrap="none">
              <a:spAutoFit/>
            </a:bodyPr>
            <a:lstStyle/>
            <a:p>
              <a:r>
                <a:rPr lang="en-US" altLang="zh-CN"/>
                <a:t>B01</a:t>
              </a:r>
              <a:endParaRPr lang="zh-CN" altLang="en-US"/>
            </a:p>
          </p:txBody>
        </p:sp>
        <p:cxnSp>
          <p:nvCxnSpPr>
            <p:cNvPr id="59454" name="直接连接符 27"/>
            <p:cNvCxnSpPr>
              <a:cxnSpLocks noChangeShapeType="1"/>
            </p:cNvCxnSpPr>
            <p:nvPr/>
          </p:nvCxnSpPr>
          <p:spPr bwMode="auto">
            <a:xfrm rot="5400000" flipH="1" flipV="1">
              <a:off x="4858546" y="2713826"/>
              <a:ext cx="571504" cy="1588"/>
            </a:xfrm>
            <a:prstGeom prst="line">
              <a:avLst/>
            </a:prstGeom>
            <a:noFill/>
            <a:ln w="12700" algn="ctr">
              <a:solidFill>
                <a:schemeClr val="tx1"/>
              </a:solidFill>
              <a:round/>
            </a:ln>
          </p:spPr>
        </p:cxnSp>
        <p:cxnSp>
          <p:nvCxnSpPr>
            <p:cNvPr id="59455" name="直接连接符 31"/>
            <p:cNvCxnSpPr>
              <a:cxnSpLocks noChangeShapeType="1"/>
            </p:cNvCxnSpPr>
            <p:nvPr/>
          </p:nvCxnSpPr>
          <p:spPr bwMode="auto">
            <a:xfrm rot="5400000" flipH="1" flipV="1">
              <a:off x="7430314" y="2570950"/>
              <a:ext cx="142876" cy="1588"/>
            </a:xfrm>
            <a:prstGeom prst="line">
              <a:avLst/>
            </a:prstGeom>
            <a:noFill/>
            <a:ln w="12700" algn="ctr">
              <a:solidFill>
                <a:schemeClr val="tx1"/>
              </a:solidFill>
              <a:round/>
            </a:ln>
          </p:spPr>
        </p:cxnSp>
        <p:sp>
          <p:nvSpPr>
            <p:cNvPr id="59456" name="TextBox 33"/>
            <p:cNvSpPr txBox="1">
              <a:spLocks noChangeArrowheads="1"/>
            </p:cNvSpPr>
            <p:nvPr/>
          </p:nvSpPr>
          <p:spPr bwMode="auto">
            <a:xfrm>
              <a:off x="7072330" y="2000239"/>
              <a:ext cx="543717" cy="492391"/>
            </a:xfrm>
            <a:prstGeom prst="rect">
              <a:avLst/>
            </a:prstGeom>
            <a:noFill/>
            <a:ln w="9525">
              <a:noFill/>
              <a:miter lim="800000"/>
            </a:ln>
          </p:spPr>
          <p:txBody>
            <a:bodyPr wrap="none">
              <a:spAutoFit/>
            </a:bodyPr>
            <a:lstStyle/>
            <a:p>
              <a:r>
                <a:rPr lang="en-US" altLang="zh-CN"/>
                <a:t>B02</a:t>
              </a:r>
              <a:endParaRPr lang="zh-CN" altLang="en-US"/>
            </a:p>
          </p:txBody>
        </p:sp>
        <p:cxnSp>
          <p:nvCxnSpPr>
            <p:cNvPr id="59457" name="直接连接符 36"/>
            <p:cNvCxnSpPr>
              <a:cxnSpLocks noChangeShapeType="1"/>
            </p:cNvCxnSpPr>
            <p:nvPr/>
          </p:nvCxnSpPr>
          <p:spPr bwMode="auto">
            <a:xfrm>
              <a:off x="7072330" y="2643182"/>
              <a:ext cx="857256" cy="1588"/>
            </a:xfrm>
            <a:prstGeom prst="line">
              <a:avLst/>
            </a:prstGeom>
            <a:noFill/>
            <a:ln w="12700" algn="ctr">
              <a:solidFill>
                <a:schemeClr val="tx1"/>
              </a:solidFill>
              <a:round/>
            </a:ln>
          </p:spPr>
        </p:cxnSp>
        <p:cxnSp>
          <p:nvCxnSpPr>
            <p:cNvPr id="59458" name="直接连接符 37"/>
            <p:cNvCxnSpPr>
              <a:cxnSpLocks noChangeShapeType="1"/>
            </p:cNvCxnSpPr>
            <p:nvPr/>
          </p:nvCxnSpPr>
          <p:spPr bwMode="auto">
            <a:xfrm rot="5400000" flipH="1" flipV="1">
              <a:off x="6858810" y="2856702"/>
              <a:ext cx="428628" cy="1588"/>
            </a:xfrm>
            <a:prstGeom prst="line">
              <a:avLst/>
            </a:prstGeom>
            <a:noFill/>
            <a:ln w="12700" algn="ctr">
              <a:solidFill>
                <a:schemeClr val="tx1"/>
              </a:solidFill>
              <a:round/>
            </a:ln>
          </p:spPr>
        </p:cxnSp>
        <p:cxnSp>
          <p:nvCxnSpPr>
            <p:cNvPr id="59459" name="直接连接符 38"/>
            <p:cNvCxnSpPr>
              <a:cxnSpLocks noChangeShapeType="1"/>
            </p:cNvCxnSpPr>
            <p:nvPr/>
          </p:nvCxnSpPr>
          <p:spPr bwMode="auto">
            <a:xfrm rot="5400000" flipH="1" flipV="1">
              <a:off x="7716066" y="2856702"/>
              <a:ext cx="428628" cy="1588"/>
            </a:xfrm>
            <a:prstGeom prst="line">
              <a:avLst/>
            </a:prstGeom>
            <a:noFill/>
            <a:ln w="12700" algn="ctr">
              <a:solidFill>
                <a:schemeClr val="tx1"/>
              </a:solidFill>
              <a:round/>
            </a:ln>
          </p:spPr>
        </p:cxnSp>
        <p:sp>
          <p:nvSpPr>
            <p:cNvPr id="59460" name="TextBox 41"/>
            <p:cNvSpPr txBox="1">
              <a:spLocks noChangeArrowheads="1"/>
            </p:cNvSpPr>
            <p:nvPr/>
          </p:nvSpPr>
          <p:spPr bwMode="auto">
            <a:xfrm>
              <a:off x="3857620" y="3071810"/>
              <a:ext cx="758511" cy="615488"/>
            </a:xfrm>
            <a:prstGeom prst="rect">
              <a:avLst/>
            </a:prstGeom>
            <a:noFill/>
            <a:ln w="9525">
              <a:noFill/>
              <a:miter lim="800000"/>
            </a:ln>
          </p:spPr>
          <p:txBody>
            <a:bodyPr wrap="none">
              <a:spAutoFit/>
            </a:bodyPr>
            <a:lstStyle/>
            <a:p>
              <a:r>
                <a:rPr lang="en-US" altLang="zh-CN" sz="2400"/>
                <a:t>M01</a:t>
              </a:r>
              <a:endParaRPr lang="zh-CN" altLang="en-US" sz="2400"/>
            </a:p>
          </p:txBody>
        </p:sp>
        <p:sp>
          <p:nvSpPr>
            <p:cNvPr id="59461" name="TextBox 42"/>
            <p:cNvSpPr txBox="1">
              <a:spLocks noChangeArrowheads="1"/>
            </p:cNvSpPr>
            <p:nvPr/>
          </p:nvSpPr>
          <p:spPr bwMode="auto">
            <a:xfrm>
              <a:off x="4786314" y="3071811"/>
              <a:ext cx="758511" cy="615489"/>
            </a:xfrm>
            <a:prstGeom prst="rect">
              <a:avLst/>
            </a:prstGeom>
            <a:noFill/>
            <a:ln w="9525">
              <a:noFill/>
              <a:miter lim="800000"/>
            </a:ln>
          </p:spPr>
          <p:txBody>
            <a:bodyPr wrap="none">
              <a:spAutoFit/>
            </a:bodyPr>
            <a:lstStyle/>
            <a:p>
              <a:r>
                <a:rPr lang="en-US" altLang="zh-CN" sz="2400"/>
                <a:t>M02</a:t>
              </a:r>
              <a:endParaRPr lang="zh-CN" altLang="en-US" sz="2400"/>
            </a:p>
          </p:txBody>
        </p:sp>
        <p:sp>
          <p:nvSpPr>
            <p:cNvPr id="59462" name="TextBox 45"/>
            <p:cNvSpPr txBox="1">
              <a:spLocks noChangeArrowheads="1"/>
            </p:cNvSpPr>
            <p:nvPr/>
          </p:nvSpPr>
          <p:spPr bwMode="auto">
            <a:xfrm>
              <a:off x="5643570" y="3071810"/>
              <a:ext cx="758511" cy="615488"/>
            </a:xfrm>
            <a:prstGeom prst="rect">
              <a:avLst/>
            </a:prstGeom>
            <a:noFill/>
            <a:ln w="9525">
              <a:noFill/>
              <a:miter lim="800000"/>
            </a:ln>
          </p:spPr>
          <p:txBody>
            <a:bodyPr wrap="none">
              <a:spAutoFit/>
            </a:bodyPr>
            <a:lstStyle/>
            <a:p>
              <a:r>
                <a:rPr lang="en-US" altLang="zh-CN" sz="2400"/>
                <a:t>M03</a:t>
              </a:r>
              <a:endParaRPr lang="zh-CN" altLang="en-US" sz="2400"/>
            </a:p>
          </p:txBody>
        </p:sp>
        <p:sp>
          <p:nvSpPr>
            <p:cNvPr id="59463" name="TextBox 46"/>
            <p:cNvSpPr txBox="1">
              <a:spLocks noChangeArrowheads="1"/>
            </p:cNvSpPr>
            <p:nvPr/>
          </p:nvSpPr>
          <p:spPr bwMode="auto">
            <a:xfrm>
              <a:off x="6715140" y="3071810"/>
              <a:ext cx="758511" cy="615488"/>
            </a:xfrm>
            <a:prstGeom prst="rect">
              <a:avLst/>
            </a:prstGeom>
            <a:noFill/>
            <a:ln w="9525">
              <a:noFill/>
              <a:miter lim="800000"/>
            </a:ln>
          </p:spPr>
          <p:txBody>
            <a:bodyPr wrap="none">
              <a:spAutoFit/>
            </a:bodyPr>
            <a:lstStyle/>
            <a:p>
              <a:r>
                <a:rPr lang="en-US" altLang="zh-CN" sz="2400"/>
                <a:t>M01</a:t>
              </a:r>
              <a:endParaRPr lang="zh-CN" altLang="en-US" sz="2400"/>
            </a:p>
          </p:txBody>
        </p:sp>
        <p:sp>
          <p:nvSpPr>
            <p:cNvPr id="59464" name="TextBox 47"/>
            <p:cNvSpPr txBox="1">
              <a:spLocks noChangeArrowheads="1"/>
            </p:cNvSpPr>
            <p:nvPr/>
          </p:nvSpPr>
          <p:spPr bwMode="auto">
            <a:xfrm>
              <a:off x="7572396" y="3071810"/>
              <a:ext cx="758511" cy="615488"/>
            </a:xfrm>
            <a:prstGeom prst="rect">
              <a:avLst/>
            </a:prstGeom>
            <a:noFill/>
            <a:ln w="9525">
              <a:noFill/>
              <a:miter lim="800000"/>
            </a:ln>
          </p:spPr>
          <p:txBody>
            <a:bodyPr wrap="none">
              <a:spAutoFit/>
            </a:bodyPr>
            <a:lstStyle/>
            <a:p>
              <a:r>
                <a:rPr lang="en-US" altLang="zh-CN" sz="2400"/>
                <a:t>M04</a:t>
              </a:r>
              <a:endParaRPr lang="zh-CN" altLang="en-US" sz="2400"/>
            </a:p>
          </p:txBody>
        </p:sp>
      </p:grpSp>
      <p:graphicFrame>
        <p:nvGraphicFramePr>
          <p:cNvPr id="25" name="表格 24"/>
          <p:cNvGraphicFramePr>
            <a:graphicFrameLocks noGrp="1"/>
          </p:cNvGraphicFramePr>
          <p:nvPr/>
        </p:nvGraphicFramePr>
        <p:xfrm>
          <a:off x="245252" y="3314700"/>
          <a:ext cx="4572032" cy="1127760"/>
        </p:xfrm>
        <a:graphic>
          <a:graphicData uri="http://schemas.openxmlformats.org/drawingml/2006/table">
            <a:tbl>
              <a:tblPr firstRow="1" bandRow="1">
                <a:tableStyleId>{16D9F66E-5EB9-4882-86FB-DCBF35E3C3E4}</a:tableStyleId>
              </a:tblPr>
              <a:tblGrid>
                <a:gridCol w="974367"/>
                <a:gridCol w="3597665"/>
              </a:tblGrid>
              <a:tr h="278130">
                <a:tc gridSpan="2">
                  <a:txBody>
                    <a:bodyPr/>
                    <a:lstStyle/>
                    <a:p>
                      <a:pPr algn="ctr"/>
                      <a:r>
                        <a:rPr lang="zh-CN" altLang="en-US" sz="1400" dirty="0" smtClean="0"/>
                        <a:t>操作员权限表</a:t>
                      </a:r>
                      <a:endParaRPr lang="zh-CN" altLang="en-US" sz="1400" dirty="0">
                        <a:solidFill>
                          <a:schemeClr val="accent6"/>
                        </a:solidFill>
                      </a:endParaRPr>
                    </a:p>
                  </a:txBody>
                  <a:tcPr marT="34290" marB="34290"/>
                </a:tc>
                <a:tc hMerge="1">
                  <a:tcPr/>
                </a:tc>
              </a:tr>
              <a:tr h="278130">
                <a:tc>
                  <a:txBody>
                    <a:bodyPr/>
                    <a:lstStyle/>
                    <a:p>
                      <a:pPr algn="ctr"/>
                      <a:r>
                        <a:rPr lang="zh-CN" altLang="en-US" sz="1400" dirty="0" smtClean="0"/>
                        <a:t>操作员</a:t>
                      </a:r>
                      <a:endParaRPr lang="zh-CN" altLang="en-US" sz="1400" b="1" dirty="0"/>
                    </a:p>
                  </a:txBody>
                  <a:tcPr marT="34290" marB="34290"/>
                </a:tc>
                <a:tc>
                  <a:txBody>
                    <a:bodyPr/>
                    <a:lstStyle/>
                    <a:p>
                      <a:pPr algn="ctr"/>
                      <a:r>
                        <a:rPr lang="zh-CN" altLang="en-US" sz="1400" dirty="0" smtClean="0"/>
                        <a:t>权限</a:t>
                      </a:r>
                      <a:endParaRPr lang="zh-CN" altLang="en-US" sz="1400" b="1" dirty="0"/>
                    </a:p>
                  </a:txBody>
                  <a:tcPr marT="34290" marB="34290"/>
                </a:tc>
              </a:tr>
              <a:tr h="278130">
                <a:tc>
                  <a:txBody>
                    <a:bodyPr/>
                    <a:lstStyle/>
                    <a:p>
                      <a:r>
                        <a:rPr lang="zh-CN" altLang="en-US" sz="1400" dirty="0" smtClean="0"/>
                        <a:t>张三</a:t>
                      </a:r>
                      <a:endParaRPr lang="zh-CN" altLang="en-US" sz="1400" dirty="0"/>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smtClean="0"/>
                        <a:t>C01/B01/B02/M01/M02/M03/M04</a:t>
                      </a:r>
                      <a:endParaRPr lang="zh-CN" altLang="en-US" sz="1400" dirty="0"/>
                    </a:p>
                  </a:txBody>
                  <a:tcPr marT="34290" marB="34290"/>
                </a:tc>
              </a:tr>
              <a:tr h="278130">
                <a:tc>
                  <a:txBody>
                    <a:bodyPr/>
                    <a:lstStyle/>
                    <a:p>
                      <a:r>
                        <a:rPr lang="zh-CN" altLang="en-US" sz="1400" dirty="0" smtClean="0"/>
                        <a:t>李四</a:t>
                      </a:r>
                      <a:endParaRPr lang="zh-CN" altLang="en-US" sz="1400" dirty="0"/>
                    </a:p>
                  </a:txBody>
                  <a:tcPr marT="34290" marB="34290"/>
                </a:tc>
                <a:tc>
                  <a:txBody>
                    <a:bodyPr/>
                    <a:lstStyle/>
                    <a:p>
                      <a:r>
                        <a:rPr lang="en-US" altLang="zh-CN" sz="1400" dirty="0" smtClean="0"/>
                        <a:t>C01/B01/B02</a:t>
                      </a:r>
                      <a:endParaRPr lang="zh-CN" altLang="en-US" sz="1400" dirty="0"/>
                    </a:p>
                  </a:txBody>
                  <a:tcPr marT="34290" marB="34290"/>
                </a:tc>
              </a:tr>
            </a:tbl>
          </a:graphicData>
        </a:graphic>
      </p:graphicFrame>
      <p:grpSp>
        <p:nvGrpSpPr>
          <p:cNvPr id="4" name="组合 73"/>
          <p:cNvGrpSpPr/>
          <p:nvPr/>
        </p:nvGrpSpPr>
        <p:grpSpPr bwMode="auto">
          <a:xfrm>
            <a:off x="4969651" y="3371850"/>
            <a:ext cx="1762589" cy="1109050"/>
            <a:chOff x="5857884" y="3657539"/>
            <a:chExt cx="2856152" cy="1478159"/>
          </a:xfrm>
        </p:grpSpPr>
        <p:cxnSp>
          <p:nvCxnSpPr>
            <p:cNvPr id="59438" name="直接连接符 53"/>
            <p:cNvCxnSpPr>
              <a:cxnSpLocks noChangeShapeType="1"/>
            </p:cNvCxnSpPr>
            <p:nvPr/>
          </p:nvCxnSpPr>
          <p:spPr bwMode="auto">
            <a:xfrm>
              <a:off x="6104762" y="4214818"/>
              <a:ext cx="2357454" cy="1588"/>
            </a:xfrm>
            <a:prstGeom prst="line">
              <a:avLst/>
            </a:prstGeom>
            <a:noFill/>
            <a:ln w="12700" algn="ctr">
              <a:solidFill>
                <a:schemeClr val="tx1"/>
              </a:solidFill>
              <a:round/>
            </a:ln>
          </p:spPr>
        </p:cxnSp>
        <p:cxnSp>
          <p:nvCxnSpPr>
            <p:cNvPr id="59439" name="直接连接符 54"/>
            <p:cNvCxnSpPr>
              <a:cxnSpLocks noChangeShapeType="1"/>
            </p:cNvCxnSpPr>
            <p:nvPr/>
          </p:nvCxnSpPr>
          <p:spPr bwMode="auto">
            <a:xfrm rot="5400000" flipH="1" flipV="1">
              <a:off x="8113187" y="4428338"/>
              <a:ext cx="428628" cy="1588"/>
            </a:xfrm>
            <a:prstGeom prst="line">
              <a:avLst/>
            </a:prstGeom>
            <a:noFill/>
            <a:ln w="12700" algn="ctr">
              <a:solidFill>
                <a:schemeClr val="tx1"/>
              </a:solidFill>
              <a:round/>
            </a:ln>
          </p:spPr>
        </p:cxnSp>
        <p:cxnSp>
          <p:nvCxnSpPr>
            <p:cNvPr id="59440" name="直接连接符 55"/>
            <p:cNvCxnSpPr>
              <a:cxnSpLocks noChangeShapeType="1"/>
            </p:cNvCxnSpPr>
            <p:nvPr/>
          </p:nvCxnSpPr>
          <p:spPr bwMode="auto">
            <a:xfrm rot="5400000" flipH="1" flipV="1">
              <a:off x="6072992" y="4428338"/>
              <a:ext cx="428628" cy="1588"/>
            </a:xfrm>
            <a:prstGeom prst="line">
              <a:avLst/>
            </a:prstGeom>
            <a:noFill/>
            <a:ln w="12700" algn="ctr">
              <a:solidFill>
                <a:schemeClr val="tx1"/>
              </a:solidFill>
              <a:round/>
            </a:ln>
          </p:spPr>
        </p:cxnSp>
        <p:sp>
          <p:nvSpPr>
            <p:cNvPr id="59441" name="矩形 59"/>
            <p:cNvSpPr>
              <a:spLocks noChangeArrowheads="1"/>
            </p:cNvSpPr>
            <p:nvPr/>
          </p:nvSpPr>
          <p:spPr bwMode="auto">
            <a:xfrm>
              <a:off x="7146304" y="3657539"/>
              <a:ext cx="928694" cy="451230"/>
            </a:xfrm>
            <a:prstGeom prst="rect">
              <a:avLst/>
            </a:prstGeom>
            <a:noFill/>
            <a:ln w="9525">
              <a:noFill/>
              <a:miter lim="800000"/>
            </a:ln>
          </p:spPr>
          <p:txBody>
            <a:bodyPr>
              <a:spAutoFit/>
            </a:bodyPr>
            <a:lstStyle/>
            <a:p>
              <a:r>
                <a:rPr lang="en-US" altLang="zh-CN" sz="1600"/>
                <a:t>C01</a:t>
              </a:r>
              <a:endParaRPr lang="zh-CN" altLang="en-US" sz="1600"/>
            </a:p>
          </p:txBody>
        </p:sp>
        <p:cxnSp>
          <p:nvCxnSpPr>
            <p:cNvPr id="59442" name="直接连接符 60"/>
            <p:cNvCxnSpPr>
              <a:cxnSpLocks noChangeShapeType="1"/>
            </p:cNvCxnSpPr>
            <p:nvPr/>
          </p:nvCxnSpPr>
          <p:spPr bwMode="auto">
            <a:xfrm rot="5400000" flipH="1" flipV="1">
              <a:off x="7271706" y="4138618"/>
              <a:ext cx="133352" cy="1588"/>
            </a:xfrm>
            <a:prstGeom prst="line">
              <a:avLst/>
            </a:prstGeom>
            <a:noFill/>
            <a:ln w="12700" algn="ctr">
              <a:solidFill>
                <a:schemeClr val="tx1"/>
              </a:solidFill>
              <a:round/>
            </a:ln>
          </p:spPr>
        </p:cxnSp>
        <p:sp>
          <p:nvSpPr>
            <p:cNvPr id="59443" name="TextBox 61"/>
            <p:cNvSpPr txBox="1">
              <a:spLocks noChangeArrowheads="1"/>
            </p:cNvSpPr>
            <p:nvPr/>
          </p:nvSpPr>
          <p:spPr bwMode="auto">
            <a:xfrm>
              <a:off x="5857884" y="4572008"/>
              <a:ext cx="881091" cy="492251"/>
            </a:xfrm>
            <a:prstGeom prst="rect">
              <a:avLst/>
            </a:prstGeom>
            <a:noFill/>
            <a:ln w="9525">
              <a:noFill/>
              <a:miter lim="800000"/>
            </a:ln>
          </p:spPr>
          <p:txBody>
            <a:bodyPr wrap="none">
              <a:spAutoFit/>
            </a:bodyPr>
            <a:lstStyle/>
            <a:p>
              <a:r>
                <a:rPr lang="en-US" altLang="zh-CN"/>
                <a:t>B01</a:t>
              </a:r>
              <a:endParaRPr lang="zh-CN" altLang="en-US"/>
            </a:p>
          </p:txBody>
        </p:sp>
        <p:sp>
          <p:nvSpPr>
            <p:cNvPr id="59444" name="TextBox 64"/>
            <p:cNvSpPr txBox="1">
              <a:spLocks noChangeArrowheads="1"/>
            </p:cNvSpPr>
            <p:nvPr/>
          </p:nvSpPr>
          <p:spPr bwMode="auto">
            <a:xfrm>
              <a:off x="7832945" y="4643447"/>
              <a:ext cx="881091" cy="492251"/>
            </a:xfrm>
            <a:prstGeom prst="rect">
              <a:avLst/>
            </a:prstGeom>
            <a:noFill/>
            <a:ln w="9525">
              <a:noFill/>
              <a:miter lim="800000"/>
            </a:ln>
          </p:spPr>
          <p:txBody>
            <a:bodyPr wrap="none">
              <a:spAutoFit/>
            </a:bodyPr>
            <a:lstStyle/>
            <a:p>
              <a:r>
                <a:rPr lang="en-US" altLang="zh-CN"/>
                <a:t>B02</a:t>
              </a:r>
              <a:endParaRPr lang="zh-CN" altLang="en-US"/>
            </a:p>
          </p:txBody>
        </p:sp>
      </p:grpSp>
      <p:cxnSp>
        <p:nvCxnSpPr>
          <p:cNvPr id="34" name="直接箭头连接符 33"/>
          <p:cNvCxnSpPr/>
          <p:nvPr/>
        </p:nvCxnSpPr>
        <p:spPr bwMode="auto">
          <a:xfrm flipV="1">
            <a:off x="4588652" y="4254104"/>
            <a:ext cx="533400" cy="85725"/>
          </a:xfrm>
          <a:prstGeom prst="straightConnector1">
            <a:avLst/>
          </a:prstGeom>
          <a:gradFill rotWithShape="0">
            <a:gsLst>
              <a:gs pos="0">
                <a:schemeClr val="accent1"/>
              </a:gs>
              <a:gs pos="100000">
                <a:schemeClr val="bg1">
                  <a:alpha val="20000"/>
                </a:schemeClr>
              </a:gs>
            </a:gsLst>
            <a:path path="rect">
              <a:fillToRect l="50000" t="50000" r="50000" b="50000"/>
            </a:path>
          </a:gradFill>
          <a:ln w="76200" cap="flat" cmpd="sng" algn="ctr">
            <a:solidFill>
              <a:schemeClr val="accent1">
                <a:lumMod val="60000"/>
                <a:lumOff val="40000"/>
              </a:schemeClr>
            </a:solidFill>
            <a:prstDash val="solid"/>
            <a:round/>
            <a:headEnd type="none" w="med" len="med"/>
            <a:tailEnd type="arrow"/>
          </a:ln>
          <a:effectLst/>
        </p:spPr>
      </p:cxnSp>
      <p:cxnSp>
        <p:nvCxnSpPr>
          <p:cNvPr id="35" name="直接箭头连接符 80"/>
          <p:cNvCxnSpPr/>
          <p:nvPr/>
        </p:nvCxnSpPr>
        <p:spPr bwMode="auto">
          <a:xfrm rot="5400000" flipH="1" flipV="1">
            <a:off x="4679140" y="2781300"/>
            <a:ext cx="1128713" cy="1281112"/>
          </a:xfrm>
          <a:prstGeom prst="curvedConnector3">
            <a:avLst>
              <a:gd name="adj1" fmla="val 50000"/>
            </a:avLst>
          </a:prstGeom>
          <a:gradFill rotWithShape="0">
            <a:gsLst>
              <a:gs pos="0">
                <a:schemeClr val="accent1"/>
              </a:gs>
              <a:gs pos="100000">
                <a:schemeClr val="bg1">
                  <a:alpha val="20000"/>
                </a:schemeClr>
              </a:gs>
            </a:gsLst>
            <a:path path="rect">
              <a:fillToRect l="50000" t="50000" r="50000" b="50000"/>
            </a:path>
          </a:gradFill>
          <a:ln w="76200" cap="flat" cmpd="sng" algn="ctr">
            <a:solidFill>
              <a:schemeClr val="accent1">
                <a:lumMod val="60000"/>
                <a:lumOff val="40000"/>
              </a:schemeClr>
            </a:solidFill>
            <a:prstDash val="solid"/>
            <a:round/>
            <a:headEnd type="none" w="med" len="med"/>
            <a:tailEnd type="arrow"/>
          </a:ln>
          <a:effectLst/>
        </p:spPr>
      </p:cxnSp>
      <p:sp>
        <p:nvSpPr>
          <p:cNvPr id="59437" name="TextBox 16"/>
          <p:cNvSpPr txBox="1">
            <a:spLocks noChangeArrowheads="1"/>
          </p:cNvSpPr>
          <p:nvPr/>
        </p:nvSpPr>
        <p:spPr bwMode="auto">
          <a:xfrm>
            <a:off x="6781800" y="1371600"/>
            <a:ext cx="2209800" cy="3539430"/>
          </a:xfrm>
          <a:prstGeom prst="rect">
            <a:avLst/>
          </a:prstGeom>
          <a:noFill/>
          <a:ln w="9525">
            <a:noFill/>
            <a:miter lim="800000"/>
          </a:ln>
        </p:spPr>
        <p:txBody>
          <a:bodyPr>
            <a:spAutoFit/>
          </a:bodyPr>
          <a:lstStyle/>
          <a:p>
            <a:r>
              <a:rPr lang="zh-CN" altLang="en-US" sz="1600" dirty="0">
                <a:latin typeface="微软雅黑" panose="020B0503020204020204" pitchFamily="34" charset="-122"/>
                <a:ea typeface="微软雅黑" panose="020B0503020204020204" pitchFamily="34" charset="-122"/>
              </a:rPr>
              <a:t>权限保密性：</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存货 或 存货分类 赋予 </a:t>
            </a:r>
            <a:r>
              <a:rPr lang="zh-CN" altLang="en-US" sz="1600" dirty="0">
                <a:solidFill>
                  <a:srgbClr val="FF0000"/>
                </a:solidFill>
                <a:latin typeface="微软雅黑" panose="020B0503020204020204" pitchFamily="34" charset="-122"/>
                <a:ea typeface="微软雅黑" panose="020B0503020204020204" pitchFamily="34" charset="-122"/>
              </a:rPr>
              <a:t>数据权限</a:t>
            </a:r>
            <a:r>
              <a:rPr lang="en-US" altLang="zh-CN"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只有赋予了相关权限的操作人员可以查询或维护数据</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数据保密性：</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为保密原料设置</a:t>
            </a:r>
            <a:r>
              <a:rPr lang="zh-CN" altLang="en-US" sz="1600" dirty="0">
                <a:solidFill>
                  <a:srgbClr val="FF0000"/>
                </a:solidFill>
                <a:latin typeface="微软雅黑" panose="020B0503020204020204" pitchFamily="34" charset="-122"/>
                <a:ea typeface="微软雅黑" panose="020B0503020204020204" pitchFamily="34" charset="-122"/>
              </a:rPr>
              <a:t>别名 或 代码 </a:t>
            </a:r>
            <a:r>
              <a:rPr lang="zh-CN" altLang="en-US" sz="1600" dirty="0">
                <a:latin typeface="微软雅黑" panose="020B0503020204020204" pitchFamily="34" charset="-122"/>
                <a:ea typeface="微软雅黑" panose="020B0503020204020204" pitchFamily="34" charset="-122"/>
              </a:rPr>
              <a:t>录入系统</a:t>
            </a:r>
            <a:r>
              <a:rPr lang="en-US" altLang="zh-CN"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别名或代码和保密原料一一对应形成对照表；只有相关人员了解对照表内容；</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zh-CN" altLang="en-US" dirty="0" smtClean="0"/>
              <a:t>成本管理</a:t>
            </a:r>
            <a:r>
              <a:rPr lang="en-US" altLang="zh-CN" dirty="0" smtClean="0"/>
              <a:t>-</a:t>
            </a:r>
            <a:r>
              <a:rPr lang="zh-CN" altLang="en-US" dirty="0" smtClean="0"/>
              <a:t>总体架构</a:t>
            </a:r>
            <a:endParaRPr lang="zh-CN" altLang="en-US" dirty="0"/>
          </a:p>
        </p:txBody>
      </p:sp>
      <p:grpSp>
        <p:nvGrpSpPr>
          <p:cNvPr id="3" name="组合 2"/>
          <p:cNvGrpSpPr/>
          <p:nvPr/>
        </p:nvGrpSpPr>
        <p:grpSpPr>
          <a:xfrm>
            <a:off x="477810" y="855833"/>
            <a:ext cx="5135954" cy="3238236"/>
            <a:chOff x="1236555" y="693739"/>
            <a:chExt cx="6979298" cy="4162426"/>
          </a:xfrm>
        </p:grpSpPr>
        <p:grpSp>
          <p:nvGrpSpPr>
            <p:cNvPr id="4" name="组合 3"/>
            <p:cNvGrpSpPr/>
            <p:nvPr/>
          </p:nvGrpSpPr>
          <p:grpSpPr bwMode="auto">
            <a:xfrm>
              <a:off x="1236555" y="693739"/>
              <a:ext cx="6606306" cy="2833685"/>
              <a:chOff x="4027510" y="52557"/>
              <a:chExt cx="9182666" cy="6532517"/>
            </a:xfrm>
          </p:grpSpPr>
          <p:sp>
            <p:nvSpPr>
              <p:cNvPr id="13" name="AutoShape 12"/>
              <p:cNvSpPr>
                <a:spLocks noChangeArrowheads="1"/>
              </p:cNvSpPr>
              <p:nvPr/>
            </p:nvSpPr>
            <p:spPr bwMode="auto">
              <a:xfrm flipH="1">
                <a:off x="10319529" y="2069036"/>
                <a:ext cx="2890647" cy="4516038"/>
              </a:xfrm>
              <a:prstGeom prst="rightArrow">
                <a:avLst>
                  <a:gd name="adj1" fmla="val 46000"/>
                  <a:gd name="adj2" fmla="val 54310"/>
                </a:avLst>
              </a:prstGeom>
              <a:gradFill>
                <a:gsLst>
                  <a:gs pos="100000">
                    <a:schemeClr val="bg1">
                      <a:lumMod val="65000"/>
                    </a:schemeClr>
                  </a:gs>
                  <a:gs pos="1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67500" anchor="ctr"/>
              <a:lstStyle/>
              <a:p>
                <a:pPr marL="0" marR="0" lvl="0" indent="0" algn="ctr" defTabSz="913765" rtl="0" eaLnBrk="0" fontAlgn="auto" latinLnBrk="0" hangingPunct="0">
                  <a:lnSpc>
                    <a:spcPct val="100000"/>
                  </a:lnSpc>
                  <a:spcBef>
                    <a:spcPts val="0"/>
                  </a:spcBef>
                  <a:spcAft>
                    <a:spcPts val="0"/>
                  </a:spcAft>
                  <a:buClrTx/>
                  <a:buSzTx/>
                  <a:buFontTx/>
                  <a:buNone/>
                  <a:defRPr/>
                </a:pPr>
                <a:endParaRPr kumimoji="0" lang="zh-CN" altLang="en-US" sz="255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AutoShape 13"/>
              <p:cNvSpPr>
                <a:spLocks noChangeArrowheads="1"/>
              </p:cNvSpPr>
              <p:nvPr/>
            </p:nvSpPr>
            <p:spPr bwMode="auto">
              <a:xfrm>
                <a:off x="4027510" y="2069039"/>
                <a:ext cx="2516528" cy="4516035"/>
              </a:xfrm>
              <a:prstGeom prst="rightArrow">
                <a:avLst>
                  <a:gd name="adj1" fmla="val 46000"/>
                  <a:gd name="adj2" fmla="val 54310"/>
                </a:avLst>
              </a:prstGeom>
              <a:gradFill>
                <a:gsLst>
                  <a:gs pos="100000">
                    <a:schemeClr val="bg1">
                      <a:lumMod val="65000"/>
                    </a:schemeClr>
                  </a:gs>
                  <a:gs pos="1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67500" anchor="ctr"/>
              <a:lstStyle/>
              <a:p>
                <a:pPr marL="0" marR="0" lvl="0" indent="0" algn="ctr" defTabSz="913765" rtl="0" eaLnBrk="0" fontAlgn="auto" latinLnBrk="0" hangingPunct="0">
                  <a:lnSpc>
                    <a:spcPct val="100000"/>
                  </a:lnSpc>
                  <a:spcBef>
                    <a:spcPts val="0"/>
                  </a:spcBef>
                  <a:spcAft>
                    <a:spcPts val="0"/>
                  </a:spcAft>
                  <a:buClrTx/>
                  <a:buSzTx/>
                  <a:buFontTx/>
                  <a:buNone/>
                  <a:defRPr/>
                </a:pPr>
                <a:endParaRPr kumimoji="0" lang="zh-CN" altLang="en-US" sz="255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AutoShape 12"/>
              <p:cNvSpPr>
                <a:spLocks noChangeArrowheads="1"/>
              </p:cNvSpPr>
              <p:nvPr/>
            </p:nvSpPr>
            <p:spPr bwMode="auto">
              <a:xfrm rot="16200000" flipH="1">
                <a:off x="7136420" y="-784760"/>
                <a:ext cx="2506876" cy="4181509"/>
              </a:xfrm>
              <a:prstGeom prst="rightArrow">
                <a:avLst>
                  <a:gd name="adj1" fmla="val 46000"/>
                  <a:gd name="adj2" fmla="val 54310"/>
                </a:avLst>
              </a:prstGeom>
              <a:gradFill>
                <a:gsLst>
                  <a:gs pos="100000">
                    <a:schemeClr val="bg1">
                      <a:lumMod val="65000"/>
                    </a:schemeClr>
                  </a:gs>
                  <a:gs pos="1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67500" anchor="ctr"/>
              <a:lstStyle/>
              <a:p>
                <a:pPr marL="0" marR="0" lvl="0" indent="0" algn="ctr" defTabSz="913765" rtl="0" eaLnBrk="0" fontAlgn="auto" latinLnBrk="0" hangingPunct="0">
                  <a:lnSpc>
                    <a:spcPct val="100000"/>
                  </a:lnSpc>
                  <a:spcBef>
                    <a:spcPts val="0"/>
                  </a:spcBef>
                  <a:spcAft>
                    <a:spcPts val="0"/>
                  </a:spcAft>
                  <a:buClrTx/>
                  <a:buSzTx/>
                  <a:buFontTx/>
                  <a:buNone/>
                  <a:defRPr/>
                </a:pPr>
                <a:endParaRPr kumimoji="0" lang="zh-CN" altLang="en-US" sz="255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矩形 40"/>
              <p:cNvSpPr>
                <a:spLocks noChangeArrowheads="1"/>
              </p:cNvSpPr>
              <p:nvPr/>
            </p:nvSpPr>
            <p:spPr bwMode="auto">
              <a:xfrm>
                <a:off x="6900809" y="3500353"/>
                <a:ext cx="3202341" cy="1621611"/>
              </a:xfrm>
              <a:prstGeom prst="rect">
                <a:avLst/>
              </a:prstGeom>
              <a:noFill/>
              <a:ln w="9525">
                <a:noFill/>
                <a:miter lim="800000"/>
              </a:ln>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rPr>
                  <a:t>成本管理</a:t>
                </a:r>
                <a:endParaRPr kumimoji="0" lang="en-US" altLang="zh-CN" sz="2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7" name="圆角矩形 16"/>
              <p:cNvSpPr/>
              <p:nvPr/>
            </p:nvSpPr>
            <p:spPr>
              <a:xfrm>
                <a:off x="7490668" y="1103159"/>
                <a:ext cx="1827066" cy="867067"/>
              </a:xfrm>
              <a:prstGeom prst="roundRect">
                <a:avLst/>
              </a:prstGeom>
              <a:solidFill>
                <a:srgbClr val="E61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利润考核</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5" name="AutoShape 12"/>
            <p:cNvSpPr>
              <a:spLocks noChangeArrowheads="1"/>
            </p:cNvSpPr>
            <p:nvPr/>
          </p:nvSpPr>
          <p:spPr bwMode="auto">
            <a:xfrm rot="5400000" flipH="1">
              <a:off x="3664744" y="2583658"/>
              <a:ext cx="1438276" cy="3106737"/>
            </a:xfrm>
            <a:prstGeom prst="rightArrow">
              <a:avLst>
                <a:gd name="adj1" fmla="val 46000"/>
                <a:gd name="adj2" fmla="val 54310"/>
              </a:avLst>
            </a:prstGeom>
            <a:gradFill>
              <a:gsLst>
                <a:gs pos="100000">
                  <a:schemeClr val="bg1">
                    <a:lumMod val="65000"/>
                  </a:schemeClr>
                </a:gs>
                <a:gs pos="1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42742" anchor="ctr"/>
            <a:lstStyle/>
            <a:p>
              <a:pPr marL="0" marR="0" lvl="0" indent="0" algn="ctr" defTabSz="913765" rtl="0" eaLnBrk="0" fontAlgn="auto" latinLnBrk="0" hangingPunct="0">
                <a:lnSpc>
                  <a:spcPct val="100000"/>
                </a:lnSpc>
                <a:spcBef>
                  <a:spcPts val="0"/>
                </a:spcBef>
                <a:spcAft>
                  <a:spcPts val="0"/>
                </a:spcAft>
                <a:buClrTx/>
                <a:buSzTx/>
                <a:buFontTx/>
                <a:buNone/>
                <a:defRPr/>
              </a:pPr>
              <a:endParaRPr kumimoji="0" lang="zh-CN" altLang="en-US" sz="255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矩形 5"/>
            <p:cNvSpPr/>
            <p:nvPr/>
          </p:nvSpPr>
          <p:spPr>
            <a:xfrm>
              <a:off x="3793852" y="829485"/>
              <a:ext cx="2951164" cy="333672"/>
            </a:xfrm>
            <a:prstGeom prst="rect">
              <a:avLst/>
            </a:prstGeom>
          </p:spPr>
          <p:txBody>
            <a:bodyPr lIns="91424" tIns="45711" rIns="91424" bIns="45711">
              <a:spAutoFit/>
            </a:bodyPr>
            <a:lstStyle/>
            <a:p>
              <a:pPr marL="0" marR="0" lvl="0" indent="0" algn="l" defTabSz="913765" rtl="0" eaLnBrk="0" fontAlgn="auto" latinLnBrk="0" hangingPunct="0">
                <a:lnSpc>
                  <a:spcPct val="100000"/>
                </a:lnSpc>
                <a:spcBef>
                  <a:spcPts val="0"/>
                </a:spcBef>
                <a:spcAft>
                  <a:spcPts val="0"/>
                </a:spcAft>
                <a:buClrTx/>
                <a:buSzTx/>
                <a:buFontTx/>
                <a:buNone/>
                <a:defRPr/>
              </a:pPr>
              <a:r>
                <a:rPr kumimoji="0" lang="zh-CN" altLang="en-US" sz="101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阿米巴经营</a:t>
              </a:r>
              <a:endParaRPr kumimoji="0" lang="zh-CN" altLang="en-US" sz="1015"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 name="矩形 6"/>
            <p:cNvSpPr/>
            <p:nvPr/>
          </p:nvSpPr>
          <p:spPr>
            <a:xfrm>
              <a:off x="6301357" y="2734101"/>
              <a:ext cx="1914496" cy="333672"/>
            </a:xfrm>
            <a:prstGeom prst="rect">
              <a:avLst/>
            </a:prstGeom>
          </p:spPr>
          <p:txBody>
            <a:bodyPr wrap="square" lIns="91424" tIns="45711" rIns="91424" bIns="45711">
              <a:spAutoFit/>
            </a:bodyPr>
            <a:lstStyle/>
            <a:p>
              <a:pPr marL="0" marR="0" lvl="0" indent="0" algn="l" defTabSz="913765" rtl="0" eaLnBrk="0" fontAlgn="auto" latinLnBrk="0" hangingPunct="0">
                <a:lnSpc>
                  <a:spcPct val="100000"/>
                </a:lnSpc>
                <a:spcBef>
                  <a:spcPts val="0"/>
                </a:spcBef>
                <a:spcAft>
                  <a:spcPts val="0"/>
                </a:spcAft>
                <a:buClrTx/>
                <a:buSzTx/>
                <a:buFontTx/>
                <a:buNone/>
                <a:defRPr/>
              </a:pPr>
              <a:r>
                <a:rPr kumimoji="0" lang="zh-CN" altLang="en-US" sz="101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构成分析</a:t>
              </a:r>
              <a:endParaRPr kumimoji="0" lang="zh-CN" altLang="en-US" sz="1015"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1676291" y="2742401"/>
              <a:ext cx="1736544" cy="333672"/>
            </a:xfrm>
            <a:prstGeom prst="rect">
              <a:avLst/>
            </a:prstGeom>
          </p:spPr>
          <p:txBody>
            <a:bodyPr wrap="square" lIns="91424" tIns="45711" rIns="91424" bIns="45711">
              <a:spAutoFit/>
            </a:bodyPr>
            <a:lstStyle/>
            <a:p>
              <a:pPr marL="0" marR="0" lvl="0" indent="0" algn="l" defTabSz="913765" rtl="0" eaLnBrk="0" fontAlgn="auto" latinLnBrk="0" hangingPunct="0">
                <a:lnSpc>
                  <a:spcPct val="100000"/>
                </a:lnSpc>
                <a:spcBef>
                  <a:spcPts val="0"/>
                </a:spcBef>
                <a:spcAft>
                  <a:spcPts val="0"/>
                </a:spcAft>
                <a:buClrTx/>
                <a:buSzTx/>
                <a:buFontTx/>
                <a:buNone/>
                <a:defRPr/>
              </a:pPr>
              <a:r>
                <a:rPr kumimoji="0" lang="zh-CN" altLang="en-US" sz="101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差异管控</a:t>
              </a:r>
              <a:endParaRPr kumimoji="0" lang="en-US" altLang="zh-CN" sz="1015"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3891642" y="4117323"/>
              <a:ext cx="1225499" cy="333672"/>
            </a:xfrm>
            <a:prstGeom prst="rect">
              <a:avLst/>
            </a:prstGeom>
          </p:spPr>
          <p:txBody>
            <a:bodyPr wrap="square" lIns="91424" tIns="45711" rIns="91424" bIns="45711">
              <a:spAutoFit/>
            </a:bodyPr>
            <a:lstStyle/>
            <a:p>
              <a:pPr marL="0" marR="0" lvl="0" indent="0" algn="l" defTabSz="913765" rtl="0" eaLnBrk="0" fontAlgn="auto" latinLnBrk="0" hangingPunct="0">
                <a:lnSpc>
                  <a:spcPct val="100000"/>
                </a:lnSpc>
                <a:spcBef>
                  <a:spcPts val="0"/>
                </a:spcBef>
                <a:spcAft>
                  <a:spcPts val="0"/>
                </a:spcAft>
                <a:buClrTx/>
                <a:buSzTx/>
                <a:buFontTx/>
                <a:buNone/>
                <a:defRPr/>
              </a:pPr>
              <a:r>
                <a:rPr kumimoji="0" lang="zh-CN" altLang="en-US" sz="101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精细核算</a:t>
              </a:r>
              <a:endParaRPr kumimoji="0" lang="en-US" altLang="zh-CN" sz="1015"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 name="圆角矩形 9"/>
            <p:cNvSpPr/>
            <p:nvPr/>
          </p:nvSpPr>
          <p:spPr bwMode="auto">
            <a:xfrm>
              <a:off x="3721071" y="3759605"/>
              <a:ext cx="1314449" cy="376118"/>
            </a:xfrm>
            <a:prstGeom prst="roundRect">
              <a:avLst/>
            </a:prstGeom>
            <a:solidFill>
              <a:srgbClr val="E61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实际成本</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圆角矩形 10"/>
            <p:cNvSpPr/>
            <p:nvPr/>
          </p:nvSpPr>
          <p:spPr bwMode="auto">
            <a:xfrm>
              <a:off x="6110278" y="2343311"/>
              <a:ext cx="1314449" cy="390788"/>
            </a:xfrm>
            <a:prstGeom prst="roundRect">
              <a:avLst/>
            </a:prstGeom>
            <a:solidFill>
              <a:srgbClr val="E61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分项成本</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圆角矩形 11"/>
            <p:cNvSpPr/>
            <p:nvPr/>
          </p:nvSpPr>
          <p:spPr bwMode="auto">
            <a:xfrm>
              <a:off x="1484518" y="2377618"/>
              <a:ext cx="1314449" cy="376118"/>
            </a:xfrm>
            <a:prstGeom prst="roundRect">
              <a:avLst/>
            </a:prstGeom>
            <a:solidFill>
              <a:srgbClr val="E61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标准成本</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8" name="组合 17"/>
          <p:cNvGrpSpPr/>
          <p:nvPr/>
        </p:nvGrpSpPr>
        <p:grpSpPr>
          <a:xfrm>
            <a:off x="5601349" y="937946"/>
            <a:ext cx="2967096" cy="2889063"/>
            <a:chOff x="5582182" y="1770191"/>
            <a:chExt cx="2591991" cy="2974180"/>
          </a:xfrm>
        </p:grpSpPr>
        <p:grpSp>
          <p:nvGrpSpPr>
            <p:cNvPr id="19" name="组合 18"/>
            <p:cNvGrpSpPr/>
            <p:nvPr/>
          </p:nvGrpSpPr>
          <p:grpSpPr>
            <a:xfrm>
              <a:off x="5582182" y="2113089"/>
              <a:ext cx="2591991" cy="2631282"/>
              <a:chOff x="704094" y="1531559"/>
              <a:chExt cx="2591991" cy="2631282"/>
            </a:xfrm>
          </p:grpSpPr>
          <p:grpSp>
            <p:nvGrpSpPr>
              <p:cNvPr id="22" name="Group 11"/>
              <p:cNvGrpSpPr/>
              <p:nvPr/>
            </p:nvGrpSpPr>
            <p:grpSpPr bwMode="auto">
              <a:xfrm>
                <a:off x="704094" y="3232963"/>
                <a:ext cx="2591991" cy="929878"/>
                <a:chOff x="171" y="2983"/>
                <a:chExt cx="2836" cy="1018"/>
              </a:xfrm>
            </p:grpSpPr>
            <p:sp>
              <p:nvSpPr>
                <p:cNvPr id="38" name="AutoShape 12"/>
                <p:cNvSpPr>
                  <a:spLocks noChangeArrowheads="1"/>
                </p:cNvSpPr>
                <p:nvPr/>
              </p:nvSpPr>
              <p:spPr bwMode="gray">
                <a:xfrm>
                  <a:off x="171" y="2983"/>
                  <a:ext cx="2829" cy="1018"/>
                </a:xfrm>
                <a:prstGeom prst="can">
                  <a:avLst>
                    <a:gd name="adj" fmla="val 50000"/>
                  </a:avLst>
                </a:prstGeom>
                <a:gradFill rotWithShape="1">
                  <a:gsLst>
                    <a:gs pos="0">
                      <a:schemeClr val="accent1">
                        <a:gamma/>
                        <a:shade val="36078"/>
                        <a:invGamma/>
                      </a:schemeClr>
                    </a:gs>
                    <a:gs pos="50000">
                      <a:schemeClr val="accent1"/>
                    </a:gs>
                    <a:gs pos="100000">
                      <a:schemeClr val="accent1">
                        <a:gamma/>
                        <a:shade val="36078"/>
                        <a:invGamma/>
                      </a:schemeClr>
                    </a:gs>
                  </a:gsLst>
                  <a:lin ang="0" scaled="1"/>
                </a:gradFill>
                <a:ln w="9525">
                  <a:noFill/>
                  <a:round/>
                </a:ln>
                <a:effec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9" name="Oval 13"/>
                <p:cNvSpPr>
                  <a:spLocks noChangeArrowheads="1"/>
                </p:cNvSpPr>
                <p:nvPr/>
              </p:nvSpPr>
              <p:spPr bwMode="gray">
                <a:xfrm>
                  <a:off x="171" y="2990"/>
                  <a:ext cx="2836" cy="503"/>
                </a:xfrm>
                <a:prstGeom prst="ellipse">
                  <a:avLst/>
                </a:prstGeom>
                <a:gradFill rotWithShape="1">
                  <a:gsLst>
                    <a:gs pos="0">
                      <a:schemeClr val="accent1">
                        <a:gamma/>
                        <a:shade val="49804"/>
                        <a:invGamma/>
                      </a:schemeClr>
                    </a:gs>
                    <a:gs pos="100000">
                      <a:schemeClr val="accent1"/>
                    </a:gs>
                  </a:gsLst>
                  <a:path path="shape">
                    <a:fillToRect l="50000" t="50000" r="50000" b="50000"/>
                  </a:path>
                </a:gradFill>
                <a:ln w="9525" algn="ctr">
                  <a:noFill/>
                  <a:round/>
                </a:ln>
                <a:effec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23" name="Group 14"/>
              <p:cNvGrpSpPr/>
              <p:nvPr/>
            </p:nvGrpSpPr>
            <p:grpSpPr bwMode="auto">
              <a:xfrm>
                <a:off x="919598" y="2731709"/>
                <a:ext cx="2145506" cy="796529"/>
                <a:chOff x="394" y="2571"/>
                <a:chExt cx="2347" cy="871"/>
              </a:xfrm>
            </p:grpSpPr>
            <p:sp>
              <p:nvSpPr>
                <p:cNvPr id="36" name="AutoShape 15"/>
                <p:cNvSpPr>
                  <a:spLocks noChangeArrowheads="1"/>
                </p:cNvSpPr>
                <p:nvPr/>
              </p:nvSpPr>
              <p:spPr bwMode="gray">
                <a:xfrm>
                  <a:off x="394" y="2571"/>
                  <a:ext cx="2347" cy="871"/>
                </a:xfrm>
                <a:prstGeom prst="can">
                  <a:avLst>
                    <a:gd name="adj" fmla="val 50000"/>
                  </a:avLst>
                </a:prstGeom>
                <a:gradFill rotWithShape="1">
                  <a:gsLst>
                    <a:gs pos="0">
                      <a:schemeClr val="folHlink">
                        <a:gamma/>
                        <a:shade val="56078"/>
                        <a:invGamma/>
                      </a:schemeClr>
                    </a:gs>
                    <a:gs pos="50000">
                      <a:schemeClr val="folHlink"/>
                    </a:gs>
                    <a:gs pos="100000">
                      <a:schemeClr val="folHlink">
                        <a:gamma/>
                        <a:shade val="56078"/>
                        <a:invGamma/>
                      </a:schemeClr>
                    </a:gs>
                  </a:gsLst>
                  <a:lin ang="0" scaled="1"/>
                </a:gradFill>
                <a:ln w="9525">
                  <a:noFill/>
                  <a:round/>
                </a:ln>
                <a:effec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7" name="Oval 16"/>
                <p:cNvSpPr>
                  <a:spLocks noChangeArrowheads="1"/>
                </p:cNvSpPr>
                <p:nvPr/>
              </p:nvSpPr>
              <p:spPr bwMode="gray">
                <a:xfrm>
                  <a:off x="394" y="2576"/>
                  <a:ext cx="2347" cy="431"/>
                </a:xfrm>
                <a:prstGeom prst="ellipse">
                  <a:avLst/>
                </a:prstGeom>
                <a:gradFill rotWithShape="1">
                  <a:gsLst>
                    <a:gs pos="0">
                      <a:schemeClr val="folHlink">
                        <a:gamma/>
                        <a:shade val="56078"/>
                        <a:invGamma/>
                      </a:schemeClr>
                    </a:gs>
                    <a:gs pos="100000">
                      <a:schemeClr val="folHlink"/>
                    </a:gs>
                  </a:gsLst>
                  <a:path path="shape">
                    <a:fillToRect l="50000" t="50000" r="50000" b="50000"/>
                  </a:path>
                </a:gradFill>
                <a:ln w="9525" algn="ctr">
                  <a:noFill/>
                  <a:round/>
                </a:ln>
                <a:effec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24" name="Group 17"/>
              <p:cNvGrpSpPr/>
              <p:nvPr/>
            </p:nvGrpSpPr>
            <p:grpSpPr bwMode="auto">
              <a:xfrm>
                <a:off x="1089857" y="2249506"/>
                <a:ext cx="1772841" cy="752475"/>
                <a:chOff x="593" y="2111"/>
                <a:chExt cx="1940" cy="823"/>
              </a:xfrm>
            </p:grpSpPr>
            <p:sp>
              <p:nvSpPr>
                <p:cNvPr id="34" name="AutoShape 18"/>
                <p:cNvSpPr>
                  <a:spLocks noChangeArrowheads="1"/>
                </p:cNvSpPr>
                <p:nvPr/>
              </p:nvSpPr>
              <p:spPr bwMode="gray">
                <a:xfrm>
                  <a:off x="597" y="2111"/>
                  <a:ext cx="1936" cy="823"/>
                </a:xfrm>
                <a:prstGeom prst="can">
                  <a:avLst>
                    <a:gd name="adj" fmla="val 47144"/>
                  </a:avLst>
                </a:prstGeom>
                <a:gradFill rotWithShape="1">
                  <a:gsLst>
                    <a:gs pos="0">
                      <a:schemeClr val="accent1">
                        <a:gamma/>
                        <a:shade val="56078"/>
                        <a:invGamma/>
                      </a:schemeClr>
                    </a:gs>
                    <a:gs pos="50000">
                      <a:schemeClr val="accent1"/>
                    </a:gs>
                    <a:gs pos="100000">
                      <a:schemeClr val="accent1">
                        <a:gamma/>
                        <a:shade val="56078"/>
                        <a:invGamma/>
                      </a:schemeClr>
                    </a:gs>
                  </a:gsLst>
                  <a:lin ang="0" scaled="1"/>
                </a:gradFill>
                <a:ln w="9525">
                  <a:noFill/>
                  <a:round/>
                </a:ln>
                <a:effec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5" name="Oval 19"/>
                <p:cNvSpPr>
                  <a:spLocks noChangeArrowheads="1"/>
                </p:cNvSpPr>
                <p:nvPr/>
              </p:nvSpPr>
              <p:spPr bwMode="gray">
                <a:xfrm>
                  <a:off x="593" y="2115"/>
                  <a:ext cx="1940" cy="383"/>
                </a:xfrm>
                <a:prstGeom prst="ellipse">
                  <a:avLst/>
                </a:prstGeom>
                <a:gradFill rotWithShape="1">
                  <a:gsLst>
                    <a:gs pos="0">
                      <a:schemeClr val="accent1">
                        <a:gamma/>
                        <a:shade val="56078"/>
                        <a:invGamma/>
                      </a:schemeClr>
                    </a:gs>
                    <a:gs pos="100000">
                      <a:schemeClr val="accent1"/>
                    </a:gs>
                  </a:gsLst>
                  <a:path path="shape">
                    <a:fillToRect l="50000" t="50000" r="50000" b="50000"/>
                  </a:path>
                </a:gradFill>
                <a:ln w="9525" algn="ctr">
                  <a:noFill/>
                  <a:round/>
                </a:ln>
                <a:effec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25" name="Group 20"/>
              <p:cNvGrpSpPr/>
              <p:nvPr/>
            </p:nvGrpSpPr>
            <p:grpSpPr bwMode="auto">
              <a:xfrm>
                <a:off x="1279166" y="1838741"/>
                <a:ext cx="1414463" cy="616744"/>
                <a:chOff x="800" y="1773"/>
                <a:chExt cx="1548" cy="675"/>
              </a:xfrm>
            </p:grpSpPr>
            <p:sp>
              <p:nvSpPr>
                <p:cNvPr id="32" name="AutoShape 21"/>
                <p:cNvSpPr>
                  <a:spLocks noChangeArrowheads="1"/>
                </p:cNvSpPr>
                <p:nvPr/>
              </p:nvSpPr>
              <p:spPr bwMode="gray">
                <a:xfrm>
                  <a:off x="800" y="1773"/>
                  <a:ext cx="1548" cy="675"/>
                </a:xfrm>
                <a:prstGeom prst="can">
                  <a:avLst>
                    <a:gd name="adj" fmla="val 40000"/>
                  </a:avLst>
                </a:prstGeom>
                <a:gradFill rotWithShape="1">
                  <a:gsLst>
                    <a:gs pos="0">
                      <a:schemeClr val="folHlink">
                        <a:gamma/>
                        <a:shade val="65882"/>
                        <a:invGamma/>
                      </a:schemeClr>
                    </a:gs>
                    <a:gs pos="50000">
                      <a:schemeClr val="folHlink"/>
                    </a:gs>
                    <a:gs pos="100000">
                      <a:schemeClr val="folHlink">
                        <a:gamma/>
                        <a:shade val="65882"/>
                        <a:invGamma/>
                      </a:schemeClr>
                    </a:gs>
                  </a:gsLst>
                  <a:lin ang="0" scaled="1"/>
                </a:gradFill>
                <a:ln w="9525">
                  <a:noFill/>
                  <a:round/>
                </a:ln>
                <a:effec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 name="Oval 22"/>
                <p:cNvSpPr>
                  <a:spLocks noChangeArrowheads="1"/>
                </p:cNvSpPr>
                <p:nvPr/>
              </p:nvSpPr>
              <p:spPr bwMode="gray">
                <a:xfrm>
                  <a:off x="807" y="1773"/>
                  <a:ext cx="1541" cy="270"/>
                </a:xfrm>
                <a:prstGeom prst="ellipse">
                  <a:avLst/>
                </a:prstGeom>
                <a:gradFill rotWithShape="1">
                  <a:gsLst>
                    <a:gs pos="0">
                      <a:schemeClr val="folHlink">
                        <a:gamma/>
                        <a:shade val="76471"/>
                        <a:invGamma/>
                      </a:schemeClr>
                    </a:gs>
                    <a:gs pos="100000">
                      <a:schemeClr val="folHlink"/>
                    </a:gs>
                  </a:gsLst>
                  <a:path path="shape">
                    <a:fillToRect l="50000" t="50000" r="50000" b="50000"/>
                  </a:path>
                </a:gradFill>
                <a:ln w="9525" algn="ctr">
                  <a:noFill/>
                  <a:round/>
                </a:ln>
                <a:effec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26" name="AutoShape 23"/>
              <p:cNvSpPr>
                <a:spLocks noChangeArrowheads="1"/>
              </p:cNvSpPr>
              <p:nvPr/>
            </p:nvSpPr>
            <p:spPr bwMode="gray">
              <a:xfrm>
                <a:off x="1456569" y="1531559"/>
                <a:ext cx="1104900" cy="420291"/>
              </a:xfrm>
              <a:prstGeom prst="can">
                <a:avLst>
                  <a:gd name="adj" fmla="val 36644"/>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 name="Rectangle 24"/>
              <p:cNvSpPr>
                <a:spLocks noChangeArrowheads="1"/>
              </p:cNvSpPr>
              <p:nvPr/>
            </p:nvSpPr>
            <p:spPr bwMode="gray">
              <a:xfrm>
                <a:off x="1388704" y="2162590"/>
                <a:ext cx="1226344" cy="26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0" fontAlgn="base" latinLnBrk="0" hangingPunct="0">
                  <a:lnSpc>
                    <a:spcPct val="100000"/>
                  </a:lnSpc>
                  <a:spcBef>
                    <a:spcPct val="0"/>
                  </a:spcBef>
                  <a:spcAft>
                    <a:spcPct val="0"/>
                  </a:spcAft>
                  <a:buClrTx/>
                  <a:buSzTx/>
                  <a:buFontTx/>
                  <a:buNone/>
                  <a:defRPr/>
                </a:pPr>
                <a:r>
                  <a:rPr kumimoji="0" lang="zh-CN" altLang="en-US" sz="10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成本控制</a:t>
                </a:r>
                <a:endParaRPr kumimoji="0" lang="en-US" altLang="zh-CN" sz="10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8" name="Rectangle 25"/>
              <p:cNvSpPr>
                <a:spLocks noChangeArrowheads="1"/>
              </p:cNvSpPr>
              <p:nvPr/>
            </p:nvSpPr>
            <p:spPr bwMode="gray">
              <a:xfrm>
                <a:off x="1388704" y="2668606"/>
                <a:ext cx="1226344" cy="2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0" fontAlgn="base" latinLnBrk="0" hangingPunct="0">
                  <a:lnSpc>
                    <a:spcPct val="100000"/>
                  </a:lnSpc>
                  <a:spcBef>
                    <a:spcPct val="0"/>
                  </a:spcBef>
                  <a:spcAft>
                    <a:spcPct val="0"/>
                  </a:spcAft>
                  <a:buClrTx/>
                  <a:buSzTx/>
                  <a:buFontTx/>
                  <a:buNone/>
                  <a:defRPr/>
                </a:pPr>
                <a:r>
                  <a:rPr kumimoji="0" lang="zh-CN" altLang="en-US" sz="11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成本计划</a:t>
                </a:r>
                <a:endParaRPr kumimoji="0" lang="en-US" altLang="zh-CN" sz="11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9" name="Rectangle 26"/>
              <p:cNvSpPr>
                <a:spLocks noChangeArrowheads="1"/>
              </p:cNvSpPr>
              <p:nvPr/>
            </p:nvSpPr>
            <p:spPr bwMode="gray">
              <a:xfrm>
                <a:off x="1388704" y="3186528"/>
                <a:ext cx="1226344" cy="2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0" fontAlgn="base" latinLnBrk="0" hangingPunct="0">
                  <a:lnSpc>
                    <a:spcPct val="100000"/>
                  </a:lnSpc>
                  <a:spcBef>
                    <a:spcPct val="0"/>
                  </a:spcBef>
                  <a:spcAft>
                    <a:spcPct val="0"/>
                  </a:spcAft>
                  <a:buClrTx/>
                  <a:buSzTx/>
                  <a:buFontTx/>
                  <a:buNone/>
                  <a:defRPr/>
                </a:pPr>
                <a:r>
                  <a:rPr kumimoji="0" lang="zh-CN" altLang="en-US" sz="11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成本分析</a:t>
                </a:r>
                <a:endParaRPr kumimoji="0" lang="en-US" altLang="zh-CN" sz="11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0" name="Rectangle 27"/>
              <p:cNvSpPr>
                <a:spLocks noChangeArrowheads="1"/>
              </p:cNvSpPr>
              <p:nvPr/>
            </p:nvSpPr>
            <p:spPr bwMode="gray">
              <a:xfrm>
                <a:off x="1388704" y="3859231"/>
                <a:ext cx="1226344" cy="2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0" fontAlgn="base" latinLnBrk="0" hangingPunct="0">
                  <a:lnSpc>
                    <a:spcPct val="100000"/>
                  </a:lnSpc>
                  <a:spcBef>
                    <a:spcPct val="0"/>
                  </a:spcBef>
                  <a:spcAft>
                    <a:spcPct val="0"/>
                  </a:spcAft>
                  <a:buClrTx/>
                  <a:buSzTx/>
                  <a:buFontTx/>
                  <a:buNone/>
                  <a:defRPr/>
                </a:pPr>
                <a:r>
                  <a:rPr kumimoji="0" lang="zh-CN" altLang="en-US" sz="11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成本核算</a:t>
                </a:r>
                <a:endParaRPr kumimoji="0" lang="en-US" altLang="zh-CN" sz="11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1" name="Rectangle 28"/>
              <p:cNvSpPr>
                <a:spLocks noChangeArrowheads="1"/>
              </p:cNvSpPr>
              <p:nvPr/>
            </p:nvSpPr>
            <p:spPr bwMode="gray">
              <a:xfrm>
                <a:off x="1388704" y="1713725"/>
                <a:ext cx="1226344" cy="26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0" fontAlgn="base" latinLnBrk="0" hangingPunct="0">
                  <a:lnSpc>
                    <a:spcPct val="100000"/>
                  </a:lnSpc>
                  <a:spcBef>
                    <a:spcPct val="0"/>
                  </a:spcBef>
                  <a:spcAft>
                    <a:spcPct val="0"/>
                  </a:spcAft>
                  <a:buClrTx/>
                  <a:buSzTx/>
                  <a:buFontTx/>
                  <a:buNone/>
                  <a:defRPr/>
                </a:pPr>
                <a:r>
                  <a:rPr kumimoji="0" lang="zh-CN" altLang="en-US" sz="10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成本考核</a:t>
                </a:r>
                <a:endParaRPr kumimoji="0" lang="en-US" altLang="zh-CN" sz="10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20" name="AutoShape 21"/>
            <p:cNvSpPr>
              <a:spLocks noChangeArrowheads="1"/>
            </p:cNvSpPr>
            <p:nvPr/>
          </p:nvSpPr>
          <p:spPr bwMode="gray">
            <a:xfrm>
              <a:off x="6425853" y="1770191"/>
              <a:ext cx="898423" cy="398392"/>
            </a:xfrm>
            <a:prstGeom prst="can">
              <a:avLst>
                <a:gd name="adj" fmla="val 40000"/>
              </a:avLst>
            </a:prstGeom>
            <a:gradFill rotWithShape="1">
              <a:gsLst>
                <a:gs pos="0">
                  <a:schemeClr val="folHlink">
                    <a:gamma/>
                    <a:shade val="65882"/>
                    <a:invGamma/>
                  </a:schemeClr>
                </a:gs>
                <a:gs pos="50000">
                  <a:schemeClr val="folHlink"/>
                </a:gs>
                <a:gs pos="100000">
                  <a:schemeClr val="folHlink">
                    <a:gamma/>
                    <a:shade val="65882"/>
                    <a:invGamma/>
                  </a:schemeClr>
                </a:gs>
              </a:gsLst>
              <a:lin ang="0" scaled="1"/>
            </a:gradFill>
            <a:ln w="9525">
              <a:noFill/>
              <a:round/>
            </a:ln>
            <a:effec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 name="Rectangle 28"/>
            <p:cNvSpPr>
              <a:spLocks noChangeArrowheads="1"/>
            </p:cNvSpPr>
            <p:nvPr/>
          </p:nvSpPr>
          <p:spPr bwMode="gray">
            <a:xfrm>
              <a:off x="6266792" y="1917617"/>
              <a:ext cx="1226344" cy="26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0" fontAlgn="base" latinLnBrk="0" hangingPunct="0">
                <a:lnSpc>
                  <a:spcPct val="100000"/>
                </a:lnSpc>
                <a:spcBef>
                  <a:spcPct val="0"/>
                </a:spcBef>
                <a:spcAft>
                  <a:spcPct val="0"/>
                </a:spcAft>
                <a:buClrTx/>
                <a:buSzTx/>
                <a:buFontTx/>
                <a:buNone/>
                <a:defRPr/>
              </a:pPr>
              <a:r>
                <a:rPr kumimoji="0" lang="zh-CN" altLang="en-US" sz="10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成本决策</a:t>
              </a:r>
              <a:endParaRPr kumimoji="0" lang="en-US" altLang="zh-CN" sz="10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40" name="组合 39"/>
          <p:cNvGrpSpPr/>
          <p:nvPr/>
        </p:nvGrpSpPr>
        <p:grpSpPr>
          <a:xfrm>
            <a:off x="696167" y="4056540"/>
            <a:ext cx="7823720" cy="663408"/>
            <a:chOff x="-57407" y="3947289"/>
            <a:chExt cx="9567617" cy="1025359"/>
          </a:xfrm>
          <a:solidFill>
            <a:schemeClr val="accent5">
              <a:lumMod val="40000"/>
              <a:lumOff val="60000"/>
            </a:schemeClr>
          </a:solidFill>
        </p:grpSpPr>
        <p:sp>
          <p:nvSpPr>
            <p:cNvPr id="41" name="圆角矩形 40"/>
            <p:cNvSpPr/>
            <p:nvPr/>
          </p:nvSpPr>
          <p:spPr>
            <a:xfrm>
              <a:off x="-57407" y="3947289"/>
              <a:ext cx="9567617" cy="1025359"/>
            </a:xfrm>
            <a:prstGeom prst="roundRect">
              <a:avLst>
                <a:gd name="adj" fmla="val 17003"/>
              </a:avLst>
            </a:prstGeom>
            <a:grp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02395" tIns="51199" rIns="102395" bIns="5119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altLang="zh-CN" sz="16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altLang="zh-CN" sz="16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altLang="zh-CN" sz="16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altLang="zh-CN" sz="16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altLang="zh-CN" sz="16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altLang="zh-CN" sz="16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altLang="zh-CN" sz="16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altLang="zh-CN" sz="16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altLang="zh-CN" sz="16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altLang="zh-CN" sz="16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altLang="zh-CN" sz="16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p:txBody>
        </p:sp>
        <p:sp>
          <p:nvSpPr>
            <p:cNvPr id="42" name="TextBox 40"/>
            <p:cNvSpPr txBox="1">
              <a:spLocks noChangeArrowheads="1"/>
            </p:cNvSpPr>
            <p:nvPr/>
          </p:nvSpPr>
          <p:spPr bwMode="auto">
            <a:xfrm>
              <a:off x="1642156" y="4014317"/>
              <a:ext cx="795448" cy="419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5385" tIns="27693" rIns="55385" bIns="27693">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rPr>
                <a:t>供应链</a:t>
              </a:r>
              <a:endParaRPr kumimoji="0" lang="zh-CN" altLang="en-US" sz="14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p:txBody>
        </p:sp>
        <p:sp>
          <p:nvSpPr>
            <p:cNvPr id="43" name="TextBox 42"/>
            <p:cNvSpPr txBox="1">
              <a:spLocks noChangeArrowheads="1"/>
            </p:cNvSpPr>
            <p:nvPr/>
          </p:nvSpPr>
          <p:spPr bwMode="auto">
            <a:xfrm>
              <a:off x="4483820" y="4014317"/>
              <a:ext cx="575892" cy="419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5385" tIns="27693" rIns="55385" bIns="27693">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rPr>
                <a:t>财务</a:t>
              </a:r>
              <a:endParaRPr kumimoji="0" lang="zh-CN" altLang="en-US" sz="14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p:txBody>
        </p:sp>
        <p:sp>
          <p:nvSpPr>
            <p:cNvPr id="44" name="TextBox 43"/>
            <p:cNvSpPr txBox="1">
              <a:spLocks noChangeArrowheads="1"/>
            </p:cNvSpPr>
            <p:nvPr/>
          </p:nvSpPr>
          <p:spPr bwMode="auto">
            <a:xfrm>
              <a:off x="7266656" y="4014317"/>
              <a:ext cx="1015002" cy="419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5385" tIns="27693" rIns="55385" bIns="27693">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rPr>
                <a:t>智能制造</a:t>
              </a:r>
              <a:endParaRPr kumimoji="0" lang="zh-CN" altLang="en-US" sz="14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p:txBody>
        </p:sp>
        <p:sp>
          <p:nvSpPr>
            <p:cNvPr id="45" name="TextBox 44"/>
            <p:cNvSpPr txBox="1"/>
            <p:nvPr/>
          </p:nvSpPr>
          <p:spPr>
            <a:xfrm>
              <a:off x="3863551" y="4504104"/>
              <a:ext cx="1454112" cy="419428"/>
            </a:xfrm>
            <a:prstGeom prst="rect">
              <a:avLst/>
            </a:prstGeom>
            <a:grpFill/>
          </p:spPr>
          <p:txBody>
            <a:bodyPr wrap="none" lIns="55385" tIns="27693" rIns="55385" bIns="27693">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rPr>
                <a:t>基础应用平台</a:t>
              </a:r>
              <a:endParaRPr kumimoji="0" lang="en-US" altLang="zh-CN" sz="1400" b="1" i="0" u="none" strike="noStrike" kern="1200" cap="none" spc="0" normalizeH="0" baseline="0" noProof="0" dirty="0">
                <a:ln>
                  <a:noFill/>
                </a:ln>
                <a:solidFill>
                  <a:srgbClr val="855D5D">
                    <a:lumMod val="75000"/>
                  </a:srgbClr>
                </a:solidFill>
                <a:effectLst/>
                <a:uLnTx/>
                <a:uFillTx/>
                <a:latin typeface="微软雅黑" panose="020B0503020204020204" pitchFamily="34" charset="-122"/>
                <a:ea typeface="微软雅黑" panose="020B0503020204020204" pitchFamily="34" charset="-122"/>
                <a:cs typeface="+mn-cs"/>
              </a:endParaRPr>
            </a:p>
          </p:txBody>
        </p:sp>
        <p:cxnSp>
          <p:nvCxnSpPr>
            <p:cNvPr id="46" name="直接连接符 47"/>
            <p:cNvCxnSpPr/>
            <p:nvPr/>
          </p:nvCxnSpPr>
          <p:spPr>
            <a:xfrm>
              <a:off x="3529593" y="4102334"/>
              <a:ext cx="0" cy="279742"/>
            </a:xfrm>
            <a:prstGeom prst="line">
              <a:avLst/>
            </a:prstGeom>
            <a:grpFill/>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57"/>
            <p:cNvCxnSpPr/>
            <p:nvPr/>
          </p:nvCxnSpPr>
          <p:spPr>
            <a:xfrm>
              <a:off x="6021456" y="4102334"/>
              <a:ext cx="0" cy="279742"/>
            </a:xfrm>
            <a:prstGeom prst="line">
              <a:avLst/>
            </a:prstGeom>
            <a:grpFill/>
            <a:ln>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58"/>
            <p:cNvCxnSpPr/>
            <p:nvPr/>
          </p:nvCxnSpPr>
          <p:spPr>
            <a:xfrm>
              <a:off x="340599" y="4488673"/>
              <a:ext cx="8871089" cy="0"/>
            </a:xfrm>
            <a:prstGeom prst="line">
              <a:avLst/>
            </a:prstGeom>
            <a:grpFill/>
            <a:ln>
              <a:solidFill>
                <a:srgbClr val="FFFFFF"/>
              </a:solidFill>
              <a:prstDash val="dash"/>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1904156" y="1645146"/>
            <a:ext cx="1822332" cy="1174500"/>
            <a:chOff x="1576388" y="3581400"/>
            <a:chExt cx="2462212" cy="908050"/>
          </a:xfrm>
        </p:grpSpPr>
        <p:sp>
          <p:nvSpPr>
            <p:cNvPr id="50" name="Oval 26"/>
            <p:cNvSpPr>
              <a:spLocks noChangeArrowheads="1"/>
            </p:cNvSpPr>
            <p:nvPr/>
          </p:nvSpPr>
          <p:spPr bwMode="auto">
            <a:xfrm>
              <a:off x="1589088" y="4043363"/>
              <a:ext cx="2417762" cy="446087"/>
            </a:xfrm>
            <a:prstGeom prst="ellipse">
              <a:avLst/>
            </a:prstGeom>
            <a:solidFill>
              <a:schemeClr val="bg2">
                <a:alpha val="50000"/>
              </a:schemeClr>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001E8A"/>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Verdana" panose="020B0604030504040204"/>
                <a:ea typeface="+mn-ea"/>
                <a:cs typeface="+mn-cs"/>
              </a:endParaRPr>
            </a:p>
          </p:txBody>
        </p:sp>
        <p:sp>
          <p:nvSpPr>
            <p:cNvPr id="51" name="Oval 27"/>
            <p:cNvSpPr>
              <a:spLocks noChangeArrowheads="1"/>
            </p:cNvSpPr>
            <p:nvPr/>
          </p:nvSpPr>
          <p:spPr bwMode="auto">
            <a:xfrm>
              <a:off x="1576388" y="3860800"/>
              <a:ext cx="2462212" cy="531813"/>
            </a:xfrm>
            <a:prstGeom prst="ellipse">
              <a:avLst/>
            </a:prstGeom>
            <a:gradFill rotWithShape="1">
              <a:gsLst>
                <a:gs pos="0">
                  <a:srgbClr val="FF6600">
                    <a:gamma/>
                    <a:shade val="46275"/>
                    <a:invGamma/>
                  </a:srgbClr>
                </a:gs>
                <a:gs pos="50000">
                  <a:srgbClr val="FF6600"/>
                </a:gs>
                <a:gs pos="100000">
                  <a:srgbClr val="FF6600">
                    <a:gamma/>
                    <a:shade val="46275"/>
                    <a:invGamma/>
                  </a:srgbClr>
                </a:gs>
              </a:gsLst>
              <a:lin ang="0" scaled="1"/>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Verdana" panose="020B0604030504040204"/>
                <a:ea typeface="+mn-ea"/>
                <a:cs typeface="+mn-cs"/>
              </a:endParaRPr>
            </a:p>
          </p:txBody>
        </p:sp>
        <p:sp>
          <p:nvSpPr>
            <p:cNvPr id="52" name="Oval 28"/>
            <p:cNvSpPr>
              <a:spLocks noChangeArrowheads="1"/>
            </p:cNvSpPr>
            <p:nvPr/>
          </p:nvSpPr>
          <p:spPr bwMode="auto">
            <a:xfrm>
              <a:off x="1576388" y="3775075"/>
              <a:ext cx="2462212" cy="530225"/>
            </a:xfrm>
            <a:prstGeom prst="ellipse">
              <a:avLst/>
            </a:prstGeom>
            <a:solidFill>
              <a:schemeClr val="accent1">
                <a:lumMod val="60000"/>
                <a:lumOff val="40000"/>
              </a:schemeClr>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Verdana" panose="020B0604030504040204"/>
                <a:ea typeface="+mn-ea"/>
                <a:cs typeface="+mn-cs"/>
              </a:endParaRPr>
            </a:p>
          </p:txBody>
        </p:sp>
        <p:sp>
          <p:nvSpPr>
            <p:cNvPr id="53" name="Oval 29"/>
            <p:cNvSpPr>
              <a:spLocks noChangeArrowheads="1"/>
            </p:cNvSpPr>
            <p:nvPr/>
          </p:nvSpPr>
          <p:spPr bwMode="auto">
            <a:xfrm>
              <a:off x="1825625" y="3833813"/>
              <a:ext cx="2017713" cy="368300"/>
            </a:xfrm>
            <a:prstGeom prst="ellipse">
              <a:avLst/>
            </a:prstGeom>
            <a:gradFill rotWithShape="0">
              <a:gsLst>
                <a:gs pos="0">
                  <a:schemeClr val="bg1">
                    <a:gamma/>
                    <a:shade val="46275"/>
                    <a:invGamma/>
                  </a:schemeClr>
                </a:gs>
                <a:gs pos="100000">
                  <a:schemeClr val="bg1"/>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Verdana" panose="020B0604030504040204"/>
                <a:ea typeface="+mn-ea"/>
                <a:cs typeface="+mn-cs"/>
              </a:endParaRPr>
            </a:p>
          </p:txBody>
        </p:sp>
        <p:pic>
          <p:nvPicPr>
            <p:cNvPr id="54" name="Picture 30" descr="dimen"/>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8125" y="4090988"/>
              <a:ext cx="390525" cy="33496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1" descr="dimen"/>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7063" y="3694113"/>
              <a:ext cx="390525" cy="33496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2" descr="ser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9013" y="3752850"/>
              <a:ext cx="303212" cy="58102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3" descr="dimen"/>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7950" y="3581400"/>
              <a:ext cx="390525" cy="333375"/>
            </a:xfrm>
            <a:prstGeom prst="rect">
              <a:avLst/>
            </a:prstGeom>
            <a:noFill/>
            <a:extLst>
              <a:ext uri="{909E8E84-426E-40DD-AFC4-6F175D3DCCD1}">
                <a14:hiddenFill xmlns:a14="http://schemas.microsoft.com/office/drawing/2010/main">
                  <a:solidFill>
                    <a:srgbClr val="FFFFFF"/>
                  </a:solidFill>
                </a14:hiddenFill>
              </a:ext>
            </a:extLst>
          </p:spPr>
        </p:pic>
        <p:sp>
          <p:nvSpPr>
            <p:cNvPr id="58" name="Line 34"/>
            <p:cNvSpPr>
              <a:spLocks noChangeShapeType="1"/>
            </p:cNvSpPr>
            <p:nvPr/>
          </p:nvSpPr>
          <p:spPr bwMode="auto">
            <a:xfrm flipV="1">
              <a:off x="2582863" y="3921125"/>
              <a:ext cx="117475" cy="155575"/>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Verdana" panose="020B0604030504040204"/>
                <a:ea typeface="+mn-ea"/>
                <a:cs typeface="+mn-cs"/>
              </a:endParaRPr>
            </a:p>
          </p:txBody>
        </p:sp>
        <p:sp>
          <p:nvSpPr>
            <p:cNvPr id="59" name="Line 35"/>
            <p:cNvSpPr>
              <a:spLocks noChangeShapeType="1"/>
            </p:cNvSpPr>
            <p:nvPr/>
          </p:nvSpPr>
          <p:spPr bwMode="auto">
            <a:xfrm flipV="1">
              <a:off x="2582863" y="3976688"/>
              <a:ext cx="534987" cy="104775"/>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Verdana" panose="020B0604030504040204"/>
                <a:ea typeface="+mn-ea"/>
                <a:cs typeface="+mn-cs"/>
              </a:endParaRPr>
            </a:p>
          </p:txBody>
        </p:sp>
        <p:sp>
          <p:nvSpPr>
            <p:cNvPr id="60" name="Line 36"/>
            <p:cNvSpPr>
              <a:spLocks noChangeShapeType="1"/>
            </p:cNvSpPr>
            <p:nvPr/>
          </p:nvSpPr>
          <p:spPr bwMode="auto">
            <a:xfrm>
              <a:off x="2582863" y="4090988"/>
              <a:ext cx="238125" cy="103187"/>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Verdana" panose="020B0604030504040204"/>
                <a:ea typeface="+mn-ea"/>
                <a:cs typeface="+mn-cs"/>
              </a:endParaRPr>
            </a:p>
          </p:txBody>
        </p:sp>
        <p:pic>
          <p:nvPicPr>
            <p:cNvPr id="61" name="Picture 37" descr="dimen"/>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3113" y="3819525"/>
              <a:ext cx="388937" cy="33655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8" descr="dimen"/>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5988" y="3944938"/>
              <a:ext cx="388937" cy="3365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3" name="直接连接符 62"/>
          <p:cNvCxnSpPr/>
          <p:nvPr/>
        </p:nvCxnSpPr>
        <p:spPr bwMode="auto">
          <a:xfrm flipH="1">
            <a:off x="696167" y="2878637"/>
            <a:ext cx="5090052" cy="0"/>
          </a:xfrm>
          <a:prstGeom prst="line">
            <a:avLst/>
          </a:prstGeom>
          <a:solidFill>
            <a:schemeClr val="accent1"/>
          </a:solidFill>
          <a:ln w="3175" cap="flat" cmpd="sng" algn="ctr">
            <a:solidFill>
              <a:schemeClr val="tx1"/>
            </a:solidFill>
            <a:prstDash val="sysDot"/>
            <a:round/>
            <a:headEnd type="none" w="med" len="med"/>
            <a:tailEnd type="none" w="med" len="med"/>
          </a:ln>
          <a:effectLst/>
        </p:spPr>
      </p:cxnSp>
      <p:cxnSp>
        <p:nvCxnSpPr>
          <p:cNvPr id="64" name="直接连接符 63"/>
          <p:cNvCxnSpPr/>
          <p:nvPr/>
        </p:nvCxnSpPr>
        <p:spPr bwMode="auto">
          <a:xfrm flipH="1">
            <a:off x="696167" y="1645146"/>
            <a:ext cx="5570801" cy="0"/>
          </a:xfrm>
          <a:prstGeom prst="line">
            <a:avLst/>
          </a:prstGeom>
          <a:solidFill>
            <a:schemeClr val="accent1"/>
          </a:solidFill>
          <a:ln w="3175" cap="flat" cmpd="sng" algn="ctr">
            <a:solidFill>
              <a:schemeClr val="tx1"/>
            </a:solidFill>
            <a:prstDash val="sysDot"/>
            <a:round/>
            <a:headEnd type="none" w="med" len="med"/>
            <a:tailEnd type="none" w="med" len="med"/>
          </a:ln>
          <a:effectLst/>
        </p:spPr>
      </p:cxnSp>
      <p:cxnSp>
        <p:nvCxnSpPr>
          <p:cNvPr id="65" name="直接连接符 64"/>
          <p:cNvCxnSpPr/>
          <p:nvPr/>
        </p:nvCxnSpPr>
        <p:spPr bwMode="auto">
          <a:xfrm flipH="1">
            <a:off x="680400" y="3722853"/>
            <a:ext cx="4920949" cy="0"/>
          </a:xfrm>
          <a:prstGeom prst="line">
            <a:avLst/>
          </a:prstGeom>
          <a:solidFill>
            <a:schemeClr val="accent1"/>
          </a:solidFill>
          <a:ln w="3175" cap="flat" cmpd="sng" algn="ctr">
            <a:solidFill>
              <a:schemeClr val="tx1"/>
            </a:solidFill>
            <a:prstDash val="sysDot"/>
            <a:round/>
            <a:headEnd type="none" w="med" len="med"/>
            <a:tailEnd type="none" w="med" len="med"/>
          </a:ln>
          <a:effectLst/>
        </p:spPr>
      </p:cxnSp>
      <p:cxnSp>
        <p:nvCxnSpPr>
          <p:cNvPr id="66" name="直接连接符 65"/>
          <p:cNvCxnSpPr/>
          <p:nvPr/>
        </p:nvCxnSpPr>
        <p:spPr bwMode="auto">
          <a:xfrm flipH="1">
            <a:off x="757988" y="937946"/>
            <a:ext cx="5927279" cy="0"/>
          </a:xfrm>
          <a:prstGeom prst="line">
            <a:avLst/>
          </a:prstGeom>
          <a:solidFill>
            <a:schemeClr val="accent1"/>
          </a:solidFill>
          <a:ln w="3175" cap="flat" cmpd="sng" algn="ctr">
            <a:solidFill>
              <a:schemeClr val="tx1"/>
            </a:solidFill>
            <a:prstDash val="sysDot"/>
            <a:round/>
            <a:headEnd type="none" w="med" len="med"/>
            <a:tailEnd type="none" w="med" len="med"/>
          </a:ln>
          <a:effectLst/>
        </p:spPr>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0"/>
          </p:nvPr>
        </p:nvSpPr>
        <p:spPr/>
        <p:txBody>
          <a:bodyPr>
            <a:normAutofit lnSpcReduction="10000"/>
          </a:bodyPr>
          <a:lstStyle/>
          <a:p>
            <a:r>
              <a:rPr lang="zh-CN" altLang="en-US" dirty="0"/>
              <a:t>成本</a:t>
            </a:r>
            <a:r>
              <a:rPr lang="zh-CN" altLang="en-US" dirty="0" smtClean="0"/>
              <a:t>管</a:t>
            </a:r>
            <a:r>
              <a:rPr lang="zh-CN" altLang="en-US" dirty="0"/>
              <a:t>理</a:t>
            </a:r>
            <a:r>
              <a:rPr lang="en-US" altLang="zh-CN" dirty="0"/>
              <a:t>-</a:t>
            </a:r>
            <a:r>
              <a:rPr lang="zh-CN" altLang="en-US" dirty="0"/>
              <a:t>高效成本自动卷积</a:t>
            </a:r>
            <a:endParaRPr lang="zh-CN" altLang="en-US" dirty="0"/>
          </a:p>
        </p:txBody>
      </p:sp>
      <p:grpSp>
        <p:nvGrpSpPr>
          <p:cNvPr id="2" name="Group 2"/>
          <p:cNvGrpSpPr/>
          <p:nvPr/>
        </p:nvGrpSpPr>
        <p:grpSpPr bwMode="auto">
          <a:xfrm>
            <a:off x="539750" y="1388664"/>
            <a:ext cx="7162800" cy="2320529"/>
            <a:chOff x="353" y="1046"/>
            <a:chExt cx="4512" cy="1949"/>
          </a:xfrm>
        </p:grpSpPr>
        <p:sp>
          <p:nvSpPr>
            <p:cNvPr id="61483" name="AutoShape 3"/>
            <p:cNvSpPr>
              <a:spLocks noChangeArrowheads="1"/>
            </p:cNvSpPr>
            <p:nvPr/>
          </p:nvSpPr>
          <p:spPr bwMode="auto">
            <a:xfrm>
              <a:off x="2417" y="1046"/>
              <a:ext cx="912" cy="288"/>
            </a:xfrm>
            <a:prstGeom prst="bevel">
              <a:avLst>
                <a:gd name="adj" fmla="val 12500"/>
              </a:avLst>
            </a:prstGeom>
            <a:solidFill>
              <a:schemeClr val="folHlink"/>
            </a:solidFill>
            <a:ln w="12700">
              <a:noFill/>
              <a:miter lim="800000"/>
            </a:ln>
          </p:spPr>
          <p:txBody>
            <a:bodyPr wrap="none" anchor="b"/>
            <a:lstStyle/>
            <a:p>
              <a:pPr algn="r" eaLnBrk="0" hangingPunct="0"/>
              <a:r>
                <a:rPr kumimoji="1" lang="en-US" altLang="zh-CN">
                  <a:latin typeface="微软雅黑" panose="020B0503020204020204" pitchFamily="34" charset="-122"/>
                  <a:ea typeface="微软雅黑" panose="020B0503020204020204" pitchFamily="34" charset="-122"/>
                </a:rPr>
                <a:t> </a:t>
              </a:r>
              <a:r>
                <a:rPr kumimoji="1" lang="zh-CN" altLang="en-US">
                  <a:latin typeface="微软雅黑" panose="020B0503020204020204" pitchFamily="34" charset="-122"/>
                  <a:ea typeface="微软雅黑" panose="020B0503020204020204" pitchFamily="34" charset="-122"/>
                </a:rPr>
                <a:t>产成品</a:t>
              </a:r>
              <a:r>
                <a:rPr kumimoji="1" lang="en-US" altLang="zh-CN">
                  <a:latin typeface="微软雅黑" panose="020B0503020204020204" pitchFamily="34" charset="-122"/>
                  <a:ea typeface="微软雅黑" panose="020B0503020204020204" pitchFamily="34" charset="-122"/>
                </a:rPr>
                <a:t>A</a:t>
              </a:r>
              <a:endParaRPr kumimoji="1" lang="en-US" altLang="zh-CN">
                <a:latin typeface="微软雅黑" panose="020B0503020204020204" pitchFamily="34" charset="-122"/>
                <a:ea typeface="微软雅黑" panose="020B0503020204020204" pitchFamily="34" charset="-122"/>
              </a:endParaRPr>
            </a:p>
          </p:txBody>
        </p:sp>
        <p:sp>
          <p:nvSpPr>
            <p:cNvPr id="61484" name="AutoShape 4"/>
            <p:cNvSpPr>
              <a:spLocks noChangeArrowheads="1"/>
            </p:cNvSpPr>
            <p:nvPr/>
          </p:nvSpPr>
          <p:spPr bwMode="auto">
            <a:xfrm>
              <a:off x="1025" y="1766"/>
              <a:ext cx="912" cy="288"/>
            </a:xfrm>
            <a:prstGeom prst="bevel">
              <a:avLst>
                <a:gd name="adj" fmla="val 12500"/>
              </a:avLst>
            </a:prstGeom>
            <a:solidFill>
              <a:schemeClr val="folHlink"/>
            </a:solidFill>
            <a:ln w="12700">
              <a:noFill/>
              <a:miter lim="800000"/>
            </a:ln>
          </p:spPr>
          <p:txBody>
            <a:bodyPr wrap="none" anchor="ctr"/>
            <a:lstStyle/>
            <a:p>
              <a:pPr eaLnBrk="0" hangingPunct="0"/>
              <a:r>
                <a:rPr kumimoji="1" lang="en-US" altLang="zh-CN">
                  <a:latin typeface="微软雅黑" panose="020B0503020204020204" pitchFamily="34" charset="-122"/>
                  <a:ea typeface="微软雅黑" panose="020B0503020204020204" pitchFamily="34" charset="-122"/>
                </a:rPr>
                <a:t>2001</a:t>
              </a:r>
              <a:endParaRPr kumimoji="1" lang="en-US" altLang="zh-CN">
                <a:latin typeface="微软雅黑" panose="020B0503020204020204" pitchFamily="34" charset="-122"/>
                <a:ea typeface="微软雅黑" panose="020B0503020204020204" pitchFamily="34" charset="-122"/>
              </a:endParaRPr>
            </a:p>
          </p:txBody>
        </p:sp>
        <p:grpSp>
          <p:nvGrpSpPr>
            <p:cNvPr id="3" name="Group 5"/>
            <p:cNvGrpSpPr/>
            <p:nvPr/>
          </p:nvGrpSpPr>
          <p:grpSpPr bwMode="auto">
            <a:xfrm>
              <a:off x="353" y="1766"/>
              <a:ext cx="4512" cy="1229"/>
              <a:chOff x="353" y="1766"/>
              <a:chExt cx="4512" cy="1229"/>
            </a:xfrm>
          </p:grpSpPr>
          <p:sp>
            <p:nvSpPr>
              <p:cNvPr id="61486" name="AutoShape 6"/>
              <p:cNvSpPr>
                <a:spLocks noChangeArrowheads="1"/>
              </p:cNvSpPr>
              <p:nvPr/>
            </p:nvSpPr>
            <p:spPr bwMode="auto">
              <a:xfrm>
                <a:off x="2417" y="1766"/>
                <a:ext cx="912" cy="288"/>
              </a:xfrm>
              <a:prstGeom prst="bevel">
                <a:avLst>
                  <a:gd name="adj" fmla="val 12500"/>
                </a:avLst>
              </a:prstGeom>
              <a:solidFill>
                <a:srgbClr val="666699"/>
              </a:solidFill>
              <a:ln w="12700">
                <a:noFill/>
                <a:miter lim="800000"/>
              </a:ln>
            </p:spPr>
            <p:txBody>
              <a:bodyPr wrap="none" anchor="ctr"/>
              <a:lstStyle/>
              <a:p>
                <a:pPr eaLnBrk="0" hangingPunct="0"/>
                <a:r>
                  <a:rPr kumimoji="1" lang="en-US" altLang="zh-CN">
                    <a:latin typeface="微软雅黑" panose="020B0503020204020204" pitchFamily="34" charset="-122"/>
                    <a:ea typeface="微软雅黑" panose="020B0503020204020204" pitchFamily="34" charset="-122"/>
                  </a:rPr>
                  <a:t>1031</a:t>
                </a:r>
                <a:endParaRPr kumimoji="1" lang="en-US" altLang="zh-CN">
                  <a:latin typeface="微软雅黑" panose="020B0503020204020204" pitchFamily="34" charset="-122"/>
                  <a:ea typeface="微软雅黑" panose="020B0503020204020204" pitchFamily="34" charset="-122"/>
                </a:endParaRPr>
              </a:p>
            </p:txBody>
          </p:sp>
          <p:sp>
            <p:nvSpPr>
              <p:cNvPr id="61487" name="AutoShape 7"/>
              <p:cNvSpPr>
                <a:spLocks noChangeArrowheads="1"/>
              </p:cNvSpPr>
              <p:nvPr/>
            </p:nvSpPr>
            <p:spPr bwMode="auto">
              <a:xfrm>
                <a:off x="3953" y="1766"/>
                <a:ext cx="912" cy="288"/>
              </a:xfrm>
              <a:prstGeom prst="bevel">
                <a:avLst>
                  <a:gd name="adj" fmla="val 12500"/>
                </a:avLst>
              </a:prstGeom>
              <a:solidFill>
                <a:srgbClr val="666699"/>
              </a:solidFill>
              <a:ln w="12700">
                <a:noFill/>
                <a:miter lim="800000"/>
              </a:ln>
            </p:spPr>
            <p:txBody>
              <a:bodyPr wrap="none" anchor="ctr"/>
              <a:lstStyle/>
              <a:p>
                <a:pPr eaLnBrk="0" hangingPunct="0"/>
                <a:r>
                  <a:rPr kumimoji="1" lang="en-US" altLang="zh-CN">
                    <a:latin typeface="微软雅黑" panose="020B0503020204020204" pitchFamily="34" charset="-122"/>
                    <a:ea typeface="微软雅黑" panose="020B0503020204020204" pitchFamily="34" charset="-122"/>
                  </a:rPr>
                  <a:t>1043</a:t>
                </a:r>
                <a:endParaRPr kumimoji="1" lang="en-US" altLang="zh-CN">
                  <a:latin typeface="微软雅黑" panose="020B0503020204020204" pitchFamily="34" charset="-122"/>
                  <a:ea typeface="微软雅黑" panose="020B0503020204020204" pitchFamily="34" charset="-122"/>
                </a:endParaRPr>
              </a:p>
            </p:txBody>
          </p:sp>
          <p:sp>
            <p:nvSpPr>
              <p:cNvPr id="61488" name="AutoShape 8"/>
              <p:cNvSpPr>
                <a:spLocks noChangeArrowheads="1"/>
              </p:cNvSpPr>
              <p:nvPr/>
            </p:nvSpPr>
            <p:spPr bwMode="auto">
              <a:xfrm>
                <a:off x="353" y="2707"/>
                <a:ext cx="912" cy="288"/>
              </a:xfrm>
              <a:prstGeom prst="bevel">
                <a:avLst>
                  <a:gd name="adj" fmla="val 12500"/>
                </a:avLst>
              </a:prstGeom>
              <a:solidFill>
                <a:srgbClr val="666699"/>
              </a:solidFill>
              <a:ln w="12700">
                <a:noFill/>
                <a:miter lim="800000"/>
              </a:ln>
            </p:spPr>
            <p:txBody>
              <a:bodyPr wrap="none" anchor="ctr"/>
              <a:lstStyle/>
              <a:p>
                <a:pPr eaLnBrk="0" hangingPunct="0"/>
                <a:r>
                  <a:rPr kumimoji="1" lang="en-US" altLang="zh-CN">
                    <a:latin typeface="微软雅黑" panose="020B0503020204020204" pitchFamily="34" charset="-122"/>
                    <a:ea typeface="微软雅黑" panose="020B0503020204020204" pitchFamily="34" charset="-122"/>
                  </a:rPr>
                  <a:t>1032</a:t>
                </a:r>
                <a:endParaRPr kumimoji="1" lang="en-US" altLang="zh-CN">
                  <a:latin typeface="微软雅黑" panose="020B0503020204020204" pitchFamily="34" charset="-122"/>
                  <a:ea typeface="微软雅黑" panose="020B0503020204020204" pitchFamily="34" charset="-122"/>
                </a:endParaRPr>
              </a:p>
            </p:txBody>
          </p:sp>
          <p:sp>
            <p:nvSpPr>
              <p:cNvPr id="61489" name="AutoShape 9"/>
              <p:cNvSpPr>
                <a:spLocks noChangeArrowheads="1"/>
              </p:cNvSpPr>
              <p:nvPr/>
            </p:nvSpPr>
            <p:spPr bwMode="auto">
              <a:xfrm>
                <a:off x="1745" y="2707"/>
                <a:ext cx="912" cy="288"/>
              </a:xfrm>
              <a:prstGeom prst="bevel">
                <a:avLst>
                  <a:gd name="adj" fmla="val 12500"/>
                </a:avLst>
              </a:prstGeom>
              <a:solidFill>
                <a:srgbClr val="666699"/>
              </a:solidFill>
              <a:ln w="12700">
                <a:noFill/>
                <a:miter lim="800000"/>
              </a:ln>
            </p:spPr>
            <p:txBody>
              <a:bodyPr wrap="none" anchor="ctr"/>
              <a:lstStyle/>
              <a:p>
                <a:pPr eaLnBrk="0" hangingPunct="0"/>
                <a:r>
                  <a:rPr kumimoji="1" lang="en-US" altLang="zh-CN">
                    <a:latin typeface="微软雅黑" panose="020B0503020204020204" pitchFamily="34" charset="-122"/>
                    <a:ea typeface="微软雅黑" panose="020B0503020204020204" pitchFamily="34" charset="-122"/>
                  </a:rPr>
                  <a:t>1029</a:t>
                </a:r>
                <a:endParaRPr kumimoji="1" lang="en-US" altLang="zh-CN">
                  <a:latin typeface="微软雅黑" panose="020B0503020204020204" pitchFamily="34" charset="-122"/>
                  <a:ea typeface="微软雅黑" panose="020B0503020204020204" pitchFamily="34" charset="-122"/>
                </a:endParaRPr>
              </a:p>
            </p:txBody>
          </p:sp>
        </p:grpSp>
      </p:grpSp>
      <p:grpSp>
        <p:nvGrpSpPr>
          <p:cNvPr id="4" name="Group 10"/>
          <p:cNvGrpSpPr/>
          <p:nvPr/>
        </p:nvGrpSpPr>
        <p:grpSpPr bwMode="auto">
          <a:xfrm>
            <a:off x="3529013" y="3710384"/>
            <a:ext cx="2266950" cy="1165622"/>
            <a:chOff x="1985" y="2995"/>
            <a:chExt cx="1428" cy="979"/>
          </a:xfrm>
        </p:grpSpPr>
        <p:sp>
          <p:nvSpPr>
            <p:cNvPr id="61478" name="Line 11"/>
            <p:cNvSpPr>
              <a:spLocks noChangeShapeType="1"/>
            </p:cNvSpPr>
            <p:nvPr/>
          </p:nvSpPr>
          <p:spPr bwMode="auto">
            <a:xfrm>
              <a:off x="1985" y="2995"/>
              <a:ext cx="0" cy="720"/>
            </a:xfrm>
            <a:prstGeom prst="line">
              <a:avLst/>
            </a:prstGeom>
            <a:noFill/>
            <a:ln w="28575">
              <a:solidFill>
                <a:srgbClr val="FFCC00"/>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61479" name="Line 12"/>
            <p:cNvSpPr>
              <a:spLocks noChangeShapeType="1"/>
            </p:cNvSpPr>
            <p:nvPr/>
          </p:nvSpPr>
          <p:spPr bwMode="auto">
            <a:xfrm>
              <a:off x="1985" y="3379"/>
              <a:ext cx="192" cy="0"/>
            </a:xfrm>
            <a:prstGeom prst="line">
              <a:avLst/>
            </a:prstGeom>
            <a:noFill/>
            <a:ln w="28575">
              <a:solidFill>
                <a:srgbClr val="FFCC00"/>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61480" name="Line 13"/>
            <p:cNvSpPr>
              <a:spLocks noChangeShapeType="1"/>
            </p:cNvSpPr>
            <p:nvPr/>
          </p:nvSpPr>
          <p:spPr bwMode="auto">
            <a:xfrm>
              <a:off x="1985" y="3715"/>
              <a:ext cx="192" cy="0"/>
            </a:xfrm>
            <a:prstGeom prst="line">
              <a:avLst/>
            </a:prstGeom>
            <a:noFill/>
            <a:ln w="28575">
              <a:solidFill>
                <a:srgbClr val="FFCC00"/>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61481" name="Text Box 14"/>
            <p:cNvSpPr txBox="1">
              <a:spLocks noChangeArrowheads="1"/>
            </p:cNvSpPr>
            <p:nvPr/>
          </p:nvSpPr>
          <p:spPr bwMode="auto">
            <a:xfrm>
              <a:off x="2225" y="3244"/>
              <a:ext cx="1188" cy="250"/>
            </a:xfrm>
            <a:prstGeom prst="rect">
              <a:avLst/>
            </a:prstGeom>
            <a:noFill/>
            <a:ln w="28575" algn="ctr">
              <a:noFill/>
              <a:miter lim="800000"/>
            </a:ln>
          </p:spPr>
          <p:txBody>
            <a:bodyPr wrap="none" anchor="ctr"/>
            <a:lstStyle/>
            <a:p>
              <a:pPr eaLnBrk="0" hangingPunct="0"/>
              <a:r>
                <a:rPr kumimoji="1" lang="zh-CN" altLang="en-US" sz="1600">
                  <a:latin typeface="微软雅黑" panose="020B0503020204020204" pitchFamily="34" charset="-122"/>
                  <a:ea typeface="微软雅黑" panose="020B0503020204020204" pitchFamily="34" charset="-122"/>
                </a:rPr>
                <a:t>材料价格：</a:t>
              </a:r>
              <a:r>
                <a:rPr kumimoji="1" lang="en-US" altLang="zh-CN" sz="1600">
                  <a:latin typeface="微软雅黑" panose="020B0503020204020204" pitchFamily="34" charset="-122"/>
                  <a:ea typeface="微软雅黑" panose="020B0503020204020204" pitchFamily="34" charset="-122"/>
                </a:rPr>
                <a:t>100</a:t>
              </a:r>
              <a:endParaRPr kumimoji="1" lang="en-US" altLang="zh-CN" sz="1600">
                <a:latin typeface="微软雅黑" panose="020B0503020204020204" pitchFamily="34" charset="-122"/>
                <a:ea typeface="微软雅黑" panose="020B0503020204020204" pitchFamily="34" charset="-122"/>
              </a:endParaRPr>
            </a:p>
          </p:txBody>
        </p:sp>
        <p:sp>
          <p:nvSpPr>
            <p:cNvPr id="61482" name="Text Box 15"/>
            <p:cNvSpPr txBox="1">
              <a:spLocks noChangeArrowheads="1"/>
            </p:cNvSpPr>
            <p:nvPr/>
          </p:nvSpPr>
          <p:spPr bwMode="auto">
            <a:xfrm>
              <a:off x="2217" y="3532"/>
              <a:ext cx="1162" cy="442"/>
            </a:xfrm>
            <a:prstGeom prst="rect">
              <a:avLst/>
            </a:prstGeom>
            <a:noFill/>
            <a:ln w="28575" algn="ctr">
              <a:noFill/>
              <a:miter lim="800000"/>
            </a:ln>
          </p:spPr>
          <p:txBody>
            <a:bodyPr wrap="none" anchor="ctr"/>
            <a:lstStyle/>
            <a:p>
              <a:pPr eaLnBrk="0" hangingPunct="0"/>
              <a:r>
                <a:rPr kumimoji="1" lang="zh-CN" altLang="en-US" sz="1600">
                  <a:latin typeface="微软雅黑" panose="020B0503020204020204" pitchFamily="34" charset="-122"/>
                  <a:ea typeface="微软雅黑" panose="020B0503020204020204" pitchFamily="34" charset="-122"/>
                </a:rPr>
                <a:t>工    、费：</a:t>
              </a:r>
              <a:r>
                <a:rPr kumimoji="1" lang="en-US" altLang="zh-CN" sz="1600">
                  <a:latin typeface="微软雅黑" panose="020B0503020204020204" pitchFamily="34" charset="-122"/>
                  <a:ea typeface="微软雅黑" panose="020B0503020204020204" pitchFamily="34" charset="-122"/>
                </a:rPr>
                <a:t>20</a:t>
              </a:r>
              <a:endParaRPr kumimoji="1" lang="en-US" altLang="zh-CN" sz="1600">
                <a:latin typeface="微软雅黑" panose="020B0503020204020204" pitchFamily="34" charset="-122"/>
                <a:ea typeface="微软雅黑" panose="020B0503020204020204" pitchFamily="34" charset="-122"/>
              </a:endParaRPr>
            </a:p>
            <a:p>
              <a:pPr eaLnBrk="0" hangingPunct="0"/>
              <a:r>
                <a:rPr kumimoji="1" lang="en-US" altLang="zh-CN" sz="1600">
                  <a:latin typeface="微软雅黑" panose="020B0503020204020204" pitchFamily="34" charset="-122"/>
                  <a:ea typeface="微软雅黑" panose="020B0503020204020204" pitchFamily="34" charset="-122"/>
                </a:rPr>
                <a:t>. . .</a:t>
              </a:r>
              <a:endParaRPr kumimoji="1" lang="en-US" altLang="zh-CN" sz="1600">
                <a:latin typeface="微软雅黑" panose="020B0503020204020204" pitchFamily="34" charset="-122"/>
                <a:ea typeface="微软雅黑" panose="020B0503020204020204" pitchFamily="34" charset="-122"/>
              </a:endParaRPr>
            </a:p>
          </p:txBody>
        </p:sp>
      </p:grpSp>
      <p:grpSp>
        <p:nvGrpSpPr>
          <p:cNvPr id="5" name="Group 16"/>
          <p:cNvGrpSpPr/>
          <p:nvPr/>
        </p:nvGrpSpPr>
        <p:grpSpPr bwMode="auto">
          <a:xfrm>
            <a:off x="1230314" y="3755627"/>
            <a:ext cx="2117725" cy="594122"/>
            <a:chOff x="466" y="3014"/>
            <a:chExt cx="1334" cy="499"/>
          </a:xfrm>
        </p:grpSpPr>
        <p:sp>
          <p:nvSpPr>
            <p:cNvPr id="61475" name="Line 17"/>
            <p:cNvSpPr>
              <a:spLocks noChangeShapeType="1"/>
            </p:cNvSpPr>
            <p:nvPr/>
          </p:nvSpPr>
          <p:spPr bwMode="auto">
            <a:xfrm>
              <a:off x="466" y="3014"/>
              <a:ext cx="0" cy="384"/>
            </a:xfrm>
            <a:prstGeom prst="line">
              <a:avLst/>
            </a:prstGeom>
            <a:noFill/>
            <a:ln w="28575">
              <a:solidFill>
                <a:srgbClr val="FFCC00"/>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61476" name="Line 18"/>
            <p:cNvSpPr>
              <a:spLocks noChangeShapeType="1"/>
            </p:cNvSpPr>
            <p:nvPr/>
          </p:nvSpPr>
          <p:spPr bwMode="auto">
            <a:xfrm>
              <a:off x="466" y="3398"/>
              <a:ext cx="192" cy="0"/>
            </a:xfrm>
            <a:prstGeom prst="line">
              <a:avLst/>
            </a:prstGeom>
            <a:noFill/>
            <a:ln w="28575">
              <a:solidFill>
                <a:srgbClr val="FFCC00"/>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61477" name="Text Box 19"/>
            <p:cNvSpPr txBox="1">
              <a:spLocks noChangeArrowheads="1"/>
            </p:cNvSpPr>
            <p:nvPr/>
          </p:nvSpPr>
          <p:spPr bwMode="auto">
            <a:xfrm>
              <a:off x="706" y="3263"/>
              <a:ext cx="1094" cy="250"/>
            </a:xfrm>
            <a:prstGeom prst="rect">
              <a:avLst/>
            </a:prstGeom>
            <a:noFill/>
            <a:ln w="28575" algn="ctr">
              <a:noFill/>
              <a:miter lim="800000"/>
            </a:ln>
          </p:spPr>
          <p:txBody>
            <a:bodyPr wrap="none" anchor="ctr"/>
            <a:lstStyle/>
            <a:p>
              <a:pPr eaLnBrk="0" hangingPunct="0"/>
              <a:r>
                <a:rPr kumimoji="1" lang="zh-CN" altLang="en-US" sz="1600">
                  <a:latin typeface="微软雅黑" panose="020B0503020204020204" pitchFamily="34" charset="-122"/>
                  <a:ea typeface="微软雅黑" panose="020B0503020204020204" pitchFamily="34" charset="-122"/>
                </a:rPr>
                <a:t>材料价格：</a:t>
              </a:r>
              <a:r>
                <a:rPr kumimoji="1" lang="en-US" altLang="zh-CN" sz="1600">
                  <a:latin typeface="微软雅黑" panose="020B0503020204020204" pitchFamily="34" charset="-122"/>
                  <a:ea typeface="微软雅黑" panose="020B0503020204020204" pitchFamily="34" charset="-122"/>
                </a:rPr>
                <a:t>50</a:t>
              </a:r>
              <a:endParaRPr kumimoji="1" lang="en-US" altLang="zh-CN" sz="1600">
                <a:latin typeface="微软雅黑" panose="020B0503020204020204" pitchFamily="34" charset="-122"/>
                <a:ea typeface="微软雅黑" panose="020B0503020204020204" pitchFamily="34" charset="-122"/>
              </a:endParaRPr>
            </a:p>
          </p:txBody>
        </p:sp>
      </p:grpSp>
      <p:grpSp>
        <p:nvGrpSpPr>
          <p:cNvPr id="6" name="Group 20"/>
          <p:cNvGrpSpPr/>
          <p:nvPr/>
        </p:nvGrpSpPr>
        <p:grpSpPr bwMode="auto">
          <a:xfrm>
            <a:off x="4545013" y="2612627"/>
            <a:ext cx="2259012" cy="594122"/>
            <a:chOff x="2571" y="2054"/>
            <a:chExt cx="1423" cy="499"/>
          </a:xfrm>
        </p:grpSpPr>
        <p:sp>
          <p:nvSpPr>
            <p:cNvPr id="61472" name="Line 21"/>
            <p:cNvSpPr>
              <a:spLocks noChangeShapeType="1"/>
            </p:cNvSpPr>
            <p:nvPr/>
          </p:nvSpPr>
          <p:spPr bwMode="auto">
            <a:xfrm>
              <a:off x="2571" y="2054"/>
              <a:ext cx="0" cy="384"/>
            </a:xfrm>
            <a:prstGeom prst="line">
              <a:avLst/>
            </a:prstGeom>
            <a:noFill/>
            <a:ln w="28575">
              <a:solidFill>
                <a:srgbClr val="FFCC00"/>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61473" name="Line 22"/>
            <p:cNvSpPr>
              <a:spLocks noChangeShapeType="1"/>
            </p:cNvSpPr>
            <p:nvPr/>
          </p:nvSpPr>
          <p:spPr bwMode="auto">
            <a:xfrm>
              <a:off x="2571" y="2438"/>
              <a:ext cx="192" cy="0"/>
            </a:xfrm>
            <a:prstGeom prst="line">
              <a:avLst/>
            </a:prstGeom>
            <a:noFill/>
            <a:ln w="28575">
              <a:solidFill>
                <a:srgbClr val="FFCC00"/>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61474" name="Text Box 23"/>
            <p:cNvSpPr txBox="1">
              <a:spLocks noChangeArrowheads="1"/>
            </p:cNvSpPr>
            <p:nvPr/>
          </p:nvSpPr>
          <p:spPr bwMode="auto">
            <a:xfrm>
              <a:off x="2811" y="2303"/>
              <a:ext cx="1183" cy="250"/>
            </a:xfrm>
            <a:prstGeom prst="rect">
              <a:avLst/>
            </a:prstGeom>
            <a:noFill/>
            <a:ln w="28575" algn="ctr">
              <a:noFill/>
              <a:miter lim="800000"/>
            </a:ln>
          </p:spPr>
          <p:txBody>
            <a:bodyPr wrap="none" anchor="ctr"/>
            <a:lstStyle/>
            <a:p>
              <a:pPr eaLnBrk="0" hangingPunct="0"/>
              <a:r>
                <a:rPr kumimoji="1" lang="zh-CN" altLang="en-US" sz="1600">
                  <a:latin typeface="微软雅黑" panose="020B0503020204020204" pitchFamily="34" charset="-122"/>
                  <a:ea typeface="微软雅黑" panose="020B0503020204020204" pitchFamily="34" charset="-122"/>
                </a:rPr>
                <a:t>材料价格：</a:t>
              </a:r>
              <a:r>
                <a:rPr kumimoji="1" lang="en-US" altLang="zh-CN" sz="1600">
                  <a:latin typeface="微软雅黑" panose="020B0503020204020204" pitchFamily="34" charset="-122"/>
                  <a:ea typeface="微软雅黑" panose="020B0503020204020204" pitchFamily="34" charset="-122"/>
                </a:rPr>
                <a:t>110</a:t>
              </a:r>
              <a:endParaRPr kumimoji="1" lang="en-US" altLang="zh-CN" sz="1600">
                <a:latin typeface="微软雅黑" panose="020B0503020204020204" pitchFamily="34" charset="-122"/>
                <a:ea typeface="微软雅黑" panose="020B0503020204020204" pitchFamily="34" charset="-122"/>
              </a:endParaRPr>
            </a:p>
          </p:txBody>
        </p:sp>
      </p:grpSp>
      <p:grpSp>
        <p:nvGrpSpPr>
          <p:cNvPr id="7" name="Group 24"/>
          <p:cNvGrpSpPr/>
          <p:nvPr/>
        </p:nvGrpSpPr>
        <p:grpSpPr bwMode="auto">
          <a:xfrm>
            <a:off x="6884988" y="2612627"/>
            <a:ext cx="2259012" cy="1165622"/>
            <a:chOff x="4337" y="2054"/>
            <a:chExt cx="1423" cy="979"/>
          </a:xfrm>
        </p:grpSpPr>
        <p:sp>
          <p:nvSpPr>
            <p:cNvPr id="61467" name="Line 25"/>
            <p:cNvSpPr>
              <a:spLocks noChangeShapeType="1"/>
            </p:cNvSpPr>
            <p:nvPr/>
          </p:nvSpPr>
          <p:spPr bwMode="auto">
            <a:xfrm>
              <a:off x="4337" y="2054"/>
              <a:ext cx="0" cy="720"/>
            </a:xfrm>
            <a:prstGeom prst="line">
              <a:avLst/>
            </a:prstGeom>
            <a:noFill/>
            <a:ln w="28575">
              <a:solidFill>
                <a:srgbClr val="FFCC00"/>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61468" name="Line 26"/>
            <p:cNvSpPr>
              <a:spLocks noChangeShapeType="1"/>
            </p:cNvSpPr>
            <p:nvPr/>
          </p:nvSpPr>
          <p:spPr bwMode="auto">
            <a:xfrm>
              <a:off x="4337" y="2438"/>
              <a:ext cx="192" cy="0"/>
            </a:xfrm>
            <a:prstGeom prst="line">
              <a:avLst/>
            </a:prstGeom>
            <a:noFill/>
            <a:ln w="28575">
              <a:solidFill>
                <a:srgbClr val="FFCC00"/>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61469" name="Line 27"/>
            <p:cNvSpPr>
              <a:spLocks noChangeShapeType="1"/>
            </p:cNvSpPr>
            <p:nvPr/>
          </p:nvSpPr>
          <p:spPr bwMode="auto">
            <a:xfrm>
              <a:off x="4337" y="2774"/>
              <a:ext cx="192" cy="0"/>
            </a:xfrm>
            <a:prstGeom prst="line">
              <a:avLst/>
            </a:prstGeom>
            <a:noFill/>
            <a:ln w="28575">
              <a:solidFill>
                <a:srgbClr val="FFCC00"/>
              </a:solidFill>
              <a:round/>
              <a:tailEnd type="triangle" w="med" len="med"/>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61470" name="Text Box 28"/>
            <p:cNvSpPr txBox="1">
              <a:spLocks noChangeArrowheads="1"/>
            </p:cNvSpPr>
            <p:nvPr/>
          </p:nvSpPr>
          <p:spPr bwMode="auto">
            <a:xfrm>
              <a:off x="4577" y="2303"/>
              <a:ext cx="1183" cy="250"/>
            </a:xfrm>
            <a:prstGeom prst="rect">
              <a:avLst/>
            </a:prstGeom>
            <a:noFill/>
            <a:ln w="28575" algn="ctr">
              <a:noFill/>
              <a:miter lim="800000"/>
            </a:ln>
          </p:spPr>
          <p:txBody>
            <a:bodyPr wrap="none" anchor="ctr"/>
            <a:lstStyle/>
            <a:p>
              <a:pPr eaLnBrk="0" hangingPunct="0"/>
              <a:r>
                <a:rPr kumimoji="1" lang="zh-CN" altLang="en-US" sz="1600">
                  <a:latin typeface="微软雅黑" panose="020B0503020204020204" pitchFamily="34" charset="-122"/>
                  <a:ea typeface="微软雅黑" panose="020B0503020204020204" pitchFamily="34" charset="-122"/>
                </a:rPr>
                <a:t>材料价格：</a:t>
              </a:r>
              <a:r>
                <a:rPr kumimoji="1" lang="en-US" altLang="zh-CN" sz="1600">
                  <a:latin typeface="微软雅黑" panose="020B0503020204020204" pitchFamily="34" charset="-122"/>
                  <a:ea typeface="微软雅黑" panose="020B0503020204020204" pitchFamily="34" charset="-122"/>
                </a:rPr>
                <a:t>200</a:t>
              </a:r>
              <a:endParaRPr kumimoji="1" lang="en-US" altLang="zh-CN" sz="1600">
                <a:latin typeface="微软雅黑" panose="020B0503020204020204" pitchFamily="34" charset="-122"/>
                <a:ea typeface="微软雅黑" panose="020B0503020204020204" pitchFamily="34" charset="-122"/>
              </a:endParaRPr>
            </a:p>
          </p:txBody>
        </p:sp>
        <p:sp>
          <p:nvSpPr>
            <p:cNvPr id="61471" name="Text Box 29"/>
            <p:cNvSpPr txBox="1">
              <a:spLocks noChangeArrowheads="1"/>
            </p:cNvSpPr>
            <p:nvPr/>
          </p:nvSpPr>
          <p:spPr bwMode="auto">
            <a:xfrm>
              <a:off x="4569" y="2591"/>
              <a:ext cx="1110" cy="442"/>
            </a:xfrm>
            <a:prstGeom prst="rect">
              <a:avLst/>
            </a:prstGeom>
            <a:noFill/>
            <a:ln w="28575" algn="ctr">
              <a:noFill/>
              <a:miter lim="800000"/>
            </a:ln>
          </p:spPr>
          <p:txBody>
            <a:bodyPr wrap="none" anchor="ctr"/>
            <a:lstStyle/>
            <a:p>
              <a:pPr eaLnBrk="0" hangingPunct="0"/>
              <a:r>
                <a:rPr kumimoji="1" lang="zh-CN" altLang="en-US" sz="1600">
                  <a:latin typeface="微软雅黑" panose="020B0503020204020204" pitchFamily="34" charset="-122"/>
                  <a:ea typeface="微软雅黑" panose="020B0503020204020204" pitchFamily="34" charset="-122"/>
                </a:rPr>
                <a:t>工    、费：</a:t>
              </a:r>
              <a:r>
                <a:rPr kumimoji="1" lang="en-US" altLang="zh-CN" sz="1600">
                  <a:latin typeface="微软雅黑" panose="020B0503020204020204" pitchFamily="34" charset="-122"/>
                  <a:ea typeface="微软雅黑" panose="020B0503020204020204" pitchFamily="34" charset="-122"/>
                </a:rPr>
                <a:t>20</a:t>
              </a:r>
              <a:endParaRPr kumimoji="1" lang="en-US" altLang="zh-CN" sz="1600">
                <a:latin typeface="微软雅黑" panose="020B0503020204020204" pitchFamily="34" charset="-122"/>
                <a:ea typeface="微软雅黑" panose="020B0503020204020204" pitchFamily="34" charset="-122"/>
              </a:endParaRPr>
            </a:p>
            <a:p>
              <a:pPr eaLnBrk="0" hangingPunct="0"/>
              <a:r>
                <a:rPr kumimoji="1" lang="en-US" altLang="zh-CN" sz="1600">
                  <a:latin typeface="微软雅黑" panose="020B0503020204020204" pitchFamily="34" charset="-122"/>
                  <a:ea typeface="微软雅黑" panose="020B0503020204020204" pitchFamily="34" charset="-122"/>
                </a:rPr>
                <a:t>. . .</a:t>
              </a:r>
              <a:endParaRPr kumimoji="1" lang="en-US" altLang="zh-CN" sz="1600">
                <a:latin typeface="微软雅黑" panose="020B0503020204020204" pitchFamily="34" charset="-122"/>
                <a:ea typeface="微软雅黑" panose="020B0503020204020204" pitchFamily="34" charset="-122"/>
              </a:endParaRPr>
            </a:p>
          </p:txBody>
        </p:sp>
      </p:grpSp>
      <p:grpSp>
        <p:nvGrpSpPr>
          <p:cNvPr id="8" name="Group 30"/>
          <p:cNvGrpSpPr/>
          <p:nvPr/>
        </p:nvGrpSpPr>
        <p:grpSpPr bwMode="auto">
          <a:xfrm>
            <a:off x="1284289" y="2612625"/>
            <a:ext cx="3024188" cy="867966"/>
            <a:chOff x="809" y="2054"/>
            <a:chExt cx="1905" cy="729"/>
          </a:xfrm>
        </p:grpSpPr>
        <p:grpSp>
          <p:nvGrpSpPr>
            <p:cNvPr id="9" name="Group 31"/>
            <p:cNvGrpSpPr/>
            <p:nvPr/>
          </p:nvGrpSpPr>
          <p:grpSpPr bwMode="auto">
            <a:xfrm>
              <a:off x="809" y="2054"/>
              <a:ext cx="1379" cy="729"/>
              <a:chOff x="696" y="1872"/>
              <a:chExt cx="1379" cy="729"/>
            </a:xfrm>
          </p:grpSpPr>
          <p:cxnSp>
            <p:nvCxnSpPr>
              <p:cNvPr id="61465" name="AutoShape 32"/>
              <p:cNvCxnSpPr>
                <a:cxnSpLocks noChangeShapeType="1"/>
                <a:stCxn id="61484" idx="3"/>
                <a:endCxn id="61489" idx="7"/>
              </p:cNvCxnSpPr>
              <p:nvPr/>
            </p:nvCxnSpPr>
            <p:spPr bwMode="auto">
              <a:xfrm rot="16200000" flipH="1">
                <a:off x="1352" y="1879"/>
                <a:ext cx="725" cy="720"/>
              </a:xfrm>
              <a:prstGeom prst="bentConnector3">
                <a:avLst>
                  <a:gd name="adj1" fmla="val 50000"/>
                </a:avLst>
              </a:prstGeom>
              <a:noFill/>
              <a:ln w="28575">
                <a:solidFill>
                  <a:srgbClr val="FFCC00"/>
                </a:solidFill>
                <a:miter lim="800000"/>
                <a:tailEnd type="triangle" w="med" len="med"/>
              </a:ln>
            </p:spPr>
          </p:cxnSp>
          <p:cxnSp>
            <p:nvCxnSpPr>
              <p:cNvPr id="61466" name="AutoShape 33"/>
              <p:cNvCxnSpPr>
                <a:cxnSpLocks noChangeShapeType="1"/>
              </p:cNvCxnSpPr>
              <p:nvPr/>
            </p:nvCxnSpPr>
            <p:spPr bwMode="auto">
              <a:xfrm rot="5400000">
                <a:off x="705" y="1863"/>
                <a:ext cx="653" cy="672"/>
              </a:xfrm>
              <a:prstGeom prst="bentConnector3">
                <a:avLst>
                  <a:gd name="adj1" fmla="val 62171"/>
                </a:avLst>
              </a:prstGeom>
              <a:noFill/>
              <a:ln w="28575">
                <a:solidFill>
                  <a:srgbClr val="FFCC00"/>
                </a:solidFill>
                <a:miter lim="800000"/>
                <a:tailEnd type="triangle" w="med" len="med"/>
              </a:ln>
            </p:spPr>
          </p:cxnSp>
        </p:grpSp>
        <p:sp>
          <p:nvSpPr>
            <p:cNvPr id="61463" name="Text Box 34"/>
            <p:cNvSpPr txBox="1">
              <a:spLocks noChangeArrowheads="1"/>
            </p:cNvSpPr>
            <p:nvPr/>
          </p:nvSpPr>
          <p:spPr bwMode="auto">
            <a:xfrm>
              <a:off x="840" y="2476"/>
              <a:ext cx="489" cy="284"/>
            </a:xfrm>
            <a:prstGeom prst="rect">
              <a:avLst/>
            </a:prstGeom>
            <a:noFill/>
            <a:ln w="12700">
              <a:noFill/>
              <a:miter lim="800000"/>
            </a:ln>
          </p:spPr>
          <p:txBody>
            <a:bodyPr wrap="none">
              <a:spAutoFit/>
            </a:bodyPr>
            <a:lstStyle/>
            <a:p>
              <a:pPr eaLnBrk="0" hangingPunct="0"/>
              <a:r>
                <a:rPr kumimoji="1" lang="zh-CN" altLang="en-US" sz="1600">
                  <a:latin typeface="微软雅黑" panose="020B0503020204020204" pitchFamily="34" charset="-122"/>
                  <a:ea typeface="微软雅黑" panose="020B0503020204020204" pitchFamily="34" charset="-122"/>
                </a:rPr>
                <a:t>数量 </a:t>
              </a:r>
              <a:r>
                <a:rPr kumimoji="1" lang="en-US" altLang="zh-CN" sz="1600">
                  <a:latin typeface="微软雅黑" panose="020B0503020204020204" pitchFamily="34" charset="-122"/>
                  <a:ea typeface="微软雅黑" panose="020B0503020204020204" pitchFamily="34" charset="-122"/>
                </a:rPr>
                <a:t>2</a:t>
              </a:r>
              <a:endParaRPr kumimoji="1" lang="en-US" altLang="zh-CN" sz="1600">
                <a:latin typeface="微软雅黑" panose="020B0503020204020204" pitchFamily="34" charset="-122"/>
                <a:ea typeface="微软雅黑" panose="020B0503020204020204" pitchFamily="34" charset="-122"/>
              </a:endParaRPr>
            </a:p>
          </p:txBody>
        </p:sp>
        <p:sp>
          <p:nvSpPr>
            <p:cNvPr id="61464" name="Text Box 35"/>
            <p:cNvSpPr txBox="1">
              <a:spLocks noChangeArrowheads="1"/>
            </p:cNvSpPr>
            <p:nvPr/>
          </p:nvSpPr>
          <p:spPr bwMode="auto">
            <a:xfrm>
              <a:off x="2225" y="2476"/>
              <a:ext cx="489" cy="284"/>
            </a:xfrm>
            <a:prstGeom prst="rect">
              <a:avLst/>
            </a:prstGeom>
            <a:noFill/>
            <a:ln w="12700">
              <a:noFill/>
              <a:miter lim="800000"/>
            </a:ln>
          </p:spPr>
          <p:txBody>
            <a:bodyPr wrap="none">
              <a:spAutoFit/>
            </a:bodyPr>
            <a:lstStyle/>
            <a:p>
              <a:pPr eaLnBrk="0" hangingPunct="0"/>
              <a:r>
                <a:rPr kumimoji="1" lang="zh-CN" altLang="en-US" sz="1600">
                  <a:latin typeface="微软雅黑" panose="020B0503020204020204" pitchFamily="34" charset="-122"/>
                  <a:ea typeface="微软雅黑" panose="020B0503020204020204" pitchFamily="34" charset="-122"/>
                </a:rPr>
                <a:t>数量 </a:t>
              </a:r>
              <a:r>
                <a:rPr kumimoji="1" lang="en-US" altLang="zh-CN" sz="1600">
                  <a:latin typeface="微软雅黑" panose="020B0503020204020204" pitchFamily="34" charset="-122"/>
                  <a:ea typeface="微软雅黑" panose="020B0503020204020204" pitchFamily="34" charset="-122"/>
                </a:rPr>
                <a:t>1</a:t>
              </a:r>
              <a:endParaRPr kumimoji="1" lang="en-US" altLang="zh-CN" sz="1600">
                <a:latin typeface="微软雅黑" panose="020B0503020204020204" pitchFamily="34" charset="-122"/>
                <a:ea typeface="微软雅黑" panose="020B0503020204020204" pitchFamily="34" charset="-122"/>
              </a:endParaRPr>
            </a:p>
          </p:txBody>
        </p:sp>
      </p:grpSp>
      <p:sp>
        <p:nvSpPr>
          <p:cNvPr id="37" name="AutoShape 36"/>
          <p:cNvSpPr>
            <a:spLocks noChangeArrowheads="1"/>
          </p:cNvSpPr>
          <p:nvPr/>
        </p:nvSpPr>
        <p:spPr bwMode="auto">
          <a:xfrm rot="-3583176">
            <a:off x="228998" y="2180828"/>
            <a:ext cx="1350169" cy="12969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934" y="11233"/>
                </a:moveTo>
                <a:cubicBezTo>
                  <a:pt x="18942" y="11089"/>
                  <a:pt x="18946" y="10944"/>
                  <a:pt x="18946" y="10800"/>
                </a:cubicBezTo>
                <a:cubicBezTo>
                  <a:pt x="18946" y="6301"/>
                  <a:pt x="15298" y="2654"/>
                  <a:pt x="10800" y="2654"/>
                </a:cubicBezTo>
                <a:cubicBezTo>
                  <a:pt x="6301" y="2654"/>
                  <a:pt x="2654" y="6301"/>
                  <a:pt x="2654" y="10800"/>
                </a:cubicBezTo>
                <a:lnTo>
                  <a:pt x="0" y="10800"/>
                </a:lnTo>
                <a:cubicBezTo>
                  <a:pt x="0" y="4835"/>
                  <a:pt x="4835" y="0"/>
                  <a:pt x="10800" y="0"/>
                </a:cubicBezTo>
                <a:cubicBezTo>
                  <a:pt x="16764" y="0"/>
                  <a:pt x="21600" y="4835"/>
                  <a:pt x="21600" y="10800"/>
                </a:cubicBezTo>
                <a:cubicBezTo>
                  <a:pt x="21600" y="10991"/>
                  <a:pt x="21594" y="11183"/>
                  <a:pt x="21584" y="11375"/>
                </a:cubicBezTo>
                <a:lnTo>
                  <a:pt x="24280" y="11519"/>
                </a:lnTo>
                <a:lnTo>
                  <a:pt x="20045" y="15325"/>
                </a:lnTo>
                <a:lnTo>
                  <a:pt x="16238" y="11090"/>
                </a:lnTo>
                <a:lnTo>
                  <a:pt x="18934" y="11233"/>
                </a:lnTo>
                <a:close/>
              </a:path>
            </a:pathLst>
          </a:custGeom>
          <a:gradFill rotWithShape="1">
            <a:gsLst>
              <a:gs pos="0">
                <a:srgbClr val="DDDDDD"/>
              </a:gs>
              <a:gs pos="100000">
                <a:srgbClr val="666666"/>
              </a:gs>
            </a:gsLst>
            <a:lin ang="5400000" scaled="1"/>
          </a:gradFill>
          <a:ln w="12700">
            <a:noFill/>
            <a:miter lim="800000"/>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38" name="AutoShape 37"/>
          <p:cNvSpPr>
            <a:spLocks noChangeArrowheads="1"/>
          </p:cNvSpPr>
          <p:nvPr/>
        </p:nvSpPr>
        <p:spPr bwMode="auto">
          <a:xfrm rot="-2398473">
            <a:off x="1768475" y="1335087"/>
            <a:ext cx="1771650" cy="104417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934" y="11233"/>
                </a:moveTo>
                <a:cubicBezTo>
                  <a:pt x="18942" y="11089"/>
                  <a:pt x="18946" y="10944"/>
                  <a:pt x="18946" y="10800"/>
                </a:cubicBezTo>
                <a:cubicBezTo>
                  <a:pt x="18946" y="6301"/>
                  <a:pt x="15298" y="2654"/>
                  <a:pt x="10800" y="2654"/>
                </a:cubicBezTo>
                <a:cubicBezTo>
                  <a:pt x="6301" y="2654"/>
                  <a:pt x="2654" y="6301"/>
                  <a:pt x="2654" y="10800"/>
                </a:cubicBezTo>
                <a:lnTo>
                  <a:pt x="0" y="10800"/>
                </a:lnTo>
                <a:cubicBezTo>
                  <a:pt x="0" y="4835"/>
                  <a:pt x="4835" y="0"/>
                  <a:pt x="10800" y="0"/>
                </a:cubicBezTo>
                <a:cubicBezTo>
                  <a:pt x="16764" y="0"/>
                  <a:pt x="21600" y="4835"/>
                  <a:pt x="21600" y="10800"/>
                </a:cubicBezTo>
                <a:cubicBezTo>
                  <a:pt x="21600" y="10991"/>
                  <a:pt x="21594" y="11183"/>
                  <a:pt x="21584" y="11375"/>
                </a:cubicBezTo>
                <a:lnTo>
                  <a:pt x="24280" y="11519"/>
                </a:lnTo>
                <a:lnTo>
                  <a:pt x="20045" y="15325"/>
                </a:lnTo>
                <a:lnTo>
                  <a:pt x="16238" y="11090"/>
                </a:lnTo>
                <a:lnTo>
                  <a:pt x="18934" y="11233"/>
                </a:lnTo>
                <a:close/>
              </a:path>
            </a:pathLst>
          </a:custGeom>
          <a:gradFill rotWithShape="1">
            <a:gsLst>
              <a:gs pos="0">
                <a:srgbClr val="DDDDDD"/>
              </a:gs>
              <a:gs pos="100000">
                <a:srgbClr val="666666"/>
              </a:gs>
            </a:gsLst>
            <a:lin ang="5400000" scaled="1"/>
          </a:gradFill>
          <a:ln w="12700" algn="ctr">
            <a:noFill/>
            <a:miter lim="800000"/>
          </a:ln>
        </p:spPr>
        <p:txBody>
          <a:bodyPr wrap="none" anchor="ctr"/>
          <a:lstStyle/>
          <a:p>
            <a:endParaRPr lang="zh-CN" altLang="en-US" sz="1400">
              <a:latin typeface="微软雅黑" panose="020B0503020204020204" pitchFamily="34" charset="-122"/>
              <a:ea typeface="微软雅黑" panose="020B0503020204020204" pitchFamily="34" charset="-122"/>
            </a:endParaRPr>
          </a:p>
        </p:txBody>
      </p:sp>
      <p:sp>
        <p:nvSpPr>
          <p:cNvPr id="39" name="Text Box 38"/>
          <p:cNvSpPr txBox="1">
            <a:spLocks noChangeArrowheads="1"/>
          </p:cNvSpPr>
          <p:nvPr/>
        </p:nvSpPr>
        <p:spPr bwMode="auto">
          <a:xfrm>
            <a:off x="2339975" y="2576908"/>
            <a:ext cx="1716088" cy="523220"/>
          </a:xfrm>
          <a:prstGeom prst="rect">
            <a:avLst/>
          </a:prstGeom>
          <a:noFill/>
          <a:ln w="12700">
            <a:noFill/>
            <a:miter lim="800000"/>
          </a:ln>
        </p:spPr>
        <p:txBody>
          <a:bodyPr>
            <a:spAutoFit/>
          </a:bodyPr>
          <a:lstStyle/>
          <a:p>
            <a:pPr eaLnBrk="0" hangingPunct="0"/>
            <a:r>
              <a:rPr kumimoji="1" lang="zh-CN" altLang="en-US" sz="1400">
                <a:latin typeface="微软雅黑" panose="020B0503020204020204" pitchFamily="34" charset="-122"/>
                <a:ea typeface="微软雅黑" panose="020B0503020204020204" pitchFamily="34" charset="-122"/>
              </a:rPr>
              <a:t>材料价格：</a:t>
            </a:r>
            <a:r>
              <a:rPr kumimoji="1" lang="en-US" altLang="zh-CN" sz="1400">
                <a:latin typeface="微软雅黑" panose="020B0503020204020204" pitchFamily="34" charset="-122"/>
                <a:ea typeface="微软雅黑" panose="020B0503020204020204" pitchFamily="34" charset="-122"/>
              </a:rPr>
              <a:t>200</a:t>
            </a:r>
            <a:endParaRPr kumimoji="1" lang="en-US" altLang="zh-CN" sz="1400">
              <a:latin typeface="微软雅黑" panose="020B0503020204020204" pitchFamily="34" charset="-122"/>
              <a:ea typeface="微软雅黑" panose="020B0503020204020204" pitchFamily="34" charset="-122"/>
            </a:endParaRPr>
          </a:p>
          <a:p>
            <a:pPr eaLnBrk="0" hangingPunct="0"/>
            <a:r>
              <a:rPr kumimoji="1" lang="zh-CN" altLang="en-US" sz="1400">
                <a:latin typeface="微软雅黑" panose="020B0503020204020204" pitchFamily="34" charset="-122"/>
                <a:ea typeface="微软雅黑" panose="020B0503020204020204" pitchFamily="34" charset="-122"/>
              </a:rPr>
              <a:t>工   、 费：</a:t>
            </a:r>
            <a:r>
              <a:rPr kumimoji="1" lang="en-US" altLang="zh-CN" sz="1400">
                <a:latin typeface="微软雅黑" panose="020B0503020204020204" pitchFamily="34" charset="-122"/>
                <a:ea typeface="微软雅黑" panose="020B0503020204020204" pitchFamily="34" charset="-122"/>
              </a:rPr>
              <a:t>20</a:t>
            </a:r>
            <a:endParaRPr kumimoji="1" lang="en-US" altLang="zh-CN" sz="1400">
              <a:latin typeface="微软雅黑" panose="020B0503020204020204" pitchFamily="34" charset="-122"/>
              <a:ea typeface="微软雅黑" panose="020B0503020204020204" pitchFamily="34" charset="-122"/>
            </a:endParaRPr>
          </a:p>
        </p:txBody>
      </p:sp>
      <p:grpSp>
        <p:nvGrpSpPr>
          <p:cNvPr id="10" name="Group 53"/>
          <p:cNvGrpSpPr/>
          <p:nvPr/>
        </p:nvGrpSpPr>
        <p:grpSpPr bwMode="auto">
          <a:xfrm>
            <a:off x="2339976" y="1712519"/>
            <a:ext cx="5561013" cy="608411"/>
            <a:chOff x="930" y="3657"/>
            <a:chExt cx="3503" cy="511"/>
          </a:xfrm>
        </p:grpSpPr>
        <p:cxnSp>
          <p:nvCxnSpPr>
            <p:cNvPr id="61456" name="AutoShape 40"/>
            <p:cNvCxnSpPr>
              <a:cxnSpLocks noChangeShapeType="1"/>
            </p:cNvCxnSpPr>
            <p:nvPr/>
          </p:nvCxnSpPr>
          <p:spPr bwMode="auto">
            <a:xfrm rot="5400000">
              <a:off x="1410" y="3177"/>
              <a:ext cx="432" cy="1392"/>
            </a:xfrm>
            <a:prstGeom prst="bentConnector3">
              <a:avLst>
                <a:gd name="adj1" fmla="val 50000"/>
              </a:avLst>
            </a:prstGeom>
            <a:noFill/>
            <a:ln w="28575">
              <a:solidFill>
                <a:srgbClr val="FFCC00"/>
              </a:solidFill>
              <a:miter lim="800000"/>
              <a:tailEnd type="triangle" w="med" len="med"/>
            </a:ln>
          </p:spPr>
        </p:cxnSp>
        <p:cxnSp>
          <p:nvCxnSpPr>
            <p:cNvPr id="61457" name="AutoShape 41"/>
            <p:cNvCxnSpPr>
              <a:cxnSpLocks noChangeShapeType="1"/>
            </p:cNvCxnSpPr>
            <p:nvPr/>
          </p:nvCxnSpPr>
          <p:spPr bwMode="auto">
            <a:xfrm rot="5400000">
              <a:off x="2110" y="3895"/>
              <a:ext cx="432" cy="0"/>
            </a:xfrm>
            <a:prstGeom prst="straightConnector1">
              <a:avLst/>
            </a:prstGeom>
            <a:noFill/>
            <a:ln w="28575">
              <a:solidFill>
                <a:srgbClr val="FFCC00"/>
              </a:solidFill>
              <a:round/>
              <a:tailEnd type="triangle" w="med" len="med"/>
            </a:ln>
          </p:spPr>
        </p:cxnSp>
        <p:cxnSp>
          <p:nvCxnSpPr>
            <p:cNvPr id="61458" name="AutoShape 43"/>
            <p:cNvCxnSpPr>
              <a:cxnSpLocks noChangeShapeType="1"/>
            </p:cNvCxnSpPr>
            <p:nvPr/>
          </p:nvCxnSpPr>
          <p:spPr bwMode="auto">
            <a:xfrm rot="16200000" flipH="1">
              <a:off x="2881" y="3119"/>
              <a:ext cx="432" cy="1536"/>
            </a:xfrm>
            <a:prstGeom prst="bentConnector3">
              <a:avLst>
                <a:gd name="adj1" fmla="val 50000"/>
              </a:avLst>
            </a:prstGeom>
            <a:noFill/>
            <a:ln w="28575">
              <a:solidFill>
                <a:srgbClr val="FFCC00"/>
              </a:solidFill>
              <a:miter lim="800000"/>
              <a:tailEnd type="triangle" w="med" len="med"/>
            </a:ln>
          </p:spPr>
        </p:cxnSp>
        <p:sp>
          <p:nvSpPr>
            <p:cNvPr id="61459" name="Text Box 44"/>
            <p:cNvSpPr txBox="1">
              <a:spLocks noChangeArrowheads="1"/>
            </p:cNvSpPr>
            <p:nvPr/>
          </p:nvSpPr>
          <p:spPr bwMode="auto">
            <a:xfrm>
              <a:off x="961" y="3863"/>
              <a:ext cx="489" cy="284"/>
            </a:xfrm>
            <a:prstGeom prst="rect">
              <a:avLst/>
            </a:prstGeom>
            <a:noFill/>
            <a:ln w="12700">
              <a:noFill/>
              <a:miter lim="800000"/>
            </a:ln>
          </p:spPr>
          <p:txBody>
            <a:bodyPr wrap="none">
              <a:spAutoFit/>
            </a:bodyPr>
            <a:lstStyle/>
            <a:p>
              <a:pPr eaLnBrk="0" hangingPunct="0"/>
              <a:r>
                <a:rPr kumimoji="1" lang="zh-CN" altLang="en-US" sz="1600">
                  <a:latin typeface="微软雅黑" panose="020B0503020204020204" pitchFamily="34" charset="-122"/>
                  <a:ea typeface="微软雅黑" panose="020B0503020204020204" pitchFamily="34" charset="-122"/>
                </a:rPr>
                <a:t>数量 </a:t>
              </a:r>
              <a:r>
                <a:rPr kumimoji="1" lang="en-US" altLang="zh-CN" sz="1600">
                  <a:latin typeface="微软雅黑" panose="020B0503020204020204" pitchFamily="34" charset="-122"/>
                  <a:ea typeface="微软雅黑" panose="020B0503020204020204" pitchFamily="34" charset="-122"/>
                </a:rPr>
                <a:t>1</a:t>
              </a:r>
              <a:endParaRPr kumimoji="1" lang="en-US" altLang="zh-CN" sz="1600">
                <a:latin typeface="微软雅黑" panose="020B0503020204020204" pitchFamily="34" charset="-122"/>
                <a:ea typeface="微软雅黑" panose="020B0503020204020204" pitchFamily="34" charset="-122"/>
              </a:endParaRPr>
            </a:p>
          </p:txBody>
        </p:sp>
        <p:sp>
          <p:nvSpPr>
            <p:cNvPr id="61460" name="Text Box 45"/>
            <p:cNvSpPr txBox="1">
              <a:spLocks noChangeArrowheads="1"/>
            </p:cNvSpPr>
            <p:nvPr/>
          </p:nvSpPr>
          <p:spPr bwMode="auto">
            <a:xfrm>
              <a:off x="2381" y="3884"/>
              <a:ext cx="489" cy="284"/>
            </a:xfrm>
            <a:prstGeom prst="rect">
              <a:avLst/>
            </a:prstGeom>
            <a:noFill/>
            <a:ln w="12700">
              <a:noFill/>
              <a:miter lim="800000"/>
            </a:ln>
          </p:spPr>
          <p:txBody>
            <a:bodyPr wrap="none">
              <a:spAutoFit/>
            </a:bodyPr>
            <a:lstStyle/>
            <a:p>
              <a:pPr eaLnBrk="0" hangingPunct="0"/>
              <a:r>
                <a:rPr kumimoji="1" lang="zh-CN" altLang="en-US" sz="1600">
                  <a:latin typeface="微软雅黑" panose="020B0503020204020204" pitchFamily="34" charset="-122"/>
                  <a:ea typeface="微软雅黑" panose="020B0503020204020204" pitchFamily="34" charset="-122"/>
                </a:rPr>
                <a:t>数量 </a:t>
              </a:r>
              <a:r>
                <a:rPr kumimoji="1" lang="en-US" altLang="zh-CN" sz="1600">
                  <a:latin typeface="微软雅黑" panose="020B0503020204020204" pitchFamily="34" charset="-122"/>
                  <a:ea typeface="微软雅黑" panose="020B0503020204020204" pitchFamily="34" charset="-122"/>
                </a:rPr>
                <a:t>2</a:t>
              </a:r>
              <a:endParaRPr kumimoji="1" lang="en-US" altLang="zh-CN" sz="1600">
                <a:latin typeface="微软雅黑" panose="020B0503020204020204" pitchFamily="34" charset="-122"/>
                <a:ea typeface="微软雅黑" panose="020B0503020204020204" pitchFamily="34" charset="-122"/>
              </a:endParaRPr>
            </a:p>
          </p:txBody>
        </p:sp>
        <p:sp>
          <p:nvSpPr>
            <p:cNvPr id="61461" name="Text Box 46"/>
            <p:cNvSpPr txBox="1">
              <a:spLocks noChangeArrowheads="1"/>
            </p:cNvSpPr>
            <p:nvPr/>
          </p:nvSpPr>
          <p:spPr bwMode="auto">
            <a:xfrm>
              <a:off x="3944" y="3863"/>
              <a:ext cx="489" cy="284"/>
            </a:xfrm>
            <a:prstGeom prst="rect">
              <a:avLst/>
            </a:prstGeom>
            <a:noFill/>
            <a:ln w="12700">
              <a:noFill/>
              <a:miter lim="800000"/>
            </a:ln>
          </p:spPr>
          <p:txBody>
            <a:bodyPr wrap="none">
              <a:spAutoFit/>
            </a:bodyPr>
            <a:lstStyle/>
            <a:p>
              <a:pPr eaLnBrk="0" hangingPunct="0"/>
              <a:r>
                <a:rPr kumimoji="1" lang="zh-CN" altLang="en-US" sz="1600">
                  <a:latin typeface="微软雅黑" panose="020B0503020204020204" pitchFamily="34" charset="-122"/>
                  <a:ea typeface="微软雅黑" panose="020B0503020204020204" pitchFamily="34" charset="-122"/>
                </a:rPr>
                <a:t>数量 </a:t>
              </a:r>
              <a:r>
                <a:rPr kumimoji="1" lang="en-US" altLang="zh-CN" sz="1600">
                  <a:latin typeface="微软雅黑" panose="020B0503020204020204" pitchFamily="34" charset="-122"/>
                  <a:ea typeface="微软雅黑" panose="020B0503020204020204" pitchFamily="34" charset="-122"/>
                </a:rPr>
                <a:t>1</a:t>
              </a:r>
              <a:endParaRPr kumimoji="1" lang="en-US" altLang="zh-CN" sz="1600">
                <a:latin typeface="微软雅黑" panose="020B0503020204020204" pitchFamily="34" charset="-122"/>
                <a:ea typeface="微软雅黑" panose="020B0503020204020204" pitchFamily="34" charset="-122"/>
              </a:endParaRPr>
            </a:p>
          </p:txBody>
        </p:sp>
      </p:grpSp>
      <p:sp>
        <p:nvSpPr>
          <p:cNvPr id="47" name="Text Box 47"/>
          <p:cNvSpPr txBox="1">
            <a:spLocks noChangeArrowheads="1"/>
          </p:cNvSpPr>
          <p:nvPr/>
        </p:nvSpPr>
        <p:spPr bwMode="auto">
          <a:xfrm>
            <a:off x="5292725" y="1393427"/>
            <a:ext cx="1708150" cy="481013"/>
          </a:xfrm>
          <a:prstGeom prst="rect">
            <a:avLst/>
          </a:prstGeom>
          <a:noFill/>
          <a:ln w="28575" algn="ctr">
            <a:noFill/>
            <a:miter lim="800000"/>
          </a:ln>
        </p:spPr>
        <p:txBody>
          <a:bodyPr wrap="none" anchor="ctr"/>
          <a:lstStyle/>
          <a:p>
            <a:pPr eaLnBrk="0" hangingPunct="0"/>
            <a:r>
              <a:rPr kumimoji="1" lang="zh-CN" altLang="en-US" sz="1600">
                <a:latin typeface="微软雅黑" panose="020B0503020204020204" pitchFamily="34" charset="-122"/>
                <a:ea typeface="微软雅黑" panose="020B0503020204020204" pitchFamily="34" charset="-122"/>
              </a:rPr>
              <a:t>材料价格：</a:t>
            </a:r>
            <a:r>
              <a:rPr kumimoji="1" lang="en-US" altLang="zh-CN" sz="1600">
                <a:latin typeface="微软雅黑" panose="020B0503020204020204" pitchFamily="34" charset="-122"/>
                <a:ea typeface="微软雅黑" panose="020B0503020204020204" pitchFamily="34" charset="-122"/>
              </a:rPr>
              <a:t>620</a:t>
            </a:r>
            <a:endParaRPr kumimoji="1" lang="en-US" altLang="zh-CN" sz="1600">
              <a:latin typeface="微软雅黑" panose="020B0503020204020204" pitchFamily="34" charset="-122"/>
              <a:ea typeface="微软雅黑" panose="020B0503020204020204" pitchFamily="34" charset="-122"/>
            </a:endParaRPr>
          </a:p>
          <a:p>
            <a:pPr eaLnBrk="0" hangingPunct="0"/>
            <a:r>
              <a:rPr kumimoji="1" lang="zh-CN" altLang="en-US" sz="1600">
                <a:latin typeface="微软雅黑" panose="020B0503020204020204" pitchFamily="34" charset="-122"/>
                <a:ea typeface="微软雅黑" panose="020B0503020204020204" pitchFamily="34" charset="-122"/>
              </a:rPr>
              <a:t>工    、费：</a:t>
            </a:r>
            <a:r>
              <a:rPr kumimoji="1" lang="en-US" altLang="zh-CN" sz="1600">
                <a:latin typeface="微软雅黑" panose="020B0503020204020204" pitchFamily="34" charset="-122"/>
                <a:ea typeface="微软雅黑" panose="020B0503020204020204" pitchFamily="34" charset="-122"/>
              </a:rPr>
              <a:t>40</a:t>
            </a:r>
            <a:endParaRPr kumimoji="1" lang="en-US" altLang="zh-CN" sz="1600">
              <a:latin typeface="微软雅黑" panose="020B0503020204020204" pitchFamily="34" charset="-122"/>
              <a:ea typeface="微软雅黑" panose="020B0503020204020204" pitchFamily="34" charset="-122"/>
            </a:endParaRPr>
          </a:p>
        </p:txBody>
      </p:sp>
      <p:sp>
        <p:nvSpPr>
          <p:cNvPr id="61454" name="Rectangle 48"/>
          <p:cNvSpPr>
            <a:spLocks noChangeArrowheads="1"/>
          </p:cNvSpPr>
          <p:nvPr/>
        </p:nvSpPr>
        <p:spPr bwMode="auto">
          <a:xfrm>
            <a:off x="4479925" y="2453083"/>
            <a:ext cx="184731" cy="646331"/>
          </a:xfrm>
          <a:prstGeom prst="rect">
            <a:avLst/>
          </a:prstGeom>
          <a:noFill/>
          <a:ln w="28575" algn="ctr">
            <a:noFill/>
            <a:miter lim="800000"/>
          </a:ln>
        </p:spPr>
        <p:txBody>
          <a:bodyPr wrap="none">
            <a:spAutoFit/>
          </a:bodyPr>
          <a:lstStyle/>
          <a:p>
            <a:endParaRPr lang="zh-CN" altLang="zh-CN" sz="3600">
              <a:solidFill>
                <a:schemeClr val="tx2"/>
              </a:solidFill>
              <a:latin typeface="微软雅黑" panose="020B0503020204020204" pitchFamily="34" charset="-122"/>
              <a:ea typeface="微软雅黑" panose="020B0503020204020204" pitchFamily="34" charset="-122"/>
            </a:endParaRPr>
          </a:p>
        </p:txBody>
      </p:sp>
      <p:sp>
        <p:nvSpPr>
          <p:cNvPr id="49" name="Rectangle 50"/>
          <p:cNvSpPr>
            <a:spLocks noChangeArrowheads="1"/>
          </p:cNvSpPr>
          <p:nvPr/>
        </p:nvSpPr>
        <p:spPr bwMode="auto">
          <a:xfrm>
            <a:off x="4497388" y="1064814"/>
            <a:ext cx="702436" cy="307777"/>
          </a:xfrm>
          <a:prstGeom prst="rect">
            <a:avLst/>
          </a:prstGeom>
          <a:noFill/>
          <a:ln w="28575" algn="ctr">
            <a:noFill/>
            <a:miter lim="800000"/>
          </a:ln>
        </p:spPr>
        <p:txBody>
          <a:bodyPr wrap="none">
            <a:spAutoFit/>
          </a:bodyPr>
          <a:lstStyle/>
          <a:p>
            <a:r>
              <a:rPr kumimoji="1" lang="zh-CN" altLang="en-US" sz="1400">
                <a:latin typeface="微软雅黑" panose="020B0503020204020204" pitchFamily="34" charset="-122"/>
                <a:ea typeface="微软雅黑" panose="020B0503020204020204" pitchFamily="34" charset="-122"/>
              </a:rPr>
              <a:t>数量 </a:t>
            </a:r>
            <a:r>
              <a:rPr kumimoji="1" lang="en-US" altLang="zh-CN" sz="1400">
                <a:latin typeface="微软雅黑" panose="020B0503020204020204" pitchFamily="34" charset="-122"/>
                <a:ea typeface="微软雅黑" panose="020B0503020204020204" pitchFamily="34" charset="-122"/>
              </a:rPr>
              <a:t>1</a:t>
            </a:r>
            <a:endParaRPr kumimoji="1" lang="en-US" altLang="zh-CN" sz="14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4"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par>
                                <p:cTn id="16" presetID="4"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par>
                                <p:cTn id="19" presetID="4"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ox(i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ox(in)">
                                      <p:cBhvr>
                                        <p:cTn id="31" dur="500"/>
                                        <p:tgtEl>
                                          <p:spTgt spid="37"/>
                                        </p:tgtEl>
                                      </p:cBhvr>
                                    </p:animEffect>
                                  </p:childTnLst>
                                </p:cTn>
                              </p:par>
                            </p:childTnLst>
                          </p:cTn>
                        </p:par>
                        <p:par>
                          <p:cTn id="32" fill="hold">
                            <p:stCondLst>
                              <p:cond delay="500"/>
                            </p:stCondLst>
                            <p:childTnLst>
                              <p:par>
                                <p:cTn id="33" presetID="4" presetClass="entr" presetSubtype="16"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ox(in)">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ox(i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ox(in)">
                                      <p:cBhvr>
                                        <p:cTn id="45" dur="500"/>
                                        <p:tgtEl>
                                          <p:spTgt spid="38"/>
                                        </p:tgtEl>
                                      </p:cBhvr>
                                    </p:animEffect>
                                  </p:childTnLst>
                                </p:cTn>
                              </p:par>
                            </p:childTnLst>
                          </p:cTn>
                        </p:par>
                        <p:par>
                          <p:cTn id="46" fill="hold">
                            <p:stCondLst>
                              <p:cond delay="500"/>
                            </p:stCondLst>
                            <p:childTnLst>
                              <p:par>
                                <p:cTn id="47" presetID="4" presetClass="entr" presetSubtype="16"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box(in)">
                                      <p:cBhvr>
                                        <p:cTn id="49" dur="500"/>
                                        <p:tgtEl>
                                          <p:spTgt spid="47"/>
                                        </p:tgtEl>
                                      </p:cBhvr>
                                    </p:animEffect>
                                  </p:childTnLst>
                                </p:cTn>
                              </p:par>
                            </p:childTnLst>
                          </p:cTn>
                        </p:par>
                        <p:par>
                          <p:cTn id="50" fill="hold">
                            <p:stCondLst>
                              <p:cond delay="1000"/>
                            </p:stCondLst>
                            <p:childTnLst>
                              <p:par>
                                <p:cTn id="51" presetID="4" presetClass="entr" presetSubtype="16" fill="hold" grpId="0"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box(in)">
                                      <p:cBhvr>
                                        <p:cTn id="5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p:bldP spid="47" grpId="0"/>
      <p:bldP spid="4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normAutofit lnSpcReduction="10000"/>
          </a:bodyPr>
          <a:lstStyle/>
          <a:p>
            <a:r>
              <a:rPr lang="zh-CN" altLang="en-US" dirty="0" smtClean="0"/>
              <a:t>成本管理</a:t>
            </a:r>
            <a:r>
              <a:rPr lang="en-US" altLang="zh-CN" dirty="0" smtClean="0"/>
              <a:t>-</a:t>
            </a:r>
            <a:r>
              <a:rPr lang="zh-CN" altLang="en-US" dirty="0" smtClean="0"/>
              <a:t>分项成本</a:t>
            </a:r>
            <a:endParaRPr lang="zh-CN" altLang="en-US" dirty="0"/>
          </a:p>
        </p:txBody>
      </p:sp>
      <p:grpSp>
        <p:nvGrpSpPr>
          <p:cNvPr id="3" name="组合 28"/>
          <p:cNvGrpSpPr/>
          <p:nvPr/>
        </p:nvGrpSpPr>
        <p:grpSpPr>
          <a:xfrm>
            <a:off x="263961" y="3524430"/>
            <a:ext cx="1285884" cy="832862"/>
            <a:chOff x="1000100" y="1071546"/>
            <a:chExt cx="1428760" cy="1313528"/>
          </a:xfrm>
        </p:grpSpPr>
        <p:pic>
          <p:nvPicPr>
            <p:cNvPr id="26" name="图片 519" descr="333.png"/>
            <p:cNvPicPr>
              <a:picLocks noChangeAspect="1"/>
            </p:cNvPicPr>
            <p:nvPr/>
          </p:nvPicPr>
          <p:blipFill>
            <a:blip r:embed="rId1" cstate="print"/>
            <a:srcRect/>
            <a:stretch>
              <a:fillRect/>
            </a:stretch>
          </p:blipFill>
          <p:spPr bwMode="auto">
            <a:xfrm>
              <a:off x="1000100" y="1071546"/>
              <a:ext cx="1428760" cy="1313528"/>
            </a:xfrm>
            <a:prstGeom prst="rect">
              <a:avLst/>
            </a:prstGeom>
            <a:noFill/>
            <a:ln w="9525">
              <a:noFill/>
              <a:miter lim="800000"/>
              <a:headEnd/>
              <a:tailEnd/>
            </a:ln>
          </p:spPr>
        </p:pic>
        <p:sp>
          <p:nvSpPr>
            <p:cNvPr id="28" name="TextBox 27"/>
            <p:cNvSpPr txBox="1"/>
            <p:nvPr/>
          </p:nvSpPr>
          <p:spPr>
            <a:xfrm>
              <a:off x="1214414" y="1117574"/>
              <a:ext cx="1000132" cy="485403"/>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生产订单</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pic>
        <p:nvPicPr>
          <p:cNvPr id="53" name="图片 511" descr="22.png"/>
          <p:cNvPicPr>
            <a:picLocks noChangeAspect="1"/>
          </p:cNvPicPr>
          <p:nvPr/>
        </p:nvPicPr>
        <p:blipFill>
          <a:blip r:embed="rId2" cstate="print"/>
          <a:srcRect/>
          <a:stretch>
            <a:fillRect/>
          </a:stretch>
        </p:blipFill>
        <p:spPr bwMode="auto">
          <a:xfrm>
            <a:off x="7974870" y="3401319"/>
            <a:ext cx="748033" cy="636054"/>
          </a:xfrm>
          <a:prstGeom prst="rect">
            <a:avLst/>
          </a:prstGeom>
          <a:noFill/>
          <a:ln w="9525">
            <a:noFill/>
            <a:miter lim="800000"/>
            <a:headEnd/>
            <a:tailEnd/>
          </a:ln>
        </p:spPr>
      </p:pic>
      <p:sp>
        <p:nvSpPr>
          <p:cNvPr id="54" name="TextBox 53"/>
          <p:cNvSpPr txBox="1"/>
          <p:nvPr/>
        </p:nvSpPr>
        <p:spPr>
          <a:xfrm>
            <a:off x="7699597" y="3093542"/>
            <a:ext cx="1257591" cy="307777"/>
          </a:xfrm>
          <a:prstGeom prst="rect">
            <a:avLst/>
          </a:prstGeom>
          <a:noFill/>
        </p:spPr>
        <p:txBody>
          <a:bodyPr wrap="square" rtlCol="0">
            <a:spAutoFit/>
          </a:bodyPr>
          <a:lstStyle/>
          <a:p>
            <a:r>
              <a:rPr lang="zh-CN" altLang="en-US" sz="1400" b="1">
                <a:latin typeface="微软雅黑" panose="020B0503020204020204" pitchFamily="34" charset="-122"/>
                <a:ea typeface="微软雅黑" panose="020B0503020204020204" pitchFamily="34" charset="-122"/>
              </a:rPr>
              <a:t>分项产品</a:t>
            </a:r>
            <a:r>
              <a:rPr lang="zh-CN" altLang="en-US" sz="1400" b="1" dirty="0">
                <a:latin typeface="微软雅黑" panose="020B0503020204020204" pitchFamily="34" charset="-122"/>
                <a:ea typeface="微软雅黑" panose="020B0503020204020204" pitchFamily="34" charset="-122"/>
              </a:rPr>
              <a:t>入库</a:t>
            </a:r>
            <a:endParaRPr lang="zh-CN" altLang="en-US" sz="1400" b="1" dirty="0">
              <a:latin typeface="微软雅黑" panose="020B0503020204020204" pitchFamily="34" charset="-122"/>
              <a:ea typeface="微软雅黑" panose="020B0503020204020204" pitchFamily="34" charset="-122"/>
            </a:endParaRPr>
          </a:p>
        </p:txBody>
      </p:sp>
      <p:sp>
        <p:nvSpPr>
          <p:cNvPr id="5" name="圆角矩形 4"/>
          <p:cNvSpPr/>
          <p:nvPr/>
        </p:nvSpPr>
        <p:spPr>
          <a:xfrm>
            <a:off x="1907870" y="3851855"/>
            <a:ext cx="1247392" cy="435800"/>
          </a:xfrm>
          <a:prstGeom prst="roundRect">
            <a:avLst>
              <a:gd name="adj" fmla="val 10000"/>
            </a:avLst>
          </a:prstGeom>
        </p:spPr>
        <p:style>
          <a:lnRef idx="0">
            <a:schemeClr val="accent4"/>
          </a:lnRef>
          <a:fillRef idx="3">
            <a:schemeClr val="accent4"/>
          </a:fillRef>
          <a:effectRef idx="3">
            <a:schemeClr val="accent4"/>
          </a:effectRef>
          <a:fontRef idx="minor">
            <a:schemeClr val="lt1"/>
          </a:fontRef>
        </p:style>
        <p:txBody>
          <a:bodyPr anchor="ctr"/>
          <a:lstStyle/>
          <a:p>
            <a:pPr algn="ctr"/>
            <a:r>
              <a:rPr lang="zh-CN" altLang="en-US" b="1">
                <a:latin typeface="微软雅黑" panose="020B0503020204020204" pitchFamily="34" charset="-122"/>
                <a:ea typeface="微软雅黑" panose="020B0503020204020204" pitchFamily="34" charset="-122"/>
              </a:rPr>
              <a:t>步骤</a:t>
            </a:r>
            <a:r>
              <a:rPr lang="en-US" altLang="zh-CN" b="1">
                <a:latin typeface="微软雅黑" panose="020B0503020204020204" pitchFamily="34" charset="-122"/>
                <a:ea typeface="微软雅黑" panose="020B0503020204020204" pitchFamily="34" charset="-122"/>
              </a:rPr>
              <a:t>1</a:t>
            </a:r>
            <a:endParaRPr lang="zh-CN" altLang="en-US" b="1" dirty="0">
              <a:latin typeface="微软雅黑" panose="020B0503020204020204" pitchFamily="34" charset="-122"/>
              <a:ea typeface="微软雅黑" panose="020B0503020204020204" pitchFamily="34" charset="-122"/>
            </a:endParaRPr>
          </a:p>
        </p:txBody>
      </p:sp>
      <p:sp>
        <p:nvSpPr>
          <p:cNvPr id="22" name="右箭头 21"/>
          <p:cNvSpPr/>
          <p:nvPr/>
        </p:nvSpPr>
        <p:spPr>
          <a:xfrm>
            <a:off x="3336629" y="3827461"/>
            <a:ext cx="340015" cy="255012"/>
          </a:xfrm>
          <a:prstGeom prst="rightArrow">
            <a:avLst/>
          </a:prstGeom>
        </p:spPr>
        <p:style>
          <a:lnRef idx="0">
            <a:schemeClr val="accent4"/>
          </a:lnRef>
          <a:fillRef idx="3">
            <a:schemeClr val="accent4"/>
          </a:fillRef>
          <a:effectRef idx="3">
            <a:schemeClr val="accent4"/>
          </a:effectRef>
          <a:fontRef idx="minor">
            <a:schemeClr val="lt1"/>
          </a:fontRef>
        </p:style>
        <p:txBody>
          <a:bodyPr anchor="ctr"/>
          <a:lstStyle/>
          <a:p>
            <a:pPr algn="ctr"/>
            <a:endParaRPr lang="zh-CN" altLang="en-US" b="1" dirty="0">
              <a:latin typeface="微软雅黑" panose="020B0503020204020204" pitchFamily="34" charset="-122"/>
              <a:ea typeface="微软雅黑" panose="020B0503020204020204" pitchFamily="34" charset="-122"/>
            </a:endParaRPr>
          </a:p>
        </p:txBody>
      </p:sp>
      <p:sp>
        <p:nvSpPr>
          <p:cNvPr id="40" name="右箭头 39"/>
          <p:cNvSpPr/>
          <p:nvPr/>
        </p:nvSpPr>
        <p:spPr>
          <a:xfrm>
            <a:off x="1406973" y="3845900"/>
            <a:ext cx="333600" cy="1020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1" name="右箭头 40"/>
          <p:cNvSpPr/>
          <p:nvPr/>
        </p:nvSpPr>
        <p:spPr>
          <a:xfrm>
            <a:off x="7294296" y="3920660"/>
            <a:ext cx="340015" cy="10200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5" name="Text Box 23"/>
          <p:cNvSpPr txBox="1">
            <a:spLocks noChangeArrowheads="1"/>
          </p:cNvSpPr>
          <p:nvPr/>
        </p:nvSpPr>
        <p:spPr bwMode="gray">
          <a:xfrm>
            <a:off x="1932591" y="2627732"/>
            <a:ext cx="776175" cy="246221"/>
          </a:xfrm>
          <a:prstGeom prst="rect">
            <a:avLst/>
          </a:prstGeom>
          <a:noFill/>
          <a:ln w="9525">
            <a:noFill/>
            <a:miter lim="800000"/>
          </a:ln>
          <a:effectLst/>
        </p:spPr>
        <p:txBody>
          <a:bodyPr wrap="none">
            <a:spAutoFit/>
          </a:bodyPr>
          <a:lstStyle/>
          <a:p>
            <a:pPr algn="ctr" eaLnBrk="0" hangingPunct="0"/>
            <a:r>
              <a:rPr lang="zh-CN" altLang="en-US" sz="1000" b="1" dirty="0">
                <a:solidFill>
                  <a:srgbClr val="FFFFFF"/>
                </a:solidFill>
                <a:latin typeface="微软雅黑" panose="020B0503020204020204" pitchFamily="34" charset="-122"/>
                <a:ea typeface="微软雅黑" panose="020B0503020204020204" pitchFamily="34" charset="-122"/>
              </a:rPr>
              <a:t>工序</a:t>
            </a:r>
            <a:r>
              <a:rPr lang="en-US" altLang="zh-CN" sz="1000" b="1" dirty="0">
                <a:solidFill>
                  <a:srgbClr val="FFFFFF"/>
                </a:solidFill>
                <a:latin typeface="微软雅黑" panose="020B0503020204020204" pitchFamily="34" charset="-122"/>
                <a:ea typeface="微软雅黑" panose="020B0503020204020204" pitchFamily="34" charset="-122"/>
              </a:rPr>
              <a:t>1</a:t>
            </a:r>
            <a:r>
              <a:rPr lang="zh-CN" altLang="en-US" sz="1000" b="1" dirty="0">
                <a:solidFill>
                  <a:srgbClr val="FFFFFF"/>
                </a:solidFill>
                <a:latin typeface="微软雅黑" panose="020B0503020204020204" pitchFamily="34" charset="-122"/>
                <a:ea typeface="微软雅黑" panose="020B0503020204020204" pitchFamily="34" charset="-122"/>
              </a:rPr>
              <a:t>计划</a:t>
            </a:r>
            <a:endParaRPr lang="en-US" altLang="zh-CN" sz="1000" b="1" dirty="0">
              <a:solidFill>
                <a:srgbClr val="FFFFFF"/>
              </a:solidFill>
              <a:latin typeface="微软雅黑" panose="020B0503020204020204" pitchFamily="34" charset="-122"/>
              <a:ea typeface="微软雅黑" panose="020B0503020204020204" pitchFamily="34" charset="-122"/>
            </a:endParaRPr>
          </a:p>
        </p:txBody>
      </p:sp>
      <p:sp>
        <p:nvSpPr>
          <p:cNvPr id="91" name="AutoShape 15"/>
          <p:cNvSpPr>
            <a:spLocks noChangeArrowheads="1"/>
          </p:cNvSpPr>
          <p:nvPr/>
        </p:nvSpPr>
        <p:spPr bwMode="gray">
          <a:xfrm>
            <a:off x="1946784" y="3505989"/>
            <a:ext cx="1178854" cy="302051"/>
          </a:xfrm>
          <a:prstGeom prst="can">
            <a:avLst>
              <a:gd name="adj" fmla="val 25000"/>
            </a:avLst>
          </a:prstGeom>
        </p:spPr>
        <p:style>
          <a:lnRef idx="0">
            <a:schemeClr val="accent4"/>
          </a:lnRef>
          <a:fillRef idx="3">
            <a:schemeClr val="accent4"/>
          </a:fillRef>
          <a:effectRef idx="3">
            <a:schemeClr val="accent4"/>
          </a:effectRef>
          <a:fontRef idx="minor">
            <a:schemeClr val="lt1"/>
          </a:fontRef>
        </p:style>
        <p:txBody>
          <a:bodyPr wrap="none" anchor="ctr"/>
          <a:lstStyle/>
          <a:p>
            <a:endParaRPr lang="zh-CN" altLang="en-US" sz="1050">
              <a:latin typeface="微软雅黑" panose="020B0503020204020204" pitchFamily="34" charset="-122"/>
              <a:ea typeface="微软雅黑" panose="020B0503020204020204" pitchFamily="34" charset="-122"/>
            </a:endParaRPr>
          </a:p>
        </p:txBody>
      </p:sp>
      <p:sp>
        <p:nvSpPr>
          <p:cNvPr id="92" name="Text Box 23"/>
          <p:cNvSpPr txBox="1">
            <a:spLocks noChangeArrowheads="1"/>
          </p:cNvSpPr>
          <p:nvPr/>
        </p:nvSpPr>
        <p:spPr bwMode="gray">
          <a:xfrm>
            <a:off x="2049655" y="3593692"/>
            <a:ext cx="983001" cy="246221"/>
          </a:xfrm>
          <a:prstGeom prst="rect">
            <a:avLst/>
          </a:prstGeom>
          <a:noFill/>
          <a:ln w="9525">
            <a:noFill/>
            <a:miter lim="800000"/>
          </a:ln>
          <a:effectLst/>
        </p:spPr>
        <p:txBody>
          <a:bodyPr wrap="square">
            <a:spAutoFit/>
          </a:bodyPr>
          <a:lstStyle/>
          <a:p>
            <a:pPr algn="ctr" eaLnBrk="0" hangingPunct="0"/>
            <a:r>
              <a:rPr lang="zh-CN" altLang="en-US" sz="1000" b="1">
                <a:solidFill>
                  <a:srgbClr val="FFFFFF"/>
                </a:solidFill>
                <a:latin typeface="微软雅黑" panose="020B0503020204020204" pitchFamily="34" charset="-122"/>
                <a:ea typeface="微软雅黑" panose="020B0503020204020204" pitchFamily="34" charset="-122"/>
              </a:rPr>
              <a:t>步骤</a:t>
            </a:r>
            <a:r>
              <a:rPr lang="en-US" altLang="zh-CN" sz="1000" b="1">
                <a:solidFill>
                  <a:srgbClr val="FFFFFF"/>
                </a:solidFill>
                <a:latin typeface="微软雅黑" panose="020B0503020204020204" pitchFamily="34" charset="-122"/>
                <a:ea typeface="微软雅黑" panose="020B0503020204020204" pitchFamily="34" charset="-122"/>
              </a:rPr>
              <a:t>1</a:t>
            </a:r>
            <a:r>
              <a:rPr lang="zh-CN" altLang="en-US" sz="1000" b="1">
                <a:solidFill>
                  <a:srgbClr val="FFFFFF"/>
                </a:solidFill>
                <a:latin typeface="微软雅黑" panose="020B0503020204020204" pitchFamily="34" charset="-122"/>
                <a:ea typeface="微软雅黑" panose="020B0503020204020204" pitchFamily="34" charset="-122"/>
              </a:rPr>
              <a:t>统计</a:t>
            </a:r>
            <a:endParaRPr lang="en-US" altLang="zh-CN" sz="1000" b="1" dirty="0">
              <a:solidFill>
                <a:srgbClr val="FFFFFF"/>
              </a:solidFill>
              <a:latin typeface="微软雅黑" panose="020B0503020204020204" pitchFamily="34" charset="-122"/>
              <a:ea typeface="微软雅黑" panose="020B0503020204020204" pitchFamily="34" charset="-122"/>
            </a:endParaRPr>
          </a:p>
        </p:txBody>
      </p:sp>
      <p:sp>
        <p:nvSpPr>
          <p:cNvPr id="97" name="圆角矩形 96"/>
          <p:cNvSpPr/>
          <p:nvPr/>
        </p:nvSpPr>
        <p:spPr>
          <a:xfrm>
            <a:off x="3836695" y="3851855"/>
            <a:ext cx="1247392" cy="435800"/>
          </a:xfrm>
          <a:prstGeom prst="roundRect">
            <a:avLst>
              <a:gd name="adj" fmla="val 10000"/>
            </a:avLst>
          </a:prstGeom>
          <a:solidFill>
            <a:schemeClr val="accent1">
              <a:lumMod val="75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zh-CN" altLang="en-US" b="1">
                <a:latin typeface="微软雅黑" panose="020B0503020204020204" pitchFamily="34" charset="-122"/>
                <a:ea typeface="微软雅黑" panose="020B0503020204020204" pitchFamily="34" charset="-122"/>
              </a:rPr>
              <a:t>步骤</a:t>
            </a:r>
            <a:r>
              <a:rPr lang="en-US" altLang="zh-CN" b="1">
                <a:latin typeface="微软雅黑" panose="020B0503020204020204" pitchFamily="34" charset="-122"/>
                <a:ea typeface="微软雅黑" panose="020B0503020204020204" pitchFamily="34" charset="-122"/>
              </a:rPr>
              <a:t>2</a:t>
            </a:r>
            <a:endParaRPr lang="zh-CN" altLang="en-US" b="1" dirty="0">
              <a:latin typeface="微软雅黑" panose="020B0503020204020204" pitchFamily="34" charset="-122"/>
              <a:ea typeface="微软雅黑" panose="020B0503020204020204" pitchFamily="34" charset="-122"/>
            </a:endParaRPr>
          </a:p>
        </p:txBody>
      </p:sp>
      <p:sp>
        <p:nvSpPr>
          <p:cNvPr id="102" name="圆角矩形 101"/>
          <p:cNvSpPr/>
          <p:nvPr/>
        </p:nvSpPr>
        <p:spPr>
          <a:xfrm>
            <a:off x="5866872" y="3851855"/>
            <a:ext cx="1247392" cy="435800"/>
          </a:xfrm>
          <a:prstGeom prst="roundRect">
            <a:avLst>
              <a:gd name="adj" fmla="val 10000"/>
            </a:avLst>
          </a:prstGeom>
          <a:solidFill>
            <a:schemeClr val="accent6">
              <a:lumMod val="75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zh-CN" altLang="en-US" b="1">
                <a:latin typeface="微软雅黑" panose="020B0503020204020204" pitchFamily="34" charset="-122"/>
                <a:ea typeface="微软雅黑" panose="020B0503020204020204" pitchFamily="34" charset="-122"/>
              </a:rPr>
              <a:t>步骤</a:t>
            </a:r>
            <a:r>
              <a:rPr lang="en-US" altLang="zh-CN" b="1">
                <a:latin typeface="微软雅黑" panose="020B0503020204020204" pitchFamily="34" charset="-122"/>
                <a:ea typeface="微软雅黑" panose="020B0503020204020204" pitchFamily="34" charset="-122"/>
              </a:rPr>
              <a:t>3</a:t>
            </a:r>
            <a:endParaRPr lang="zh-CN" altLang="en-US" b="1" dirty="0">
              <a:latin typeface="微软雅黑" panose="020B0503020204020204" pitchFamily="34" charset="-122"/>
              <a:ea typeface="微软雅黑" panose="020B0503020204020204" pitchFamily="34" charset="-122"/>
            </a:endParaRPr>
          </a:p>
        </p:txBody>
      </p:sp>
      <p:sp>
        <p:nvSpPr>
          <p:cNvPr id="125" name="AutoShape 15"/>
          <p:cNvSpPr>
            <a:spLocks noChangeArrowheads="1"/>
          </p:cNvSpPr>
          <p:nvPr/>
        </p:nvSpPr>
        <p:spPr bwMode="gray">
          <a:xfrm>
            <a:off x="3822524" y="3212842"/>
            <a:ext cx="1267418" cy="302051"/>
          </a:xfrm>
          <a:prstGeom prst="can">
            <a:avLst>
              <a:gd name="adj" fmla="val 25000"/>
            </a:avLst>
          </a:prstGeom>
          <a:solidFill>
            <a:schemeClr val="accent1">
              <a:lumMod val="75000"/>
            </a:schemeClr>
          </a:solidFill>
          <a:ln w="9525">
            <a:noFill/>
            <a:round/>
          </a:ln>
          <a:effectLst/>
        </p:spPr>
        <p:txBody>
          <a:bodyPr wrap="none" anchor="ctr"/>
          <a:lstStyle/>
          <a:p>
            <a:endParaRPr lang="zh-CN" altLang="en-US" sz="1050">
              <a:latin typeface="微软雅黑" panose="020B0503020204020204" pitchFamily="34" charset="-122"/>
              <a:ea typeface="微软雅黑" panose="020B0503020204020204" pitchFamily="34" charset="-122"/>
            </a:endParaRPr>
          </a:p>
        </p:txBody>
      </p:sp>
      <p:sp>
        <p:nvSpPr>
          <p:cNvPr id="126" name="Text Box 23"/>
          <p:cNvSpPr txBox="1">
            <a:spLocks noChangeArrowheads="1"/>
          </p:cNvSpPr>
          <p:nvPr/>
        </p:nvSpPr>
        <p:spPr bwMode="gray">
          <a:xfrm>
            <a:off x="3887570" y="3278209"/>
            <a:ext cx="1224054" cy="246221"/>
          </a:xfrm>
          <a:prstGeom prst="rect">
            <a:avLst/>
          </a:prstGeom>
          <a:noFill/>
          <a:ln w="9525">
            <a:noFill/>
            <a:miter lim="800000"/>
          </a:ln>
          <a:effectLst/>
        </p:spPr>
        <p:txBody>
          <a:bodyPr wrap="square">
            <a:spAutoFit/>
          </a:bodyPr>
          <a:lstStyle/>
          <a:p>
            <a:pPr algn="ctr" eaLnBrk="0" hangingPunct="0"/>
            <a:r>
              <a:rPr lang="zh-CN" altLang="en-US" sz="1000" b="1">
                <a:solidFill>
                  <a:srgbClr val="FFFFFF"/>
                </a:solidFill>
                <a:latin typeface="微软雅黑" panose="020B0503020204020204" pitchFamily="34" charset="-122"/>
                <a:ea typeface="微软雅黑" panose="020B0503020204020204" pitchFamily="34" charset="-122"/>
              </a:rPr>
              <a:t>步骤</a:t>
            </a:r>
            <a:r>
              <a:rPr lang="en-US" altLang="zh-CN" sz="1000" b="1">
                <a:solidFill>
                  <a:srgbClr val="FFFFFF"/>
                </a:solidFill>
                <a:latin typeface="微软雅黑" panose="020B0503020204020204" pitchFamily="34" charset="-122"/>
                <a:ea typeface="微软雅黑" panose="020B0503020204020204" pitchFamily="34" charset="-122"/>
              </a:rPr>
              <a:t>1</a:t>
            </a:r>
            <a:r>
              <a:rPr lang="zh-CN" altLang="en-US" sz="1000" b="1">
                <a:solidFill>
                  <a:srgbClr val="FFFFFF"/>
                </a:solidFill>
                <a:latin typeface="微软雅黑" panose="020B0503020204020204" pitchFamily="34" charset="-122"/>
                <a:ea typeface="微软雅黑" panose="020B0503020204020204" pitchFamily="34" charset="-122"/>
              </a:rPr>
              <a:t>转移步骤</a:t>
            </a:r>
            <a:r>
              <a:rPr lang="en-US" altLang="zh-CN" sz="1000" b="1">
                <a:solidFill>
                  <a:srgbClr val="FFFFFF"/>
                </a:solidFill>
                <a:latin typeface="微软雅黑" panose="020B0503020204020204" pitchFamily="34" charset="-122"/>
                <a:ea typeface="微软雅黑" panose="020B0503020204020204" pitchFamily="34" charset="-122"/>
              </a:rPr>
              <a:t>2</a:t>
            </a:r>
            <a:endParaRPr lang="en-US" altLang="zh-CN" sz="1000" b="1" dirty="0">
              <a:solidFill>
                <a:srgbClr val="FFFFFF"/>
              </a:solidFill>
              <a:latin typeface="微软雅黑" panose="020B0503020204020204" pitchFamily="34" charset="-122"/>
              <a:ea typeface="微软雅黑" panose="020B0503020204020204" pitchFamily="34" charset="-122"/>
            </a:endParaRPr>
          </a:p>
        </p:txBody>
      </p:sp>
      <p:sp>
        <p:nvSpPr>
          <p:cNvPr id="127" name="AutoShape 15"/>
          <p:cNvSpPr>
            <a:spLocks noChangeArrowheads="1"/>
          </p:cNvSpPr>
          <p:nvPr/>
        </p:nvSpPr>
        <p:spPr bwMode="gray">
          <a:xfrm>
            <a:off x="3822524" y="3530151"/>
            <a:ext cx="1267418" cy="302051"/>
          </a:xfrm>
          <a:prstGeom prst="can">
            <a:avLst>
              <a:gd name="adj" fmla="val 25000"/>
            </a:avLst>
          </a:prstGeom>
          <a:solidFill>
            <a:schemeClr val="accent1">
              <a:lumMod val="75000"/>
            </a:schemeClr>
          </a:solidFill>
          <a:ln w="9525">
            <a:noFill/>
            <a:round/>
          </a:ln>
          <a:effectLst/>
        </p:spPr>
        <p:txBody>
          <a:bodyPr wrap="none" anchor="ctr"/>
          <a:lstStyle/>
          <a:p>
            <a:endParaRPr lang="zh-CN" altLang="en-US" sz="1050">
              <a:latin typeface="微软雅黑" panose="020B0503020204020204" pitchFamily="34" charset="-122"/>
              <a:ea typeface="微软雅黑" panose="020B0503020204020204" pitchFamily="34" charset="-122"/>
            </a:endParaRPr>
          </a:p>
        </p:txBody>
      </p:sp>
      <p:sp>
        <p:nvSpPr>
          <p:cNvPr id="128" name="Text Box 23"/>
          <p:cNvSpPr txBox="1">
            <a:spLocks noChangeArrowheads="1"/>
          </p:cNvSpPr>
          <p:nvPr/>
        </p:nvSpPr>
        <p:spPr bwMode="gray">
          <a:xfrm>
            <a:off x="3834192" y="3567805"/>
            <a:ext cx="1224054" cy="246221"/>
          </a:xfrm>
          <a:prstGeom prst="rect">
            <a:avLst/>
          </a:prstGeom>
          <a:noFill/>
          <a:ln w="9525">
            <a:noFill/>
            <a:miter lim="800000"/>
          </a:ln>
          <a:effectLst/>
        </p:spPr>
        <p:txBody>
          <a:bodyPr wrap="square">
            <a:spAutoFit/>
          </a:bodyPr>
          <a:lstStyle/>
          <a:p>
            <a:pPr algn="ctr" eaLnBrk="0" hangingPunct="0"/>
            <a:r>
              <a:rPr lang="zh-CN" altLang="en-US" sz="1000" b="1">
                <a:solidFill>
                  <a:srgbClr val="FFFFFF"/>
                </a:solidFill>
                <a:latin typeface="微软雅黑" panose="020B0503020204020204" pitchFamily="34" charset="-122"/>
                <a:ea typeface="微软雅黑" panose="020B0503020204020204" pitchFamily="34" charset="-122"/>
              </a:rPr>
              <a:t>步骤</a:t>
            </a:r>
            <a:r>
              <a:rPr lang="en-US" altLang="zh-CN" sz="1000" b="1">
                <a:solidFill>
                  <a:srgbClr val="FFFFFF"/>
                </a:solidFill>
                <a:latin typeface="微软雅黑" panose="020B0503020204020204" pitchFamily="34" charset="-122"/>
                <a:ea typeface="微软雅黑" panose="020B0503020204020204" pitchFamily="34" charset="-122"/>
              </a:rPr>
              <a:t>2</a:t>
            </a:r>
            <a:r>
              <a:rPr lang="zh-CN" altLang="en-US" sz="1000" b="1" dirty="0">
                <a:solidFill>
                  <a:srgbClr val="FFFFFF"/>
                </a:solidFill>
                <a:latin typeface="微软雅黑" panose="020B0503020204020204" pitchFamily="34" charset="-122"/>
                <a:ea typeface="微软雅黑" panose="020B0503020204020204" pitchFamily="34" charset="-122"/>
              </a:rPr>
              <a:t>统计资料</a:t>
            </a:r>
            <a:endParaRPr lang="en-US" altLang="zh-CN" sz="1000" b="1" dirty="0">
              <a:solidFill>
                <a:srgbClr val="FFFFFF"/>
              </a:solidFill>
              <a:latin typeface="微软雅黑" panose="020B0503020204020204" pitchFamily="34" charset="-122"/>
              <a:ea typeface="微软雅黑" panose="020B0503020204020204" pitchFamily="34" charset="-122"/>
            </a:endParaRPr>
          </a:p>
        </p:txBody>
      </p:sp>
      <p:sp>
        <p:nvSpPr>
          <p:cNvPr id="129" name="AutoShape 15"/>
          <p:cNvSpPr>
            <a:spLocks noChangeArrowheads="1"/>
          </p:cNvSpPr>
          <p:nvPr/>
        </p:nvSpPr>
        <p:spPr bwMode="gray">
          <a:xfrm>
            <a:off x="5836960" y="3203973"/>
            <a:ext cx="1267418" cy="302051"/>
          </a:xfrm>
          <a:prstGeom prst="can">
            <a:avLst>
              <a:gd name="adj" fmla="val 25000"/>
            </a:avLst>
          </a:prstGeom>
          <a:solidFill>
            <a:schemeClr val="accent6">
              <a:lumMod val="75000"/>
            </a:schemeClr>
          </a:solidFill>
          <a:ln w="9525">
            <a:noFill/>
            <a:round/>
          </a:ln>
          <a:effectLst/>
        </p:spPr>
        <p:txBody>
          <a:bodyPr wrap="none" anchor="ctr"/>
          <a:lstStyle/>
          <a:p>
            <a:endParaRPr lang="zh-CN" altLang="en-US" sz="1050">
              <a:latin typeface="微软雅黑" panose="020B0503020204020204" pitchFamily="34" charset="-122"/>
              <a:ea typeface="微软雅黑" panose="020B0503020204020204" pitchFamily="34" charset="-122"/>
            </a:endParaRPr>
          </a:p>
        </p:txBody>
      </p:sp>
      <p:sp>
        <p:nvSpPr>
          <p:cNvPr id="130" name="Text Box 23"/>
          <p:cNvSpPr txBox="1">
            <a:spLocks noChangeArrowheads="1"/>
          </p:cNvSpPr>
          <p:nvPr/>
        </p:nvSpPr>
        <p:spPr bwMode="gray">
          <a:xfrm>
            <a:off x="5887543" y="3216347"/>
            <a:ext cx="1224054" cy="246221"/>
          </a:xfrm>
          <a:prstGeom prst="rect">
            <a:avLst/>
          </a:prstGeom>
          <a:noFill/>
          <a:ln w="9525">
            <a:noFill/>
            <a:miter lim="800000"/>
          </a:ln>
          <a:effectLst/>
        </p:spPr>
        <p:txBody>
          <a:bodyPr wrap="square">
            <a:spAutoFit/>
          </a:bodyPr>
          <a:lstStyle/>
          <a:p>
            <a:pPr algn="ctr" eaLnBrk="0" hangingPunct="0"/>
            <a:r>
              <a:rPr lang="zh-CN" altLang="en-US" sz="1000" b="1">
                <a:solidFill>
                  <a:srgbClr val="FFFFFF"/>
                </a:solidFill>
                <a:latin typeface="微软雅黑" panose="020B0503020204020204" pitchFamily="34" charset="-122"/>
                <a:ea typeface="微软雅黑" panose="020B0503020204020204" pitchFamily="34" charset="-122"/>
              </a:rPr>
              <a:t>步骤</a:t>
            </a:r>
            <a:r>
              <a:rPr lang="en-US" altLang="zh-CN" sz="1000" b="1">
                <a:solidFill>
                  <a:srgbClr val="FFFFFF"/>
                </a:solidFill>
                <a:latin typeface="微软雅黑" panose="020B0503020204020204" pitchFamily="34" charset="-122"/>
                <a:ea typeface="微软雅黑" panose="020B0503020204020204" pitchFamily="34" charset="-122"/>
              </a:rPr>
              <a:t>2</a:t>
            </a:r>
            <a:r>
              <a:rPr lang="zh-CN" altLang="en-US" sz="1000" b="1">
                <a:solidFill>
                  <a:srgbClr val="FFFFFF"/>
                </a:solidFill>
                <a:latin typeface="微软雅黑" panose="020B0503020204020204" pitchFamily="34" charset="-122"/>
                <a:ea typeface="微软雅黑" panose="020B0503020204020204" pitchFamily="34" charset="-122"/>
              </a:rPr>
              <a:t>转移步骤</a:t>
            </a:r>
            <a:r>
              <a:rPr lang="en-US" altLang="zh-CN" sz="1000" b="1">
                <a:solidFill>
                  <a:srgbClr val="FFFFFF"/>
                </a:solidFill>
                <a:latin typeface="微软雅黑" panose="020B0503020204020204" pitchFamily="34" charset="-122"/>
                <a:ea typeface="微软雅黑" panose="020B0503020204020204" pitchFamily="34" charset="-122"/>
              </a:rPr>
              <a:t>3</a:t>
            </a:r>
            <a:endParaRPr lang="en-US" altLang="zh-CN" sz="1000" b="1" dirty="0">
              <a:solidFill>
                <a:srgbClr val="FFFFFF"/>
              </a:solidFill>
              <a:latin typeface="微软雅黑" panose="020B0503020204020204" pitchFamily="34" charset="-122"/>
              <a:ea typeface="微软雅黑" panose="020B0503020204020204" pitchFamily="34" charset="-122"/>
            </a:endParaRPr>
          </a:p>
        </p:txBody>
      </p:sp>
      <p:sp>
        <p:nvSpPr>
          <p:cNvPr id="131" name="AutoShape 15"/>
          <p:cNvSpPr>
            <a:spLocks noChangeArrowheads="1"/>
          </p:cNvSpPr>
          <p:nvPr/>
        </p:nvSpPr>
        <p:spPr bwMode="gray">
          <a:xfrm>
            <a:off x="5836960" y="3521281"/>
            <a:ext cx="1267418" cy="302051"/>
          </a:xfrm>
          <a:prstGeom prst="can">
            <a:avLst>
              <a:gd name="adj" fmla="val 25000"/>
            </a:avLst>
          </a:prstGeom>
          <a:solidFill>
            <a:schemeClr val="accent6">
              <a:lumMod val="75000"/>
            </a:schemeClr>
          </a:solidFill>
          <a:ln w="9525">
            <a:noFill/>
            <a:round/>
          </a:ln>
          <a:effectLst/>
        </p:spPr>
        <p:txBody>
          <a:bodyPr wrap="none" anchor="ctr"/>
          <a:lstStyle/>
          <a:p>
            <a:endParaRPr lang="zh-CN" altLang="en-US" sz="1050">
              <a:latin typeface="微软雅黑" panose="020B0503020204020204" pitchFamily="34" charset="-122"/>
              <a:ea typeface="微软雅黑" panose="020B0503020204020204" pitchFamily="34" charset="-122"/>
            </a:endParaRPr>
          </a:p>
        </p:txBody>
      </p:sp>
      <p:sp>
        <p:nvSpPr>
          <p:cNvPr id="132" name="Text Box 23"/>
          <p:cNvSpPr txBox="1">
            <a:spLocks noChangeArrowheads="1"/>
          </p:cNvSpPr>
          <p:nvPr/>
        </p:nvSpPr>
        <p:spPr bwMode="gray">
          <a:xfrm>
            <a:off x="5878541" y="3543885"/>
            <a:ext cx="1224054" cy="246221"/>
          </a:xfrm>
          <a:prstGeom prst="rect">
            <a:avLst/>
          </a:prstGeom>
          <a:noFill/>
          <a:ln w="9525">
            <a:noFill/>
            <a:miter lim="800000"/>
          </a:ln>
          <a:effectLst/>
        </p:spPr>
        <p:txBody>
          <a:bodyPr wrap="square">
            <a:spAutoFit/>
          </a:bodyPr>
          <a:lstStyle/>
          <a:p>
            <a:pPr algn="ctr" eaLnBrk="0" hangingPunct="0"/>
            <a:r>
              <a:rPr lang="zh-CN" altLang="en-US" sz="1000" b="1">
                <a:solidFill>
                  <a:srgbClr val="FFFFFF"/>
                </a:solidFill>
                <a:latin typeface="微软雅黑" panose="020B0503020204020204" pitchFamily="34" charset="-122"/>
                <a:ea typeface="微软雅黑" panose="020B0503020204020204" pitchFamily="34" charset="-122"/>
              </a:rPr>
              <a:t>步骤</a:t>
            </a:r>
            <a:r>
              <a:rPr lang="en-US" altLang="zh-CN" sz="1000" b="1">
                <a:solidFill>
                  <a:srgbClr val="FFFFFF"/>
                </a:solidFill>
                <a:latin typeface="微软雅黑" panose="020B0503020204020204" pitchFamily="34" charset="-122"/>
                <a:ea typeface="微软雅黑" panose="020B0503020204020204" pitchFamily="34" charset="-122"/>
              </a:rPr>
              <a:t>3</a:t>
            </a:r>
            <a:r>
              <a:rPr lang="zh-CN" altLang="en-US" sz="1000" b="1" dirty="0">
                <a:solidFill>
                  <a:srgbClr val="FFFFFF"/>
                </a:solidFill>
                <a:latin typeface="微软雅黑" panose="020B0503020204020204" pitchFamily="34" charset="-122"/>
                <a:ea typeface="微软雅黑" panose="020B0503020204020204" pitchFamily="34" charset="-122"/>
              </a:rPr>
              <a:t>统计资料</a:t>
            </a:r>
            <a:endParaRPr lang="en-US" altLang="zh-CN" sz="1000" b="1" dirty="0">
              <a:solidFill>
                <a:srgbClr val="FFFFFF"/>
              </a:solidFill>
              <a:latin typeface="微软雅黑" panose="020B0503020204020204" pitchFamily="34" charset="-122"/>
              <a:ea typeface="微软雅黑" panose="020B0503020204020204" pitchFamily="34" charset="-122"/>
            </a:endParaRPr>
          </a:p>
        </p:txBody>
      </p:sp>
      <p:sp>
        <p:nvSpPr>
          <p:cNvPr id="133" name="右箭头 132"/>
          <p:cNvSpPr/>
          <p:nvPr/>
        </p:nvSpPr>
        <p:spPr>
          <a:xfrm>
            <a:off x="5336893" y="3827461"/>
            <a:ext cx="340015" cy="255012"/>
          </a:xfrm>
          <a:prstGeom prst="rightArrow">
            <a:avLst/>
          </a:prstGeom>
          <a:solidFill>
            <a:schemeClr val="accent1">
              <a:lumMod val="75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lang="zh-CN" altLang="en-US" b="1" dirty="0">
              <a:latin typeface="微软雅黑" panose="020B0503020204020204" pitchFamily="34" charset="-122"/>
              <a:ea typeface="微软雅黑" panose="020B0503020204020204" pitchFamily="34" charset="-122"/>
            </a:endParaRPr>
          </a:p>
        </p:txBody>
      </p:sp>
      <p:sp>
        <p:nvSpPr>
          <p:cNvPr id="164" name="TextBox 163"/>
          <p:cNvSpPr txBox="1"/>
          <p:nvPr/>
        </p:nvSpPr>
        <p:spPr>
          <a:xfrm>
            <a:off x="429895" y="3233455"/>
            <a:ext cx="1025815" cy="307777"/>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订单下达</a:t>
            </a:r>
            <a:endParaRPr lang="zh-CN" altLang="en-US" sz="1400" b="1" dirty="0">
              <a:latin typeface="微软雅黑" panose="020B0503020204020204" pitchFamily="34" charset="-122"/>
              <a:ea typeface="微软雅黑" panose="020B0503020204020204" pitchFamily="34" charset="-122"/>
            </a:endParaRPr>
          </a:p>
        </p:txBody>
      </p:sp>
      <p:sp>
        <p:nvSpPr>
          <p:cNvPr id="67" name="任意多边形 29"/>
          <p:cNvSpPr/>
          <p:nvPr/>
        </p:nvSpPr>
        <p:spPr>
          <a:xfrm>
            <a:off x="1143623" y="1316650"/>
            <a:ext cx="788574" cy="914745"/>
          </a:xfrm>
          <a:custGeom>
            <a:avLst/>
            <a:gdLst>
              <a:gd name="connsiteX0" fmla="*/ 528437 w 1558835"/>
              <a:gd name="connsiteY0" fmla="*/ 647221 h 1808248"/>
              <a:gd name="connsiteX1" fmla="*/ 249763 w 1558835"/>
              <a:gd name="connsiteY1" fmla="*/ 925895 h 1808248"/>
              <a:gd name="connsiteX2" fmla="*/ 528437 w 1558835"/>
              <a:gd name="connsiteY2" fmla="*/ 1204569 h 1808248"/>
              <a:gd name="connsiteX3" fmla="*/ 807111 w 1558835"/>
              <a:gd name="connsiteY3" fmla="*/ 925895 h 1808248"/>
              <a:gd name="connsiteX4" fmla="*/ 528437 w 1558835"/>
              <a:gd name="connsiteY4" fmla="*/ 647221 h 1808248"/>
              <a:gd name="connsiteX5" fmla="*/ 0 w 1558835"/>
              <a:gd name="connsiteY5" fmla="*/ 0 h 1808248"/>
              <a:gd name="connsiteX6" fmla="*/ 1558835 w 1558835"/>
              <a:gd name="connsiteY6" fmla="*/ 904125 h 1808248"/>
              <a:gd name="connsiteX7" fmla="*/ 0 w 1558835"/>
              <a:gd name="connsiteY7" fmla="*/ 1808248 h 18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835" h="1808248">
                <a:moveTo>
                  <a:pt x="528437" y="647221"/>
                </a:moveTo>
                <a:cubicBezTo>
                  <a:pt x="374530" y="647221"/>
                  <a:pt x="249763" y="771988"/>
                  <a:pt x="249763" y="925895"/>
                </a:cubicBezTo>
                <a:cubicBezTo>
                  <a:pt x="249763" y="1079802"/>
                  <a:pt x="374530" y="1204569"/>
                  <a:pt x="528437" y="1204569"/>
                </a:cubicBezTo>
                <a:cubicBezTo>
                  <a:pt x="682344" y="1204569"/>
                  <a:pt x="807111" y="1079802"/>
                  <a:pt x="807111" y="925895"/>
                </a:cubicBezTo>
                <a:cubicBezTo>
                  <a:pt x="807111" y="771988"/>
                  <a:pt x="682344" y="647221"/>
                  <a:pt x="528437" y="647221"/>
                </a:cubicBezTo>
                <a:close/>
                <a:moveTo>
                  <a:pt x="0" y="0"/>
                </a:moveTo>
                <a:lnTo>
                  <a:pt x="1558835" y="904125"/>
                </a:lnTo>
                <a:lnTo>
                  <a:pt x="0" y="180824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30"/>
          <p:cNvSpPr/>
          <p:nvPr/>
        </p:nvSpPr>
        <p:spPr>
          <a:xfrm>
            <a:off x="2961481" y="1272668"/>
            <a:ext cx="788574" cy="914745"/>
          </a:xfrm>
          <a:custGeom>
            <a:avLst/>
            <a:gdLst>
              <a:gd name="connsiteX0" fmla="*/ 528437 w 1558835"/>
              <a:gd name="connsiteY0" fmla="*/ 647221 h 1808248"/>
              <a:gd name="connsiteX1" fmla="*/ 249763 w 1558835"/>
              <a:gd name="connsiteY1" fmla="*/ 925895 h 1808248"/>
              <a:gd name="connsiteX2" fmla="*/ 528437 w 1558835"/>
              <a:gd name="connsiteY2" fmla="*/ 1204569 h 1808248"/>
              <a:gd name="connsiteX3" fmla="*/ 807111 w 1558835"/>
              <a:gd name="connsiteY3" fmla="*/ 925895 h 1808248"/>
              <a:gd name="connsiteX4" fmla="*/ 528437 w 1558835"/>
              <a:gd name="connsiteY4" fmla="*/ 647221 h 1808248"/>
              <a:gd name="connsiteX5" fmla="*/ 0 w 1558835"/>
              <a:gd name="connsiteY5" fmla="*/ 0 h 1808248"/>
              <a:gd name="connsiteX6" fmla="*/ 1558835 w 1558835"/>
              <a:gd name="connsiteY6" fmla="*/ 904125 h 1808248"/>
              <a:gd name="connsiteX7" fmla="*/ 0 w 1558835"/>
              <a:gd name="connsiteY7" fmla="*/ 1808248 h 18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835" h="1808248">
                <a:moveTo>
                  <a:pt x="528437" y="647221"/>
                </a:moveTo>
                <a:cubicBezTo>
                  <a:pt x="374530" y="647221"/>
                  <a:pt x="249763" y="771988"/>
                  <a:pt x="249763" y="925895"/>
                </a:cubicBezTo>
                <a:cubicBezTo>
                  <a:pt x="249763" y="1079802"/>
                  <a:pt x="374530" y="1204569"/>
                  <a:pt x="528437" y="1204569"/>
                </a:cubicBezTo>
                <a:cubicBezTo>
                  <a:pt x="682344" y="1204569"/>
                  <a:pt x="807111" y="1079802"/>
                  <a:pt x="807111" y="925895"/>
                </a:cubicBezTo>
                <a:cubicBezTo>
                  <a:pt x="807111" y="771988"/>
                  <a:pt x="682344" y="647221"/>
                  <a:pt x="528437" y="647221"/>
                </a:cubicBezTo>
                <a:close/>
                <a:moveTo>
                  <a:pt x="0" y="0"/>
                </a:moveTo>
                <a:lnTo>
                  <a:pt x="1558835" y="904125"/>
                </a:lnTo>
                <a:lnTo>
                  <a:pt x="0" y="1808248"/>
                </a:lnTo>
                <a:close/>
              </a:path>
            </a:pathLst>
          </a:cu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任意多边形 31"/>
          <p:cNvSpPr/>
          <p:nvPr/>
        </p:nvSpPr>
        <p:spPr>
          <a:xfrm>
            <a:off x="4731509" y="1251495"/>
            <a:ext cx="788574" cy="914745"/>
          </a:xfrm>
          <a:custGeom>
            <a:avLst/>
            <a:gdLst>
              <a:gd name="connsiteX0" fmla="*/ 528437 w 1558835"/>
              <a:gd name="connsiteY0" fmla="*/ 647221 h 1808248"/>
              <a:gd name="connsiteX1" fmla="*/ 249763 w 1558835"/>
              <a:gd name="connsiteY1" fmla="*/ 925895 h 1808248"/>
              <a:gd name="connsiteX2" fmla="*/ 528437 w 1558835"/>
              <a:gd name="connsiteY2" fmla="*/ 1204569 h 1808248"/>
              <a:gd name="connsiteX3" fmla="*/ 807111 w 1558835"/>
              <a:gd name="connsiteY3" fmla="*/ 925895 h 1808248"/>
              <a:gd name="connsiteX4" fmla="*/ 528437 w 1558835"/>
              <a:gd name="connsiteY4" fmla="*/ 647221 h 1808248"/>
              <a:gd name="connsiteX5" fmla="*/ 0 w 1558835"/>
              <a:gd name="connsiteY5" fmla="*/ 0 h 1808248"/>
              <a:gd name="connsiteX6" fmla="*/ 1558835 w 1558835"/>
              <a:gd name="connsiteY6" fmla="*/ 904125 h 1808248"/>
              <a:gd name="connsiteX7" fmla="*/ 0 w 1558835"/>
              <a:gd name="connsiteY7" fmla="*/ 1808248 h 18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835" h="1808248">
                <a:moveTo>
                  <a:pt x="528437" y="647221"/>
                </a:moveTo>
                <a:cubicBezTo>
                  <a:pt x="374530" y="647221"/>
                  <a:pt x="249763" y="771988"/>
                  <a:pt x="249763" y="925895"/>
                </a:cubicBezTo>
                <a:cubicBezTo>
                  <a:pt x="249763" y="1079802"/>
                  <a:pt x="374530" y="1204569"/>
                  <a:pt x="528437" y="1204569"/>
                </a:cubicBezTo>
                <a:cubicBezTo>
                  <a:pt x="682344" y="1204569"/>
                  <a:pt x="807111" y="1079802"/>
                  <a:pt x="807111" y="925895"/>
                </a:cubicBezTo>
                <a:cubicBezTo>
                  <a:pt x="807111" y="771988"/>
                  <a:pt x="682344" y="647221"/>
                  <a:pt x="528437" y="647221"/>
                </a:cubicBezTo>
                <a:close/>
                <a:moveTo>
                  <a:pt x="0" y="0"/>
                </a:moveTo>
                <a:lnTo>
                  <a:pt x="1558835" y="904125"/>
                </a:lnTo>
                <a:lnTo>
                  <a:pt x="0" y="1808248"/>
                </a:lnTo>
                <a:close/>
              </a:path>
            </a:pathLst>
          </a:cu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sp>
        <p:nvSpPr>
          <p:cNvPr id="72" name="任意多边形 32"/>
          <p:cNvSpPr/>
          <p:nvPr/>
        </p:nvSpPr>
        <p:spPr>
          <a:xfrm>
            <a:off x="6505107" y="1262619"/>
            <a:ext cx="788574" cy="914745"/>
          </a:xfrm>
          <a:custGeom>
            <a:avLst/>
            <a:gdLst>
              <a:gd name="connsiteX0" fmla="*/ 528437 w 1558835"/>
              <a:gd name="connsiteY0" fmla="*/ 647221 h 1808248"/>
              <a:gd name="connsiteX1" fmla="*/ 249763 w 1558835"/>
              <a:gd name="connsiteY1" fmla="*/ 925895 h 1808248"/>
              <a:gd name="connsiteX2" fmla="*/ 528437 w 1558835"/>
              <a:gd name="connsiteY2" fmla="*/ 1204569 h 1808248"/>
              <a:gd name="connsiteX3" fmla="*/ 807111 w 1558835"/>
              <a:gd name="connsiteY3" fmla="*/ 925895 h 1808248"/>
              <a:gd name="connsiteX4" fmla="*/ 528437 w 1558835"/>
              <a:gd name="connsiteY4" fmla="*/ 647221 h 1808248"/>
              <a:gd name="connsiteX5" fmla="*/ 0 w 1558835"/>
              <a:gd name="connsiteY5" fmla="*/ 0 h 1808248"/>
              <a:gd name="connsiteX6" fmla="*/ 1558835 w 1558835"/>
              <a:gd name="connsiteY6" fmla="*/ 904125 h 1808248"/>
              <a:gd name="connsiteX7" fmla="*/ 0 w 1558835"/>
              <a:gd name="connsiteY7" fmla="*/ 1808248 h 18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835" h="1808248">
                <a:moveTo>
                  <a:pt x="528437" y="647221"/>
                </a:moveTo>
                <a:cubicBezTo>
                  <a:pt x="374530" y="647221"/>
                  <a:pt x="249763" y="771988"/>
                  <a:pt x="249763" y="925895"/>
                </a:cubicBezTo>
                <a:cubicBezTo>
                  <a:pt x="249763" y="1079802"/>
                  <a:pt x="374530" y="1204569"/>
                  <a:pt x="528437" y="1204569"/>
                </a:cubicBezTo>
                <a:cubicBezTo>
                  <a:pt x="682344" y="1204569"/>
                  <a:pt x="807111" y="1079802"/>
                  <a:pt x="807111" y="925895"/>
                </a:cubicBezTo>
                <a:cubicBezTo>
                  <a:pt x="807111" y="771988"/>
                  <a:pt x="682344" y="647221"/>
                  <a:pt x="528437" y="647221"/>
                </a:cubicBezTo>
                <a:close/>
                <a:moveTo>
                  <a:pt x="0" y="0"/>
                </a:moveTo>
                <a:lnTo>
                  <a:pt x="1558835" y="904125"/>
                </a:lnTo>
                <a:lnTo>
                  <a:pt x="0" y="1808248"/>
                </a:lnTo>
                <a:close/>
              </a:path>
            </a:pathLst>
          </a:cu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 name="组合 72"/>
          <p:cNvGrpSpPr/>
          <p:nvPr/>
        </p:nvGrpSpPr>
        <p:grpSpPr>
          <a:xfrm>
            <a:off x="2087431" y="1691624"/>
            <a:ext cx="390896" cy="190149"/>
            <a:chOff x="2020178" y="1934820"/>
            <a:chExt cx="537075" cy="261257"/>
          </a:xfrm>
          <a:solidFill>
            <a:schemeClr val="bg1">
              <a:lumMod val="65000"/>
            </a:schemeClr>
          </a:solidFill>
        </p:grpSpPr>
        <p:sp>
          <p:nvSpPr>
            <p:cNvPr id="112" name="燕尾形 6"/>
            <p:cNvSpPr/>
            <p:nvPr/>
          </p:nvSpPr>
          <p:spPr>
            <a:xfrm>
              <a:off x="2020178" y="1934820"/>
              <a:ext cx="261257" cy="261257"/>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3" name="燕尾形 36"/>
            <p:cNvSpPr/>
            <p:nvPr/>
          </p:nvSpPr>
          <p:spPr>
            <a:xfrm>
              <a:off x="2295996" y="1934820"/>
              <a:ext cx="261257" cy="261257"/>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4" name="组合 73"/>
          <p:cNvGrpSpPr/>
          <p:nvPr/>
        </p:nvGrpSpPr>
        <p:grpSpPr>
          <a:xfrm>
            <a:off x="3916051" y="1647642"/>
            <a:ext cx="390896" cy="190149"/>
            <a:chOff x="4262996" y="1934820"/>
            <a:chExt cx="537075" cy="261257"/>
          </a:xfrm>
          <a:solidFill>
            <a:srgbClr val="F39800"/>
          </a:solidFill>
        </p:grpSpPr>
        <p:sp>
          <p:nvSpPr>
            <p:cNvPr id="110" name="燕尾形 37"/>
            <p:cNvSpPr/>
            <p:nvPr/>
          </p:nvSpPr>
          <p:spPr>
            <a:xfrm>
              <a:off x="4262996" y="1934820"/>
              <a:ext cx="261257" cy="261257"/>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1" name="燕尾形 38"/>
            <p:cNvSpPr/>
            <p:nvPr/>
          </p:nvSpPr>
          <p:spPr>
            <a:xfrm>
              <a:off x="4538814" y="1934820"/>
              <a:ext cx="261257" cy="261257"/>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6" name="组合 75"/>
          <p:cNvGrpSpPr/>
          <p:nvPr/>
        </p:nvGrpSpPr>
        <p:grpSpPr>
          <a:xfrm>
            <a:off x="5801892" y="1637593"/>
            <a:ext cx="390896" cy="190149"/>
            <a:chOff x="6370919" y="1934820"/>
            <a:chExt cx="537075" cy="261257"/>
          </a:xfrm>
          <a:solidFill>
            <a:srgbClr val="E53B4A"/>
          </a:solidFill>
        </p:grpSpPr>
        <p:sp>
          <p:nvSpPr>
            <p:cNvPr id="108" name="燕尾形 39"/>
            <p:cNvSpPr/>
            <p:nvPr/>
          </p:nvSpPr>
          <p:spPr>
            <a:xfrm>
              <a:off x="6370919" y="1934820"/>
              <a:ext cx="261257" cy="261257"/>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9" name="燕尾形 40"/>
            <p:cNvSpPr/>
            <p:nvPr/>
          </p:nvSpPr>
          <p:spPr>
            <a:xfrm>
              <a:off x="6646737" y="1934820"/>
              <a:ext cx="261257" cy="261257"/>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7" name="组合 17"/>
          <p:cNvGrpSpPr/>
          <p:nvPr/>
        </p:nvGrpSpPr>
        <p:grpSpPr bwMode="auto">
          <a:xfrm rot="18900000">
            <a:off x="3130653" y="1651787"/>
            <a:ext cx="198231" cy="199107"/>
            <a:chOff x="5394325" y="2859088"/>
            <a:chExt cx="358775" cy="360362"/>
          </a:xfrm>
          <a:solidFill>
            <a:srgbClr val="F39800"/>
          </a:solidFill>
        </p:grpSpPr>
        <p:sp>
          <p:nvSpPr>
            <p:cNvPr id="101" name="AutoShape 37"/>
            <p:cNvSpPr/>
            <p:nvPr/>
          </p:nvSpPr>
          <p:spPr bwMode="auto">
            <a:xfrm>
              <a:off x="5394485" y="2892265"/>
              <a:ext cx="327025" cy="325438"/>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103" name="AutoShape 38"/>
            <p:cNvSpPr/>
            <p:nvPr/>
          </p:nvSpPr>
          <p:spPr bwMode="auto">
            <a:xfrm>
              <a:off x="5552105" y="3033377"/>
              <a:ext cx="55563" cy="55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104" name="AutoShape 39"/>
            <p:cNvSpPr/>
            <p:nvPr/>
          </p:nvSpPr>
          <p:spPr bwMode="auto">
            <a:xfrm>
              <a:off x="5696350" y="2852417"/>
              <a:ext cx="55563" cy="57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105" name="AutoShape 40"/>
            <p:cNvSpPr/>
            <p:nvPr/>
          </p:nvSpPr>
          <p:spPr bwMode="auto">
            <a:xfrm>
              <a:off x="5483342" y="3020412"/>
              <a:ext cx="46038" cy="4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106" name="AutoShape 41"/>
            <p:cNvSpPr/>
            <p:nvPr/>
          </p:nvSpPr>
          <p:spPr bwMode="auto">
            <a:xfrm>
              <a:off x="5526118" y="3100560"/>
              <a:ext cx="22225" cy="22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107" name="AutoShape 42"/>
            <p:cNvSpPr/>
            <p:nvPr/>
          </p:nvSpPr>
          <p:spPr bwMode="auto">
            <a:xfrm>
              <a:off x="5707968" y="2932180"/>
              <a:ext cx="22225" cy="22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grpSp>
      <p:grpSp>
        <p:nvGrpSpPr>
          <p:cNvPr id="78" name="组合 77"/>
          <p:cNvGrpSpPr/>
          <p:nvPr/>
        </p:nvGrpSpPr>
        <p:grpSpPr>
          <a:xfrm>
            <a:off x="4940611" y="1662192"/>
            <a:ext cx="121803" cy="121803"/>
            <a:chOff x="5394312" y="2141343"/>
            <a:chExt cx="359165" cy="359165"/>
          </a:xfrm>
          <a:solidFill>
            <a:srgbClr val="E53B4A"/>
          </a:solidFill>
        </p:grpSpPr>
        <p:sp>
          <p:nvSpPr>
            <p:cNvPr id="98" name="AutoShape 56"/>
            <p:cNvSpPr/>
            <p:nvPr/>
          </p:nvSpPr>
          <p:spPr bwMode="auto">
            <a:xfrm>
              <a:off x="5394312"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99" name="AutoShape 57"/>
            <p:cNvSpPr/>
            <p:nvPr/>
          </p:nvSpPr>
          <p:spPr bwMode="auto">
            <a:xfrm>
              <a:off x="5641124"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100" name="AutoShape 58"/>
            <p:cNvSpPr/>
            <p:nvPr/>
          </p:nvSpPr>
          <p:spPr bwMode="auto">
            <a:xfrm>
              <a:off x="5517718" y="2141343"/>
              <a:ext cx="11235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grpSp>
      <p:grpSp>
        <p:nvGrpSpPr>
          <p:cNvPr id="79" name="组合 162"/>
          <p:cNvGrpSpPr/>
          <p:nvPr/>
        </p:nvGrpSpPr>
        <p:grpSpPr bwMode="auto">
          <a:xfrm>
            <a:off x="1328829" y="1700240"/>
            <a:ext cx="166956" cy="166221"/>
            <a:chOff x="4675188" y="1422400"/>
            <a:chExt cx="360362" cy="358775"/>
          </a:xfrm>
          <a:solidFill>
            <a:schemeClr val="bg1">
              <a:lumMod val="65000"/>
            </a:schemeClr>
          </a:solidFill>
        </p:grpSpPr>
        <p:sp>
          <p:nvSpPr>
            <p:cNvPr id="81" name="AutoShape 84"/>
            <p:cNvSpPr/>
            <p:nvPr/>
          </p:nvSpPr>
          <p:spPr bwMode="auto">
            <a:xfrm>
              <a:off x="4675188" y="1422400"/>
              <a:ext cx="360362"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82" name="AutoShape 85"/>
            <p:cNvSpPr/>
            <p:nvPr/>
          </p:nvSpPr>
          <p:spPr bwMode="auto">
            <a:xfrm>
              <a:off x="4889500" y="1557338"/>
              <a:ext cx="100013"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84" name="AutoShape 86"/>
            <p:cNvSpPr/>
            <p:nvPr/>
          </p:nvSpPr>
          <p:spPr bwMode="auto">
            <a:xfrm>
              <a:off x="4889500" y="1522413"/>
              <a:ext cx="100013"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85" name="AutoShape 87"/>
            <p:cNvSpPr/>
            <p:nvPr/>
          </p:nvSpPr>
          <p:spPr bwMode="auto">
            <a:xfrm>
              <a:off x="4889500" y="1489075"/>
              <a:ext cx="100013"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86" name="AutoShape 88"/>
            <p:cNvSpPr/>
            <p:nvPr/>
          </p:nvSpPr>
          <p:spPr bwMode="auto">
            <a:xfrm>
              <a:off x="4765675" y="1725613"/>
              <a:ext cx="100013"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87" name="AutoShape 89"/>
            <p:cNvSpPr/>
            <p:nvPr/>
          </p:nvSpPr>
          <p:spPr bwMode="auto">
            <a:xfrm>
              <a:off x="4765675" y="1692275"/>
              <a:ext cx="100013" cy="11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88" name="AutoShape 90"/>
            <p:cNvSpPr/>
            <p:nvPr/>
          </p:nvSpPr>
          <p:spPr bwMode="auto">
            <a:xfrm>
              <a:off x="4765675" y="1658938"/>
              <a:ext cx="100013" cy="9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89" name="AutoShape 91"/>
            <p:cNvSpPr/>
            <p:nvPr/>
          </p:nvSpPr>
          <p:spPr bwMode="auto">
            <a:xfrm>
              <a:off x="4889500" y="1725613"/>
              <a:ext cx="100013"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90" name="AutoShape 92"/>
            <p:cNvSpPr/>
            <p:nvPr/>
          </p:nvSpPr>
          <p:spPr bwMode="auto">
            <a:xfrm>
              <a:off x="4889500" y="1692275"/>
              <a:ext cx="100013" cy="11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93" name="AutoShape 93"/>
            <p:cNvSpPr/>
            <p:nvPr/>
          </p:nvSpPr>
          <p:spPr bwMode="auto">
            <a:xfrm>
              <a:off x="4889500" y="1658938"/>
              <a:ext cx="100013" cy="9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94" name="AutoShape 94"/>
            <p:cNvSpPr/>
            <p:nvPr/>
          </p:nvSpPr>
          <p:spPr bwMode="auto">
            <a:xfrm>
              <a:off x="4765675" y="1590675"/>
              <a:ext cx="223838" cy="11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95" name="AutoShape 95"/>
            <p:cNvSpPr/>
            <p:nvPr/>
          </p:nvSpPr>
          <p:spPr bwMode="auto">
            <a:xfrm>
              <a:off x="4765675" y="1624013"/>
              <a:ext cx="223838"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96" name="AutoShape 96"/>
            <p:cNvSpPr/>
            <p:nvPr/>
          </p:nvSpPr>
          <p:spPr bwMode="auto">
            <a:xfrm>
              <a:off x="4765675" y="1466850"/>
              <a:ext cx="1000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grpSp>
      <p:sp>
        <p:nvSpPr>
          <p:cNvPr id="80" name="AutoShape 112"/>
          <p:cNvSpPr/>
          <p:nvPr/>
        </p:nvSpPr>
        <p:spPr bwMode="auto">
          <a:xfrm>
            <a:off x="6694652" y="1646320"/>
            <a:ext cx="160929" cy="16022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E60012"/>
          </a:solid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114" name="TextBox 31"/>
          <p:cNvSpPr txBox="1">
            <a:spLocks noChangeArrowheads="1"/>
          </p:cNvSpPr>
          <p:nvPr/>
        </p:nvSpPr>
        <p:spPr bwMode="auto">
          <a:xfrm>
            <a:off x="834565" y="2422492"/>
            <a:ext cx="17082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zh-CN" altLang="en-US" sz="1400" b="1">
                <a:solidFill>
                  <a:schemeClr val="accent5">
                    <a:lumMod val="50000"/>
                  </a:schemeClr>
                </a:solidFill>
                <a:latin typeface="微软雅黑" panose="020B0503020204020204" pitchFamily="34" charset="-122"/>
                <a:ea typeface="微软雅黑" panose="020B0503020204020204" pitchFamily="34" charset="-122"/>
              </a:rPr>
              <a:t>成本核算更精细</a:t>
            </a:r>
            <a:endParaRPr lang="en-US" altLang="zh-CN" sz="14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118" name="TextBox 31"/>
          <p:cNvSpPr txBox="1">
            <a:spLocks noChangeArrowheads="1"/>
          </p:cNvSpPr>
          <p:nvPr/>
        </p:nvSpPr>
        <p:spPr bwMode="auto">
          <a:xfrm>
            <a:off x="2801984" y="2401053"/>
            <a:ext cx="14774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zh-CN" altLang="en-US" sz="1400" b="1">
                <a:solidFill>
                  <a:schemeClr val="accent5">
                    <a:lumMod val="50000"/>
                  </a:schemeClr>
                </a:solidFill>
                <a:latin typeface="微软雅黑" panose="020B0503020204020204" pitchFamily="34" charset="-122"/>
                <a:ea typeface="微软雅黑" panose="020B0503020204020204" pitchFamily="34" charset="-122"/>
              </a:rPr>
              <a:t>成本控制更有效</a:t>
            </a:r>
            <a:endParaRPr lang="en-US" altLang="zh-CN" sz="1400" b="1">
              <a:solidFill>
                <a:schemeClr val="accent5">
                  <a:lumMod val="50000"/>
                </a:schemeClr>
              </a:solidFill>
              <a:latin typeface="微软雅黑" panose="020B0503020204020204" pitchFamily="34" charset="-122"/>
              <a:ea typeface="微软雅黑" panose="020B0503020204020204" pitchFamily="34" charset="-122"/>
            </a:endParaRPr>
          </a:p>
        </p:txBody>
      </p:sp>
      <p:sp>
        <p:nvSpPr>
          <p:cNvPr id="119" name="TextBox 31"/>
          <p:cNvSpPr txBox="1">
            <a:spLocks noChangeArrowheads="1"/>
          </p:cNvSpPr>
          <p:nvPr/>
        </p:nvSpPr>
        <p:spPr bwMode="auto">
          <a:xfrm>
            <a:off x="4538592" y="2401053"/>
            <a:ext cx="1531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zh-CN" altLang="en-US" sz="1400" b="1">
                <a:solidFill>
                  <a:schemeClr val="accent5">
                    <a:lumMod val="50000"/>
                  </a:schemeClr>
                </a:solidFill>
                <a:latin typeface="微软雅黑" panose="020B0503020204020204" pitchFamily="34" charset="-122"/>
                <a:ea typeface="微软雅黑" panose="020B0503020204020204" pitchFamily="34" charset="-122"/>
              </a:rPr>
              <a:t>成本考核更公平</a:t>
            </a:r>
            <a:endParaRPr lang="en-US" altLang="zh-CN" sz="1400" b="1">
              <a:solidFill>
                <a:schemeClr val="accent5">
                  <a:lumMod val="50000"/>
                </a:schemeClr>
              </a:solidFill>
              <a:latin typeface="微软雅黑" panose="020B0503020204020204" pitchFamily="34" charset="-122"/>
              <a:ea typeface="微软雅黑" panose="020B0503020204020204" pitchFamily="34" charset="-122"/>
            </a:endParaRPr>
          </a:p>
        </p:txBody>
      </p:sp>
      <p:sp>
        <p:nvSpPr>
          <p:cNvPr id="120" name="TextBox 31"/>
          <p:cNvSpPr txBox="1">
            <a:spLocks noChangeArrowheads="1"/>
          </p:cNvSpPr>
          <p:nvPr/>
        </p:nvSpPr>
        <p:spPr bwMode="auto">
          <a:xfrm>
            <a:off x="6244144" y="2407176"/>
            <a:ext cx="17169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zh-CN" altLang="en-US" sz="1400" b="1">
                <a:solidFill>
                  <a:schemeClr val="accent5">
                    <a:lumMod val="50000"/>
                  </a:schemeClr>
                </a:solidFill>
                <a:latin typeface="微软雅黑" panose="020B0503020204020204" pitchFamily="34" charset="-122"/>
                <a:ea typeface="微软雅黑" panose="020B0503020204020204" pitchFamily="34" charset="-122"/>
              </a:rPr>
              <a:t>成本决策更科学</a:t>
            </a:r>
            <a:endParaRPr lang="en-US" altLang="zh-CN" sz="14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122" name="TextBox 53"/>
          <p:cNvSpPr txBox="1"/>
          <p:nvPr/>
        </p:nvSpPr>
        <p:spPr>
          <a:xfrm>
            <a:off x="7699596" y="4019384"/>
            <a:ext cx="1257591" cy="307777"/>
          </a:xfrm>
          <a:prstGeom prst="rect">
            <a:avLst/>
          </a:prstGeom>
          <a:noFill/>
        </p:spPr>
        <p:txBody>
          <a:bodyPr wrap="square" rtlCol="0">
            <a:spAutoFit/>
          </a:bodyPr>
          <a:lstStyle/>
          <a:p>
            <a:r>
              <a:rPr lang="zh-CN" altLang="en-US" sz="1400" b="1">
                <a:latin typeface="微软雅黑" panose="020B0503020204020204" pitchFamily="34" charset="-122"/>
                <a:ea typeface="微软雅黑" panose="020B0503020204020204" pitchFamily="34" charset="-122"/>
              </a:rPr>
              <a:t>分项产品出库</a:t>
            </a:r>
            <a:endParaRPr lang="zh-CN" altLang="en-US" sz="14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p:nvPr/>
        </p:nvGrpSpPr>
        <p:grpSpPr bwMode="auto">
          <a:xfrm>
            <a:off x="7824789" y="2942431"/>
            <a:ext cx="960437" cy="1933575"/>
            <a:chOff x="4058" y="1995"/>
            <a:chExt cx="1259" cy="1841"/>
          </a:xfrm>
        </p:grpSpPr>
        <p:sp>
          <p:nvSpPr>
            <p:cNvPr id="3618" name="Freeform 5"/>
            <p:cNvSpPr/>
            <p:nvPr/>
          </p:nvSpPr>
          <p:spPr bwMode="auto">
            <a:xfrm>
              <a:off x="4058" y="1995"/>
              <a:ext cx="1259" cy="1841"/>
            </a:xfrm>
            <a:custGeom>
              <a:avLst/>
              <a:gdLst>
                <a:gd name="T0" fmla="*/ 0 w 1259"/>
                <a:gd name="T1" fmla="*/ 1840 h 1841"/>
                <a:gd name="T2" fmla="*/ 0 w 1259"/>
                <a:gd name="T3" fmla="*/ 0 h 1841"/>
                <a:gd name="T4" fmla="*/ 1258 w 1259"/>
                <a:gd name="T5" fmla="*/ 0 h 1841"/>
                <a:gd name="T6" fmla="*/ 0 60000 65536"/>
                <a:gd name="T7" fmla="*/ 0 60000 65536"/>
                <a:gd name="T8" fmla="*/ 0 60000 65536"/>
                <a:gd name="T9" fmla="*/ 0 w 1259"/>
                <a:gd name="T10" fmla="*/ 0 h 1841"/>
                <a:gd name="T11" fmla="*/ 1259 w 1259"/>
                <a:gd name="T12" fmla="*/ 1841 h 1841"/>
              </a:gdLst>
              <a:ahLst/>
              <a:cxnLst>
                <a:cxn ang="T6">
                  <a:pos x="T0" y="T1"/>
                </a:cxn>
                <a:cxn ang="T7">
                  <a:pos x="T2" y="T3"/>
                </a:cxn>
                <a:cxn ang="T8">
                  <a:pos x="T4" y="T5"/>
                </a:cxn>
              </a:cxnLst>
              <a:rect l="T9" t="T10" r="T11" b="T12"/>
              <a:pathLst>
                <a:path w="1259" h="1841">
                  <a:moveTo>
                    <a:pt x="0" y="1840"/>
                  </a:moveTo>
                  <a:lnTo>
                    <a:pt x="0" y="0"/>
                  </a:lnTo>
                  <a:lnTo>
                    <a:pt x="1258" y="0"/>
                  </a:lnTo>
                </a:path>
              </a:pathLst>
            </a:custGeom>
            <a:solidFill>
              <a:srgbClr val="A4B6F1"/>
            </a:solidFill>
            <a:ln w="12700" cap="rnd" cmpd="sng">
              <a:solidFill>
                <a:schemeClr val="tx1"/>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sp>
          <p:nvSpPr>
            <p:cNvPr id="3619" name="Freeform 6"/>
            <p:cNvSpPr/>
            <p:nvPr/>
          </p:nvSpPr>
          <p:spPr bwMode="auto">
            <a:xfrm>
              <a:off x="4058" y="1995"/>
              <a:ext cx="1259" cy="1841"/>
            </a:xfrm>
            <a:custGeom>
              <a:avLst/>
              <a:gdLst>
                <a:gd name="T0" fmla="*/ 1258 w 1259"/>
                <a:gd name="T1" fmla="*/ 0 h 1841"/>
                <a:gd name="T2" fmla="*/ 1258 w 1259"/>
                <a:gd name="T3" fmla="*/ 1840 h 1841"/>
                <a:gd name="T4" fmla="*/ 0 w 1259"/>
                <a:gd name="T5" fmla="*/ 1840 h 1841"/>
                <a:gd name="T6" fmla="*/ 0 60000 65536"/>
                <a:gd name="T7" fmla="*/ 0 60000 65536"/>
                <a:gd name="T8" fmla="*/ 0 60000 65536"/>
                <a:gd name="T9" fmla="*/ 0 w 1259"/>
                <a:gd name="T10" fmla="*/ 0 h 1841"/>
                <a:gd name="T11" fmla="*/ 1259 w 1259"/>
                <a:gd name="T12" fmla="*/ 1841 h 1841"/>
              </a:gdLst>
              <a:ahLst/>
              <a:cxnLst>
                <a:cxn ang="T6">
                  <a:pos x="T0" y="T1"/>
                </a:cxn>
                <a:cxn ang="T7">
                  <a:pos x="T2" y="T3"/>
                </a:cxn>
                <a:cxn ang="T8">
                  <a:pos x="T4" y="T5"/>
                </a:cxn>
              </a:cxnLst>
              <a:rect l="T9" t="T10" r="T11" b="T12"/>
              <a:pathLst>
                <a:path w="1259" h="1841">
                  <a:moveTo>
                    <a:pt x="1258" y="0"/>
                  </a:moveTo>
                  <a:lnTo>
                    <a:pt x="1258" y="1840"/>
                  </a:lnTo>
                  <a:lnTo>
                    <a:pt x="0" y="1840"/>
                  </a:lnTo>
                </a:path>
              </a:pathLst>
            </a:custGeom>
            <a:solidFill>
              <a:srgbClr val="A4B6F1"/>
            </a:solidFill>
            <a:ln w="12700" cap="rnd" cmpd="sng">
              <a:solidFill>
                <a:schemeClr val="tx2"/>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4" name="Group 7"/>
          <p:cNvGrpSpPr/>
          <p:nvPr/>
        </p:nvGrpSpPr>
        <p:grpSpPr bwMode="auto">
          <a:xfrm>
            <a:off x="6556376" y="2716212"/>
            <a:ext cx="962025" cy="1882379"/>
            <a:chOff x="2218" y="1699"/>
            <a:chExt cx="1259" cy="1841"/>
          </a:xfrm>
        </p:grpSpPr>
        <p:sp>
          <p:nvSpPr>
            <p:cNvPr id="3616" name="Freeform 8"/>
            <p:cNvSpPr/>
            <p:nvPr/>
          </p:nvSpPr>
          <p:spPr bwMode="auto">
            <a:xfrm>
              <a:off x="2218" y="1699"/>
              <a:ext cx="1259" cy="1841"/>
            </a:xfrm>
            <a:custGeom>
              <a:avLst/>
              <a:gdLst>
                <a:gd name="T0" fmla="*/ 0 w 1259"/>
                <a:gd name="T1" fmla="*/ 1840 h 1841"/>
                <a:gd name="T2" fmla="*/ 0 w 1259"/>
                <a:gd name="T3" fmla="*/ 0 h 1841"/>
                <a:gd name="T4" fmla="*/ 1258 w 1259"/>
                <a:gd name="T5" fmla="*/ 0 h 1841"/>
                <a:gd name="T6" fmla="*/ 0 60000 65536"/>
                <a:gd name="T7" fmla="*/ 0 60000 65536"/>
                <a:gd name="T8" fmla="*/ 0 60000 65536"/>
                <a:gd name="T9" fmla="*/ 0 w 1259"/>
                <a:gd name="T10" fmla="*/ 0 h 1841"/>
                <a:gd name="T11" fmla="*/ 1259 w 1259"/>
                <a:gd name="T12" fmla="*/ 1841 h 1841"/>
              </a:gdLst>
              <a:ahLst/>
              <a:cxnLst>
                <a:cxn ang="T6">
                  <a:pos x="T0" y="T1"/>
                </a:cxn>
                <a:cxn ang="T7">
                  <a:pos x="T2" y="T3"/>
                </a:cxn>
                <a:cxn ang="T8">
                  <a:pos x="T4" y="T5"/>
                </a:cxn>
              </a:cxnLst>
              <a:rect l="T9" t="T10" r="T11" b="T12"/>
              <a:pathLst>
                <a:path w="1259" h="1841">
                  <a:moveTo>
                    <a:pt x="0" y="1840"/>
                  </a:moveTo>
                  <a:lnTo>
                    <a:pt x="0" y="0"/>
                  </a:lnTo>
                  <a:lnTo>
                    <a:pt x="1258" y="0"/>
                  </a:lnTo>
                </a:path>
              </a:pathLst>
            </a:custGeom>
            <a:solidFill>
              <a:srgbClr val="A4B6F1"/>
            </a:solidFill>
            <a:ln w="12700" cap="rnd" cmpd="sng">
              <a:solidFill>
                <a:schemeClr val="tx1"/>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sp>
          <p:nvSpPr>
            <p:cNvPr id="3617" name="Freeform 9"/>
            <p:cNvSpPr/>
            <p:nvPr/>
          </p:nvSpPr>
          <p:spPr bwMode="auto">
            <a:xfrm>
              <a:off x="2218" y="1699"/>
              <a:ext cx="1259" cy="1841"/>
            </a:xfrm>
            <a:custGeom>
              <a:avLst/>
              <a:gdLst>
                <a:gd name="T0" fmla="*/ 1258 w 1259"/>
                <a:gd name="T1" fmla="*/ 0 h 1841"/>
                <a:gd name="T2" fmla="*/ 1258 w 1259"/>
                <a:gd name="T3" fmla="*/ 1840 h 1841"/>
                <a:gd name="T4" fmla="*/ 0 w 1259"/>
                <a:gd name="T5" fmla="*/ 1840 h 1841"/>
                <a:gd name="T6" fmla="*/ 0 60000 65536"/>
                <a:gd name="T7" fmla="*/ 0 60000 65536"/>
                <a:gd name="T8" fmla="*/ 0 60000 65536"/>
                <a:gd name="T9" fmla="*/ 0 w 1259"/>
                <a:gd name="T10" fmla="*/ 0 h 1841"/>
                <a:gd name="T11" fmla="*/ 1259 w 1259"/>
                <a:gd name="T12" fmla="*/ 1841 h 1841"/>
              </a:gdLst>
              <a:ahLst/>
              <a:cxnLst>
                <a:cxn ang="T6">
                  <a:pos x="T0" y="T1"/>
                </a:cxn>
                <a:cxn ang="T7">
                  <a:pos x="T2" y="T3"/>
                </a:cxn>
                <a:cxn ang="T8">
                  <a:pos x="T4" y="T5"/>
                </a:cxn>
              </a:cxnLst>
              <a:rect l="T9" t="T10" r="T11" b="T12"/>
              <a:pathLst>
                <a:path w="1259" h="1841">
                  <a:moveTo>
                    <a:pt x="1258" y="0"/>
                  </a:moveTo>
                  <a:lnTo>
                    <a:pt x="1258" y="1840"/>
                  </a:lnTo>
                  <a:lnTo>
                    <a:pt x="0" y="1840"/>
                  </a:lnTo>
                </a:path>
              </a:pathLst>
            </a:custGeom>
            <a:solidFill>
              <a:srgbClr val="A4B6F1"/>
            </a:solidFill>
            <a:ln w="12700" cap="rnd" cmpd="sng">
              <a:solidFill>
                <a:schemeClr val="tx2"/>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084" name="Freeform 10"/>
          <p:cNvSpPr/>
          <p:nvPr/>
        </p:nvSpPr>
        <p:spPr bwMode="auto">
          <a:xfrm>
            <a:off x="7158038" y="2531665"/>
            <a:ext cx="520700" cy="32147"/>
          </a:xfrm>
          <a:custGeom>
            <a:avLst/>
            <a:gdLst>
              <a:gd name="T0" fmla="*/ 2147483647 w 682"/>
              <a:gd name="T1" fmla="*/ 2147483647 h 46"/>
              <a:gd name="T2" fmla="*/ 2147483647 w 682"/>
              <a:gd name="T3" fmla="*/ 2147483647 h 46"/>
              <a:gd name="T4" fmla="*/ 0 w 682"/>
              <a:gd name="T5" fmla="*/ 0 h 46"/>
              <a:gd name="T6" fmla="*/ 2147483647 w 682"/>
              <a:gd name="T7" fmla="*/ 0 h 46"/>
              <a:gd name="T8" fmla="*/ 2147483647 w 682"/>
              <a:gd name="T9" fmla="*/ 2147483647 h 46"/>
              <a:gd name="T10" fmla="*/ 0 60000 65536"/>
              <a:gd name="T11" fmla="*/ 0 60000 65536"/>
              <a:gd name="T12" fmla="*/ 0 60000 65536"/>
              <a:gd name="T13" fmla="*/ 0 60000 65536"/>
              <a:gd name="T14" fmla="*/ 0 60000 65536"/>
              <a:gd name="T15" fmla="*/ 0 w 682"/>
              <a:gd name="T16" fmla="*/ 0 h 46"/>
              <a:gd name="T17" fmla="*/ 682 w 682"/>
              <a:gd name="T18" fmla="*/ 46 h 46"/>
            </a:gdLst>
            <a:ahLst/>
            <a:cxnLst>
              <a:cxn ang="T10">
                <a:pos x="T0" y="T1"/>
              </a:cxn>
              <a:cxn ang="T11">
                <a:pos x="T2" y="T3"/>
              </a:cxn>
              <a:cxn ang="T12">
                <a:pos x="T4" y="T5"/>
              </a:cxn>
              <a:cxn ang="T13">
                <a:pos x="T6" y="T7"/>
              </a:cxn>
              <a:cxn ang="T14">
                <a:pos x="T8" y="T9"/>
              </a:cxn>
            </a:cxnLst>
            <a:rect l="T15" t="T16" r="T17" b="T18"/>
            <a:pathLst>
              <a:path w="682" h="46">
                <a:moveTo>
                  <a:pt x="642" y="41"/>
                </a:moveTo>
                <a:lnTo>
                  <a:pt x="15" y="45"/>
                </a:lnTo>
                <a:lnTo>
                  <a:pt x="0" y="0"/>
                </a:lnTo>
                <a:lnTo>
                  <a:pt x="681" y="0"/>
                </a:lnTo>
                <a:lnTo>
                  <a:pt x="642" y="41"/>
                </a:lnTo>
              </a:path>
            </a:pathLst>
          </a:custGeom>
          <a:gradFill rotWithShape="0">
            <a:gsLst>
              <a:gs pos="0">
                <a:srgbClr val="828282"/>
              </a:gs>
              <a:gs pos="50000">
                <a:srgbClr val="919191"/>
              </a:gs>
              <a:gs pos="100000">
                <a:srgbClr val="828282"/>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085" name="Rectangle 11"/>
          <p:cNvSpPr>
            <a:spLocks noChangeArrowheads="1"/>
          </p:cNvSpPr>
          <p:nvPr/>
        </p:nvSpPr>
        <p:spPr bwMode="auto">
          <a:xfrm>
            <a:off x="4043364" y="2279253"/>
            <a:ext cx="987425" cy="1875234"/>
          </a:xfrm>
          <a:prstGeom prst="rect">
            <a:avLst/>
          </a:prstGeom>
          <a:gradFill rotWithShape="0">
            <a:gsLst>
              <a:gs pos="0">
                <a:srgbClr val="0063BC"/>
              </a:gs>
              <a:gs pos="100000">
                <a:srgbClr val="3382C9"/>
              </a:gs>
            </a:gsLst>
            <a:lin ang="2700000" scaled="1"/>
          </a:gradFill>
          <a:ln w="9525">
            <a:noFill/>
            <a:miter lim="800000"/>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nvGrpSpPr>
          <p:cNvPr id="5" name="Group 12"/>
          <p:cNvGrpSpPr/>
          <p:nvPr/>
        </p:nvGrpSpPr>
        <p:grpSpPr bwMode="auto">
          <a:xfrm>
            <a:off x="4040189" y="2275681"/>
            <a:ext cx="998537" cy="1878806"/>
            <a:chOff x="4351" y="2038"/>
            <a:chExt cx="1119" cy="1841"/>
          </a:xfrm>
        </p:grpSpPr>
        <p:sp>
          <p:nvSpPr>
            <p:cNvPr id="3614" name="Freeform 13"/>
            <p:cNvSpPr/>
            <p:nvPr/>
          </p:nvSpPr>
          <p:spPr bwMode="auto">
            <a:xfrm>
              <a:off x="4351" y="2038"/>
              <a:ext cx="1119" cy="1841"/>
            </a:xfrm>
            <a:custGeom>
              <a:avLst/>
              <a:gdLst>
                <a:gd name="T0" fmla="*/ 0 w 1119"/>
                <a:gd name="T1" fmla="*/ 1840 h 1841"/>
                <a:gd name="T2" fmla="*/ 0 w 1119"/>
                <a:gd name="T3" fmla="*/ 0 h 1841"/>
                <a:gd name="T4" fmla="*/ 1118 w 1119"/>
                <a:gd name="T5" fmla="*/ 0 h 1841"/>
                <a:gd name="T6" fmla="*/ 0 60000 65536"/>
                <a:gd name="T7" fmla="*/ 0 60000 65536"/>
                <a:gd name="T8" fmla="*/ 0 60000 65536"/>
                <a:gd name="T9" fmla="*/ 0 w 1119"/>
                <a:gd name="T10" fmla="*/ 0 h 1841"/>
                <a:gd name="T11" fmla="*/ 1119 w 1119"/>
                <a:gd name="T12" fmla="*/ 1841 h 1841"/>
              </a:gdLst>
              <a:ahLst/>
              <a:cxnLst>
                <a:cxn ang="T6">
                  <a:pos x="T0" y="T1"/>
                </a:cxn>
                <a:cxn ang="T7">
                  <a:pos x="T2" y="T3"/>
                </a:cxn>
                <a:cxn ang="T8">
                  <a:pos x="T4" y="T5"/>
                </a:cxn>
              </a:cxnLst>
              <a:rect l="T9" t="T10" r="T11" b="T12"/>
              <a:pathLst>
                <a:path w="1119" h="1841">
                  <a:moveTo>
                    <a:pt x="0" y="1840"/>
                  </a:moveTo>
                  <a:lnTo>
                    <a:pt x="0" y="0"/>
                  </a:lnTo>
                  <a:lnTo>
                    <a:pt x="1118" y="0"/>
                  </a:lnTo>
                </a:path>
              </a:pathLst>
            </a:custGeom>
            <a:solidFill>
              <a:srgbClr val="A4B6F1"/>
            </a:solidFill>
            <a:ln w="12700" cap="rnd" cmpd="sng">
              <a:solidFill>
                <a:schemeClr val="tx1"/>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sp>
          <p:nvSpPr>
            <p:cNvPr id="3615" name="Freeform 14"/>
            <p:cNvSpPr/>
            <p:nvPr/>
          </p:nvSpPr>
          <p:spPr bwMode="auto">
            <a:xfrm>
              <a:off x="4351" y="2038"/>
              <a:ext cx="1119" cy="1841"/>
            </a:xfrm>
            <a:custGeom>
              <a:avLst/>
              <a:gdLst>
                <a:gd name="T0" fmla="*/ 1118 w 1119"/>
                <a:gd name="T1" fmla="*/ 0 h 1841"/>
                <a:gd name="T2" fmla="*/ 1118 w 1119"/>
                <a:gd name="T3" fmla="*/ 1840 h 1841"/>
                <a:gd name="T4" fmla="*/ 0 w 1119"/>
                <a:gd name="T5" fmla="*/ 1840 h 1841"/>
                <a:gd name="T6" fmla="*/ 0 60000 65536"/>
                <a:gd name="T7" fmla="*/ 0 60000 65536"/>
                <a:gd name="T8" fmla="*/ 0 60000 65536"/>
                <a:gd name="T9" fmla="*/ 0 w 1119"/>
                <a:gd name="T10" fmla="*/ 0 h 1841"/>
                <a:gd name="T11" fmla="*/ 1119 w 1119"/>
                <a:gd name="T12" fmla="*/ 1841 h 1841"/>
              </a:gdLst>
              <a:ahLst/>
              <a:cxnLst>
                <a:cxn ang="T6">
                  <a:pos x="T0" y="T1"/>
                </a:cxn>
                <a:cxn ang="T7">
                  <a:pos x="T2" y="T3"/>
                </a:cxn>
                <a:cxn ang="T8">
                  <a:pos x="T4" y="T5"/>
                </a:cxn>
              </a:cxnLst>
              <a:rect l="T9" t="T10" r="T11" b="T12"/>
              <a:pathLst>
                <a:path w="1119" h="1841">
                  <a:moveTo>
                    <a:pt x="1118" y="0"/>
                  </a:moveTo>
                  <a:lnTo>
                    <a:pt x="1118" y="1840"/>
                  </a:lnTo>
                  <a:lnTo>
                    <a:pt x="0" y="1840"/>
                  </a:lnTo>
                </a:path>
              </a:pathLst>
            </a:custGeom>
            <a:solidFill>
              <a:srgbClr val="A4B6F1"/>
            </a:solidFill>
            <a:ln w="12700" cap="rnd" cmpd="sng">
              <a:solidFill>
                <a:schemeClr val="tx2"/>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088" name="Rectangle 22"/>
          <p:cNvSpPr>
            <a:spLocks noChangeArrowheads="1"/>
          </p:cNvSpPr>
          <p:nvPr/>
        </p:nvSpPr>
        <p:spPr bwMode="auto">
          <a:xfrm>
            <a:off x="2792414" y="2007790"/>
            <a:ext cx="1036637" cy="1919288"/>
          </a:xfrm>
          <a:prstGeom prst="rect">
            <a:avLst/>
          </a:prstGeom>
          <a:gradFill rotWithShape="0">
            <a:gsLst>
              <a:gs pos="0">
                <a:srgbClr val="0063BC"/>
              </a:gs>
              <a:gs pos="100000">
                <a:srgbClr val="3382C9"/>
              </a:gs>
            </a:gsLst>
            <a:lin ang="2700000" scaled="1"/>
          </a:gradFill>
          <a:ln w="9525">
            <a:noFill/>
            <a:miter lim="800000"/>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nvGrpSpPr>
          <p:cNvPr id="7" name="Group 23"/>
          <p:cNvGrpSpPr/>
          <p:nvPr/>
        </p:nvGrpSpPr>
        <p:grpSpPr bwMode="auto">
          <a:xfrm>
            <a:off x="2806701" y="1991122"/>
            <a:ext cx="1020763" cy="1922859"/>
            <a:chOff x="2951" y="1734"/>
            <a:chExt cx="1142" cy="2155"/>
          </a:xfrm>
        </p:grpSpPr>
        <p:sp>
          <p:nvSpPr>
            <p:cNvPr id="3606" name="Freeform 24"/>
            <p:cNvSpPr/>
            <p:nvPr/>
          </p:nvSpPr>
          <p:spPr bwMode="auto">
            <a:xfrm>
              <a:off x="2951" y="1734"/>
              <a:ext cx="1142" cy="2155"/>
            </a:xfrm>
            <a:custGeom>
              <a:avLst/>
              <a:gdLst>
                <a:gd name="T0" fmla="*/ 0 w 1142"/>
                <a:gd name="T1" fmla="*/ 2154 h 2155"/>
                <a:gd name="T2" fmla="*/ 0 w 1142"/>
                <a:gd name="T3" fmla="*/ 0 h 2155"/>
                <a:gd name="T4" fmla="*/ 1141 w 1142"/>
                <a:gd name="T5" fmla="*/ 0 h 2155"/>
                <a:gd name="T6" fmla="*/ 0 60000 65536"/>
                <a:gd name="T7" fmla="*/ 0 60000 65536"/>
                <a:gd name="T8" fmla="*/ 0 60000 65536"/>
                <a:gd name="T9" fmla="*/ 0 w 1142"/>
                <a:gd name="T10" fmla="*/ 0 h 2155"/>
                <a:gd name="T11" fmla="*/ 1142 w 1142"/>
                <a:gd name="T12" fmla="*/ 2155 h 2155"/>
              </a:gdLst>
              <a:ahLst/>
              <a:cxnLst>
                <a:cxn ang="T6">
                  <a:pos x="T0" y="T1"/>
                </a:cxn>
                <a:cxn ang="T7">
                  <a:pos x="T2" y="T3"/>
                </a:cxn>
                <a:cxn ang="T8">
                  <a:pos x="T4" y="T5"/>
                </a:cxn>
              </a:cxnLst>
              <a:rect l="T9" t="T10" r="T11" b="T12"/>
              <a:pathLst>
                <a:path w="1142" h="2155">
                  <a:moveTo>
                    <a:pt x="0" y="2154"/>
                  </a:moveTo>
                  <a:lnTo>
                    <a:pt x="0" y="0"/>
                  </a:lnTo>
                  <a:lnTo>
                    <a:pt x="1141" y="0"/>
                  </a:lnTo>
                </a:path>
              </a:pathLst>
            </a:custGeom>
            <a:solidFill>
              <a:srgbClr val="A4B6F1"/>
            </a:solidFill>
            <a:ln w="12700" cap="rnd" cmpd="sng">
              <a:solidFill>
                <a:schemeClr val="tx1"/>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sp>
          <p:nvSpPr>
            <p:cNvPr id="3607" name="Freeform 25"/>
            <p:cNvSpPr/>
            <p:nvPr/>
          </p:nvSpPr>
          <p:spPr bwMode="auto">
            <a:xfrm>
              <a:off x="2951" y="1734"/>
              <a:ext cx="1142" cy="2155"/>
            </a:xfrm>
            <a:custGeom>
              <a:avLst/>
              <a:gdLst>
                <a:gd name="T0" fmla="*/ 1141 w 1142"/>
                <a:gd name="T1" fmla="*/ 0 h 2155"/>
                <a:gd name="T2" fmla="*/ 1141 w 1142"/>
                <a:gd name="T3" fmla="*/ 2154 h 2155"/>
                <a:gd name="T4" fmla="*/ 0 w 1142"/>
                <a:gd name="T5" fmla="*/ 2154 h 2155"/>
                <a:gd name="T6" fmla="*/ 0 60000 65536"/>
                <a:gd name="T7" fmla="*/ 0 60000 65536"/>
                <a:gd name="T8" fmla="*/ 0 60000 65536"/>
                <a:gd name="T9" fmla="*/ 0 w 1142"/>
                <a:gd name="T10" fmla="*/ 0 h 2155"/>
                <a:gd name="T11" fmla="*/ 1142 w 1142"/>
                <a:gd name="T12" fmla="*/ 2155 h 2155"/>
              </a:gdLst>
              <a:ahLst/>
              <a:cxnLst>
                <a:cxn ang="T6">
                  <a:pos x="T0" y="T1"/>
                </a:cxn>
                <a:cxn ang="T7">
                  <a:pos x="T2" y="T3"/>
                </a:cxn>
                <a:cxn ang="T8">
                  <a:pos x="T4" y="T5"/>
                </a:cxn>
              </a:cxnLst>
              <a:rect l="T9" t="T10" r="T11" b="T12"/>
              <a:pathLst>
                <a:path w="1142" h="2155">
                  <a:moveTo>
                    <a:pt x="1141" y="0"/>
                  </a:moveTo>
                  <a:lnTo>
                    <a:pt x="1141" y="2154"/>
                  </a:lnTo>
                  <a:lnTo>
                    <a:pt x="0" y="2154"/>
                  </a:lnTo>
                </a:path>
              </a:pathLst>
            </a:custGeom>
            <a:solidFill>
              <a:srgbClr val="A4B6F1"/>
            </a:solidFill>
            <a:ln w="12700" cap="rnd" cmpd="sng">
              <a:solidFill>
                <a:schemeClr val="tx2"/>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091" name="Rectangle 33"/>
          <p:cNvSpPr>
            <a:spLocks noChangeArrowheads="1"/>
          </p:cNvSpPr>
          <p:nvPr/>
        </p:nvSpPr>
        <p:spPr bwMode="auto">
          <a:xfrm>
            <a:off x="307976" y="1501774"/>
            <a:ext cx="987425" cy="1634729"/>
          </a:xfrm>
          <a:prstGeom prst="rect">
            <a:avLst/>
          </a:prstGeom>
          <a:gradFill rotWithShape="0">
            <a:gsLst>
              <a:gs pos="0">
                <a:srgbClr val="0063BC"/>
              </a:gs>
              <a:gs pos="100000">
                <a:srgbClr val="3382C9"/>
              </a:gs>
            </a:gsLst>
            <a:lin ang="2700000" scaled="1"/>
          </a:gradFill>
          <a:ln w="9525">
            <a:noFill/>
            <a:miter lim="800000"/>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nvGrpSpPr>
          <p:cNvPr id="9" name="Group 34"/>
          <p:cNvGrpSpPr/>
          <p:nvPr/>
        </p:nvGrpSpPr>
        <p:grpSpPr bwMode="auto">
          <a:xfrm>
            <a:off x="304800" y="1497012"/>
            <a:ext cx="998538" cy="1643063"/>
            <a:chOff x="167" y="1166"/>
            <a:chExt cx="1119" cy="1841"/>
          </a:xfrm>
        </p:grpSpPr>
        <p:sp>
          <p:nvSpPr>
            <p:cNvPr id="3598" name="Freeform 35"/>
            <p:cNvSpPr/>
            <p:nvPr/>
          </p:nvSpPr>
          <p:spPr bwMode="auto">
            <a:xfrm>
              <a:off x="167" y="1166"/>
              <a:ext cx="1119" cy="1841"/>
            </a:xfrm>
            <a:custGeom>
              <a:avLst/>
              <a:gdLst>
                <a:gd name="T0" fmla="*/ 0 w 1119"/>
                <a:gd name="T1" fmla="*/ 1840 h 1841"/>
                <a:gd name="T2" fmla="*/ 0 w 1119"/>
                <a:gd name="T3" fmla="*/ 0 h 1841"/>
                <a:gd name="T4" fmla="*/ 1118 w 1119"/>
                <a:gd name="T5" fmla="*/ 0 h 1841"/>
                <a:gd name="T6" fmla="*/ 0 60000 65536"/>
                <a:gd name="T7" fmla="*/ 0 60000 65536"/>
                <a:gd name="T8" fmla="*/ 0 60000 65536"/>
                <a:gd name="T9" fmla="*/ 0 w 1119"/>
                <a:gd name="T10" fmla="*/ 0 h 1841"/>
                <a:gd name="T11" fmla="*/ 1119 w 1119"/>
                <a:gd name="T12" fmla="*/ 1841 h 1841"/>
              </a:gdLst>
              <a:ahLst/>
              <a:cxnLst>
                <a:cxn ang="T6">
                  <a:pos x="T0" y="T1"/>
                </a:cxn>
                <a:cxn ang="T7">
                  <a:pos x="T2" y="T3"/>
                </a:cxn>
                <a:cxn ang="T8">
                  <a:pos x="T4" y="T5"/>
                </a:cxn>
              </a:cxnLst>
              <a:rect l="T9" t="T10" r="T11" b="T12"/>
              <a:pathLst>
                <a:path w="1119" h="1841">
                  <a:moveTo>
                    <a:pt x="0" y="1840"/>
                  </a:moveTo>
                  <a:lnTo>
                    <a:pt x="0" y="0"/>
                  </a:lnTo>
                  <a:lnTo>
                    <a:pt x="1118" y="0"/>
                  </a:lnTo>
                </a:path>
              </a:pathLst>
            </a:custGeom>
            <a:solidFill>
              <a:srgbClr val="A4B6F1"/>
            </a:solidFill>
            <a:ln w="12700" cap="rnd" cmpd="sng">
              <a:solidFill>
                <a:schemeClr val="tx1"/>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99" name="Freeform 36"/>
            <p:cNvSpPr/>
            <p:nvPr/>
          </p:nvSpPr>
          <p:spPr bwMode="auto">
            <a:xfrm>
              <a:off x="167" y="1166"/>
              <a:ext cx="1119" cy="1841"/>
            </a:xfrm>
            <a:custGeom>
              <a:avLst/>
              <a:gdLst>
                <a:gd name="T0" fmla="*/ 1118 w 1119"/>
                <a:gd name="T1" fmla="*/ 0 h 1841"/>
                <a:gd name="T2" fmla="*/ 1118 w 1119"/>
                <a:gd name="T3" fmla="*/ 1840 h 1841"/>
                <a:gd name="T4" fmla="*/ 0 w 1119"/>
                <a:gd name="T5" fmla="*/ 1840 h 1841"/>
                <a:gd name="T6" fmla="*/ 0 60000 65536"/>
                <a:gd name="T7" fmla="*/ 0 60000 65536"/>
                <a:gd name="T8" fmla="*/ 0 60000 65536"/>
                <a:gd name="T9" fmla="*/ 0 w 1119"/>
                <a:gd name="T10" fmla="*/ 0 h 1841"/>
                <a:gd name="T11" fmla="*/ 1119 w 1119"/>
                <a:gd name="T12" fmla="*/ 1841 h 1841"/>
              </a:gdLst>
              <a:ahLst/>
              <a:cxnLst>
                <a:cxn ang="T6">
                  <a:pos x="T0" y="T1"/>
                </a:cxn>
                <a:cxn ang="T7">
                  <a:pos x="T2" y="T3"/>
                </a:cxn>
                <a:cxn ang="T8">
                  <a:pos x="T4" y="T5"/>
                </a:cxn>
              </a:cxnLst>
              <a:rect l="T9" t="T10" r="T11" b="T12"/>
              <a:pathLst>
                <a:path w="1119" h="1841">
                  <a:moveTo>
                    <a:pt x="1118" y="0"/>
                  </a:moveTo>
                  <a:lnTo>
                    <a:pt x="1118" y="1840"/>
                  </a:lnTo>
                  <a:lnTo>
                    <a:pt x="0" y="1840"/>
                  </a:lnTo>
                </a:path>
              </a:pathLst>
            </a:custGeom>
            <a:solidFill>
              <a:srgbClr val="A4B6F1"/>
            </a:solidFill>
            <a:ln w="12700" cap="rnd" cmpd="sng">
              <a:solidFill>
                <a:schemeClr val="tx2"/>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094" name="Rectangle 44"/>
          <p:cNvSpPr>
            <a:spLocks noChangeArrowheads="1"/>
          </p:cNvSpPr>
          <p:nvPr/>
        </p:nvSpPr>
        <p:spPr bwMode="auto">
          <a:xfrm>
            <a:off x="1549400" y="1751805"/>
            <a:ext cx="984250" cy="1957388"/>
          </a:xfrm>
          <a:prstGeom prst="rect">
            <a:avLst/>
          </a:prstGeom>
          <a:gradFill rotWithShape="0">
            <a:gsLst>
              <a:gs pos="0">
                <a:srgbClr val="0063BC"/>
              </a:gs>
              <a:gs pos="100000">
                <a:srgbClr val="3382C9"/>
              </a:gs>
            </a:gsLst>
            <a:lin ang="2700000" scaled="1"/>
          </a:gradFill>
          <a:ln w="9525">
            <a:noFill/>
            <a:miter lim="800000"/>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nvGrpSpPr>
          <p:cNvPr id="11" name="Group 45"/>
          <p:cNvGrpSpPr/>
          <p:nvPr/>
        </p:nvGrpSpPr>
        <p:grpSpPr bwMode="auto">
          <a:xfrm>
            <a:off x="1565276" y="1748234"/>
            <a:ext cx="1000125" cy="1960959"/>
            <a:chOff x="1559" y="1447"/>
            <a:chExt cx="1119" cy="1962"/>
          </a:xfrm>
        </p:grpSpPr>
        <p:sp>
          <p:nvSpPr>
            <p:cNvPr id="3590" name="Freeform 46"/>
            <p:cNvSpPr/>
            <p:nvPr/>
          </p:nvSpPr>
          <p:spPr bwMode="auto">
            <a:xfrm>
              <a:off x="1559" y="1447"/>
              <a:ext cx="1119" cy="1962"/>
            </a:xfrm>
            <a:custGeom>
              <a:avLst/>
              <a:gdLst>
                <a:gd name="T0" fmla="*/ 0 w 1119"/>
                <a:gd name="T1" fmla="*/ 1961 h 1962"/>
                <a:gd name="T2" fmla="*/ 0 w 1119"/>
                <a:gd name="T3" fmla="*/ 0 h 1962"/>
                <a:gd name="T4" fmla="*/ 1118 w 1119"/>
                <a:gd name="T5" fmla="*/ 0 h 1962"/>
                <a:gd name="T6" fmla="*/ 0 60000 65536"/>
                <a:gd name="T7" fmla="*/ 0 60000 65536"/>
                <a:gd name="T8" fmla="*/ 0 60000 65536"/>
                <a:gd name="T9" fmla="*/ 0 w 1119"/>
                <a:gd name="T10" fmla="*/ 0 h 1962"/>
                <a:gd name="T11" fmla="*/ 1119 w 1119"/>
                <a:gd name="T12" fmla="*/ 1962 h 1962"/>
              </a:gdLst>
              <a:ahLst/>
              <a:cxnLst>
                <a:cxn ang="T6">
                  <a:pos x="T0" y="T1"/>
                </a:cxn>
                <a:cxn ang="T7">
                  <a:pos x="T2" y="T3"/>
                </a:cxn>
                <a:cxn ang="T8">
                  <a:pos x="T4" y="T5"/>
                </a:cxn>
              </a:cxnLst>
              <a:rect l="T9" t="T10" r="T11" b="T12"/>
              <a:pathLst>
                <a:path w="1119" h="1962">
                  <a:moveTo>
                    <a:pt x="0" y="1961"/>
                  </a:moveTo>
                  <a:lnTo>
                    <a:pt x="0" y="0"/>
                  </a:lnTo>
                  <a:lnTo>
                    <a:pt x="1118" y="0"/>
                  </a:lnTo>
                </a:path>
              </a:pathLst>
            </a:custGeom>
            <a:solidFill>
              <a:srgbClr val="A4B6F1"/>
            </a:solidFill>
            <a:ln w="12700" cap="rnd" cmpd="sng">
              <a:solidFill>
                <a:schemeClr val="tx1"/>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91" name="Freeform 47"/>
            <p:cNvSpPr/>
            <p:nvPr/>
          </p:nvSpPr>
          <p:spPr bwMode="auto">
            <a:xfrm>
              <a:off x="1559" y="1447"/>
              <a:ext cx="1119" cy="1962"/>
            </a:xfrm>
            <a:custGeom>
              <a:avLst/>
              <a:gdLst>
                <a:gd name="T0" fmla="*/ 1118 w 1119"/>
                <a:gd name="T1" fmla="*/ 0 h 1962"/>
                <a:gd name="T2" fmla="*/ 1118 w 1119"/>
                <a:gd name="T3" fmla="*/ 1961 h 1962"/>
                <a:gd name="T4" fmla="*/ 0 w 1119"/>
                <a:gd name="T5" fmla="*/ 1961 h 1962"/>
                <a:gd name="T6" fmla="*/ 0 60000 65536"/>
                <a:gd name="T7" fmla="*/ 0 60000 65536"/>
                <a:gd name="T8" fmla="*/ 0 60000 65536"/>
                <a:gd name="T9" fmla="*/ 0 w 1119"/>
                <a:gd name="T10" fmla="*/ 0 h 1962"/>
                <a:gd name="T11" fmla="*/ 1119 w 1119"/>
                <a:gd name="T12" fmla="*/ 1962 h 1962"/>
              </a:gdLst>
              <a:ahLst/>
              <a:cxnLst>
                <a:cxn ang="T6">
                  <a:pos x="T0" y="T1"/>
                </a:cxn>
                <a:cxn ang="T7">
                  <a:pos x="T2" y="T3"/>
                </a:cxn>
                <a:cxn ang="T8">
                  <a:pos x="T4" y="T5"/>
                </a:cxn>
              </a:cxnLst>
              <a:rect l="T9" t="T10" r="T11" b="T12"/>
              <a:pathLst>
                <a:path w="1119" h="1962">
                  <a:moveTo>
                    <a:pt x="1118" y="0"/>
                  </a:moveTo>
                  <a:lnTo>
                    <a:pt x="1118" y="1961"/>
                  </a:lnTo>
                  <a:lnTo>
                    <a:pt x="0" y="1961"/>
                  </a:lnTo>
                </a:path>
              </a:pathLst>
            </a:custGeom>
            <a:solidFill>
              <a:srgbClr val="A4B6F1"/>
            </a:solidFill>
            <a:ln w="12700" cap="rnd" cmpd="sng">
              <a:solidFill>
                <a:schemeClr val="tx2"/>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097" name="Freeform 55"/>
          <p:cNvSpPr/>
          <p:nvPr/>
        </p:nvSpPr>
        <p:spPr bwMode="auto">
          <a:xfrm>
            <a:off x="3784601" y="1752997"/>
            <a:ext cx="174625" cy="36909"/>
          </a:xfrm>
          <a:custGeom>
            <a:avLst/>
            <a:gdLst>
              <a:gd name="T0" fmla="*/ 2147483647 w 197"/>
              <a:gd name="T1" fmla="*/ 2147483647 h 42"/>
              <a:gd name="T2" fmla="*/ 2147483647 w 197"/>
              <a:gd name="T3" fmla="*/ 2147483647 h 42"/>
              <a:gd name="T4" fmla="*/ 0 w 197"/>
              <a:gd name="T5" fmla="*/ 0 h 42"/>
              <a:gd name="T6" fmla="*/ 2147483647 w 197"/>
              <a:gd name="T7" fmla="*/ 0 h 42"/>
              <a:gd name="T8" fmla="*/ 2147483647 w 197"/>
              <a:gd name="T9" fmla="*/ 2147483647 h 42"/>
              <a:gd name="T10" fmla="*/ 0 60000 65536"/>
              <a:gd name="T11" fmla="*/ 0 60000 65536"/>
              <a:gd name="T12" fmla="*/ 0 60000 65536"/>
              <a:gd name="T13" fmla="*/ 0 60000 65536"/>
              <a:gd name="T14" fmla="*/ 0 60000 65536"/>
              <a:gd name="T15" fmla="*/ 0 w 197"/>
              <a:gd name="T16" fmla="*/ 0 h 42"/>
              <a:gd name="T17" fmla="*/ 197 w 197"/>
              <a:gd name="T18" fmla="*/ 42 h 42"/>
            </a:gdLst>
            <a:ahLst/>
            <a:cxnLst>
              <a:cxn ang="T10">
                <a:pos x="T0" y="T1"/>
              </a:cxn>
              <a:cxn ang="T11">
                <a:pos x="T2" y="T3"/>
              </a:cxn>
              <a:cxn ang="T12">
                <a:pos x="T4" y="T5"/>
              </a:cxn>
              <a:cxn ang="T13">
                <a:pos x="T6" y="T7"/>
              </a:cxn>
              <a:cxn ang="T14">
                <a:pos x="T8" y="T9"/>
              </a:cxn>
            </a:cxnLst>
            <a:rect l="T15" t="T16" r="T17" b="T18"/>
            <a:pathLst>
              <a:path w="197" h="42">
                <a:moveTo>
                  <a:pt x="157" y="41"/>
                </a:moveTo>
                <a:lnTo>
                  <a:pt x="11" y="41"/>
                </a:lnTo>
                <a:lnTo>
                  <a:pt x="0" y="0"/>
                </a:lnTo>
                <a:lnTo>
                  <a:pt x="196" y="0"/>
                </a:lnTo>
                <a:lnTo>
                  <a:pt x="157" y="41"/>
                </a:lnTo>
              </a:path>
            </a:pathLst>
          </a:custGeom>
          <a:gradFill rotWithShape="0">
            <a:gsLst>
              <a:gs pos="0">
                <a:srgbClr val="828282"/>
              </a:gs>
              <a:gs pos="50000">
                <a:srgbClr val="919191"/>
              </a:gs>
              <a:gs pos="100000">
                <a:srgbClr val="828282"/>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099" name="Freeform 63"/>
          <p:cNvSpPr/>
          <p:nvPr/>
        </p:nvSpPr>
        <p:spPr bwMode="auto">
          <a:xfrm>
            <a:off x="2544763" y="1491059"/>
            <a:ext cx="176212" cy="36909"/>
          </a:xfrm>
          <a:custGeom>
            <a:avLst/>
            <a:gdLst>
              <a:gd name="T0" fmla="*/ 2147483647 w 197"/>
              <a:gd name="T1" fmla="*/ 2147483647 h 42"/>
              <a:gd name="T2" fmla="*/ 2147483647 w 197"/>
              <a:gd name="T3" fmla="*/ 2147483647 h 42"/>
              <a:gd name="T4" fmla="*/ 0 w 197"/>
              <a:gd name="T5" fmla="*/ 0 h 42"/>
              <a:gd name="T6" fmla="*/ 2147483647 w 197"/>
              <a:gd name="T7" fmla="*/ 0 h 42"/>
              <a:gd name="T8" fmla="*/ 2147483647 w 197"/>
              <a:gd name="T9" fmla="*/ 2147483647 h 42"/>
              <a:gd name="T10" fmla="*/ 0 60000 65536"/>
              <a:gd name="T11" fmla="*/ 0 60000 65536"/>
              <a:gd name="T12" fmla="*/ 0 60000 65536"/>
              <a:gd name="T13" fmla="*/ 0 60000 65536"/>
              <a:gd name="T14" fmla="*/ 0 60000 65536"/>
              <a:gd name="T15" fmla="*/ 0 w 197"/>
              <a:gd name="T16" fmla="*/ 0 h 42"/>
              <a:gd name="T17" fmla="*/ 197 w 197"/>
              <a:gd name="T18" fmla="*/ 42 h 42"/>
            </a:gdLst>
            <a:ahLst/>
            <a:cxnLst>
              <a:cxn ang="T10">
                <a:pos x="T0" y="T1"/>
              </a:cxn>
              <a:cxn ang="T11">
                <a:pos x="T2" y="T3"/>
              </a:cxn>
              <a:cxn ang="T12">
                <a:pos x="T4" y="T5"/>
              </a:cxn>
              <a:cxn ang="T13">
                <a:pos x="T6" y="T7"/>
              </a:cxn>
              <a:cxn ang="T14">
                <a:pos x="T8" y="T9"/>
              </a:cxn>
            </a:cxnLst>
            <a:rect l="T15" t="T16" r="T17" b="T18"/>
            <a:pathLst>
              <a:path w="197" h="42">
                <a:moveTo>
                  <a:pt x="157" y="41"/>
                </a:moveTo>
                <a:lnTo>
                  <a:pt x="11" y="41"/>
                </a:lnTo>
                <a:lnTo>
                  <a:pt x="0" y="0"/>
                </a:lnTo>
                <a:lnTo>
                  <a:pt x="196" y="0"/>
                </a:lnTo>
                <a:lnTo>
                  <a:pt x="157" y="41"/>
                </a:lnTo>
              </a:path>
            </a:pathLst>
          </a:custGeom>
          <a:gradFill rotWithShape="0">
            <a:gsLst>
              <a:gs pos="0">
                <a:srgbClr val="828282"/>
              </a:gs>
              <a:gs pos="50000">
                <a:srgbClr val="919191"/>
              </a:gs>
              <a:gs pos="100000">
                <a:srgbClr val="828282"/>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01" name="Freeform 71"/>
          <p:cNvSpPr/>
          <p:nvPr/>
        </p:nvSpPr>
        <p:spPr bwMode="auto">
          <a:xfrm>
            <a:off x="2684463" y="1491059"/>
            <a:ext cx="36512" cy="291703"/>
          </a:xfrm>
          <a:custGeom>
            <a:avLst/>
            <a:gdLst>
              <a:gd name="T0" fmla="*/ 2147483647 w 41"/>
              <a:gd name="T1" fmla="*/ 2147483647 h 327"/>
              <a:gd name="T2" fmla="*/ 2147483647 w 41"/>
              <a:gd name="T3" fmla="*/ 0 h 327"/>
              <a:gd name="T4" fmla="*/ 0 w 41"/>
              <a:gd name="T5" fmla="*/ 2147483647 h 327"/>
              <a:gd name="T6" fmla="*/ 0 w 41"/>
              <a:gd name="T7" fmla="*/ 2147483647 h 327"/>
              <a:gd name="T8" fmla="*/ 2147483647 w 41"/>
              <a:gd name="T9" fmla="*/ 2147483647 h 327"/>
              <a:gd name="T10" fmla="*/ 0 60000 65536"/>
              <a:gd name="T11" fmla="*/ 0 60000 65536"/>
              <a:gd name="T12" fmla="*/ 0 60000 65536"/>
              <a:gd name="T13" fmla="*/ 0 60000 65536"/>
              <a:gd name="T14" fmla="*/ 0 60000 65536"/>
              <a:gd name="T15" fmla="*/ 0 w 41"/>
              <a:gd name="T16" fmla="*/ 0 h 327"/>
              <a:gd name="T17" fmla="*/ 41 w 41"/>
              <a:gd name="T18" fmla="*/ 327 h 327"/>
            </a:gdLst>
            <a:ahLst/>
            <a:cxnLst>
              <a:cxn ang="T10">
                <a:pos x="T0" y="T1"/>
              </a:cxn>
              <a:cxn ang="T11">
                <a:pos x="T2" y="T3"/>
              </a:cxn>
              <a:cxn ang="T12">
                <a:pos x="T4" y="T5"/>
              </a:cxn>
              <a:cxn ang="T13">
                <a:pos x="T6" y="T7"/>
              </a:cxn>
              <a:cxn ang="T14">
                <a:pos x="T8" y="T9"/>
              </a:cxn>
            </a:cxnLst>
            <a:rect l="T15" t="T16" r="T17" b="T18"/>
            <a:pathLst>
              <a:path w="41" h="327">
                <a:moveTo>
                  <a:pt x="40" y="286"/>
                </a:moveTo>
                <a:lnTo>
                  <a:pt x="40" y="0"/>
                </a:lnTo>
                <a:lnTo>
                  <a:pt x="0" y="36"/>
                </a:lnTo>
                <a:lnTo>
                  <a:pt x="0" y="326"/>
                </a:lnTo>
                <a:lnTo>
                  <a:pt x="40" y="286"/>
                </a:lnTo>
              </a:path>
            </a:pathLst>
          </a:custGeom>
          <a:gradFill rotWithShape="0">
            <a:gsLst>
              <a:gs pos="0">
                <a:srgbClr val="828282"/>
              </a:gs>
              <a:gs pos="50000">
                <a:srgbClr val="919191"/>
              </a:gs>
              <a:gs pos="100000">
                <a:srgbClr val="828282"/>
              </a:gs>
            </a:gsLst>
            <a:lin ang="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02" name="Freeform 72"/>
          <p:cNvSpPr/>
          <p:nvPr/>
        </p:nvSpPr>
        <p:spPr bwMode="auto">
          <a:xfrm>
            <a:off x="1303338" y="1235075"/>
            <a:ext cx="176212" cy="36910"/>
          </a:xfrm>
          <a:custGeom>
            <a:avLst/>
            <a:gdLst>
              <a:gd name="T0" fmla="*/ 2147483647 w 197"/>
              <a:gd name="T1" fmla="*/ 2147483647 h 42"/>
              <a:gd name="T2" fmla="*/ 2147483647 w 197"/>
              <a:gd name="T3" fmla="*/ 2147483647 h 42"/>
              <a:gd name="T4" fmla="*/ 0 w 197"/>
              <a:gd name="T5" fmla="*/ 0 h 42"/>
              <a:gd name="T6" fmla="*/ 2147483647 w 197"/>
              <a:gd name="T7" fmla="*/ 0 h 42"/>
              <a:gd name="T8" fmla="*/ 2147483647 w 197"/>
              <a:gd name="T9" fmla="*/ 2147483647 h 42"/>
              <a:gd name="T10" fmla="*/ 0 60000 65536"/>
              <a:gd name="T11" fmla="*/ 0 60000 65536"/>
              <a:gd name="T12" fmla="*/ 0 60000 65536"/>
              <a:gd name="T13" fmla="*/ 0 60000 65536"/>
              <a:gd name="T14" fmla="*/ 0 60000 65536"/>
              <a:gd name="T15" fmla="*/ 0 w 197"/>
              <a:gd name="T16" fmla="*/ 0 h 42"/>
              <a:gd name="T17" fmla="*/ 197 w 197"/>
              <a:gd name="T18" fmla="*/ 42 h 42"/>
            </a:gdLst>
            <a:ahLst/>
            <a:cxnLst>
              <a:cxn ang="T10">
                <a:pos x="T0" y="T1"/>
              </a:cxn>
              <a:cxn ang="T11">
                <a:pos x="T2" y="T3"/>
              </a:cxn>
              <a:cxn ang="T12">
                <a:pos x="T4" y="T5"/>
              </a:cxn>
              <a:cxn ang="T13">
                <a:pos x="T6" y="T7"/>
              </a:cxn>
              <a:cxn ang="T14">
                <a:pos x="T8" y="T9"/>
              </a:cxn>
            </a:cxnLst>
            <a:rect l="T15" t="T16" r="T17" b="T18"/>
            <a:pathLst>
              <a:path w="197" h="42">
                <a:moveTo>
                  <a:pt x="157" y="41"/>
                </a:moveTo>
                <a:lnTo>
                  <a:pt x="11" y="41"/>
                </a:lnTo>
                <a:lnTo>
                  <a:pt x="0" y="0"/>
                </a:lnTo>
                <a:lnTo>
                  <a:pt x="196" y="0"/>
                </a:lnTo>
                <a:lnTo>
                  <a:pt x="157" y="41"/>
                </a:lnTo>
              </a:path>
            </a:pathLst>
          </a:custGeom>
          <a:gradFill rotWithShape="0">
            <a:gsLst>
              <a:gs pos="0">
                <a:srgbClr val="828282"/>
              </a:gs>
              <a:gs pos="50000">
                <a:srgbClr val="919191"/>
              </a:gs>
              <a:gs pos="100000">
                <a:srgbClr val="828282"/>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03" name="Freeform 73"/>
          <p:cNvSpPr/>
          <p:nvPr/>
        </p:nvSpPr>
        <p:spPr bwMode="auto">
          <a:xfrm>
            <a:off x="1443038" y="1235074"/>
            <a:ext cx="36512" cy="291704"/>
          </a:xfrm>
          <a:custGeom>
            <a:avLst/>
            <a:gdLst>
              <a:gd name="T0" fmla="*/ 2147483647 w 41"/>
              <a:gd name="T1" fmla="*/ 2147483647 h 327"/>
              <a:gd name="T2" fmla="*/ 2147483647 w 41"/>
              <a:gd name="T3" fmla="*/ 0 h 327"/>
              <a:gd name="T4" fmla="*/ 0 w 41"/>
              <a:gd name="T5" fmla="*/ 2147483647 h 327"/>
              <a:gd name="T6" fmla="*/ 0 w 41"/>
              <a:gd name="T7" fmla="*/ 2147483647 h 327"/>
              <a:gd name="T8" fmla="*/ 2147483647 w 41"/>
              <a:gd name="T9" fmla="*/ 2147483647 h 327"/>
              <a:gd name="T10" fmla="*/ 0 60000 65536"/>
              <a:gd name="T11" fmla="*/ 0 60000 65536"/>
              <a:gd name="T12" fmla="*/ 0 60000 65536"/>
              <a:gd name="T13" fmla="*/ 0 60000 65536"/>
              <a:gd name="T14" fmla="*/ 0 60000 65536"/>
              <a:gd name="T15" fmla="*/ 0 w 41"/>
              <a:gd name="T16" fmla="*/ 0 h 327"/>
              <a:gd name="T17" fmla="*/ 41 w 41"/>
              <a:gd name="T18" fmla="*/ 327 h 327"/>
            </a:gdLst>
            <a:ahLst/>
            <a:cxnLst>
              <a:cxn ang="T10">
                <a:pos x="T0" y="T1"/>
              </a:cxn>
              <a:cxn ang="T11">
                <a:pos x="T2" y="T3"/>
              </a:cxn>
              <a:cxn ang="T12">
                <a:pos x="T4" y="T5"/>
              </a:cxn>
              <a:cxn ang="T13">
                <a:pos x="T6" y="T7"/>
              </a:cxn>
              <a:cxn ang="T14">
                <a:pos x="T8" y="T9"/>
              </a:cxn>
            </a:cxnLst>
            <a:rect l="T15" t="T16" r="T17" b="T18"/>
            <a:pathLst>
              <a:path w="41" h="327">
                <a:moveTo>
                  <a:pt x="40" y="286"/>
                </a:moveTo>
                <a:lnTo>
                  <a:pt x="40" y="0"/>
                </a:lnTo>
                <a:lnTo>
                  <a:pt x="0" y="36"/>
                </a:lnTo>
                <a:lnTo>
                  <a:pt x="0" y="326"/>
                </a:lnTo>
                <a:lnTo>
                  <a:pt x="40" y="286"/>
                </a:lnTo>
              </a:path>
            </a:pathLst>
          </a:custGeom>
          <a:gradFill rotWithShape="0">
            <a:gsLst>
              <a:gs pos="0">
                <a:srgbClr val="828282"/>
              </a:gs>
              <a:gs pos="50000">
                <a:srgbClr val="919191"/>
              </a:gs>
              <a:gs pos="100000">
                <a:srgbClr val="828282"/>
              </a:gs>
            </a:gsLst>
            <a:lin ang="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80" name="Rectangle 81"/>
          <p:cNvSpPr>
            <a:spLocks noChangeArrowheads="1"/>
          </p:cNvSpPr>
          <p:nvPr/>
        </p:nvSpPr>
        <p:spPr bwMode="auto">
          <a:xfrm>
            <a:off x="128588" y="1131590"/>
            <a:ext cx="1263166" cy="259175"/>
          </a:xfrm>
          <a:prstGeom prst="rect">
            <a:avLst/>
          </a:prstGeom>
          <a:noFill/>
          <a:ln w="9525">
            <a:noFill/>
            <a:miter lim="800000"/>
          </a:ln>
          <a:effectLst/>
        </p:spPr>
        <p:txBody>
          <a:bodyPr wrap="none" lIns="92075" tIns="46038" rIns="92075" bIns="46038">
            <a:spAutoFit/>
          </a:bodyPr>
          <a:lstStyle/>
          <a:p>
            <a:pPr defTabSz="762000" eaLnBrk="0" hangingPunct="0">
              <a:lnSpc>
                <a:spcPct val="90000"/>
              </a:lnSpc>
              <a:defRPr/>
            </a:pPr>
            <a:r>
              <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rPr>
              <a:t>产品配方和工</a:t>
            </a:r>
            <a:r>
              <a:rPr lang="zh-CN" altLang="en-US" sz="1200" dirty="0" smtClean="0">
                <a:effectLst>
                  <a:outerShdw blurRad="38100" dist="38100" dir="2700000" algn="tl">
                    <a:srgbClr val="C0C0C0"/>
                  </a:outerShdw>
                </a:effectLst>
                <a:latin typeface="微软雅黑" panose="020B0503020204020204" pitchFamily="34" charset="-122"/>
                <a:ea typeface="微软雅黑" panose="020B0503020204020204" pitchFamily="34" charset="-122"/>
              </a:rPr>
              <a:t>艺</a:t>
            </a:r>
            <a:endParaRPr lang="en-US" altLang="zh-CN"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81" name="Rectangle 82"/>
          <p:cNvSpPr>
            <a:spLocks noChangeArrowheads="1"/>
          </p:cNvSpPr>
          <p:nvPr/>
        </p:nvSpPr>
        <p:spPr bwMode="auto">
          <a:xfrm>
            <a:off x="1619672" y="1376471"/>
            <a:ext cx="955390" cy="259175"/>
          </a:xfrm>
          <a:prstGeom prst="rect">
            <a:avLst/>
          </a:prstGeom>
          <a:noFill/>
          <a:ln w="9525">
            <a:noFill/>
            <a:miter lim="800000"/>
          </a:ln>
          <a:effectLst/>
        </p:spPr>
        <p:txBody>
          <a:bodyPr wrap="none" lIns="92075" tIns="46038" rIns="92075" bIns="46038">
            <a:spAutoFit/>
          </a:bodyPr>
          <a:lstStyle/>
          <a:p>
            <a:pPr defTabSz="762000" eaLnBrk="0" hangingPunct="0">
              <a:lnSpc>
                <a:spcPct val="90000"/>
              </a:lnSpc>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供应商选择</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82" name="Rectangle 83"/>
          <p:cNvSpPr>
            <a:spLocks noChangeArrowheads="1"/>
          </p:cNvSpPr>
          <p:nvPr/>
        </p:nvSpPr>
        <p:spPr bwMode="auto">
          <a:xfrm>
            <a:off x="3006725" y="1635646"/>
            <a:ext cx="801501" cy="259175"/>
          </a:xfrm>
          <a:prstGeom prst="rect">
            <a:avLst/>
          </a:prstGeom>
          <a:noFill/>
          <a:ln w="9525">
            <a:noFill/>
            <a:miter lim="800000"/>
          </a:ln>
          <a:effectLst/>
        </p:spPr>
        <p:txBody>
          <a:bodyPr wrap="none" lIns="92075" tIns="46038" rIns="92075" bIns="46038">
            <a:spAutoFit/>
          </a:bodyPr>
          <a:lstStyle/>
          <a:p>
            <a:pPr defTabSz="762000" eaLnBrk="0" hangingPunct="0">
              <a:lnSpc>
                <a:spcPct val="90000"/>
              </a:lnSpc>
              <a:defRPr/>
            </a:pPr>
            <a:r>
              <a:rPr lang="zh-CN" altLang="en-US" sz="1200" dirty="0" smtClean="0">
                <a:effectLst>
                  <a:outerShdw blurRad="38100" dist="38100" dir="2700000" algn="tl">
                    <a:srgbClr val="C0C0C0"/>
                  </a:outerShdw>
                </a:effectLst>
                <a:latin typeface="微软雅黑" panose="020B0503020204020204" pitchFamily="34" charset="-122"/>
                <a:ea typeface="微软雅黑" panose="020B0503020204020204" pitchFamily="34" charset="-122"/>
              </a:rPr>
              <a:t>材料采</a:t>
            </a:r>
            <a:r>
              <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rPr>
              <a:t>购</a:t>
            </a: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83" name="Rectangle 84"/>
          <p:cNvSpPr>
            <a:spLocks noChangeArrowheads="1"/>
          </p:cNvSpPr>
          <p:nvPr/>
        </p:nvSpPr>
        <p:spPr bwMode="auto">
          <a:xfrm>
            <a:off x="4202547" y="1880527"/>
            <a:ext cx="801501" cy="259175"/>
          </a:xfrm>
          <a:prstGeom prst="rect">
            <a:avLst/>
          </a:prstGeom>
          <a:noFill/>
          <a:ln w="9525">
            <a:noFill/>
            <a:miter lim="800000"/>
          </a:ln>
          <a:effectLst/>
        </p:spPr>
        <p:txBody>
          <a:bodyPr wrap="none" lIns="92075" tIns="46038" rIns="92075" bIns="46038">
            <a:spAutoFit/>
          </a:bodyPr>
          <a:lstStyle/>
          <a:p>
            <a:pPr defTabSz="762000" eaLnBrk="0" hangingPunct="0">
              <a:lnSpc>
                <a:spcPct val="90000"/>
              </a:lnSpc>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物料接收</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109" name="Freeform 85"/>
          <p:cNvSpPr/>
          <p:nvPr/>
        </p:nvSpPr>
        <p:spPr bwMode="auto">
          <a:xfrm>
            <a:off x="1443039" y="1489868"/>
            <a:ext cx="180975" cy="36910"/>
          </a:xfrm>
          <a:custGeom>
            <a:avLst/>
            <a:gdLst>
              <a:gd name="T0" fmla="*/ 2147483647 w 202"/>
              <a:gd name="T1" fmla="*/ 0 h 42"/>
              <a:gd name="T2" fmla="*/ 2147483647 w 202"/>
              <a:gd name="T3" fmla="*/ 2147483647 h 42"/>
              <a:gd name="T4" fmla="*/ 2147483647 w 202"/>
              <a:gd name="T5" fmla="*/ 2147483647 h 42"/>
              <a:gd name="T6" fmla="*/ 0 w 202"/>
              <a:gd name="T7" fmla="*/ 2147483647 h 42"/>
              <a:gd name="T8" fmla="*/ 2147483647 w 202"/>
              <a:gd name="T9" fmla="*/ 0 h 42"/>
              <a:gd name="T10" fmla="*/ 0 60000 65536"/>
              <a:gd name="T11" fmla="*/ 0 60000 65536"/>
              <a:gd name="T12" fmla="*/ 0 60000 65536"/>
              <a:gd name="T13" fmla="*/ 0 60000 65536"/>
              <a:gd name="T14" fmla="*/ 0 60000 65536"/>
              <a:gd name="T15" fmla="*/ 0 w 202"/>
              <a:gd name="T16" fmla="*/ 0 h 42"/>
              <a:gd name="T17" fmla="*/ 202 w 202"/>
              <a:gd name="T18" fmla="*/ 42 h 42"/>
            </a:gdLst>
            <a:ahLst/>
            <a:cxnLst>
              <a:cxn ang="T10">
                <a:pos x="T0" y="T1"/>
              </a:cxn>
              <a:cxn ang="T11">
                <a:pos x="T2" y="T3"/>
              </a:cxn>
              <a:cxn ang="T12">
                <a:pos x="T4" y="T5"/>
              </a:cxn>
              <a:cxn ang="T13">
                <a:pos x="T6" y="T7"/>
              </a:cxn>
              <a:cxn ang="T14">
                <a:pos x="T8" y="T9"/>
              </a:cxn>
            </a:cxnLst>
            <a:rect l="T15" t="T16" r="T17" b="T18"/>
            <a:pathLst>
              <a:path w="202" h="42">
                <a:moveTo>
                  <a:pt x="39" y="0"/>
                </a:moveTo>
                <a:lnTo>
                  <a:pt x="180" y="1"/>
                </a:lnTo>
                <a:lnTo>
                  <a:pt x="201" y="40"/>
                </a:lnTo>
                <a:lnTo>
                  <a:pt x="0" y="41"/>
                </a:lnTo>
                <a:lnTo>
                  <a:pt x="39" y="0"/>
                </a:lnTo>
              </a:path>
            </a:pathLst>
          </a:custGeom>
          <a:gradFill rotWithShape="0">
            <a:gsLst>
              <a:gs pos="0">
                <a:srgbClr val="828282"/>
              </a:gs>
              <a:gs pos="50000">
                <a:srgbClr val="919191"/>
              </a:gs>
              <a:gs pos="100000">
                <a:srgbClr val="828282"/>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10" name="Freeform 86"/>
          <p:cNvSpPr/>
          <p:nvPr/>
        </p:nvSpPr>
        <p:spPr bwMode="auto">
          <a:xfrm>
            <a:off x="2684464" y="1744662"/>
            <a:ext cx="180975" cy="38100"/>
          </a:xfrm>
          <a:custGeom>
            <a:avLst/>
            <a:gdLst>
              <a:gd name="T0" fmla="*/ 2147483647 w 202"/>
              <a:gd name="T1" fmla="*/ 0 h 42"/>
              <a:gd name="T2" fmla="*/ 2147483647 w 202"/>
              <a:gd name="T3" fmla="*/ 2147483647 h 42"/>
              <a:gd name="T4" fmla="*/ 2147483647 w 202"/>
              <a:gd name="T5" fmla="*/ 2147483647 h 42"/>
              <a:gd name="T6" fmla="*/ 0 w 202"/>
              <a:gd name="T7" fmla="*/ 2147483647 h 42"/>
              <a:gd name="T8" fmla="*/ 2147483647 w 202"/>
              <a:gd name="T9" fmla="*/ 0 h 42"/>
              <a:gd name="T10" fmla="*/ 0 60000 65536"/>
              <a:gd name="T11" fmla="*/ 0 60000 65536"/>
              <a:gd name="T12" fmla="*/ 0 60000 65536"/>
              <a:gd name="T13" fmla="*/ 0 60000 65536"/>
              <a:gd name="T14" fmla="*/ 0 60000 65536"/>
              <a:gd name="T15" fmla="*/ 0 w 202"/>
              <a:gd name="T16" fmla="*/ 0 h 42"/>
              <a:gd name="T17" fmla="*/ 202 w 202"/>
              <a:gd name="T18" fmla="*/ 42 h 42"/>
            </a:gdLst>
            <a:ahLst/>
            <a:cxnLst>
              <a:cxn ang="T10">
                <a:pos x="T0" y="T1"/>
              </a:cxn>
              <a:cxn ang="T11">
                <a:pos x="T2" y="T3"/>
              </a:cxn>
              <a:cxn ang="T12">
                <a:pos x="T4" y="T5"/>
              </a:cxn>
              <a:cxn ang="T13">
                <a:pos x="T6" y="T7"/>
              </a:cxn>
              <a:cxn ang="T14">
                <a:pos x="T8" y="T9"/>
              </a:cxn>
            </a:cxnLst>
            <a:rect l="T15" t="T16" r="T17" b="T18"/>
            <a:pathLst>
              <a:path w="202" h="42">
                <a:moveTo>
                  <a:pt x="39" y="0"/>
                </a:moveTo>
                <a:lnTo>
                  <a:pt x="180" y="1"/>
                </a:lnTo>
                <a:lnTo>
                  <a:pt x="201" y="40"/>
                </a:lnTo>
                <a:lnTo>
                  <a:pt x="0" y="41"/>
                </a:lnTo>
                <a:lnTo>
                  <a:pt x="39" y="0"/>
                </a:lnTo>
              </a:path>
            </a:pathLst>
          </a:custGeom>
          <a:gradFill rotWithShape="0">
            <a:gsLst>
              <a:gs pos="0">
                <a:srgbClr val="828282"/>
              </a:gs>
              <a:gs pos="50000">
                <a:srgbClr val="919191"/>
              </a:gs>
              <a:gs pos="100000">
                <a:srgbClr val="828282"/>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11" name="Freeform 87"/>
          <p:cNvSpPr/>
          <p:nvPr/>
        </p:nvSpPr>
        <p:spPr bwMode="auto">
          <a:xfrm>
            <a:off x="3922713" y="1752997"/>
            <a:ext cx="36512" cy="291703"/>
          </a:xfrm>
          <a:custGeom>
            <a:avLst/>
            <a:gdLst>
              <a:gd name="T0" fmla="*/ 2147483647 w 41"/>
              <a:gd name="T1" fmla="*/ 2147483647 h 327"/>
              <a:gd name="T2" fmla="*/ 2147483647 w 41"/>
              <a:gd name="T3" fmla="*/ 0 h 327"/>
              <a:gd name="T4" fmla="*/ 0 w 41"/>
              <a:gd name="T5" fmla="*/ 2147483647 h 327"/>
              <a:gd name="T6" fmla="*/ 0 w 41"/>
              <a:gd name="T7" fmla="*/ 2147483647 h 327"/>
              <a:gd name="T8" fmla="*/ 2147483647 w 41"/>
              <a:gd name="T9" fmla="*/ 2147483647 h 327"/>
              <a:gd name="T10" fmla="*/ 0 60000 65536"/>
              <a:gd name="T11" fmla="*/ 0 60000 65536"/>
              <a:gd name="T12" fmla="*/ 0 60000 65536"/>
              <a:gd name="T13" fmla="*/ 0 60000 65536"/>
              <a:gd name="T14" fmla="*/ 0 60000 65536"/>
              <a:gd name="T15" fmla="*/ 0 w 41"/>
              <a:gd name="T16" fmla="*/ 0 h 327"/>
              <a:gd name="T17" fmla="*/ 41 w 41"/>
              <a:gd name="T18" fmla="*/ 327 h 327"/>
            </a:gdLst>
            <a:ahLst/>
            <a:cxnLst>
              <a:cxn ang="T10">
                <a:pos x="T0" y="T1"/>
              </a:cxn>
              <a:cxn ang="T11">
                <a:pos x="T2" y="T3"/>
              </a:cxn>
              <a:cxn ang="T12">
                <a:pos x="T4" y="T5"/>
              </a:cxn>
              <a:cxn ang="T13">
                <a:pos x="T6" y="T7"/>
              </a:cxn>
              <a:cxn ang="T14">
                <a:pos x="T8" y="T9"/>
              </a:cxn>
            </a:cxnLst>
            <a:rect l="T15" t="T16" r="T17" b="T18"/>
            <a:pathLst>
              <a:path w="41" h="327">
                <a:moveTo>
                  <a:pt x="40" y="286"/>
                </a:moveTo>
                <a:lnTo>
                  <a:pt x="40" y="0"/>
                </a:lnTo>
                <a:lnTo>
                  <a:pt x="0" y="36"/>
                </a:lnTo>
                <a:lnTo>
                  <a:pt x="0" y="326"/>
                </a:lnTo>
                <a:lnTo>
                  <a:pt x="40" y="286"/>
                </a:lnTo>
              </a:path>
            </a:pathLst>
          </a:custGeom>
          <a:gradFill rotWithShape="0">
            <a:gsLst>
              <a:gs pos="0">
                <a:srgbClr val="828282"/>
              </a:gs>
              <a:gs pos="50000">
                <a:srgbClr val="919191"/>
              </a:gs>
              <a:gs pos="100000">
                <a:srgbClr val="828282"/>
              </a:gs>
            </a:gsLst>
            <a:lin ang="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12" name="Freeform 88"/>
          <p:cNvSpPr/>
          <p:nvPr/>
        </p:nvSpPr>
        <p:spPr bwMode="auto">
          <a:xfrm>
            <a:off x="3924300" y="2007790"/>
            <a:ext cx="179388" cy="36909"/>
          </a:xfrm>
          <a:custGeom>
            <a:avLst/>
            <a:gdLst>
              <a:gd name="T0" fmla="*/ 2147483647 w 202"/>
              <a:gd name="T1" fmla="*/ 0 h 42"/>
              <a:gd name="T2" fmla="*/ 2147483647 w 202"/>
              <a:gd name="T3" fmla="*/ 2147483647 h 42"/>
              <a:gd name="T4" fmla="*/ 2147483647 w 202"/>
              <a:gd name="T5" fmla="*/ 2147483647 h 42"/>
              <a:gd name="T6" fmla="*/ 0 w 202"/>
              <a:gd name="T7" fmla="*/ 2147483647 h 42"/>
              <a:gd name="T8" fmla="*/ 2147483647 w 202"/>
              <a:gd name="T9" fmla="*/ 0 h 42"/>
              <a:gd name="T10" fmla="*/ 0 60000 65536"/>
              <a:gd name="T11" fmla="*/ 0 60000 65536"/>
              <a:gd name="T12" fmla="*/ 0 60000 65536"/>
              <a:gd name="T13" fmla="*/ 0 60000 65536"/>
              <a:gd name="T14" fmla="*/ 0 60000 65536"/>
              <a:gd name="T15" fmla="*/ 0 w 202"/>
              <a:gd name="T16" fmla="*/ 0 h 42"/>
              <a:gd name="T17" fmla="*/ 202 w 202"/>
              <a:gd name="T18" fmla="*/ 42 h 42"/>
            </a:gdLst>
            <a:ahLst/>
            <a:cxnLst>
              <a:cxn ang="T10">
                <a:pos x="T0" y="T1"/>
              </a:cxn>
              <a:cxn ang="T11">
                <a:pos x="T2" y="T3"/>
              </a:cxn>
              <a:cxn ang="T12">
                <a:pos x="T4" y="T5"/>
              </a:cxn>
              <a:cxn ang="T13">
                <a:pos x="T6" y="T7"/>
              </a:cxn>
              <a:cxn ang="T14">
                <a:pos x="T8" y="T9"/>
              </a:cxn>
            </a:cxnLst>
            <a:rect l="T15" t="T16" r="T17" b="T18"/>
            <a:pathLst>
              <a:path w="202" h="42">
                <a:moveTo>
                  <a:pt x="39" y="0"/>
                </a:moveTo>
                <a:lnTo>
                  <a:pt x="180" y="1"/>
                </a:lnTo>
                <a:lnTo>
                  <a:pt x="201" y="40"/>
                </a:lnTo>
                <a:lnTo>
                  <a:pt x="0" y="41"/>
                </a:lnTo>
                <a:lnTo>
                  <a:pt x="39" y="0"/>
                </a:lnTo>
              </a:path>
            </a:pathLst>
          </a:custGeom>
          <a:gradFill rotWithShape="0">
            <a:gsLst>
              <a:gs pos="0">
                <a:srgbClr val="828282"/>
              </a:gs>
              <a:gs pos="50000">
                <a:srgbClr val="919191"/>
              </a:gs>
              <a:gs pos="100000">
                <a:srgbClr val="828282"/>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88" name="Rectangle 89"/>
          <p:cNvSpPr>
            <a:spLocks noChangeArrowheads="1"/>
          </p:cNvSpPr>
          <p:nvPr/>
        </p:nvSpPr>
        <p:spPr bwMode="auto">
          <a:xfrm>
            <a:off x="334963" y="1563638"/>
            <a:ext cx="914400" cy="942438"/>
          </a:xfrm>
          <a:prstGeom prst="rect">
            <a:avLst/>
          </a:prstGeom>
          <a:noFill/>
          <a:ln w="9525">
            <a:noFill/>
            <a:miter lim="800000"/>
          </a:ln>
          <a:effectLst/>
        </p:spPr>
        <p:txBody>
          <a:bodyPr lIns="92075" tIns="46038" rIns="92075" bIns="46038">
            <a:spAutoFit/>
          </a:bodyPr>
          <a:lstStyle/>
          <a:p>
            <a:pPr defTabSz="762000" eaLnBrk="0" hangingPunct="0">
              <a:lnSpc>
                <a:spcPct val="90000"/>
              </a:lnSpc>
              <a:spcAft>
                <a:spcPct val="50000"/>
              </a:spcAft>
              <a:defRPr/>
            </a:pPr>
            <a:r>
              <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rPr>
              <a:t>产品技术  标准</a:t>
            </a: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rPr>
              <a:t>产品处方</a:t>
            </a: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rPr>
              <a:t>产品工艺</a:t>
            </a: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89" name="Rectangle 90"/>
          <p:cNvSpPr>
            <a:spLocks noChangeArrowheads="1"/>
          </p:cNvSpPr>
          <p:nvPr/>
        </p:nvSpPr>
        <p:spPr bwMode="auto">
          <a:xfrm>
            <a:off x="1574800" y="2715766"/>
            <a:ext cx="990600" cy="776239"/>
          </a:xfrm>
          <a:prstGeom prst="rect">
            <a:avLst/>
          </a:prstGeom>
          <a:noFill/>
          <a:ln w="9525">
            <a:noFill/>
            <a:miter lim="800000"/>
          </a:ln>
          <a:effectLst/>
        </p:spPr>
        <p:txBody>
          <a:bodyPr lIns="92075" tIns="46038" rIns="92075" bIns="46038">
            <a:spAutoFit/>
          </a:bodyPr>
          <a:lstStyle/>
          <a:p>
            <a:pPr defTabSz="762000" eaLnBrk="0" hangingPunct="0">
              <a:lnSpc>
                <a:spcPct val="90000"/>
              </a:lnSpc>
              <a:spcAft>
                <a:spcPct val="50000"/>
              </a:spcAft>
              <a:defRPr/>
            </a:pPr>
            <a:r>
              <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rPr>
              <a:t>供应商资质</a:t>
            </a: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rPr>
              <a:t>样品检验</a:t>
            </a: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rPr>
              <a:t>供应商评估</a:t>
            </a: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90" name="Rectangle 91"/>
          <p:cNvSpPr>
            <a:spLocks noChangeArrowheads="1"/>
          </p:cNvSpPr>
          <p:nvPr/>
        </p:nvSpPr>
        <p:spPr bwMode="auto">
          <a:xfrm>
            <a:off x="2830513" y="2499742"/>
            <a:ext cx="881062" cy="1367170"/>
          </a:xfrm>
          <a:prstGeom prst="rect">
            <a:avLst/>
          </a:prstGeom>
          <a:noFill/>
          <a:ln w="9525">
            <a:noFill/>
            <a:miter lim="800000"/>
          </a:ln>
          <a:effectLst/>
        </p:spPr>
        <p:txBody>
          <a:bodyPr lIns="92075" tIns="46038" rIns="92075" bIns="46038">
            <a:spAutoFit/>
          </a:bodyPr>
          <a:lstStyle/>
          <a:p>
            <a:pPr defTabSz="762000" eaLnBrk="0" hangingPunct="0">
              <a:lnSpc>
                <a:spcPct val="90000"/>
              </a:lnSpc>
              <a:spcAft>
                <a:spcPct val="50000"/>
              </a:spcAft>
              <a:defRPr/>
            </a:pPr>
            <a:r>
              <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rPr>
              <a:t>采购标准</a:t>
            </a: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rPr>
              <a:t>采购定价</a:t>
            </a: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rPr>
              <a:t>质量       保证协议</a:t>
            </a: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rPr>
              <a:t>所需的   证书</a:t>
            </a: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91" name="Rectangle 92"/>
          <p:cNvSpPr>
            <a:spLocks noChangeArrowheads="1"/>
          </p:cNvSpPr>
          <p:nvPr/>
        </p:nvSpPr>
        <p:spPr bwMode="auto">
          <a:xfrm>
            <a:off x="4046538" y="2541191"/>
            <a:ext cx="990600" cy="1459503"/>
          </a:xfrm>
          <a:prstGeom prst="rect">
            <a:avLst/>
          </a:prstGeom>
          <a:noFill/>
          <a:ln w="9525">
            <a:noFill/>
            <a:miter lim="800000"/>
          </a:ln>
          <a:effectLst/>
        </p:spPr>
        <p:txBody>
          <a:bodyPr lIns="92075" tIns="46038" rIns="92075" bIns="46038">
            <a:spAutoFit/>
          </a:bodyPr>
          <a:lstStyle/>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接收初验</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来料检验</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审核放行</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不合格物料处理</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endParaRPr lang="en-US" altLang="zh-CN"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17" name="Group 93"/>
          <p:cNvGrpSpPr/>
          <p:nvPr/>
        </p:nvGrpSpPr>
        <p:grpSpPr bwMode="auto">
          <a:xfrm>
            <a:off x="412751" y="2561430"/>
            <a:ext cx="885825" cy="510779"/>
            <a:chOff x="169" y="1822"/>
            <a:chExt cx="577" cy="386"/>
          </a:xfrm>
        </p:grpSpPr>
        <p:graphicFrame>
          <p:nvGraphicFramePr>
            <p:cNvPr id="3080" name="Object 2"/>
            <p:cNvGraphicFramePr/>
            <p:nvPr/>
          </p:nvGraphicFramePr>
          <p:xfrm>
            <a:off x="169" y="1822"/>
            <a:ext cx="488" cy="386"/>
          </p:xfrm>
          <a:graphic>
            <a:graphicData uri="http://schemas.openxmlformats.org/presentationml/2006/ole">
              <mc:AlternateContent xmlns:mc="http://schemas.openxmlformats.org/markup-compatibility/2006">
                <mc:Choice xmlns:v="urn:schemas-microsoft-com:vml" Requires="v">
                  <p:oleObj spid="_x0000_s12773" name="CorelDRAW!" r:id="rId1" imgW="69202300" imgH="37744400" progId="">
                    <p:embed/>
                  </p:oleObj>
                </mc:Choice>
                <mc:Fallback>
                  <p:oleObj name="CorelDRAW!" r:id="rId1" imgW="69202300" imgH="37744400" progId="">
                    <p:embed/>
                    <p:pic>
                      <p:nvPicPr>
                        <p:cNvPr id="0" name="Object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 y="1822"/>
                          <a:ext cx="488"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13" name="Freeform 95"/>
            <p:cNvSpPr/>
            <p:nvPr/>
          </p:nvSpPr>
          <p:spPr bwMode="auto">
            <a:xfrm>
              <a:off x="411" y="1947"/>
              <a:ext cx="226" cy="253"/>
            </a:xfrm>
            <a:custGeom>
              <a:avLst/>
              <a:gdLst>
                <a:gd name="T0" fmla="*/ 3 w 389"/>
                <a:gd name="T1" fmla="*/ 10 h 375"/>
                <a:gd name="T2" fmla="*/ 3 w 389"/>
                <a:gd name="T3" fmla="*/ 0 h 375"/>
                <a:gd name="T4" fmla="*/ 1 w 389"/>
                <a:gd name="T5" fmla="*/ 0 h 375"/>
                <a:gd name="T6" fmla="*/ 0 w 389"/>
                <a:gd name="T7" fmla="*/ 11 h 375"/>
                <a:gd name="T8" fmla="*/ 1 w 389"/>
                <a:gd name="T9" fmla="*/ 11 h 375"/>
                <a:gd name="T10" fmla="*/ 3 w 389"/>
                <a:gd name="T11" fmla="*/ 10 h 375"/>
                <a:gd name="T12" fmla="*/ 0 60000 65536"/>
                <a:gd name="T13" fmla="*/ 0 60000 65536"/>
                <a:gd name="T14" fmla="*/ 0 60000 65536"/>
                <a:gd name="T15" fmla="*/ 0 60000 65536"/>
                <a:gd name="T16" fmla="*/ 0 60000 65536"/>
                <a:gd name="T17" fmla="*/ 0 60000 65536"/>
                <a:gd name="T18" fmla="*/ 0 w 389"/>
                <a:gd name="T19" fmla="*/ 0 h 375"/>
                <a:gd name="T20" fmla="*/ 389 w 389"/>
                <a:gd name="T21" fmla="*/ 375 h 375"/>
              </a:gdLst>
              <a:ahLst/>
              <a:cxnLst>
                <a:cxn ang="T12">
                  <a:pos x="T0" y="T1"/>
                </a:cxn>
                <a:cxn ang="T13">
                  <a:pos x="T2" y="T3"/>
                </a:cxn>
                <a:cxn ang="T14">
                  <a:pos x="T4" y="T5"/>
                </a:cxn>
                <a:cxn ang="T15">
                  <a:pos x="T6" y="T7"/>
                </a:cxn>
                <a:cxn ang="T16">
                  <a:pos x="T8" y="T9"/>
                </a:cxn>
                <a:cxn ang="T17">
                  <a:pos x="T10" y="T11"/>
                </a:cxn>
              </a:cxnLst>
              <a:rect l="T18" t="T19" r="T20" b="T21"/>
              <a:pathLst>
                <a:path w="389" h="375">
                  <a:moveTo>
                    <a:pt x="376" y="334"/>
                  </a:moveTo>
                  <a:lnTo>
                    <a:pt x="388" y="0"/>
                  </a:lnTo>
                  <a:lnTo>
                    <a:pt x="2" y="0"/>
                  </a:lnTo>
                  <a:lnTo>
                    <a:pt x="0" y="374"/>
                  </a:lnTo>
                  <a:lnTo>
                    <a:pt x="64" y="354"/>
                  </a:lnTo>
                  <a:lnTo>
                    <a:pt x="376" y="334"/>
                  </a:lnTo>
                </a:path>
              </a:pathLst>
            </a:custGeom>
            <a:gradFill rotWithShape="0">
              <a:gsLst>
                <a:gs pos="0">
                  <a:srgbClr val="FFFFFF"/>
                </a:gs>
                <a:gs pos="100000">
                  <a:srgbClr val="FFFFFF"/>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14" name="Line 96"/>
            <p:cNvSpPr>
              <a:spLocks noChangeShapeType="1"/>
            </p:cNvSpPr>
            <p:nvPr/>
          </p:nvSpPr>
          <p:spPr bwMode="auto">
            <a:xfrm>
              <a:off x="432" y="1961"/>
              <a:ext cx="11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15" name="Line 97"/>
            <p:cNvSpPr>
              <a:spLocks noChangeShapeType="1"/>
            </p:cNvSpPr>
            <p:nvPr/>
          </p:nvSpPr>
          <p:spPr bwMode="auto">
            <a:xfrm>
              <a:off x="432" y="1991"/>
              <a:ext cx="11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16" name="Line 98"/>
            <p:cNvSpPr>
              <a:spLocks noChangeShapeType="1"/>
            </p:cNvSpPr>
            <p:nvPr/>
          </p:nvSpPr>
          <p:spPr bwMode="auto">
            <a:xfrm>
              <a:off x="432" y="2021"/>
              <a:ext cx="11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17" name="Line 99"/>
            <p:cNvSpPr>
              <a:spLocks noChangeShapeType="1"/>
            </p:cNvSpPr>
            <p:nvPr/>
          </p:nvSpPr>
          <p:spPr bwMode="auto">
            <a:xfrm>
              <a:off x="432" y="2051"/>
              <a:ext cx="11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18" name="Line 100"/>
            <p:cNvSpPr>
              <a:spLocks noChangeShapeType="1"/>
            </p:cNvSpPr>
            <p:nvPr/>
          </p:nvSpPr>
          <p:spPr bwMode="auto">
            <a:xfrm>
              <a:off x="432" y="2082"/>
              <a:ext cx="11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19" name="Line 101"/>
            <p:cNvSpPr>
              <a:spLocks noChangeShapeType="1"/>
            </p:cNvSpPr>
            <p:nvPr/>
          </p:nvSpPr>
          <p:spPr bwMode="auto">
            <a:xfrm>
              <a:off x="432" y="2112"/>
              <a:ext cx="11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20" name="Line 102"/>
            <p:cNvSpPr>
              <a:spLocks noChangeShapeType="1"/>
            </p:cNvSpPr>
            <p:nvPr/>
          </p:nvSpPr>
          <p:spPr bwMode="auto">
            <a:xfrm>
              <a:off x="432" y="2142"/>
              <a:ext cx="11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nvGrpSpPr>
            <p:cNvPr id="18" name="Group 103"/>
            <p:cNvGrpSpPr/>
            <p:nvPr/>
          </p:nvGrpSpPr>
          <p:grpSpPr bwMode="auto">
            <a:xfrm>
              <a:off x="571" y="1961"/>
              <a:ext cx="47" cy="181"/>
              <a:chOff x="980" y="2402"/>
              <a:chExt cx="81" cy="270"/>
            </a:xfrm>
          </p:grpSpPr>
          <p:sp>
            <p:nvSpPr>
              <p:cNvPr id="3559" name="Line 104"/>
              <p:cNvSpPr>
                <a:spLocks noChangeShapeType="1"/>
              </p:cNvSpPr>
              <p:nvPr/>
            </p:nvSpPr>
            <p:spPr bwMode="auto">
              <a:xfrm>
                <a:off x="980" y="2402"/>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60" name="Line 105"/>
              <p:cNvSpPr>
                <a:spLocks noChangeShapeType="1"/>
              </p:cNvSpPr>
              <p:nvPr/>
            </p:nvSpPr>
            <p:spPr bwMode="auto">
              <a:xfrm>
                <a:off x="980" y="2447"/>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61" name="Line 106"/>
              <p:cNvSpPr>
                <a:spLocks noChangeShapeType="1"/>
              </p:cNvSpPr>
              <p:nvPr/>
            </p:nvSpPr>
            <p:spPr bwMode="auto">
              <a:xfrm>
                <a:off x="980" y="2492"/>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62" name="Line 107"/>
              <p:cNvSpPr>
                <a:spLocks noChangeShapeType="1"/>
              </p:cNvSpPr>
              <p:nvPr/>
            </p:nvSpPr>
            <p:spPr bwMode="auto">
              <a:xfrm>
                <a:off x="980" y="2537"/>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63" name="Line 108"/>
              <p:cNvSpPr>
                <a:spLocks noChangeShapeType="1"/>
              </p:cNvSpPr>
              <p:nvPr/>
            </p:nvSpPr>
            <p:spPr bwMode="auto">
              <a:xfrm>
                <a:off x="980" y="2582"/>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64" name="Line 109"/>
              <p:cNvSpPr>
                <a:spLocks noChangeShapeType="1"/>
              </p:cNvSpPr>
              <p:nvPr/>
            </p:nvSpPr>
            <p:spPr bwMode="auto">
              <a:xfrm>
                <a:off x="980" y="2627"/>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65" name="Line 110"/>
              <p:cNvSpPr>
                <a:spLocks noChangeShapeType="1"/>
              </p:cNvSpPr>
              <p:nvPr/>
            </p:nvSpPr>
            <p:spPr bwMode="auto">
              <a:xfrm>
                <a:off x="980" y="2672"/>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3522" name="Freeform 111"/>
            <p:cNvSpPr/>
            <p:nvPr/>
          </p:nvSpPr>
          <p:spPr bwMode="auto">
            <a:xfrm>
              <a:off x="189" y="1947"/>
              <a:ext cx="218" cy="253"/>
            </a:xfrm>
            <a:custGeom>
              <a:avLst/>
              <a:gdLst>
                <a:gd name="T0" fmla="*/ 0 w 375"/>
                <a:gd name="T1" fmla="*/ 11 h 375"/>
                <a:gd name="T2" fmla="*/ 0 w 375"/>
                <a:gd name="T3" fmla="*/ 0 h 375"/>
                <a:gd name="T4" fmla="*/ 3 w 375"/>
                <a:gd name="T5" fmla="*/ 0 h 375"/>
                <a:gd name="T6" fmla="*/ 3 w 375"/>
                <a:gd name="T7" fmla="*/ 11 h 375"/>
                <a:gd name="T8" fmla="*/ 2 w 375"/>
                <a:gd name="T9" fmla="*/ 11 h 375"/>
                <a:gd name="T10" fmla="*/ 0 w 375"/>
                <a:gd name="T11" fmla="*/ 11 h 375"/>
                <a:gd name="T12" fmla="*/ 0 60000 65536"/>
                <a:gd name="T13" fmla="*/ 0 60000 65536"/>
                <a:gd name="T14" fmla="*/ 0 60000 65536"/>
                <a:gd name="T15" fmla="*/ 0 60000 65536"/>
                <a:gd name="T16" fmla="*/ 0 60000 65536"/>
                <a:gd name="T17" fmla="*/ 0 60000 65536"/>
                <a:gd name="T18" fmla="*/ 0 w 375"/>
                <a:gd name="T19" fmla="*/ 0 h 375"/>
                <a:gd name="T20" fmla="*/ 375 w 375"/>
                <a:gd name="T21" fmla="*/ 375 h 375"/>
              </a:gdLst>
              <a:ahLst/>
              <a:cxnLst>
                <a:cxn ang="T12">
                  <a:pos x="T0" y="T1"/>
                </a:cxn>
                <a:cxn ang="T13">
                  <a:pos x="T2" y="T3"/>
                </a:cxn>
                <a:cxn ang="T14">
                  <a:pos x="T4" y="T5"/>
                </a:cxn>
                <a:cxn ang="T15">
                  <a:pos x="T6" y="T7"/>
                </a:cxn>
                <a:cxn ang="T16">
                  <a:pos x="T8" y="T9"/>
                </a:cxn>
                <a:cxn ang="T17">
                  <a:pos x="T10" y="T11"/>
                </a:cxn>
              </a:cxnLst>
              <a:rect l="T18" t="T19" r="T20" b="T21"/>
              <a:pathLst>
                <a:path w="375" h="375">
                  <a:moveTo>
                    <a:pt x="0" y="358"/>
                  </a:moveTo>
                  <a:lnTo>
                    <a:pt x="0" y="0"/>
                  </a:lnTo>
                  <a:lnTo>
                    <a:pt x="374" y="0"/>
                  </a:lnTo>
                  <a:lnTo>
                    <a:pt x="374" y="374"/>
                  </a:lnTo>
                  <a:lnTo>
                    <a:pt x="312" y="354"/>
                  </a:lnTo>
                  <a:lnTo>
                    <a:pt x="0" y="358"/>
                  </a:lnTo>
                </a:path>
              </a:pathLst>
            </a:custGeom>
            <a:gradFill rotWithShape="0">
              <a:gsLst>
                <a:gs pos="0">
                  <a:srgbClr val="FFFFFF"/>
                </a:gs>
                <a:gs pos="100000">
                  <a:srgbClr val="FFFFFF"/>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23" name="Line 112"/>
            <p:cNvSpPr>
              <a:spLocks noChangeShapeType="1"/>
            </p:cNvSpPr>
            <p:nvPr/>
          </p:nvSpPr>
          <p:spPr bwMode="auto">
            <a:xfrm>
              <a:off x="205" y="1961"/>
              <a:ext cx="112"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24" name="Line 113"/>
            <p:cNvSpPr>
              <a:spLocks noChangeShapeType="1"/>
            </p:cNvSpPr>
            <p:nvPr/>
          </p:nvSpPr>
          <p:spPr bwMode="auto">
            <a:xfrm>
              <a:off x="205" y="1991"/>
              <a:ext cx="112"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25" name="Line 114"/>
            <p:cNvSpPr>
              <a:spLocks noChangeShapeType="1"/>
            </p:cNvSpPr>
            <p:nvPr/>
          </p:nvSpPr>
          <p:spPr bwMode="auto">
            <a:xfrm>
              <a:off x="205" y="2021"/>
              <a:ext cx="112"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26" name="Line 115"/>
            <p:cNvSpPr>
              <a:spLocks noChangeShapeType="1"/>
            </p:cNvSpPr>
            <p:nvPr/>
          </p:nvSpPr>
          <p:spPr bwMode="auto">
            <a:xfrm>
              <a:off x="205" y="2051"/>
              <a:ext cx="112"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27" name="Line 116"/>
            <p:cNvSpPr>
              <a:spLocks noChangeShapeType="1"/>
            </p:cNvSpPr>
            <p:nvPr/>
          </p:nvSpPr>
          <p:spPr bwMode="auto">
            <a:xfrm>
              <a:off x="205" y="2082"/>
              <a:ext cx="112"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28" name="Line 117"/>
            <p:cNvSpPr>
              <a:spLocks noChangeShapeType="1"/>
            </p:cNvSpPr>
            <p:nvPr/>
          </p:nvSpPr>
          <p:spPr bwMode="auto">
            <a:xfrm>
              <a:off x="205" y="2112"/>
              <a:ext cx="112"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29" name="Line 118"/>
            <p:cNvSpPr>
              <a:spLocks noChangeShapeType="1"/>
            </p:cNvSpPr>
            <p:nvPr/>
          </p:nvSpPr>
          <p:spPr bwMode="auto">
            <a:xfrm>
              <a:off x="205" y="2142"/>
              <a:ext cx="112"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nvGrpSpPr>
            <p:cNvPr id="20" name="Group 119"/>
            <p:cNvGrpSpPr/>
            <p:nvPr/>
          </p:nvGrpSpPr>
          <p:grpSpPr bwMode="auto">
            <a:xfrm>
              <a:off x="345" y="1961"/>
              <a:ext cx="47" cy="181"/>
              <a:chOff x="590" y="2402"/>
              <a:chExt cx="81" cy="270"/>
            </a:xfrm>
          </p:grpSpPr>
          <p:sp>
            <p:nvSpPr>
              <p:cNvPr id="3552" name="Line 120"/>
              <p:cNvSpPr>
                <a:spLocks noChangeShapeType="1"/>
              </p:cNvSpPr>
              <p:nvPr/>
            </p:nvSpPr>
            <p:spPr bwMode="auto">
              <a:xfrm>
                <a:off x="590" y="2402"/>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53" name="Line 121"/>
              <p:cNvSpPr>
                <a:spLocks noChangeShapeType="1"/>
              </p:cNvSpPr>
              <p:nvPr/>
            </p:nvSpPr>
            <p:spPr bwMode="auto">
              <a:xfrm>
                <a:off x="590" y="2447"/>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54" name="Line 122"/>
              <p:cNvSpPr>
                <a:spLocks noChangeShapeType="1"/>
              </p:cNvSpPr>
              <p:nvPr/>
            </p:nvSpPr>
            <p:spPr bwMode="auto">
              <a:xfrm>
                <a:off x="590" y="2492"/>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55" name="Line 123"/>
              <p:cNvSpPr>
                <a:spLocks noChangeShapeType="1"/>
              </p:cNvSpPr>
              <p:nvPr/>
            </p:nvSpPr>
            <p:spPr bwMode="auto">
              <a:xfrm>
                <a:off x="590" y="2537"/>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56" name="Line 124"/>
              <p:cNvSpPr>
                <a:spLocks noChangeShapeType="1"/>
              </p:cNvSpPr>
              <p:nvPr/>
            </p:nvSpPr>
            <p:spPr bwMode="auto">
              <a:xfrm>
                <a:off x="590" y="2582"/>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57" name="Line 125"/>
              <p:cNvSpPr>
                <a:spLocks noChangeShapeType="1"/>
              </p:cNvSpPr>
              <p:nvPr/>
            </p:nvSpPr>
            <p:spPr bwMode="auto">
              <a:xfrm>
                <a:off x="590" y="2627"/>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558" name="Line 126"/>
              <p:cNvSpPr>
                <a:spLocks noChangeShapeType="1"/>
              </p:cNvSpPr>
              <p:nvPr/>
            </p:nvSpPr>
            <p:spPr bwMode="auto">
              <a:xfrm>
                <a:off x="590" y="2672"/>
                <a:ext cx="81" cy="0"/>
              </a:xfrm>
              <a:prstGeom prst="line">
                <a:avLst/>
              </a:prstGeom>
              <a:noFill/>
              <a:ln w="12700">
                <a:solidFill>
                  <a:schemeClr val="tx2"/>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21" name="Group 127"/>
            <p:cNvGrpSpPr/>
            <p:nvPr/>
          </p:nvGrpSpPr>
          <p:grpSpPr bwMode="auto">
            <a:xfrm>
              <a:off x="597" y="1932"/>
              <a:ext cx="149" cy="175"/>
              <a:chOff x="1024" y="2359"/>
              <a:chExt cx="256" cy="261"/>
            </a:xfrm>
          </p:grpSpPr>
          <p:grpSp>
            <p:nvGrpSpPr>
              <p:cNvPr id="22" name="Group 128"/>
              <p:cNvGrpSpPr/>
              <p:nvPr/>
            </p:nvGrpSpPr>
            <p:grpSpPr bwMode="auto">
              <a:xfrm>
                <a:off x="1059" y="2398"/>
                <a:ext cx="182" cy="184"/>
                <a:chOff x="1059" y="2398"/>
                <a:chExt cx="182" cy="184"/>
              </a:xfrm>
            </p:grpSpPr>
            <p:sp>
              <p:nvSpPr>
                <p:cNvPr id="3549" name="Freeform 129"/>
                <p:cNvSpPr/>
                <p:nvPr/>
              </p:nvSpPr>
              <p:spPr bwMode="auto">
                <a:xfrm>
                  <a:off x="1080" y="2419"/>
                  <a:ext cx="161" cy="163"/>
                </a:xfrm>
                <a:custGeom>
                  <a:avLst/>
                  <a:gdLst>
                    <a:gd name="T0" fmla="*/ 160 w 161"/>
                    <a:gd name="T1" fmla="*/ 10 h 163"/>
                    <a:gd name="T2" fmla="*/ 10 w 161"/>
                    <a:gd name="T3" fmla="*/ 162 h 163"/>
                    <a:gd name="T4" fmla="*/ 0 w 161"/>
                    <a:gd name="T5" fmla="*/ 151 h 163"/>
                    <a:gd name="T6" fmla="*/ 150 w 161"/>
                    <a:gd name="T7" fmla="*/ 0 h 163"/>
                    <a:gd name="T8" fmla="*/ 160 w 161"/>
                    <a:gd name="T9" fmla="*/ 10 h 163"/>
                    <a:gd name="T10" fmla="*/ 0 60000 65536"/>
                    <a:gd name="T11" fmla="*/ 0 60000 65536"/>
                    <a:gd name="T12" fmla="*/ 0 60000 65536"/>
                    <a:gd name="T13" fmla="*/ 0 60000 65536"/>
                    <a:gd name="T14" fmla="*/ 0 60000 65536"/>
                    <a:gd name="T15" fmla="*/ 0 w 161"/>
                    <a:gd name="T16" fmla="*/ 0 h 163"/>
                    <a:gd name="T17" fmla="*/ 161 w 161"/>
                    <a:gd name="T18" fmla="*/ 163 h 163"/>
                  </a:gdLst>
                  <a:ahLst/>
                  <a:cxnLst>
                    <a:cxn ang="T10">
                      <a:pos x="T0" y="T1"/>
                    </a:cxn>
                    <a:cxn ang="T11">
                      <a:pos x="T2" y="T3"/>
                    </a:cxn>
                    <a:cxn ang="T12">
                      <a:pos x="T4" y="T5"/>
                    </a:cxn>
                    <a:cxn ang="T13">
                      <a:pos x="T6" y="T7"/>
                    </a:cxn>
                    <a:cxn ang="T14">
                      <a:pos x="T8" y="T9"/>
                    </a:cxn>
                  </a:cxnLst>
                  <a:rect l="T15" t="T16" r="T17" b="T18"/>
                  <a:pathLst>
                    <a:path w="161" h="163">
                      <a:moveTo>
                        <a:pt x="160" y="10"/>
                      </a:moveTo>
                      <a:lnTo>
                        <a:pt x="10" y="162"/>
                      </a:lnTo>
                      <a:lnTo>
                        <a:pt x="0" y="151"/>
                      </a:lnTo>
                      <a:lnTo>
                        <a:pt x="150" y="0"/>
                      </a:lnTo>
                      <a:lnTo>
                        <a:pt x="160" y="1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50" name="Freeform 130"/>
                <p:cNvSpPr/>
                <p:nvPr/>
              </p:nvSpPr>
              <p:spPr bwMode="auto">
                <a:xfrm>
                  <a:off x="1069" y="2408"/>
                  <a:ext cx="162" cy="163"/>
                </a:xfrm>
                <a:custGeom>
                  <a:avLst/>
                  <a:gdLst>
                    <a:gd name="T0" fmla="*/ 11 w 162"/>
                    <a:gd name="T1" fmla="*/ 162 h 163"/>
                    <a:gd name="T2" fmla="*/ 0 w 162"/>
                    <a:gd name="T3" fmla="*/ 152 h 163"/>
                    <a:gd name="T4" fmla="*/ 151 w 162"/>
                    <a:gd name="T5" fmla="*/ 0 h 163"/>
                    <a:gd name="T6" fmla="*/ 161 w 162"/>
                    <a:gd name="T7" fmla="*/ 11 h 163"/>
                    <a:gd name="T8" fmla="*/ 11 w 162"/>
                    <a:gd name="T9" fmla="*/ 162 h 163"/>
                    <a:gd name="T10" fmla="*/ 0 60000 65536"/>
                    <a:gd name="T11" fmla="*/ 0 60000 65536"/>
                    <a:gd name="T12" fmla="*/ 0 60000 65536"/>
                    <a:gd name="T13" fmla="*/ 0 60000 65536"/>
                    <a:gd name="T14" fmla="*/ 0 60000 65536"/>
                    <a:gd name="T15" fmla="*/ 0 w 162"/>
                    <a:gd name="T16" fmla="*/ 0 h 163"/>
                    <a:gd name="T17" fmla="*/ 162 w 162"/>
                    <a:gd name="T18" fmla="*/ 163 h 163"/>
                  </a:gdLst>
                  <a:ahLst/>
                  <a:cxnLst>
                    <a:cxn ang="T10">
                      <a:pos x="T0" y="T1"/>
                    </a:cxn>
                    <a:cxn ang="T11">
                      <a:pos x="T2" y="T3"/>
                    </a:cxn>
                    <a:cxn ang="T12">
                      <a:pos x="T4" y="T5"/>
                    </a:cxn>
                    <a:cxn ang="T13">
                      <a:pos x="T6" y="T7"/>
                    </a:cxn>
                    <a:cxn ang="T14">
                      <a:pos x="T8" y="T9"/>
                    </a:cxn>
                  </a:cxnLst>
                  <a:rect l="T15" t="T16" r="T17" b="T18"/>
                  <a:pathLst>
                    <a:path w="162" h="163">
                      <a:moveTo>
                        <a:pt x="11" y="162"/>
                      </a:moveTo>
                      <a:lnTo>
                        <a:pt x="0" y="152"/>
                      </a:lnTo>
                      <a:lnTo>
                        <a:pt x="151" y="0"/>
                      </a:lnTo>
                      <a:lnTo>
                        <a:pt x="161" y="11"/>
                      </a:lnTo>
                      <a:lnTo>
                        <a:pt x="11" y="162"/>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51" name="Freeform 131"/>
                <p:cNvSpPr/>
                <p:nvPr/>
              </p:nvSpPr>
              <p:spPr bwMode="auto">
                <a:xfrm>
                  <a:off x="1059" y="2398"/>
                  <a:ext cx="162" cy="163"/>
                </a:xfrm>
                <a:custGeom>
                  <a:avLst/>
                  <a:gdLst>
                    <a:gd name="T0" fmla="*/ 161 w 162"/>
                    <a:gd name="T1" fmla="*/ 10 h 163"/>
                    <a:gd name="T2" fmla="*/ 10 w 162"/>
                    <a:gd name="T3" fmla="*/ 162 h 163"/>
                    <a:gd name="T4" fmla="*/ 0 w 162"/>
                    <a:gd name="T5" fmla="*/ 151 h 163"/>
                    <a:gd name="T6" fmla="*/ 150 w 162"/>
                    <a:gd name="T7" fmla="*/ 0 h 163"/>
                    <a:gd name="T8" fmla="*/ 161 w 162"/>
                    <a:gd name="T9" fmla="*/ 10 h 163"/>
                    <a:gd name="T10" fmla="*/ 0 60000 65536"/>
                    <a:gd name="T11" fmla="*/ 0 60000 65536"/>
                    <a:gd name="T12" fmla="*/ 0 60000 65536"/>
                    <a:gd name="T13" fmla="*/ 0 60000 65536"/>
                    <a:gd name="T14" fmla="*/ 0 60000 65536"/>
                    <a:gd name="T15" fmla="*/ 0 w 162"/>
                    <a:gd name="T16" fmla="*/ 0 h 163"/>
                    <a:gd name="T17" fmla="*/ 162 w 162"/>
                    <a:gd name="T18" fmla="*/ 163 h 163"/>
                  </a:gdLst>
                  <a:ahLst/>
                  <a:cxnLst>
                    <a:cxn ang="T10">
                      <a:pos x="T0" y="T1"/>
                    </a:cxn>
                    <a:cxn ang="T11">
                      <a:pos x="T2" y="T3"/>
                    </a:cxn>
                    <a:cxn ang="T12">
                      <a:pos x="T4" y="T5"/>
                    </a:cxn>
                    <a:cxn ang="T13">
                      <a:pos x="T6" y="T7"/>
                    </a:cxn>
                    <a:cxn ang="T14">
                      <a:pos x="T8" y="T9"/>
                    </a:cxn>
                  </a:cxnLst>
                  <a:rect l="T15" t="T16" r="T17" b="T18"/>
                  <a:pathLst>
                    <a:path w="162" h="163">
                      <a:moveTo>
                        <a:pt x="161" y="10"/>
                      </a:moveTo>
                      <a:lnTo>
                        <a:pt x="10" y="162"/>
                      </a:lnTo>
                      <a:lnTo>
                        <a:pt x="0" y="151"/>
                      </a:lnTo>
                      <a:lnTo>
                        <a:pt x="150" y="0"/>
                      </a:lnTo>
                      <a:lnTo>
                        <a:pt x="161" y="1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23" name="Group 132"/>
              <p:cNvGrpSpPr/>
              <p:nvPr/>
            </p:nvGrpSpPr>
            <p:grpSpPr bwMode="auto">
              <a:xfrm>
                <a:off x="1024" y="2552"/>
                <a:ext cx="64" cy="68"/>
                <a:chOff x="1024" y="2552"/>
                <a:chExt cx="64" cy="68"/>
              </a:xfrm>
            </p:grpSpPr>
            <p:sp>
              <p:nvSpPr>
                <p:cNvPr id="3546" name="Freeform 133"/>
                <p:cNvSpPr/>
                <p:nvPr/>
              </p:nvSpPr>
              <p:spPr bwMode="auto">
                <a:xfrm>
                  <a:off x="1024" y="2552"/>
                  <a:ext cx="64" cy="68"/>
                </a:xfrm>
                <a:custGeom>
                  <a:avLst/>
                  <a:gdLst>
                    <a:gd name="T0" fmla="*/ 60 w 64"/>
                    <a:gd name="T1" fmla="*/ 32 h 68"/>
                    <a:gd name="T2" fmla="*/ 61 w 64"/>
                    <a:gd name="T3" fmla="*/ 28 h 68"/>
                    <a:gd name="T4" fmla="*/ 63 w 64"/>
                    <a:gd name="T5" fmla="*/ 24 h 68"/>
                    <a:gd name="T6" fmla="*/ 61 w 64"/>
                    <a:gd name="T7" fmla="*/ 20 h 68"/>
                    <a:gd name="T8" fmla="*/ 59 w 64"/>
                    <a:gd name="T9" fmla="*/ 20 h 68"/>
                    <a:gd name="T10" fmla="*/ 56 w 64"/>
                    <a:gd name="T11" fmla="*/ 22 h 68"/>
                    <a:gd name="T12" fmla="*/ 52 w 64"/>
                    <a:gd name="T13" fmla="*/ 23 h 68"/>
                    <a:gd name="T14" fmla="*/ 54 w 64"/>
                    <a:gd name="T15" fmla="*/ 20 h 68"/>
                    <a:gd name="T16" fmla="*/ 50 w 64"/>
                    <a:gd name="T17" fmla="*/ 21 h 68"/>
                    <a:gd name="T18" fmla="*/ 52 w 64"/>
                    <a:gd name="T19" fmla="*/ 17 h 68"/>
                    <a:gd name="T20" fmla="*/ 52 w 64"/>
                    <a:gd name="T21" fmla="*/ 13 h 68"/>
                    <a:gd name="T22" fmla="*/ 52 w 64"/>
                    <a:gd name="T23" fmla="*/ 10 h 68"/>
                    <a:gd name="T24" fmla="*/ 49 w 64"/>
                    <a:gd name="T25" fmla="*/ 10 h 68"/>
                    <a:gd name="T26" fmla="*/ 45 w 64"/>
                    <a:gd name="T27" fmla="*/ 12 h 68"/>
                    <a:gd name="T28" fmla="*/ 43 w 64"/>
                    <a:gd name="T29" fmla="*/ 14 h 68"/>
                    <a:gd name="T30" fmla="*/ 46 w 64"/>
                    <a:gd name="T31" fmla="*/ 9 h 68"/>
                    <a:gd name="T32" fmla="*/ 41 w 64"/>
                    <a:gd name="T33" fmla="*/ 12 h 68"/>
                    <a:gd name="T34" fmla="*/ 42 w 64"/>
                    <a:gd name="T35" fmla="*/ 8 h 68"/>
                    <a:gd name="T36" fmla="*/ 39 w 64"/>
                    <a:gd name="T37" fmla="*/ 10 h 68"/>
                    <a:gd name="T38" fmla="*/ 42 w 64"/>
                    <a:gd name="T39" fmla="*/ 5 h 68"/>
                    <a:gd name="T40" fmla="*/ 41 w 64"/>
                    <a:gd name="T41" fmla="*/ 1 h 68"/>
                    <a:gd name="T42" fmla="*/ 38 w 64"/>
                    <a:gd name="T43" fmla="*/ 0 h 68"/>
                    <a:gd name="T44" fmla="*/ 32 w 64"/>
                    <a:gd name="T45" fmla="*/ 3 h 68"/>
                    <a:gd name="T46" fmla="*/ 0 w 64"/>
                    <a:gd name="T47" fmla="*/ 67 h 68"/>
                    <a:gd name="T48" fmla="*/ 60 w 64"/>
                    <a:gd name="T49" fmla="*/ 32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68"/>
                    <a:gd name="T77" fmla="*/ 64 w 64"/>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68">
                      <a:moveTo>
                        <a:pt x="60" y="32"/>
                      </a:moveTo>
                      <a:lnTo>
                        <a:pt x="61" y="28"/>
                      </a:lnTo>
                      <a:lnTo>
                        <a:pt x="63" y="24"/>
                      </a:lnTo>
                      <a:lnTo>
                        <a:pt x="61" y="20"/>
                      </a:lnTo>
                      <a:lnTo>
                        <a:pt x="59" y="20"/>
                      </a:lnTo>
                      <a:lnTo>
                        <a:pt x="56" y="22"/>
                      </a:lnTo>
                      <a:lnTo>
                        <a:pt x="52" y="23"/>
                      </a:lnTo>
                      <a:lnTo>
                        <a:pt x="54" y="20"/>
                      </a:lnTo>
                      <a:lnTo>
                        <a:pt x="50" y="21"/>
                      </a:lnTo>
                      <a:lnTo>
                        <a:pt x="52" y="17"/>
                      </a:lnTo>
                      <a:lnTo>
                        <a:pt x="52" y="13"/>
                      </a:lnTo>
                      <a:lnTo>
                        <a:pt x="52" y="10"/>
                      </a:lnTo>
                      <a:lnTo>
                        <a:pt x="49" y="10"/>
                      </a:lnTo>
                      <a:lnTo>
                        <a:pt x="45" y="12"/>
                      </a:lnTo>
                      <a:lnTo>
                        <a:pt x="43" y="14"/>
                      </a:lnTo>
                      <a:lnTo>
                        <a:pt x="46" y="9"/>
                      </a:lnTo>
                      <a:lnTo>
                        <a:pt x="41" y="12"/>
                      </a:lnTo>
                      <a:lnTo>
                        <a:pt x="42" y="8"/>
                      </a:lnTo>
                      <a:lnTo>
                        <a:pt x="39" y="10"/>
                      </a:lnTo>
                      <a:lnTo>
                        <a:pt x="42" y="5"/>
                      </a:lnTo>
                      <a:lnTo>
                        <a:pt x="41" y="1"/>
                      </a:lnTo>
                      <a:lnTo>
                        <a:pt x="38" y="0"/>
                      </a:lnTo>
                      <a:lnTo>
                        <a:pt x="32" y="3"/>
                      </a:lnTo>
                      <a:lnTo>
                        <a:pt x="0" y="67"/>
                      </a:lnTo>
                      <a:lnTo>
                        <a:pt x="60" y="32"/>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47" name="Freeform 134"/>
                <p:cNvSpPr/>
                <p:nvPr/>
              </p:nvSpPr>
              <p:spPr bwMode="auto">
                <a:xfrm>
                  <a:off x="1024" y="2583"/>
                  <a:ext cx="36" cy="37"/>
                </a:xfrm>
                <a:custGeom>
                  <a:avLst/>
                  <a:gdLst>
                    <a:gd name="T0" fmla="*/ 0 w 36"/>
                    <a:gd name="T1" fmla="*/ 36 h 37"/>
                    <a:gd name="T2" fmla="*/ 35 w 36"/>
                    <a:gd name="T3" fmla="*/ 15 h 37"/>
                    <a:gd name="T4" fmla="*/ 32 w 36"/>
                    <a:gd name="T5" fmla="*/ 13 h 37"/>
                    <a:gd name="T6" fmla="*/ 30 w 36"/>
                    <a:gd name="T7" fmla="*/ 10 h 37"/>
                    <a:gd name="T8" fmla="*/ 26 w 36"/>
                    <a:gd name="T9" fmla="*/ 8 h 37"/>
                    <a:gd name="T10" fmla="*/ 24 w 36"/>
                    <a:gd name="T11" fmla="*/ 5 h 37"/>
                    <a:gd name="T12" fmla="*/ 21 w 36"/>
                    <a:gd name="T13" fmla="*/ 3 h 37"/>
                    <a:gd name="T14" fmla="*/ 20 w 36"/>
                    <a:gd name="T15" fmla="*/ 2 h 37"/>
                    <a:gd name="T16" fmla="*/ 18 w 36"/>
                    <a:gd name="T17" fmla="*/ 0 h 37"/>
                    <a:gd name="T18" fmla="*/ 0 w 36"/>
                    <a:gd name="T19" fmla="*/ 3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37"/>
                    <a:gd name="T32" fmla="*/ 36 w 36"/>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37">
                      <a:moveTo>
                        <a:pt x="0" y="36"/>
                      </a:moveTo>
                      <a:lnTo>
                        <a:pt x="35" y="15"/>
                      </a:lnTo>
                      <a:lnTo>
                        <a:pt x="32" y="13"/>
                      </a:lnTo>
                      <a:lnTo>
                        <a:pt x="30" y="10"/>
                      </a:lnTo>
                      <a:lnTo>
                        <a:pt x="26" y="8"/>
                      </a:lnTo>
                      <a:lnTo>
                        <a:pt x="24" y="5"/>
                      </a:lnTo>
                      <a:lnTo>
                        <a:pt x="21" y="3"/>
                      </a:lnTo>
                      <a:lnTo>
                        <a:pt x="20" y="2"/>
                      </a:lnTo>
                      <a:lnTo>
                        <a:pt x="18" y="0"/>
                      </a:lnTo>
                      <a:lnTo>
                        <a:pt x="0" y="36"/>
                      </a:lnTo>
                    </a:path>
                  </a:pathLst>
                </a:custGeom>
                <a:solidFill>
                  <a:srgbClr val="20202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48" name="Freeform 135"/>
                <p:cNvSpPr/>
                <p:nvPr/>
              </p:nvSpPr>
              <p:spPr bwMode="auto">
                <a:xfrm>
                  <a:off x="1024" y="2587"/>
                  <a:ext cx="22" cy="33"/>
                </a:xfrm>
                <a:custGeom>
                  <a:avLst/>
                  <a:gdLst>
                    <a:gd name="T0" fmla="*/ 0 w 22"/>
                    <a:gd name="T1" fmla="*/ 32 h 33"/>
                    <a:gd name="T2" fmla="*/ 21 w 22"/>
                    <a:gd name="T3" fmla="*/ 2 h 33"/>
                    <a:gd name="T4" fmla="*/ 19 w 22"/>
                    <a:gd name="T5" fmla="*/ 0 h 33"/>
                    <a:gd name="T6" fmla="*/ 0 w 22"/>
                    <a:gd name="T7" fmla="*/ 32 h 33"/>
                    <a:gd name="T8" fmla="*/ 0 60000 65536"/>
                    <a:gd name="T9" fmla="*/ 0 60000 65536"/>
                    <a:gd name="T10" fmla="*/ 0 60000 65536"/>
                    <a:gd name="T11" fmla="*/ 0 60000 65536"/>
                    <a:gd name="T12" fmla="*/ 0 w 22"/>
                    <a:gd name="T13" fmla="*/ 0 h 33"/>
                    <a:gd name="T14" fmla="*/ 22 w 22"/>
                    <a:gd name="T15" fmla="*/ 33 h 33"/>
                  </a:gdLst>
                  <a:ahLst/>
                  <a:cxnLst>
                    <a:cxn ang="T8">
                      <a:pos x="T0" y="T1"/>
                    </a:cxn>
                    <a:cxn ang="T9">
                      <a:pos x="T2" y="T3"/>
                    </a:cxn>
                    <a:cxn ang="T10">
                      <a:pos x="T4" y="T5"/>
                    </a:cxn>
                    <a:cxn ang="T11">
                      <a:pos x="T6" y="T7"/>
                    </a:cxn>
                  </a:cxnLst>
                  <a:rect l="T12" t="T13" r="T14" b="T15"/>
                  <a:pathLst>
                    <a:path w="22" h="33">
                      <a:moveTo>
                        <a:pt x="0" y="32"/>
                      </a:moveTo>
                      <a:lnTo>
                        <a:pt x="21" y="2"/>
                      </a:lnTo>
                      <a:lnTo>
                        <a:pt x="19" y="0"/>
                      </a:lnTo>
                      <a:lnTo>
                        <a:pt x="0" y="32"/>
                      </a:lnTo>
                    </a:path>
                  </a:pathLst>
                </a:custGeom>
                <a:solidFill>
                  <a:srgbClr val="E0E0E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24" name="Group 136"/>
              <p:cNvGrpSpPr/>
              <p:nvPr/>
            </p:nvGrpSpPr>
            <p:grpSpPr bwMode="auto">
              <a:xfrm>
                <a:off x="1215" y="2359"/>
                <a:ext cx="65" cy="65"/>
                <a:chOff x="1215" y="2359"/>
                <a:chExt cx="65" cy="65"/>
              </a:xfrm>
            </p:grpSpPr>
            <p:grpSp>
              <p:nvGrpSpPr>
                <p:cNvPr id="25" name="Group 137"/>
                <p:cNvGrpSpPr/>
                <p:nvPr/>
              </p:nvGrpSpPr>
              <p:grpSpPr bwMode="auto">
                <a:xfrm>
                  <a:off x="1229" y="2359"/>
                  <a:ext cx="51" cy="51"/>
                  <a:chOff x="1229" y="2359"/>
                  <a:chExt cx="51" cy="51"/>
                </a:xfrm>
              </p:grpSpPr>
              <p:sp>
                <p:nvSpPr>
                  <p:cNvPr id="3544" name="Freeform 138"/>
                  <p:cNvSpPr/>
                  <p:nvPr/>
                </p:nvSpPr>
                <p:spPr bwMode="auto">
                  <a:xfrm>
                    <a:off x="1229" y="2359"/>
                    <a:ext cx="51" cy="51"/>
                  </a:xfrm>
                  <a:custGeom>
                    <a:avLst/>
                    <a:gdLst>
                      <a:gd name="T0" fmla="*/ 28 w 51"/>
                      <a:gd name="T1" fmla="*/ 50 h 51"/>
                      <a:gd name="T2" fmla="*/ 50 w 51"/>
                      <a:gd name="T3" fmla="*/ 29 h 51"/>
                      <a:gd name="T4" fmla="*/ 50 w 51"/>
                      <a:gd name="T5" fmla="*/ 28 h 51"/>
                      <a:gd name="T6" fmla="*/ 50 w 51"/>
                      <a:gd name="T7" fmla="*/ 27 h 51"/>
                      <a:gd name="T8" fmla="*/ 50 w 51"/>
                      <a:gd name="T9" fmla="*/ 26 h 51"/>
                      <a:gd name="T10" fmla="*/ 49 w 51"/>
                      <a:gd name="T11" fmla="*/ 25 h 51"/>
                      <a:gd name="T12" fmla="*/ 25 w 51"/>
                      <a:gd name="T13" fmla="*/ 1 h 51"/>
                      <a:gd name="T14" fmla="*/ 25 w 51"/>
                      <a:gd name="T15" fmla="*/ 0 h 51"/>
                      <a:gd name="T16" fmla="*/ 23 w 51"/>
                      <a:gd name="T17" fmla="*/ 0 h 51"/>
                      <a:gd name="T18" fmla="*/ 22 w 51"/>
                      <a:gd name="T19" fmla="*/ 0 h 51"/>
                      <a:gd name="T20" fmla="*/ 21 w 51"/>
                      <a:gd name="T21" fmla="*/ 1 h 51"/>
                      <a:gd name="T22" fmla="*/ 0 w 51"/>
                      <a:gd name="T23" fmla="*/ 22 h 51"/>
                      <a:gd name="T24" fmla="*/ 28 w 51"/>
                      <a:gd name="T25" fmla="*/ 5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51"/>
                      <a:gd name="T41" fmla="*/ 51 w 51"/>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51">
                        <a:moveTo>
                          <a:pt x="28" y="50"/>
                        </a:moveTo>
                        <a:lnTo>
                          <a:pt x="50" y="29"/>
                        </a:lnTo>
                        <a:lnTo>
                          <a:pt x="50" y="28"/>
                        </a:lnTo>
                        <a:lnTo>
                          <a:pt x="50" y="27"/>
                        </a:lnTo>
                        <a:lnTo>
                          <a:pt x="50" y="26"/>
                        </a:lnTo>
                        <a:lnTo>
                          <a:pt x="49" y="25"/>
                        </a:lnTo>
                        <a:lnTo>
                          <a:pt x="25" y="1"/>
                        </a:lnTo>
                        <a:lnTo>
                          <a:pt x="25" y="0"/>
                        </a:lnTo>
                        <a:lnTo>
                          <a:pt x="23" y="0"/>
                        </a:lnTo>
                        <a:lnTo>
                          <a:pt x="22" y="0"/>
                        </a:lnTo>
                        <a:lnTo>
                          <a:pt x="21" y="1"/>
                        </a:lnTo>
                        <a:lnTo>
                          <a:pt x="0" y="22"/>
                        </a:lnTo>
                        <a:lnTo>
                          <a:pt x="28" y="5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45" name="Freeform 139"/>
                  <p:cNvSpPr/>
                  <p:nvPr/>
                </p:nvSpPr>
                <p:spPr bwMode="auto">
                  <a:xfrm>
                    <a:off x="1233" y="2365"/>
                    <a:ext cx="28" cy="22"/>
                  </a:xfrm>
                  <a:custGeom>
                    <a:avLst/>
                    <a:gdLst>
                      <a:gd name="T0" fmla="*/ 27 w 28"/>
                      <a:gd name="T1" fmla="*/ 3 h 22"/>
                      <a:gd name="T2" fmla="*/ 24 w 28"/>
                      <a:gd name="T3" fmla="*/ 0 h 22"/>
                      <a:gd name="T4" fmla="*/ 23 w 28"/>
                      <a:gd name="T5" fmla="*/ 0 h 22"/>
                      <a:gd name="T6" fmla="*/ 22 w 28"/>
                      <a:gd name="T7" fmla="*/ 0 h 22"/>
                      <a:gd name="T8" fmla="*/ 20 w 28"/>
                      <a:gd name="T9" fmla="*/ 1 h 22"/>
                      <a:gd name="T10" fmla="*/ 19 w 28"/>
                      <a:gd name="T11" fmla="*/ 2 h 22"/>
                      <a:gd name="T12" fmla="*/ 18 w 28"/>
                      <a:gd name="T13" fmla="*/ 2 h 22"/>
                      <a:gd name="T14" fmla="*/ 14 w 28"/>
                      <a:gd name="T15" fmla="*/ 5 h 22"/>
                      <a:gd name="T16" fmla="*/ 0 w 28"/>
                      <a:gd name="T17" fmla="*/ 18 h 22"/>
                      <a:gd name="T18" fmla="*/ 3 w 28"/>
                      <a:gd name="T19" fmla="*/ 21 h 22"/>
                      <a:gd name="T20" fmla="*/ 18 w 28"/>
                      <a:gd name="T21" fmla="*/ 7 h 22"/>
                      <a:gd name="T22" fmla="*/ 20 w 28"/>
                      <a:gd name="T23" fmla="*/ 6 h 22"/>
                      <a:gd name="T24" fmla="*/ 21 w 28"/>
                      <a:gd name="T25" fmla="*/ 5 h 22"/>
                      <a:gd name="T26" fmla="*/ 23 w 28"/>
                      <a:gd name="T27" fmla="*/ 4 h 22"/>
                      <a:gd name="T28" fmla="*/ 25 w 28"/>
                      <a:gd name="T29" fmla="*/ 4 h 22"/>
                      <a:gd name="T30" fmla="*/ 26 w 28"/>
                      <a:gd name="T31" fmla="*/ 3 h 22"/>
                      <a:gd name="T32" fmla="*/ 27 w 28"/>
                      <a:gd name="T33" fmla="*/ 3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2"/>
                      <a:gd name="T53" fmla="*/ 28 w 28"/>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2">
                        <a:moveTo>
                          <a:pt x="27" y="3"/>
                        </a:moveTo>
                        <a:lnTo>
                          <a:pt x="24" y="0"/>
                        </a:lnTo>
                        <a:lnTo>
                          <a:pt x="23" y="0"/>
                        </a:lnTo>
                        <a:lnTo>
                          <a:pt x="22" y="0"/>
                        </a:lnTo>
                        <a:lnTo>
                          <a:pt x="20" y="1"/>
                        </a:lnTo>
                        <a:lnTo>
                          <a:pt x="19" y="2"/>
                        </a:lnTo>
                        <a:lnTo>
                          <a:pt x="18" y="2"/>
                        </a:lnTo>
                        <a:lnTo>
                          <a:pt x="14" y="5"/>
                        </a:lnTo>
                        <a:lnTo>
                          <a:pt x="0" y="18"/>
                        </a:lnTo>
                        <a:lnTo>
                          <a:pt x="3" y="21"/>
                        </a:lnTo>
                        <a:lnTo>
                          <a:pt x="18" y="7"/>
                        </a:lnTo>
                        <a:lnTo>
                          <a:pt x="20" y="6"/>
                        </a:lnTo>
                        <a:lnTo>
                          <a:pt x="21" y="5"/>
                        </a:lnTo>
                        <a:lnTo>
                          <a:pt x="23" y="4"/>
                        </a:lnTo>
                        <a:lnTo>
                          <a:pt x="25" y="4"/>
                        </a:lnTo>
                        <a:lnTo>
                          <a:pt x="26" y="3"/>
                        </a:lnTo>
                        <a:lnTo>
                          <a:pt x="27" y="3"/>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27" name="Group 140"/>
                <p:cNvGrpSpPr/>
                <p:nvPr/>
              </p:nvGrpSpPr>
              <p:grpSpPr bwMode="auto">
                <a:xfrm>
                  <a:off x="1215" y="2384"/>
                  <a:ext cx="40" cy="40"/>
                  <a:chOff x="1215" y="2384"/>
                  <a:chExt cx="40" cy="40"/>
                </a:xfrm>
              </p:grpSpPr>
              <p:sp>
                <p:nvSpPr>
                  <p:cNvPr id="3539" name="Freeform 141"/>
                  <p:cNvSpPr/>
                  <p:nvPr/>
                </p:nvSpPr>
                <p:spPr bwMode="auto">
                  <a:xfrm>
                    <a:off x="1215" y="2384"/>
                    <a:ext cx="40" cy="40"/>
                  </a:xfrm>
                  <a:custGeom>
                    <a:avLst/>
                    <a:gdLst>
                      <a:gd name="T0" fmla="*/ 27 w 40"/>
                      <a:gd name="T1" fmla="*/ 39 h 40"/>
                      <a:gd name="T2" fmla="*/ 0 w 40"/>
                      <a:gd name="T3" fmla="*/ 12 h 40"/>
                      <a:gd name="T4" fmla="*/ 1 w 40"/>
                      <a:gd name="T5" fmla="*/ 10 h 40"/>
                      <a:gd name="T6" fmla="*/ 3 w 40"/>
                      <a:gd name="T7" fmla="*/ 9 h 40"/>
                      <a:gd name="T8" fmla="*/ 5 w 40"/>
                      <a:gd name="T9" fmla="*/ 7 h 40"/>
                      <a:gd name="T10" fmla="*/ 6 w 40"/>
                      <a:gd name="T11" fmla="*/ 6 h 40"/>
                      <a:gd name="T12" fmla="*/ 7 w 40"/>
                      <a:gd name="T13" fmla="*/ 4 h 40"/>
                      <a:gd name="T14" fmla="*/ 9 w 40"/>
                      <a:gd name="T15" fmla="*/ 3 h 40"/>
                      <a:gd name="T16" fmla="*/ 11 w 40"/>
                      <a:gd name="T17" fmla="*/ 1 h 40"/>
                      <a:gd name="T18" fmla="*/ 12 w 40"/>
                      <a:gd name="T19" fmla="*/ 0 h 40"/>
                      <a:gd name="T20" fmla="*/ 39 w 40"/>
                      <a:gd name="T21" fmla="*/ 27 h 40"/>
                      <a:gd name="T22" fmla="*/ 39 w 40"/>
                      <a:gd name="T23" fmla="*/ 29 h 40"/>
                      <a:gd name="T24" fmla="*/ 37 w 40"/>
                      <a:gd name="T25" fmla="*/ 31 h 40"/>
                      <a:gd name="T26" fmla="*/ 36 w 40"/>
                      <a:gd name="T27" fmla="*/ 33 h 40"/>
                      <a:gd name="T28" fmla="*/ 33 w 40"/>
                      <a:gd name="T29" fmla="*/ 34 h 40"/>
                      <a:gd name="T30" fmla="*/ 32 w 40"/>
                      <a:gd name="T31" fmla="*/ 36 h 40"/>
                      <a:gd name="T32" fmla="*/ 30 w 40"/>
                      <a:gd name="T33" fmla="*/ 37 h 40"/>
                      <a:gd name="T34" fmla="*/ 29 w 40"/>
                      <a:gd name="T35" fmla="*/ 39 h 40"/>
                      <a:gd name="T36" fmla="*/ 27 w 40"/>
                      <a:gd name="T37" fmla="*/ 39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40"/>
                      <a:gd name="T59" fmla="*/ 40 w 40"/>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40">
                        <a:moveTo>
                          <a:pt x="27" y="39"/>
                        </a:moveTo>
                        <a:lnTo>
                          <a:pt x="0" y="12"/>
                        </a:lnTo>
                        <a:lnTo>
                          <a:pt x="1" y="10"/>
                        </a:lnTo>
                        <a:lnTo>
                          <a:pt x="3" y="9"/>
                        </a:lnTo>
                        <a:lnTo>
                          <a:pt x="5" y="7"/>
                        </a:lnTo>
                        <a:lnTo>
                          <a:pt x="6" y="6"/>
                        </a:lnTo>
                        <a:lnTo>
                          <a:pt x="7" y="4"/>
                        </a:lnTo>
                        <a:lnTo>
                          <a:pt x="9" y="3"/>
                        </a:lnTo>
                        <a:lnTo>
                          <a:pt x="11" y="1"/>
                        </a:lnTo>
                        <a:lnTo>
                          <a:pt x="12" y="0"/>
                        </a:lnTo>
                        <a:lnTo>
                          <a:pt x="39" y="27"/>
                        </a:lnTo>
                        <a:lnTo>
                          <a:pt x="39" y="29"/>
                        </a:lnTo>
                        <a:lnTo>
                          <a:pt x="37" y="31"/>
                        </a:lnTo>
                        <a:lnTo>
                          <a:pt x="36" y="33"/>
                        </a:lnTo>
                        <a:lnTo>
                          <a:pt x="33" y="34"/>
                        </a:lnTo>
                        <a:lnTo>
                          <a:pt x="32" y="36"/>
                        </a:lnTo>
                        <a:lnTo>
                          <a:pt x="30" y="37"/>
                        </a:lnTo>
                        <a:lnTo>
                          <a:pt x="29" y="39"/>
                        </a:lnTo>
                        <a:lnTo>
                          <a:pt x="27" y="39"/>
                        </a:lnTo>
                      </a:path>
                    </a:pathLst>
                  </a:custGeom>
                  <a:solidFill>
                    <a:srgbClr val="A0A0A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40" name="Freeform 142"/>
                  <p:cNvSpPr/>
                  <p:nvPr/>
                </p:nvSpPr>
                <p:spPr bwMode="auto">
                  <a:xfrm>
                    <a:off x="1231" y="2400"/>
                    <a:ext cx="21" cy="21"/>
                  </a:xfrm>
                  <a:custGeom>
                    <a:avLst/>
                    <a:gdLst>
                      <a:gd name="T0" fmla="*/ 20 w 21"/>
                      <a:gd name="T1" fmla="*/ 9 h 21"/>
                      <a:gd name="T2" fmla="*/ 11 w 21"/>
                      <a:gd name="T3" fmla="*/ 0 h 21"/>
                      <a:gd name="T4" fmla="*/ 9 w 21"/>
                      <a:gd name="T5" fmla="*/ 2 h 21"/>
                      <a:gd name="T6" fmla="*/ 7 w 21"/>
                      <a:gd name="T7" fmla="*/ 4 h 21"/>
                      <a:gd name="T8" fmla="*/ 5 w 21"/>
                      <a:gd name="T9" fmla="*/ 5 h 21"/>
                      <a:gd name="T10" fmla="*/ 4 w 21"/>
                      <a:gd name="T11" fmla="*/ 7 h 21"/>
                      <a:gd name="T12" fmla="*/ 2 w 21"/>
                      <a:gd name="T13" fmla="*/ 9 h 21"/>
                      <a:gd name="T14" fmla="*/ 0 w 21"/>
                      <a:gd name="T15" fmla="*/ 11 h 21"/>
                      <a:gd name="T16" fmla="*/ 9 w 21"/>
                      <a:gd name="T17" fmla="*/ 20 h 21"/>
                      <a:gd name="T18" fmla="*/ 11 w 21"/>
                      <a:gd name="T19" fmla="*/ 18 h 21"/>
                      <a:gd name="T20" fmla="*/ 13 w 21"/>
                      <a:gd name="T21" fmla="*/ 17 h 21"/>
                      <a:gd name="T22" fmla="*/ 15 w 21"/>
                      <a:gd name="T23" fmla="*/ 15 h 21"/>
                      <a:gd name="T24" fmla="*/ 16 w 21"/>
                      <a:gd name="T25" fmla="*/ 14 h 21"/>
                      <a:gd name="T26" fmla="*/ 18 w 21"/>
                      <a:gd name="T27" fmla="*/ 12 h 21"/>
                      <a:gd name="T28" fmla="*/ 20 w 21"/>
                      <a:gd name="T29" fmla="*/ 9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21"/>
                      <a:gd name="T47" fmla="*/ 21 w 21"/>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21">
                        <a:moveTo>
                          <a:pt x="20" y="9"/>
                        </a:moveTo>
                        <a:lnTo>
                          <a:pt x="11" y="0"/>
                        </a:lnTo>
                        <a:lnTo>
                          <a:pt x="9" y="2"/>
                        </a:lnTo>
                        <a:lnTo>
                          <a:pt x="7" y="4"/>
                        </a:lnTo>
                        <a:lnTo>
                          <a:pt x="5" y="5"/>
                        </a:lnTo>
                        <a:lnTo>
                          <a:pt x="4" y="7"/>
                        </a:lnTo>
                        <a:lnTo>
                          <a:pt x="2" y="9"/>
                        </a:lnTo>
                        <a:lnTo>
                          <a:pt x="0" y="11"/>
                        </a:lnTo>
                        <a:lnTo>
                          <a:pt x="9" y="20"/>
                        </a:lnTo>
                        <a:lnTo>
                          <a:pt x="11" y="18"/>
                        </a:lnTo>
                        <a:lnTo>
                          <a:pt x="13" y="17"/>
                        </a:lnTo>
                        <a:lnTo>
                          <a:pt x="15" y="15"/>
                        </a:lnTo>
                        <a:lnTo>
                          <a:pt x="16" y="14"/>
                        </a:lnTo>
                        <a:lnTo>
                          <a:pt x="18" y="12"/>
                        </a:lnTo>
                        <a:lnTo>
                          <a:pt x="20" y="9"/>
                        </a:lnTo>
                      </a:path>
                    </a:pathLst>
                  </a:custGeom>
                  <a:solidFill>
                    <a:srgbClr val="40404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41" name="Freeform 143"/>
                  <p:cNvSpPr/>
                  <p:nvPr/>
                </p:nvSpPr>
                <p:spPr bwMode="auto">
                  <a:xfrm>
                    <a:off x="1235" y="2404"/>
                    <a:ext cx="17" cy="17"/>
                  </a:xfrm>
                  <a:custGeom>
                    <a:avLst/>
                    <a:gdLst>
                      <a:gd name="T0" fmla="*/ 1 w 17"/>
                      <a:gd name="T1" fmla="*/ 16 h 17"/>
                      <a:gd name="T2" fmla="*/ 0 w 17"/>
                      <a:gd name="T3" fmla="*/ 14 h 17"/>
                      <a:gd name="T4" fmla="*/ 14 w 17"/>
                      <a:gd name="T5" fmla="*/ 0 h 17"/>
                      <a:gd name="T6" fmla="*/ 16 w 17"/>
                      <a:gd name="T7" fmla="*/ 1 h 17"/>
                      <a:gd name="T8" fmla="*/ 1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 y="16"/>
                        </a:moveTo>
                        <a:lnTo>
                          <a:pt x="0" y="14"/>
                        </a:lnTo>
                        <a:lnTo>
                          <a:pt x="14" y="0"/>
                        </a:lnTo>
                        <a:lnTo>
                          <a:pt x="16" y="1"/>
                        </a:lnTo>
                        <a:lnTo>
                          <a:pt x="1" y="16"/>
                        </a:lnTo>
                      </a:path>
                    </a:pathLst>
                  </a:custGeom>
                  <a:solidFill>
                    <a:srgbClr val="A0A0A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42" name="Freeform 144"/>
                  <p:cNvSpPr/>
                  <p:nvPr/>
                </p:nvSpPr>
                <p:spPr bwMode="auto">
                  <a:xfrm>
                    <a:off x="1219" y="2388"/>
                    <a:ext cx="17" cy="17"/>
                  </a:xfrm>
                  <a:custGeom>
                    <a:avLst/>
                    <a:gdLst>
                      <a:gd name="T0" fmla="*/ 16 w 17"/>
                      <a:gd name="T1" fmla="*/ 4 h 17"/>
                      <a:gd name="T2" fmla="*/ 12 w 17"/>
                      <a:gd name="T3" fmla="*/ 0 h 17"/>
                      <a:gd name="T4" fmla="*/ 10 w 17"/>
                      <a:gd name="T5" fmla="*/ 1 h 17"/>
                      <a:gd name="T6" fmla="*/ 8 w 17"/>
                      <a:gd name="T7" fmla="*/ 4 h 17"/>
                      <a:gd name="T8" fmla="*/ 6 w 17"/>
                      <a:gd name="T9" fmla="*/ 6 h 17"/>
                      <a:gd name="T10" fmla="*/ 4 w 17"/>
                      <a:gd name="T11" fmla="*/ 6 h 17"/>
                      <a:gd name="T12" fmla="*/ 1 w 17"/>
                      <a:gd name="T13" fmla="*/ 10 h 17"/>
                      <a:gd name="T14" fmla="*/ 0 w 17"/>
                      <a:gd name="T15" fmla="*/ 12 h 17"/>
                      <a:gd name="T16" fmla="*/ 4 w 17"/>
                      <a:gd name="T17" fmla="*/ 16 h 17"/>
                      <a:gd name="T18" fmla="*/ 4 w 17"/>
                      <a:gd name="T19" fmla="*/ 14 h 17"/>
                      <a:gd name="T20" fmla="*/ 8 w 17"/>
                      <a:gd name="T21" fmla="*/ 10 h 17"/>
                      <a:gd name="T22" fmla="*/ 9 w 17"/>
                      <a:gd name="T23" fmla="*/ 9 h 17"/>
                      <a:gd name="T24" fmla="*/ 12 w 17"/>
                      <a:gd name="T25" fmla="*/ 6 h 17"/>
                      <a:gd name="T26" fmla="*/ 13 w 17"/>
                      <a:gd name="T27" fmla="*/ 4 h 17"/>
                      <a:gd name="T28" fmla="*/ 16 w 17"/>
                      <a:gd name="T29" fmla="*/ 4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7"/>
                      <a:gd name="T47" fmla="*/ 17 w 17"/>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7">
                        <a:moveTo>
                          <a:pt x="16" y="4"/>
                        </a:moveTo>
                        <a:lnTo>
                          <a:pt x="12" y="0"/>
                        </a:lnTo>
                        <a:lnTo>
                          <a:pt x="10" y="1"/>
                        </a:lnTo>
                        <a:lnTo>
                          <a:pt x="8" y="4"/>
                        </a:lnTo>
                        <a:lnTo>
                          <a:pt x="6" y="6"/>
                        </a:lnTo>
                        <a:lnTo>
                          <a:pt x="4" y="6"/>
                        </a:lnTo>
                        <a:lnTo>
                          <a:pt x="1" y="10"/>
                        </a:lnTo>
                        <a:lnTo>
                          <a:pt x="0" y="12"/>
                        </a:lnTo>
                        <a:lnTo>
                          <a:pt x="4" y="16"/>
                        </a:lnTo>
                        <a:lnTo>
                          <a:pt x="4" y="14"/>
                        </a:lnTo>
                        <a:lnTo>
                          <a:pt x="8" y="10"/>
                        </a:lnTo>
                        <a:lnTo>
                          <a:pt x="9" y="9"/>
                        </a:lnTo>
                        <a:lnTo>
                          <a:pt x="12" y="6"/>
                        </a:lnTo>
                        <a:lnTo>
                          <a:pt x="13" y="4"/>
                        </a:lnTo>
                        <a:lnTo>
                          <a:pt x="16" y="4"/>
                        </a:lnTo>
                      </a:path>
                    </a:pathLst>
                  </a:custGeom>
                  <a:solidFill>
                    <a:srgbClr val="E0E0E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43" name="Line 145"/>
                  <p:cNvSpPr>
                    <a:spLocks noChangeShapeType="1"/>
                  </p:cNvSpPr>
                  <p:nvPr/>
                </p:nvSpPr>
                <p:spPr bwMode="auto">
                  <a:xfrm flipH="1" flipV="1">
                    <a:off x="1217" y="2385"/>
                    <a:ext cx="30" cy="31"/>
                  </a:xfrm>
                  <a:prstGeom prst="line">
                    <a:avLst/>
                  </a:prstGeom>
                  <a:noFill/>
                  <a:ln w="12700">
                    <a:solidFill>
                      <a:srgbClr val="A0A0A0"/>
                    </a:solidFill>
                    <a:round/>
                    <a:headEnd type="none" w="sm" len="sm"/>
                    <a:tailEnd type="none" w="sm" len="sm"/>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grpSp>
        <p:sp>
          <p:nvSpPr>
            <p:cNvPr id="113" name="Line 146"/>
            <p:cNvSpPr>
              <a:spLocks noChangeShapeType="1"/>
            </p:cNvSpPr>
            <p:nvPr/>
          </p:nvSpPr>
          <p:spPr bwMode="auto">
            <a:xfrm>
              <a:off x="216" y="1877"/>
              <a:ext cx="175" cy="0"/>
            </a:xfrm>
            <a:prstGeom prst="line">
              <a:avLst/>
            </a:prstGeom>
            <a:noFill/>
            <a:ln w="50800">
              <a:solidFill>
                <a:schemeClr val="accent2"/>
              </a:solidFill>
              <a:round/>
              <a:headEnd type="none" w="sm" len="sm"/>
              <a:tailEnd type="none" w="sm" len="sm"/>
            </a:ln>
            <a:effectLst>
              <a:outerShdw dist="17961" dir="2700000" algn="ctr" rotWithShape="0">
                <a:schemeClr val="tx2"/>
              </a:outerShdw>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114" name="Line 147"/>
            <p:cNvSpPr>
              <a:spLocks noChangeShapeType="1"/>
            </p:cNvSpPr>
            <p:nvPr/>
          </p:nvSpPr>
          <p:spPr bwMode="auto">
            <a:xfrm>
              <a:off x="443" y="1877"/>
              <a:ext cx="168" cy="0"/>
            </a:xfrm>
            <a:prstGeom prst="line">
              <a:avLst/>
            </a:prstGeom>
            <a:noFill/>
            <a:ln w="50800">
              <a:solidFill>
                <a:schemeClr val="accent2"/>
              </a:solidFill>
              <a:round/>
              <a:headEnd type="none" w="sm" len="sm"/>
              <a:tailEnd type="none" w="sm" len="sm"/>
            </a:ln>
            <a:effectLst>
              <a:outerShdw dist="17961" dir="2700000" algn="ctr" rotWithShape="0">
                <a:schemeClr val="tx2"/>
              </a:outerShdw>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grpSp>
      <p:grpSp>
        <p:nvGrpSpPr>
          <p:cNvPr id="28" name="Group 148"/>
          <p:cNvGrpSpPr/>
          <p:nvPr/>
        </p:nvGrpSpPr>
        <p:grpSpPr bwMode="auto">
          <a:xfrm>
            <a:off x="3087689" y="2104454"/>
            <a:ext cx="573087" cy="395288"/>
            <a:chOff x="3284" y="1647"/>
            <a:chExt cx="642" cy="442"/>
          </a:xfrm>
        </p:grpSpPr>
        <p:sp>
          <p:nvSpPr>
            <p:cNvPr id="3406" name="AutoShape 149"/>
            <p:cNvSpPr>
              <a:spLocks noChangeArrowheads="1"/>
            </p:cNvSpPr>
            <p:nvPr/>
          </p:nvSpPr>
          <p:spPr bwMode="auto">
            <a:xfrm flipH="1">
              <a:off x="3351" y="1647"/>
              <a:ext cx="294" cy="158"/>
            </a:xfrm>
            <a:prstGeom prst="wedgeRoundRectCallout">
              <a:avLst>
                <a:gd name="adj1" fmla="val -41671"/>
                <a:gd name="adj2" fmla="val 66667"/>
                <a:gd name="adj3" fmla="val 16667"/>
              </a:avLst>
            </a:prstGeom>
            <a:solidFill>
              <a:srgbClr val="CECECE"/>
            </a:solidFill>
            <a:ln w="12700">
              <a:solidFill>
                <a:srgbClr val="000000"/>
              </a:solidFill>
              <a:miter lim="800000"/>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nvGrpSpPr>
            <p:cNvPr id="29" name="Group 150"/>
            <p:cNvGrpSpPr/>
            <p:nvPr/>
          </p:nvGrpSpPr>
          <p:grpSpPr bwMode="auto">
            <a:xfrm>
              <a:off x="3419" y="1774"/>
              <a:ext cx="507" cy="315"/>
              <a:chOff x="3419" y="1774"/>
              <a:chExt cx="507" cy="315"/>
            </a:xfrm>
          </p:grpSpPr>
          <p:sp>
            <p:nvSpPr>
              <p:cNvPr id="3409" name="Freeform 151"/>
              <p:cNvSpPr/>
              <p:nvPr/>
            </p:nvSpPr>
            <p:spPr bwMode="auto">
              <a:xfrm>
                <a:off x="3419" y="1891"/>
                <a:ext cx="138" cy="182"/>
              </a:xfrm>
              <a:custGeom>
                <a:avLst/>
                <a:gdLst>
                  <a:gd name="T0" fmla="*/ 61 w 138"/>
                  <a:gd name="T1" fmla="*/ 75 h 182"/>
                  <a:gd name="T2" fmla="*/ 50 w 138"/>
                  <a:gd name="T3" fmla="*/ 30 h 182"/>
                  <a:gd name="T4" fmla="*/ 44 w 138"/>
                  <a:gd name="T5" fmla="*/ 0 h 182"/>
                  <a:gd name="T6" fmla="*/ 35 w 138"/>
                  <a:gd name="T7" fmla="*/ 13 h 182"/>
                  <a:gd name="T8" fmla="*/ 20 w 138"/>
                  <a:gd name="T9" fmla="*/ 35 h 182"/>
                  <a:gd name="T10" fmla="*/ 7 w 138"/>
                  <a:gd name="T11" fmla="*/ 54 h 182"/>
                  <a:gd name="T12" fmla="*/ 0 w 138"/>
                  <a:gd name="T13" fmla="*/ 69 h 182"/>
                  <a:gd name="T14" fmla="*/ 4 w 138"/>
                  <a:gd name="T15" fmla="*/ 88 h 182"/>
                  <a:gd name="T16" fmla="*/ 8 w 138"/>
                  <a:gd name="T17" fmla="*/ 112 h 182"/>
                  <a:gd name="T18" fmla="*/ 18 w 138"/>
                  <a:gd name="T19" fmla="*/ 124 h 182"/>
                  <a:gd name="T20" fmla="*/ 36 w 138"/>
                  <a:gd name="T21" fmla="*/ 140 h 182"/>
                  <a:gd name="T22" fmla="*/ 61 w 138"/>
                  <a:gd name="T23" fmla="*/ 158 h 182"/>
                  <a:gd name="T24" fmla="*/ 80 w 138"/>
                  <a:gd name="T25" fmla="*/ 181 h 182"/>
                  <a:gd name="T26" fmla="*/ 96 w 138"/>
                  <a:gd name="T27" fmla="*/ 158 h 182"/>
                  <a:gd name="T28" fmla="*/ 115 w 138"/>
                  <a:gd name="T29" fmla="*/ 140 h 182"/>
                  <a:gd name="T30" fmla="*/ 137 w 138"/>
                  <a:gd name="T31" fmla="*/ 121 h 182"/>
                  <a:gd name="T32" fmla="*/ 109 w 138"/>
                  <a:gd name="T33" fmla="*/ 106 h 182"/>
                  <a:gd name="T34" fmla="*/ 83 w 138"/>
                  <a:gd name="T35" fmla="*/ 90 h 182"/>
                  <a:gd name="T36" fmla="*/ 61 w 138"/>
                  <a:gd name="T37" fmla="*/ 75 h 1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8"/>
                  <a:gd name="T58" fmla="*/ 0 h 182"/>
                  <a:gd name="T59" fmla="*/ 138 w 138"/>
                  <a:gd name="T60" fmla="*/ 182 h 1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8" h="182">
                    <a:moveTo>
                      <a:pt x="61" y="75"/>
                    </a:moveTo>
                    <a:lnTo>
                      <a:pt x="50" y="30"/>
                    </a:lnTo>
                    <a:lnTo>
                      <a:pt x="44" y="0"/>
                    </a:lnTo>
                    <a:lnTo>
                      <a:pt x="35" y="13"/>
                    </a:lnTo>
                    <a:lnTo>
                      <a:pt x="20" y="35"/>
                    </a:lnTo>
                    <a:lnTo>
                      <a:pt x="7" y="54"/>
                    </a:lnTo>
                    <a:lnTo>
                      <a:pt x="0" y="69"/>
                    </a:lnTo>
                    <a:lnTo>
                      <a:pt x="4" y="88"/>
                    </a:lnTo>
                    <a:lnTo>
                      <a:pt x="8" y="112"/>
                    </a:lnTo>
                    <a:lnTo>
                      <a:pt x="18" y="124"/>
                    </a:lnTo>
                    <a:lnTo>
                      <a:pt x="36" y="140"/>
                    </a:lnTo>
                    <a:lnTo>
                      <a:pt x="61" y="158"/>
                    </a:lnTo>
                    <a:lnTo>
                      <a:pt x="80" y="181"/>
                    </a:lnTo>
                    <a:lnTo>
                      <a:pt x="96" y="158"/>
                    </a:lnTo>
                    <a:lnTo>
                      <a:pt x="115" y="140"/>
                    </a:lnTo>
                    <a:lnTo>
                      <a:pt x="137" y="121"/>
                    </a:lnTo>
                    <a:lnTo>
                      <a:pt x="109" y="106"/>
                    </a:lnTo>
                    <a:lnTo>
                      <a:pt x="83" y="90"/>
                    </a:lnTo>
                    <a:lnTo>
                      <a:pt x="61" y="75"/>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31" name="Group 152"/>
              <p:cNvGrpSpPr/>
              <p:nvPr/>
            </p:nvGrpSpPr>
            <p:grpSpPr bwMode="auto">
              <a:xfrm>
                <a:off x="3454" y="1774"/>
                <a:ext cx="472" cy="315"/>
                <a:chOff x="3454" y="1774"/>
                <a:chExt cx="472" cy="315"/>
              </a:xfrm>
            </p:grpSpPr>
            <p:grpSp>
              <p:nvGrpSpPr>
                <p:cNvPr id="32" name="Group 153"/>
                <p:cNvGrpSpPr/>
                <p:nvPr/>
              </p:nvGrpSpPr>
              <p:grpSpPr bwMode="auto">
                <a:xfrm>
                  <a:off x="3663" y="1774"/>
                  <a:ext cx="109" cy="160"/>
                  <a:chOff x="3663" y="1774"/>
                  <a:chExt cx="109" cy="160"/>
                </a:xfrm>
              </p:grpSpPr>
              <p:grpSp>
                <p:nvGrpSpPr>
                  <p:cNvPr id="33" name="Group 154"/>
                  <p:cNvGrpSpPr/>
                  <p:nvPr/>
                </p:nvGrpSpPr>
                <p:grpSpPr bwMode="auto">
                  <a:xfrm>
                    <a:off x="3665" y="1789"/>
                    <a:ext cx="107" cy="145"/>
                    <a:chOff x="3665" y="1789"/>
                    <a:chExt cx="107" cy="145"/>
                  </a:xfrm>
                </p:grpSpPr>
                <p:grpSp>
                  <p:nvGrpSpPr>
                    <p:cNvPr id="34" name="Group 155"/>
                    <p:cNvGrpSpPr/>
                    <p:nvPr/>
                  </p:nvGrpSpPr>
                  <p:grpSpPr bwMode="auto">
                    <a:xfrm>
                      <a:off x="3665" y="1789"/>
                      <a:ext cx="107" cy="145"/>
                      <a:chOff x="3665" y="1789"/>
                      <a:chExt cx="107" cy="145"/>
                    </a:xfrm>
                  </p:grpSpPr>
                  <p:grpSp>
                    <p:nvGrpSpPr>
                      <p:cNvPr id="35" name="Group 156"/>
                      <p:cNvGrpSpPr/>
                      <p:nvPr/>
                    </p:nvGrpSpPr>
                    <p:grpSpPr bwMode="auto">
                      <a:xfrm>
                        <a:off x="3665" y="1789"/>
                        <a:ext cx="107" cy="145"/>
                        <a:chOff x="3665" y="1789"/>
                        <a:chExt cx="107" cy="145"/>
                      </a:xfrm>
                    </p:grpSpPr>
                    <p:sp>
                      <p:nvSpPr>
                        <p:cNvPr id="3506" name="Freeform 157"/>
                        <p:cNvSpPr/>
                        <p:nvPr/>
                      </p:nvSpPr>
                      <p:spPr bwMode="auto">
                        <a:xfrm>
                          <a:off x="3665" y="1789"/>
                          <a:ext cx="100" cy="141"/>
                        </a:xfrm>
                        <a:custGeom>
                          <a:avLst/>
                          <a:gdLst>
                            <a:gd name="T0" fmla="*/ 1 w 100"/>
                            <a:gd name="T1" fmla="*/ 32 h 141"/>
                            <a:gd name="T2" fmla="*/ 4 w 100"/>
                            <a:gd name="T3" fmla="*/ 15 h 141"/>
                            <a:gd name="T4" fmla="*/ 15 w 100"/>
                            <a:gd name="T5" fmla="*/ 7 h 141"/>
                            <a:gd name="T6" fmla="*/ 37 w 100"/>
                            <a:gd name="T7" fmla="*/ 4 h 141"/>
                            <a:gd name="T8" fmla="*/ 53 w 100"/>
                            <a:gd name="T9" fmla="*/ 1 h 141"/>
                            <a:gd name="T10" fmla="*/ 64 w 100"/>
                            <a:gd name="T11" fmla="*/ 1 h 141"/>
                            <a:gd name="T12" fmla="*/ 75 w 100"/>
                            <a:gd name="T13" fmla="*/ 7 h 141"/>
                            <a:gd name="T14" fmla="*/ 83 w 100"/>
                            <a:gd name="T15" fmla="*/ 19 h 141"/>
                            <a:gd name="T16" fmla="*/ 90 w 100"/>
                            <a:gd name="T17" fmla="*/ 33 h 141"/>
                            <a:gd name="T18" fmla="*/ 96 w 100"/>
                            <a:gd name="T19" fmla="*/ 46 h 141"/>
                            <a:gd name="T20" fmla="*/ 99 w 100"/>
                            <a:gd name="T21" fmla="*/ 63 h 141"/>
                            <a:gd name="T22" fmla="*/ 96 w 100"/>
                            <a:gd name="T23" fmla="*/ 78 h 141"/>
                            <a:gd name="T24" fmla="*/ 94 w 100"/>
                            <a:gd name="T25" fmla="*/ 89 h 141"/>
                            <a:gd name="T26" fmla="*/ 67 w 100"/>
                            <a:gd name="T27" fmla="*/ 128 h 141"/>
                            <a:gd name="T28" fmla="*/ 55 w 100"/>
                            <a:gd name="T29" fmla="*/ 140 h 141"/>
                            <a:gd name="T30" fmla="*/ 45 w 100"/>
                            <a:gd name="T31" fmla="*/ 136 h 141"/>
                            <a:gd name="T32" fmla="*/ 39 w 100"/>
                            <a:gd name="T33" fmla="*/ 131 h 141"/>
                            <a:gd name="T34" fmla="*/ 32 w 100"/>
                            <a:gd name="T35" fmla="*/ 124 h 141"/>
                            <a:gd name="T36" fmla="*/ 24 w 100"/>
                            <a:gd name="T37" fmla="*/ 120 h 141"/>
                            <a:gd name="T38" fmla="*/ 20 w 100"/>
                            <a:gd name="T39" fmla="*/ 117 h 141"/>
                            <a:gd name="T40" fmla="*/ 16 w 100"/>
                            <a:gd name="T41" fmla="*/ 111 h 141"/>
                            <a:gd name="T42" fmla="*/ 13 w 100"/>
                            <a:gd name="T43" fmla="*/ 105 h 141"/>
                            <a:gd name="T44" fmla="*/ 10 w 100"/>
                            <a:gd name="T45" fmla="*/ 97 h 141"/>
                            <a:gd name="T46" fmla="*/ 9 w 100"/>
                            <a:gd name="T47" fmla="*/ 89 h 141"/>
                            <a:gd name="T48" fmla="*/ 6 w 100"/>
                            <a:gd name="T49" fmla="*/ 82 h 141"/>
                            <a:gd name="T50" fmla="*/ 5 w 100"/>
                            <a:gd name="T51" fmla="*/ 76 h 141"/>
                            <a:gd name="T52" fmla="*/ 4 w 100"/>
                            <a:gd name="T53" fmla="*/ 69 h 141"/>
                            <a:gd name="T54" fmla="*/ 4 w 100"/>
                            <a:gd name="T55" fmla="*/ 66 h 141"/>
                            <a:gd name="T56" fmla="*/ 3 w 100"/>
                            <a:gd name="T57" fmla="*/ 63 h 141"/>
                            <a:gd name="T58" fmla="*/ 3 w 100"/>
                            <a:gd name="T59" fmla="*/ 57 h 141"/>
                            <a:gd name="T60" fmla="*/ 2 w 100"/>
                            <a:gd name="T61" fmla="*/ 48 h 141"/>
                            <a:gd name="T62" fmla="*/ 0 w 100"/>
                            <a:gd name="T63" fmla="*/ 40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41"/>
                            <a:gd name="T98" fmla="*/ 100 w 100"/>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41">
                              <a:moveTo>
                                <a:pt x="0" y="40"/>
                              </a:moveTo>
                              <a:lnTo>
                                <a:pt x="1" y="32"/>
                              </a:lnTo>
                              <a:lnTo>
                                <a:pt x="2" y="22"/>
                              </a:lnTo>
                              <a:lnTo>
                                <a:pt x="4" y="15"/>
                              </a:lnTo>
                              <a:lnTo>
                                <a:pt x="9" y="10"/>
                              </a:lnTo>
                              <a:lnTo>
                                <a:pt x="15" y="7"/>
                              </a:lnTo>
                              <a:lnTo>
                                <a:pt x="25" y="5"/>
                              </a:lnTo>
                              <a:lnTo>
                                <a:pt x="37" y="4"/>
                              </a:lnTo>
                              <a:lnTo>
                                <a:pt x="46" y="2"/>
                              </a:lnTo>
                              <a:lnTo>
                                <a:pt x="53" y="1"/>
                              </a:lnTo>
                              <a:lnTo>
                                <a:pt x="58" y="0"/>
                              </a:lnTo>
                              <a:lnTo>
                                <a:pt x="64" y="1"/>
                              </a:lnTo>
                              <a:lnTo>
                                <a:pt x="70" y="4"/>
                              </a:lnTo>
                              <a:lnTo>
                                <a:pt x="75" y="7"/>
                              </a:lnTo>
                              <a:lnTo>
                                <a:pt x="79" y="13"/>
                              </a:lnTo>
                              <a:lnTo>
                                <a:pt x="83" y="19"/>
                              </a:lnTo>
                              <a:lnTo>
                                <a:pt x="86" y="26"/>
                              </a:lnTo>
                              <a:lnTo>
                                <a:pt x="90" y="33"/>
                              </a:lnTo>
                              <a:lnTo>
                                <a:pt x="93" y="40"/>
                              </a:lnTo>
                              <a:lnTo>
                                <a:pt x="96" y="46"/>
                              </a:lnTo>
                              <a:lnTo>
                                <a:pt x="97" y="53"/>
                              </a:lnTo>
                              <a:lnTo>
                                <a:pt x="99" y="63"/>
                              </a:lnTo>
                              <a:lnTo>
                                <a:pt x="98" y="72"/>
                              </a:lnTo>
                              <a:lnTo>
                                <a:pt x="96" y="78"/>
                              </a:lnTo>
                              <a:lnTo>
                                <a:pt x="93" y="86"/>
                              </a:lnTo>
                              <a:lnTo>
                                <a:pt x="94" y="89"/>
                              </a:lnTo>
                              <a:lnTo>
                                <a:pt x="72" y="124"/>
                              </a:lnTo>
                              <a:lnTo>
                                <a:pt x="67" y="128"/>
                              </a:lnTo>
                              <a:lnTo>
                                <a:pt x="61" y="137"/>
                              </a:lnTo>
                              <a:lnTo>
                                <a:pt x="55" y="140"/>
                              </a:lnTo>
                              <a:lnTo>
                                <a:pt x="50" y="138"/>
                              </a:lnTo>
                              <a:lnTo>
                                <a:pt x="45" y="136"/>
                              </a:lnTo>
                              <a:lnTo>
                                <a:pt x="41" y="134"/>
                              </a:lnTo>
                              <a:lnTo>
                                <a:pt x="39" y="131"/>
                              </a:lnTo>
                              <a:lnTo>
                                <a:pt x="37" y="127"/>
                              </a:lnTo>
                              <a:lnTo>
                                <a:pt x="32" y="124"/>
                              </a:lnTo>
                              <a:lnTo>
                                <a:pt x="29" y="121"/>
                              </a:lnTo>
                              <a:lnTo>
                                <a:pt x="24" y="120"/>
                              </a:lnTo>
                              <a:lnTo>
                                <a:pt x="22" y="118"/>
                              </a:lnTo>
                              <a:lnTo>
                                <a:pt x="20" y="117"/>
                              </a:lnTo>
                              <a:lnTo>
                                <a:pt x="18" y="114"/>
                              </a:lnTo>
                              <a:lnTo>
                                <a:pt x="16" y="111"/>
                              </a:lnTo>
                              <a:lnTo>
                                <a:pt x="15" y="108"/>
                              </a:lnTo>
                              <a:lnTo>
                                <a:pt x="13" y="105"/>
                              </a:lnTo>
                              <a:lnTo>
                                <a:pt x="12" y="101"/>
                              </a:lnTo>
                              <a:lnTo>
                                <a:pt x="10" y="97"/>
                              </a:lnTo>
                              <a:lnTo>
                                <a:pt x="9" y="93"/>
                              </a:lnTo>
                              <a:lnTo>
                                <a:pt x="9" y="89"/>
                              </a:lnTo>
                              <a:lnTo>
                                <a:pt x="7" y="85"/>
                              </a:lnTo>
                              <a:lnTo>
                                <a:pt x="6" y="82"/>
                              </a:lnTo>
                              <a:lnTo>
                                <a:pt x="5" y="79"/>
                              </a:lnTo>
                              <a:lnTo>
                                <a:pt x="5" y="76"/>
                              </a:lnTo>
                              <a:lnTo>
                                <a:pt x="4" y="72"/>
                              </a:lnTo>
                              <a:lnTo>
                                <a:pt x="4" y="69"/>
                              </a:lnTo>
                              <a:lnTo>
                                <a:pt x="4" y="66"/>
                              </a:lnTo>
                              <a:lnTo>
                                <a:pt x="3" y="64"/>
                              </a:lnTo>
                              <a:lnTo>
                                <a:pt x="3" y="63"/>
                              </a:lnTo>
                              <a:lnTo>
                                <a:pt x="3" y="60"/>
                              </a:lnTo>
                              <a:lnTo>
                                <a:pt x="3" y="57"/>
                              </a:lnTo>
                              <a:lnTo>
                                <a:pt x="3" y="52"/>
                              </a:lnTo>
                              <a:lnTo>
                                <a:pt x="2" y="48"/>
                              </a:lnTo>
                              <a:lnTo>
                                <a:pt x="1" y="45"/>
                              </a:lnTo>
                              <a:lnTo>
                                <a:pt x="0" y="4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36" name="Group 158"/>
                        <p:cNvGrpSpPr/>
                        <p:nvPr/>
                      </p:nvGrpSpPr>
                      <p:grpSpPr bwMode="auto">
                        <a:xfrm>
                          <a:off x="3668" y="1801"/>
                          <a:ext cx="104" cy="133"/>
                          <a:chOff x="3668" y="1801"/>
                          <a:chExt cx="104" cy="133"/>
                        </a:xfrm>
                      </p:grpSpPr>
                      <p:sp>
                        <p:nvSpPr>
                          <p:cNvPr id="3508" name="Freeform 159"/>
                          <p:cNvSpPr/>
                          <p:nvPr/>
                        </p:nvSpPr>
                        <p:spPr bwMode="auto">
                          <a:xfrm>
                            <a:off x="3668" y="1841"/>
                            <a:ext cx="17" cy="17"/>
                          </a:xfrm>
                          <a:custGeom>
                            <a:avLst/>
                            <a:gdLst>
                              <a:gd name="T0" fmla="*/ 0 w 17"/>
                              <a:gd name="T1" fmla="*/ 5 h 17"/>
                              <a:gd name="T2" fmla="*/ 1 w 17"/>
                              <a:gd name="T3" fmla="*/ 3 h 17"/>
                              <a:gd name="T4" fmla="*/ 2 w 17"/>
                              <a:gd name="T5" fmla="*/ 3 h 17"/>
                              <a:gd name="T6" fmla="*/ 4 w 17"/>
                              <a:gd name="T7" fmla="*/ 1 h 17"/>
                              <a:gd name="T8" fmla="*/ 5 w 17"/>
                              <a:gd name="T9" fmla="*/ 1 h 17"/>
                              <a:gd name="T10" fmla="*/ 6 w 17"/>
                              <a:gd name="T11" fmla="*/ 1 h 17"/>
                              <a:gd name="T12" fmla="*/ 9 w 17"/>
                              <a:gd name="T13" fmla="*/ 1 h 17"/>
                              <a:gd name="T14" fmla="*/ 11 w 17"/>
                              <a:gd name="T15" fmla="*/ 0 h 17"/>
                              <a:gd name="T16" fmla="*/ 12 w 17"/>
                              <a:gd name="T17" fmla="*/ 1 h 17"/>
                              <a:gd name="T18" fmla="*/ 13 w 17"/>
                              <a:gd name="T19" fmla="*/ 1 h 17"/>
                              <a:gd name="T20" fmla="*/ 14 w 17"/>
                              <a:gd name="T21" fmla="*/ 3 h 17"/>
                              <a:gd name="T22" fmla="*/ 16 w 17"/>
                              <a:gd name="T23" fmla="*/ 3 h 17"/>
                              <a:gd name="T24" fmla="*/ 16 w 17"/>
                              <a:gd name="T25" fmla="*/ 5 h 17"/>
                              <a:gd name="T26" fmla="*/ 16 w 17"/>
                              <a:gd name="T27" fmla="*/ 10 h 17"/>
                              <a:gd name="T28" fmla="*/ 14 w 17"/>
                              <a:gd name="T29" fmla="*/ 12 h 17"/>
                              <a:gd name="T30" fmla="*/ 14 w 17"/>
                              <a:gd name="T31" fmla="*/ 14 h 17"/>
                              <a:gd name="T32" fmla="*/ 14 w 17"/>
                              <a:gd name="T33" fmla="*/ 16 h 17"/>
                              <a:gd name="T34" fmla="*/ 13 w 17"/>
                              <a:gd name="T35" fmla="*/ 16 h 17"/>
                              <a:gd name="T36" fmla="*/ 12 w 17"/>
                              <a:gd name="T37" fmla="*/ 16 h 17"/>
                              <a:gd name="T38" fmla="*/ 11 w 17"/>
                              <a:gd name="T39" fmla="*/ 14 h 17"/>
                              <a:gd name="T40" fmla="*/ 10 w 17"/>
                              <a:gd name="T41" fmla="*/ 12 h 17"/>
                              <a:gd name="T42" fmla="*/ 9 w 17"/>
                              <a:gd name="T43" fmla="*/ 10 h 17"/>
                              <a:gd name="T44" fmla="*/ 9 w 17"/>
                              <a:gd name="T45" fmla="*/ 12 h 17"/>
                              <a:gd name="T46" fmla="*/ 6 w 17"/>
                              <a:gd name="T47" fmla="*/ 12 h 17"/>
                              <a:gd name="T48" fmla="*/ 5 w 17"/>
                              <a:gd name="T49" fmla="*/ 14 h 17"/>
                              <a:gd name="T50" fmla="*/ 4 w 17"/>
                              <a:gd name="T51" fmla="*/ 12 h 17"/>
                              <a:gd name="T52" fmla="*/ 3 w 17"/>
                              <a:gd name="T53" fmla="*/ 12 h 17"/>
                              <a:gd name="T54" fmla="*/ 4 w 17"/>
                              <a:gd name="T55" fmla="*/ 14 h 17"/>
                              <a:gd name="T56" fmla="*/ 3 w 17"/>
                              <a:gd name="T57" fmla="*/ 14 h 17"/>
                              <a:gd name="T58" fmla="*/ 2 w 17"/>
                              <a:gd name="T59" fmla="*/ 12 h 17"/>
                              <a:gd name="T60" fmla="*/ 2 w 17"/>
                              <a:gd name="T61" fmla="*/ 10 h 17"/>
                              <a:gd name="T62" fmla="*/ 2 w 17"/>
                              <a:gd name="T63" fmla="*/ 10 h 17"/>
                              <a:gd name="T64" fmla="*/ 4 w 17"/>
                              <a:gd name="T65" fmla="*/ 10 h 17"/>
                              <a:gd name="T66" fmla="*/ 3 w 17"/>
                              <a:gd name="T67" fmla="*/ 8 h 17"/>
                              <a:gd name="T68" fmla="*/ 4 w 17"/>
                              <a:gd name="T69" fmla="*/ 7 h 17"/>
                              <a:gd name="T70" fmla="*/ 3 w 17"/>
                              <a:gd name="T71" fmla="*/ 7 h 17"/>
                              <a:gd name="T72" fmla="*/ 2 w 17"/>
                              <a:gd name="T73" fmla="*/ 5 h 17"/>
                              <a:gd name="T74" fmla="*/ 4 w 17"/>
                              <a:gd name="T75" fmla="*/ 5 h 17"/>
                              <a:gd name="T76" fmla="*/ 5 w 17"/>
                              <a:gd name="T77" fmla="*/ 5 h 17"/>
                              <a:gd name="T78" fmla="*/ 9 w 17"/>
                              <a:gd name="T79" fmla="*/ 5 h 17"/>
                              <a:gd name="T80" fmla="*/ 9 w 17"/>
                              <a:gd name="T81" fmla="*/ 3 h 17"/>
                              <a:gd name="T82" fmla="*/ 9 w 17"/>
                              <a:gd name="T83" fmla="*/ 1 h 17"/>
                              <a:gd name="T84" fmla="*/ 8 w 17"/>
                              <a:gd name="T85" fmla="*/ 1 h 17"/>
                              <a:gd name="T86" fmla="*/ 6 w 17"/>
                              <a:gd name="T87" fmla="*/ 3 h 17"/>
                              <a:gd name="T88" fmla="*/ 6 w 17"/>
                              <a:gd name="T89" fmla="*/ 3 h 17"/>
                              <a:gd name="T90" fmla="*/ 4 w 17"/>
                              <a:gd name="T91" fmla="*/ 3 h 17"/>
                              <a:gd name="T92" fmla="*/ 3 w 17"/>
                              <a:gd name="T93" fmla="*/ 3 h 17"/>
                              <a:gd name="T94" fmla="*/ 2 w 17"/>
                              <a:gd name="T95" fmla="*/ 3 h 17"/>
                              <a:gd name="T96" fmla="*/ 1 w 17"/>
                              <a:gd name="T97" fmla="*/ 5 h 17"/>
                              <a:gd name="T98" fmla="*/ 0 w 17"/>
                              <a:gd name="T99" fmla="*/ 5 h 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
                              <a:gd name="T151" fmla="*/ 0 h 17"/>
                              <a:gd name="T152" fmla="*/ 17 w 17"/>
                              <a:gd name="T153" fmla="*/ 17 h 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 h="17">
                                <a:moveTo>
                                  <a:pt x="0" y="5"/>
                                </a:moveTo>
                                <a:lnTo>
                                  <a:pt x="1" y="3"/>
                                </a:lnTo>
                                <a:lnTo>
                                  <a:pt x="2" y="3"/>
                                </a:lnTo>
                                <a:lnTo>
                                  <a:pt x="4" y="1"/>
                                </a:lnTo>
                                <a:lnTo>
                                  <a:pt x="5" y="1"/>
                                </a:lnTo>
                                <a:lnTo>
                                  <a:pt x="6" y="1"/>
                                </a:lnTo>
                                <a:lnTo>
                                  <a:pt x="9" y="1"/>
                                </a:lnTo>
                                <a:lnTo>
                                  <a:pt x="11" y="0"/>
                                </a:lnTo>
                                <a:lnTo>
                                  <a:pt x="12" y="1"/>
                                </a:lnTo>
                                <a:lnTo>
                                  <a:pt x="13" y="1"/>
                                </a:lnTo>
                                <a:lnTo>
                                  <a:pt x="14" y="3"/>
                                </a:lnTo>
                                <a:lnTo>
                                  <a:pt x="16" y="3"/>
                                </a:lnTo>
                                <a:lnTo>
                                  <a:pt x="16" y="5"/>
                                </a:lnTo>
                                <a:lnTo>
                                  <a:pt x="16" y="10"/>
                                </a:lnTo>
                                <a:lnTo>
                                  <a:pt x="14" y="12"/>
                                </a:lnTo>
                                <a:lnTo>
                                  <a:pt x="14" y="14"/>
                                </a:lnTo>
                                <a:lnTo>
                                  <a:pt x="14" y="16"/>
                                </a:lnTo>
                                <a:lnTo>
                                  <a:pt x="13" y="16"/>
                                </a:lnTo>
                                <a:lnTo>
                                  <a:pt x="12" y="16"/>
                                </a:lnTo>
                                <a:lnTo>
                                  <a:pt x="11" y="14"/>
                                </a:lnTo>
                                <a:lnTo>
                                  <a:pt x="10" y="12"/>
                                </a:lnTo>
                                <a:lnTo>
                                  <a:pt x="9" y="10"/>
                                </a:lnTo>
                                <a:lnTo>
                                  <a:pt x="9" y="12"/>
                                </a:lnTo>
                                <a:lnTo>
                                  <a:pt x="6" y="12"/>
                                </a:lnTo>
                                <a:lnTo>
                                  <a:pt x="5" y="14"/>
                                </a:lnTo>
                                <a:lnTo>
                                  <a:pt x="4" y="12"/>
                                </a:lnTo>
                                <a:lnTo>
                                  <a:pt x="3" y="12"/>
                                </a:lnTo>
                                <a:lnTo>
                                  <a:pt x="4" y="14"/>
                                </a:lnTo>
                                <a:lnTo>
                                  <a:pt x="3" y="14"/>
                                </a:lnTo>
                                <a:lnTo>
                                  <a:pt x="2" y="12"/>
                                </a:lnTo>
                                <a:lnTo>
                                  <a:pt x="2" y="10"/>
                                </a:lnTo>
                                <a:lnTo>
                                  <a:pt x="4" y="10"/>
                                </a:lnTo>
                                <a:lnTo>
                                  <a:pt x="3" y="8"/>
                                </a:lnTo>
                                <a:lnTo>
                                  <a:pt x="4" y="7"/>
                                </a:lnTo>
                                <a:lnTo>
                                  <a:pt x="3" y="7"/>
                                </a:lnTo>
                                <a:lnTo>
                                  <a:pt x="2" y="5"/>
                                </a:lnTo>
                                <a:lnTo>
                                  <a:pt x="4" y="5"/>
                                </a:lnTo>
                                <a:lnTo>
                                  <a:pt x="5" y="5"/>
                                </a:lnTo>
                                <a:lnTo>
                                  <a:pt x="9" y="5"/>
                                </a:lnTo>
                                <a:lnTo>
                                  <a:pt x="9" y="3"/>
                                </a:lnTo>
                                <a:lnTo>
                                  <a:pt x="9" y="1"/>
                                </a:lnTo>
                                <a:lnTo>
                                  <a:pt x="8" y="1"/>
                                </a:lnTo>
                                <a:lnTo>
                                  <a:pt x="6" y="3"/>
                                </a:lnTo>
                                <a:lnTo>
                                  <a:pt x="4" y="3"/>
                                </a:lnTo>
                                <a:lnTo>
                                  <a:pt x="3" y="3"/>
                                </a:lnTo>
                                <a:lnTo>
                                  <a:pt x="2" y="3"/>
                                </a:lnTo>
                                <a:lnTo>
                                  <a:pt x="1" y="5"/>
                                </a:lnTo>
                                <a:lnTo>
                                  <a:pt x="0" y="5"/>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09" name="Freeform 160"/>
                          <p:cNvSpPr/>
                          <p:nvPr/>
                        </p:nvSpPr>
                        <p:spPr bwMode="auto">
                          <a:xfrm>
                            <a:off x="3681" y="1801"/>
                            <a:ext cx="80" cy="133"/>
                          </a:xfrm>
                          <a:custGeom>
                            <a:avLst/>
                            <a:gdLst>
                              <a:gd name="T0" fmla="*/ 20 w 80"/>
                              <a:gd name="T1" fmla="*/ 7 h 133"/>
                              <a:gd name="T2" fmla="*/ 25 w 80"/>
                              <a:gd name="T3" fmla="*/ 12 h 133"/>
                              <a:gd name="T4" fmla="*/ 30 w 80"/>
                              <a:gd name="T5" fmla="*/ 16 h 133"/>
                              <a:gd name="T6" fmla="*/ 30 w 80"/>
                              <a:gd name="T7" fmla="*/ 24 h 133"/>
                              <a:gd name="T8" fmla="*/ 31 w 80"/>
                              <a:gd name="T9" fmla="*/ 26 h 133"/>
                              <a:gd name="T10" fmla="*/ 37 w 80"/>
                              <a:gd name="T11" fmla="*/ 30 h 133"/>
                              <a:gd name="T12" fmla="*/ 31 w 80"/>
                              <a:gd name="T13" fmla="*/ 35 h 133"/>
                              <a:gd name="T14" fmla="*/ 20 w 80"/>
                              <a:gd name="T15" fmla="*/ 37 h 133"/>
                              <a:gd name="T16" fmla="*/ 11 w 80"/>
                              <a:gd name="T17" fmla="*/ 39 h 133"/>
                              <a:gd name="T18" fmla="*/ 13 w 80"/>
                              <a:gd name="T19" fmla="*/ 44 h 133"/>
                              <a:gd name="T20" fmla="*/ 14 w 80"/>
                              <a:gd name="T21" fmla="*/ 51 h 133"/>
                              <a:gd name="T22" fmla="*/ 17 w 80"/>
                              <a:gd name="T23" fmla="*/ 57 h 133"/>
                              <a:gd name="T24" fmla="*/ 21 w 80"/>
                              <a:gd name="T25" fmla="*/ 63 h 133"/>
                              <a:gd name="T26" fmla="*/ 26 w 80"/>
                              <a:gd name="T27" fmla="*/ 70 h 133"/>
                              <a:gd name="T28" fmla="*/ 19 w 80"/>
                              <a:gd name="T29" fmla="*/ 77 h 133"/>
                              <a:gd name="T30" fmla="*/ 11 w 80"/>
                              <a:gd name="T31" fmla="*/ 79 h 133"/>
                              <a:gd name="T32" fmla="*/ 4 w 80"/>
                              <a:gd name="T33" fmla="*/ 81 h 133"/>
                              <a:gd name="T34" fmla="*/ 2 w 80"/>
                              <a:gd name="T35" fmla="*/ 85 h 133"/>
                              <a:gd name="T36" fmla="*/ 5 w 80"/>
                              <a:gd name="T37" fmla="*/ 86 h 133"/>
                              <a:gd name="T38" fmla="*/ 12 w 80"/>
                              <a:gd name="T39" fmla="*/ 85 h 133"/>
                              <a:gd name="T40" fmla="*/ 18 w 80"/>
                              <a:gd name="T41" fmla="*/ 83 h 133"/>
                              <a:gd name="T42" fmla="*/ 22 w 80"/>
                              <a:gd name="T43" fmla="*/ 87 h 133"/>
                              <a:gd name="T44" fmla="*/ 15 w 80"/>
                              <a:gd name="T45" fmla="*/ 90 h 133"/>
                              <a:gd name="T46" fmla="*/ 8 w 80"/>
                              <a:gd name="T47" fmla="*/ 93 h 133"/>
                              <a:gd name="T48" fmla="*/ 11 w 80"/>
                              <a:gd name="T49" fmla="*/ 95 h 133"/>
                              <a:gd name="T50" fmla="*/ 17 w 80"/>
                              <a:gd name="T51" fmla="*/ 95 h 133"/>
                              <a:gd name="T52" fmla="*/ 20 w 80"/>
                              <a:gd name="T53" fmla="*/ 96 h 133"/>
                              <a:gd name="T54" fmla="*/ 25 w 80"/>
                              <a:gd name="T55" fmla="*/ 98 h 133"/>
                              <a:gd name="T56" fmla="*/ 21 w 80"/>
                              <a:gd name="T57" fmla="*/ 103 h 133"/>
                              <a:gd name="T58" fmla="*/ 18 w 80"/>
                              <a:gd name="T59" fmla="*/ 102 h 133"/>
                              <a:gd name="T60" fmla="*/ 15 w 80"/>
                              <a:gd name="T61" fmla="*/ 105 h 133"/>
                              <a:gd name="T62" fmla="*/ 11 w 80"/>
                              <a:gd name="T63" fmla="*/ 109 h 133"/>
                              <a:gd name="T64" fmla="*/ 78 w 80"/>
                              <a:gd name="T65" fmla="*/ 74 h 133"/>
                              <a:gd name="T66" fmla="*/ 70 w 80"/>
                              <a:gd name="T67" fmla="*/ 64 h 133"/>
                              <a:gd name="T68" fmla="*/ 63 w 80"/>
                              <a:gd name="T69" fmla="*/ 54 h 133"/>
                              <a:gd name="T70" fmla="*/ 43 w 80"/>
                              <a:gd name="T71" fmla="*/ 54 h 133"/>
                              <a:gd name="T72" fmla="*/ 38 w 80"/>
                              <a:gd name="T73" fmla="*/ 62 h 133"/>
                              <a:gd name="T74" fmla="*/ 35 w 80"/>
                              <a:gd name="T75" fmla="*/ 70 h 133"/>
                              <a:gd name="T76" fmla="*/ 35 w 80"/>
                              <a:gd name="T77" fmla="*/ 76 h 133"/>
                              <a:gd name="T78" fmla="*/ 27 w 80"/>
                              <a:gd name="T79" fmla="*/ 68 h 133"/>
                              <a:gd name="T80" fmla="*/ 22 w 80"/>
                              <a:gd name="T81" fmla="*/ 61 h 133"/>
                              <a:gd name="T82" fmla="*/ 22 w 80"/>
                              <a:gd name="T83" fmla="*/ 54 h 133"/>
                              <a:gd name="T84" fmla="*/ 26 w 80"/>
                              <a:gd name="T85" fmla="*/ 48 h 133"/>
                              <a:gd name="T86" fmla="*/ 31 w 80"/>
                              <a:gd name="T87" fmla="*/ 50 h 133"/>
                              <a:gd name="T88" fmla="*/ 37 w 80"/>
                              <a:gd name="T89" fmla="*/ 51 h 133"/>
                              <a:gd name="T90" fmla="*/ 49 w 80"/>
                              <a:gd name="T91" fmla="*/ 48 h 133"/>
                              <a:gd name="T92" fmla="*/ 71 w 80"/>
                              <a:gd name="T93" fmla="*/ 48 h 133"/>
                              <a:gd name="T94" fmla="*/ 77 w 80"/>
                              <a:gd name="T95" fmla="*/ 38 h 133"/>
                              <a:gd name="T96" fmla="*/ 58 w 80"/>
                              <a:gd name="T97" fmla="*/ 23 h 133"/>
                              <a:gd name="T98" fmla="*/ 20 w 80"/>
                              <a:gd name="T99" fmla="*/ 0 h 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0"/>
                              <a:gd name="T151" fmla="*/ 0 h 133"/>
                              <a:gd name="T152" fmla="*/ 80 w 80"/>
                              <a:gd name="T153" fmla="*/ 133 h 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0" h="133">
                                <a:moveTo>
                                  <a:pt x="14" y="2"/>
                                </a:moveTo>
                                <a:lnTo>
                                  <a:pt x="16" y="4"/>
                                </a:lnTo>
                                <a:lnTo>
                                  <a:pt x="19" y="5"/>
                                </a:lnTo>
                                <a:lnTo>
                                  <a:pt x="20" y="7"/>
                                </a:lnTo>
                                <a:lnTo>
                                  <a:pt x="21" y="8"/>
                                </a:lnTo>
                                <a:lnTo>
                                  <a:pt x="22" y="10"/>
                                </a:lnTo>
                                <a:lnTo>
                                  <a:pt x="23" y="11"/>
                                </a:lnTo>
                                <a:lnTo>
                                  <a:pt x="25" y="12"/>
                                </a:lnTo>
                                <a:lnTo>
                                  <a:pt x="26" y="14"/>
                                </a:lnTo>
                                <a:lnTo>
                                  <a:pt x="28" y="15"/>
                                </a:lnTo>
                                <a:lnTo>
                                  <a:pt x="29" y="15"/>
                                </a:lnTo>
                                <a:lnTo>
                                  <a:pt x="30" y="16"/>
                                </a:lnTo>
                                <a:lnTo>
                                  <a:pt x="31" y="18"/>
                                </a:lnTo>
                                <a:lnTo>
                                  <a:pt x="31" y="20"/>
                                </a:lnTo>
                                <a:lnTo>
                                  <a:pt x="31" y="23"/>
                                </a:lnTo>
                                <a:lnTo>
                                  <a:pt x="30" y="24"/>
                                </a:lnTo>
                                <a:lnTo>
                                  <a:pt x="29" y="26"/>
                                </a:lnTo>
                                <a:lnTo>
                                  <a:pt x="29" y="28"/>
                                </a:lnTo>
                                <a:lnTo>
                                  <a:pt x="30" y="27"/>
                                </a:lnTo>
                                <a:lnTo>
                                  <a:pt x="31" y="26"/>
                                </a:lnTo>
                                <a:lnTo>
                                  <a:pt x="32" y="26"/>
                                </a:lnTo>
                                <a:lnTo>
                                  <a:pt x="33" y="27"/>
                                </a:lnTo>
                                <a:lnTo>
                                  <a:pt x="36" y="29"/>
                                </a:lnTo>
                                <a:lnTo>
                                  <a:pt x="37" y="30"/>
                                </a:lnTo>
                                <a:lnTo>
                                  <a:pt x="38" y="33"/>
                                </a:lnTo>
                                <a:lnTo>
                                  <a:pt x="37" y="34"/>
                                </a:lnTo>
                                <a:lnTo>
                                  <a:pt x="34" y="35"/>
                                </a:lnTo>
                                <a:lnTo>
                                  <a:pt x="31" y="35"/>
                                </a:lnTo>
                                <a:lnTo>
                                  <a:pt x="28" y="35"/>
                                </a:lnTo>
                                <a:lnTo>
                                  <a:pt x="25" y="35"/>
                                </a:lnTo>
                                <a:lnTo>
                                  <a:pt x="23" y="36"/>
                                </a:lnTo>
                                <a:lnTo>
                                  <a:pt x="20" y="37"/>
                                </a:lnTo>
                                <a:lnTo>
                                  <a:pt x="19" y="38"/>
                                </a:lnTo>
                                <a:lnTo>
                                  <a:pt x="15" y="37"/>
                                </a:lnTo>
                                <a:lnTo>
                                  <a:pt x="12" y="38"/>
                                </a:lnTo>
                                <a:lnTo>
                                  <a:pt x="11" y="39"/>
                                </a:lnTo>
                                <a:lnTo>
                                  <a:pt x="10" y="40"/>
                                </a:lnTo>
                                <a:lnTo>
                                  <a:pt x="11" y="42"/>
                                </a:lnTo>
                                <a:lnTo>
                                  <a:pt x="12" y="43"/>
                                </a:lnTo>
                                <a:lnTo>
                                  <a:pt x="13" y="44"/>
                                </a:lnTo>
                                <a:lnTo>
                                  <a:pt x="13" y="46"/>
                                </a:lnTo>
                                <a:lnTo>
                                  <a:pt x="14" y="47"/>
                                </a:lnTo>
                                <a:lnTo>
                                  <a:pt x="14" y="49"/>
                                </a:lnTo>
                                <a:lnTo>
                                  <a:pt x="14" y="51"/>
                                </a:lnTo>
                                <a:lnTo>
                                  <a:pt x="15" y="53"/>
                                </a:lnTo>
                                <a:lnTo>
                                  <a:pt x="15" y="55"/>
                                </a:lnTo>
                                <a:lnTo>
                                  <a:pt x="16" y="56"/>
                                </a:lnTo>
                                <a:lnTo>
                                  <a:pt x="17" y="57"/>
                                </a:lnTo>
                                <a:lnTo>
                                  <a:pt x="18" y="59"/>
                                </a:lnTo>
                                <a:lnTo>
                                  <a:pt x="19" y="61"/>
                                </a:lnTo>
                                <a:lnTo>
                                  <a:pt x="20" y="62"/>
                                </a:lnTo>
                                <a:lnTo>
                                  <a:pt x="21" y="63"/>
                                </a:lnTo>
                                <a:lnTo>
                                  <a:pt x="23" y="65"/>
                                </a:lnTo>
                                <a:lnTo>
                                  <a:pt x="24" y="67"/>
                                </a:lnTo>
                                <a:lnTo>
                                  <a:pt x="25" y="69"/>
                                </a:lnTo>
                                <a:lnTo>
                                  <a:pt x="26" y="70"/>
                                </a:lnTo>
                                <a:lnTo>
                                  <a:pt x="27" y="71"/>
                                </a:lnTo>
                                <a:lnTo>
                                  <a:pt x="21" y="76"/>
                                </a:lnTo>
                                <a:lnTo>
                                  <a:pt x="20" y="77"/>
                                </a:lnTo>
                                <a:lnTo>
                                  <a:pt x="19" y="77"/>
                                </a:lnTo>
                                <a:lnTo>
                                  <a:pt x="16" y="78"/>
                                </a:lnTo>
                                <a:lnTo>
                                  <a:pt x="14" y="78"/>
                                </a:lnTo>
                                <a:lnTo>
                                  <a:pt x="13" y="79"/>
                                </a:lnTo>
                                <a:lnTo>
                                  <a:pt x="11" y="79"/>
                                </a:lnTo>
                                <a:lnTo>
                                  <a:pt x="9" y="80"/>
                                </a:lnTo>
                                <a:lnTo>
                                  <a:pt x="7" y="80"/>
                                </a:lnTo>
                                <a:lnTo>
                                  <a:pt x="4" y="80"/>
                                </a:lnTo>
                                <a:lnTo>
                                  <a:pt x="4" y="81"/>
                                </a:lnTo>
                                <a:lnTo>
                                  <a:pt x="3" y="83"/>
                                </a:lnTo>
                                <a:lnTo>
                                  <a:pt x="0" y="83"/>
                                </a:lnTo>
                                <a:lnTo>
                                  <a:pt x="2" y="85"/>
                                </a:lnTo>
                                <a:lnTo>
                                  <a:pt x="2" y="87"/>
                                </a:lnTo>
                                <a:lnTo>
                                  <a:pt x="3" y="87"/>
                                </a:lnTo>
                                <a:lnTo>
                                  <a:pt x="5" y="86"/>
                                </a:lnTo>
                                <a:lnTo>
                                  <a:pt x="8" y="87"/>
                                </a:lnTo>
                                <a:lnTo>
                                  <a:pt x="9" y="86"/>
                                </a:lnTo>
                                <a:lnTo>
                                  <a:pt x="10" y="86"/>
                                </a:lnTo>
                                <a:lnTo>
                                  <a:pt x="12" y="85"/>
                                </a:lnTo>
                                <a:lnTo>
                                  <a:pt x="13" y="85"/>
                                </a:lnTo>
                                <a:lnTo>
                                  <a:pt x="14" y="85"/>
                                </a:lnTo>
                                <a:lnTo>
                                  <a:pt x="16" y="83"/>
                                </a:lnTo>
                                <a:lnTo>
                                  <a:pt x="18" y="83"/>
                                </a:lnTo>
                                <a:lnTo>
                                  <a:pt x="20" y="84"/>
                                </a:lnTo>
                                <a:lnTo>
                                  <a:pt x="21" y="84"/>
                                </a:lnTo>
                                <a:lnTo>
                                  <a:pt x="23" y="86"/>
                                </a:lnTo>
                                <a:lnTo>
                                  <a:pt x="22" y="87"/>
                                </a:lnTo>
                                <a:lnTo>
                                  <a:pt x="20" y="87"/>
                                </a:lnTo>
                                <a:lnTo>
                                  <a:pt x="19" y="88"/>
                                </a:lnTo>
                                <a:lnTo>
                                  <a:pt x="17" y="89"/>
                                </a:lnTo>
                                <a:lnTo>
                                  <a:pt x="15" y="90"/>
                                </a:lnTo>
                                <a:lnTo>
                                  <a:pt x="10" y="90"/>
                                </a:lnTo>
                                <a:lnTo>
                                  <a:pt x="8" y="90"/>
                                </a:lnTo>
                                <a:lnTo>
                                  <a:pt x="8" y="91"/>
                                </a:lnTo>
                                <a:lnTo>
                                  <a:pt x="8" y="93"/>
                                </a:lnTo>
                                <a:lnTo>
                                  <a:pt x="8" y="94"/>
                                </a:lnTo>
                                <a:lnTo>
                                  <a:pt x="9" y="95"/>
                                </a:lnTo>
                                <a:lnTo>
                                  <a:pt x="10" y="95"/>
                                </a:lnTo>
                                <a:lnTo>
                                  <a:pt x="11" y="95"/>
                                </a:lnTo>
                                <a:lnTo>
                                  <a:pt x="12" y="94"/>
                                </a:lnTo>
                                <a:lnTo>
                                  <a:pt x="14" y="94"/>
                                </a:lnTo>
                                <a:lnTo>
                                  <a:pt x="15" y="95"/>
                                </a:lnTo>
                                <a:lnTo>
                                  <a:pt x="17" y="95"/>
                                </a:lnTo>
                                <a:lnTo>
                                  <a:pt x="18" y="94"/>
                                </a:lnTo>
                                <a:lnTo>
                                  <a:pt x="18" y="95"/>
                                </a:lnTo>
                                <a:lnTo>
                                  <a:pt x="19" y="96"/>
                                </a:lnTo>
                                <a:lnTo>
                                  <a:pt x="20" y="96"/>
                                </a:lnTo>
                                <a:lnTo>
                                  <a:pt x="22" y="96"/>
                                </a:lnTo>
                                <a:lnTo>
                                  <a:pt x="23" y="96"/>
                                </a:lnTo>
                                <a:lnTo>
                                  <a:pt x="25" y="97"/>
                                </a:lnTo>
                                <a:lnTo>
                                  <a:pt x="25" y="98"/>
                                </a:lnTo>
                                <a:lnTo>
                                  <a:pt x="24" y="100"/>
                                </a:lnTo>
                                <a:lnTo>
                                  <a:pt x="24" y="101"/>
                                </a:lnTo>
                                <a:lnTo>
                                  <a:pt x="22" y="103"/>
                                </a:lnTo>
                                <a:lnTo>
                                  <a:pt x="21" y="103"/>
                                </a:lnTo>
                                <a:lnTo>
                                  <a:pt x="20" y="103"/>
                                </a:lnTo>
                                <a:lnTo>
                                  <a:pt x="19" y="103"/>
                                </a:lnTo>
                                <a:lnTo>
                                  <a:pt x="19" y="102"/>
                                </a:lnTo>
                                <a:lnTo>
                                  <a:pt x="18" y="102"/>
                                </a:lnTo>
                                <a:lnTo>
                                  <a:pt x="17" y="103"/>
                                </a:lnTo>
                                <a:lnTo>
                                  <a:pt x="16" y="104"/>
                                </a:lnTo>
                                <a:lnTo>
                                  <a:pt x="17" y="106"/>
                                </a:lnTo>
                                <a:lnTo>
                                  <a:pt x="15" y="105"/>
                                </a:lnTo>
                                <a:lnTo>
                                  <a:pt x="14" y="105"/>
                                </a:lnTo>
                                <a:lnTo>
                                  <a:pt x="12" y="104"/>
                                </a:lnTo>
                                <a:lnTo>
                                  <a:pt x="11" y="106"/>
                                </a:lnTo>
                                <a:lnTo>
                                  <a:pt x="11" y="109"/>
                                </a:lnTo>
                                <a:lnTo>
                                  <a:pt x="9" y="112"/>
                                </a:lnTo>
                                <a:lnTo>
                                  <a:pt x="42" y="132"/>
                                </a:lnTo>
                                <a:lnTo>
                                  <a:pt x="78" y="79"/>
                                </a:lnTo>
                                <a:lnTo>
                                  <a:pt x="78" y="74"/>
                                </a:lnTo>
                                <a:lnTo>
                                  <a:pt x="77" y="63"/>
                                </a:lnTo>
                                <a:lnTo>
                                  <a:pt x="75" y="65"/>
                                </a:lnTo>
                                <a:lnTo>
                                  <a:pt x="72" y="65"/>
                                </a:lnTo>
                                <a:lnTo>
                                  <a:pt x="70" y="64"/>
                                </a:lnTo>
                                <a:lnTo>
                                  <a:pt x="67" y="62"/>
                                </a:lnTo>
                                <a:lnTo>
                                  <a:pt x="66" y="58"/>
                                </a:lnTo>
                                <a:lnTo>
                                  <a:pt x="67" y="54"/>
                                </a:lnTo>
                                <a:lnTo>
                                  <a:pt x="63" y="54"/>
                                </a:lnTo>
                                <a:lnTo>
                                  <a:pt x="58" y="54"/>
                                </a:lnTo>
                                <a:lnTo>
                                  <a:pt x="52" y="53"/>
                                </a:lnTo>
                                <a:lnTo>
                                  <a:pt x="48" y="53"/>
                                </a:lnTo>
                                <a:lnTo>
                                  <a:pt x="43" y="54"/>
                                </a:lnTo>
                                <a:lnTo>
                                  <a:pt x="42" y="57"/>
                                </a:lnTo>
                                <a:lnTo>
                                  <a:pt x="41" y="59"/>
                                </a:lnTo>
                                <a:lnTo>
                                  <a:pt x="40" y="61"/>
                                </a:lnTo>
                                <a:lnTo>
                                  <a:pt x="38" y="62"/>
                                </a:lnTo>
                                <a:lnTo>
                                  <a:pt x="37" y="63"/>
                                </a:lnTo>
                                <a:lnTo>
                                  <a:pt x="36" y="64"/>
                                </a:lnTo>
                                <a:lnTo>
                                  <a:pt x="36" y="67"/>
                                </a:lnTo>
                                <a:lnTo>
                                  <a:pt x="35" y="70"/>
                                </a:lnTo>
                                <a:lnTo>
                                  <a:pt x="36" y="73"/>
                                </a:lnTo>
                                <a:lnTo>
                                  <a:pt x="36" y="76"/>
                                </a:lnTo>
                                <a:lnTo>
                                  <a:pt x="36" y="78"/>
                                </a:lnTo>
                                <a:lnTo>
                                  <a:pt x="35" y="76"/>
                                </a:lnTo>
                                <a:lnTo>
                                  <a:pt x="32" y="74"/>
                                </a:lnTo>
                                <a:lnTo>
                                  <a:pt x="30" y="72"/>
                                </a:lnTo>
                                <a:lnTo>
                                  <a:pt x="29" y="70"/>
                                </a:lnTo>
                                <a:lnTo>
                                  <a:pt x="27" y="68"/>
                                </a:lnTo>
                                <a:lnTo>
                                  <a:pt x="25" y="65"/>
                                </a:lnTo>
                                <a:lnTo>
                                  <a:pt x="23" y="63"/>
                                </a:lnTo>
                                <a:lnTo>
                                  <a:pt x="23" y="62"/>
                                </a:lnTo>
                                <a:lnTo>
                                  <a:pt x="22" y="61"/>
                                </a:lnTo>
                                <a:lnTo>
                                  <a:pt x="20" y="59"/>
                                </a:lnTo>
                                <a:lnTo>
                                  <a:pt x="21" y="56"/>
                                </a:lnTo>
                                <a:lnTo>
                                  <a:pt x="22" y="56"/>
                                </a:lnTo>
                                <a:lnTo>
                                  <a:pt x="22" y="54"/>
                                </a:lnTo>
                                <a:lnTo>
                                  <a:pt x="22" y="51"/>
                                </a:lnTo>
                                <a:lnTo>
                                  <a:pt x="23" y="50"/>
                                </a:lnTo>
                                <a:lnTo>
                                  <a:pt x="25" y="48"/>
                                </a:lnTo>
                                <a:lnTo>
                                  <a:pt x="26" y="48"/>
                                </a:lnTo>
                                <a:lnTo>
                                  <a:pt x="27" y="48"/>
                                </a:lnTo>
                                <a:lnTo>
                                  <a:pt x="28" y="49"/>
                                </a:lnTo>
                                <a:lnTo>
                                  <a:pt x="29" y="50"/>
                                </a:lnTo>
                                <a:lnTo>
                                  <a:pt x="31" y="50"/>
                                </a:lnTo>
                                <a:lnTo>
                                  <a:pt x="33" y="51"/>
                                </a:lnTo>
                                <a:lnTo>
                                  <a:pt x="35" y="51"/>
                                </a:lnTo>
                                <a:lnTo>
                                  <a:pt x="37" y="51"/>
                                </a:lnTo>
                                <a:lnTo>
                                  <a:pt x="40" y="49"/>
                                </a:lnTo>
                                <a:lnTo>
                                  <a:pt x="43" y="48"/>
                                </a:lnTo>
                                <a:lnTo>
                                  <a:pt x="46" y="46"/>
                                </a:lnTo>
                                <a:lnTo>
                                  <a:pt x="49" y="48"/>
                                </a:lnTo>
                                <a:lnTo>
                                  <a:pt x="53" y="49"/>
                                </a:lnTo>
                                <a:lnTo>
                                  <a:pt x="58" y="50"/>
                                </a:lnTo>
                                <a:lnTo>
                                  <a:pt x="64" y="51"/>
                                </a:lnTo>
                                <a:lnTo>
                                  <a:pt x="71" y="48"/>
                                </a:lnTo>
                                <a:lnTo>
                                  <a:pt x="72" y="46"/>
                                </a:lnTo>
                                <a:lnTo>
                                  <a:pt x="74" y="45"/>
                                </a:lnTo>
                                <a:lnTo>
                                  <a:pt x="76" y="42"/>
                                </a:lnTo>
                                <a:lnTo>
                                  <a:pt x="77" y="38"/>
                                </a:lnTo>
                                <a:lnTo>
                                  <a:pt x="79" y="35"/>
                                </a:lnTo>
                                <a:lnTo>
                                  <a:pt x="75" y="31"/>
                                </a:lnTo>
                                <a:lnTo>
                                  <a:pt x="69" y="32"/>
                                </a:lnTo>
                                <a:lnTo>
                                  <a:pt x="58" y="23"/>
                                </a:lnTo>
                                <a:lnTo>
                                  <a:pt x="53" y="17"/>
                                </a:lnTo>
                                <a:lnTo>
                                  <a:pt x="51" y="4"/>
                                </a:lnTo>
                                <a:lnTo>
                                  <a:pt x="36" y="0"/>
                                </a:lnTo>
                                <a:lnTo>
                                  <a:pt x="20" y="0"/>
                                </a:lnTo>
                                <a:lnTo>
                                  <a:pt x="14" y="2"/>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10" name="Freeform 161"/>
                          <p:cNvSpPr/>
                          <p:nvPr/>
                        </p:nvSpPr>
                        <p:spPr bwMode="auto">
                          <a:xfrm>
                            <a:off x="3677" y="1874"/>
                            <a:ext cx="1" cy="17"/>
                          </a:xfrm>
                          <a:custGeom>
                            <a:avLst/>
                            <a:gdLst>
                              <a:gd name="T0" fmla="*/ 0 w 1"/>
                              <a:gd name="T1" fmla="*/ 0 h 17"/>
                              <a:gd name="T2" fmla="*/ 0 w 1"/>
                              <a:gd name="T3" fmla="*/ 4 h 17"/>
                              <a:gd name="T4" fmla="*/ 0 w 1"/>
                              <a:gd name="T5" fmla="*/ 8 h 17"/>
                              <a:gd name="T6" fmla="*/ 0 w 1"/>
                              <a:gd name="T7" fmla="*/ 12 h 17"/>
                              <a:gd name="T8" fmla="*/ 0 w 1"/>
                              <a:gd name="T9" fmla="*/ 12 h 17"/>
                              <a:gd name="T10" fmla="*/ 0 w 1"/>
                              <a:gd name="T11" fmla="*/ 16 h 17"/>
                              <a:gd name="T12" fmla="*/ 0 w 1"/>
                              <a:gd name="T13" fmla="*/ 16 h 17"/>
                              <a:gd name="T14" fmla="*/ 0 w 1"/>
                              <a:gd name="T15" fmla="*/ 12 h 17"/>
                              <a:gd name="T16" fmla="*/ 0 w 1"/>
                              <a:gd name="T17" fmla="*/ 8 h 17"/>
                              <a:gd name="T18" fmla="*/ 0 w 1"/>
                              <a:gd name="T19" fmla="*/ 8 h 17"/>
                              <a:gd name="T20" fmla="*/ 0 w 1"/>
                              <a:gd name="T21" fmla="*/ 4 h 17"/>
                              <a:gd name="T22" fmla="*/ 0 w 1"/>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7"/>
                              <a:gd name="T38" fmla="*/ 1 w 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7">
                                <a:moveTo>
                                  <a:pt x="0" y="0"/>
                                </a:moveTo>
                                <a:lnTo>
                                  <a:pt x="0" y="4"/>
                                </a:lnTo>
                                <a:lnTo>
                                  <a:pt x="0" y="8"/>
                                </a:lnTo>
                                <a:lnTo>
                                  <a:pt x="0" y="12"/>
                                </a:lnTo>
                                <a:lnTo>
                                  <a:pt x="0" y="16"/>
                                </a:lnTo>
                                <a:lnTo>
                                  <a:pt x="0" y="12"/>
                                </a:lnTo>
                                <a:lnTo>
                                  <a:pt x="0" y="8"/>
                                </a:lnTo>
                                <a:lnTo>
                                  <a:pt x="0" y="4"/>
                                </a:lnTo>
                                <a:lnTo>
                                  <a:pt x="0"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11" name="Freeform 162"/>
                          <p:cNvSpPr/>
                          <p:nvPr/>
                        </p:nvSpPr>
                        <p:spPr bwMode="auto">
                          <a:xfrm>
                            <a:off x="3761" y="1842"/>
                            <a:ext cx="1" cy="17"/>
                          </a:xfrm>
                          <a:custGeom>
                            <a:avLst/>
                            <a:gdLst>
                              <a:gd name="T0" fmla="*/ 0 w 1"/>
                              <a:gd name="T1" fmla="*/ 0 h 17"/>
                              <a:gd name="T2" fmla="*/ 0 w 1"/>
                              <a:gd name="T3" fmla="*/ 1 h 17"/>
                              <a:gd name="T4" fmla="*/ 0 w 1"/>
                              <a:gd name="T5" fmla="*/ 3 h 17"/>
                              <a:gd name="T6" fmla="*/ 0 w 1"/>
                              <a:gd name="T7" fmla="*/ 4 h 17"/>
                              <a:gd name="T8" fmla="*/ 0 w 1"/>
                              <a:gd name="T9" fmla="*/ 8 h 17"/>
                              <a:gd name="T10" fmla="*/ 0 w 1"/>
                              <a:gd name="T11" fmla="*/ 9 h 17"/>
                              <a:gd name="T12" fmla="*/ 0 w 1"/>
                              <a:gd name="T13" fmla="*/ 12 h 17"/>
                              <a:gd name="T14" fmla="*/ 0 w 1"/>
                              <a:gd name="T15" fmla="*/ 14 h 17"/>
                              <a:gd name="T16" fmla="*/ 0 w 1"/>
                              <a:gd name="T17" fmla="*/ 16 h 17"/>
                              <a:gd name="T18" fmla="*/ 0 w 1"/>
                              <a:gd name="T19" fmla="*/ 14 h 17"/>
                              <a:gd name="T20" fmla="*/ 0 w 1"/>
                              <a:gd name="T21" fmla="*/ 12 h 17"/>
                              <a:gd name="T22" fmla="*/ 0 w 1"/>
                              <a:gd name="T23" fmla="*/ 11 h 17"/>
                              <a:gd name="T24" fmla="*/ 0 w 1"/>
                              <a:gd name="T25" fmla="*/ 8 h 17"/>
                              <a:gd name="T26" fmla="*/ 0 w 1"/>
                              <a:gd name="T27" fmla="*/ 7 h 17"/>
                              <a:gd name="T28" fmla="*/ 0 w 1"/>
                              <a:gd name="T29" fmla="*/ 4 h 17"/>
                              <a:gd name="T30" fmla="*/ 0 w 1"/>
                              <a:gd name="T31" fmla="*/ 3 h 17"/>
                              <a:gd name="T32" fmla="*/ 0 w 1"/>
                              <a:gd name="T33" fmla="*/ 2 h 17"/>
                              <a:gd name="T34" fmla="*/ 0 w 1"/>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
                              <a:gd name="T55" fmla="*/ 0 h 17"/>
                              <a:gd name="T56" fmla="*/ 1 w 1"/>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 h="17">
                                <a:moveTo>
                                  <a:pt x="0" y="0"/>
                                </a:moveTo>
                                <a:lnTo>
                                  <a:pt x="0" y="1"/>
                                </a:lnTo>
                                <a:lnTo>
                                  <a:pt x="0" y="3"/>
                                </a:lnTo>
                                <a:lnTo>
                                  <a:pt x="0" y="4"/>
                                </a:lnTo>
                                <a:lnTo>
                                  <a:pt x="0" y="8"/>
                                </a:lnTo>
                                <a:lnTo>
                                  <a:pt x="0" y="9"/>
                                </a:lnTo>
                                <a:lnTo>
                                  <a:pt x="0" y="12"/>
                                </a:lnTo>
                                <a:lnTo>
                                  <a:pt x="0" y="14"/>
                                </a:lnTo>
                                <a:lnTo>
                                  <a:pt x="0" y="16"/>
                                </a:lnTo>
                                <a:lnTo>
                                  <a:pt x="0" y="14"/>
                                </a:lnTo>
                                <a:lnTo>
                                  <a:pt x="0" y="12"/>
                                </a:lnTo>
                                <a:lnTo>
                                  <a:pt x="0" y="11"/>
                                </a:lnTo>
                                <a:lnTo>
                                  <a:pt x="0" y="8"/>
                                </a:lnTo>
                                <a:lnTo>
                                  <a:pt x="0" y="7"/>
                                </a:lnTo>
                                <a:lnTo>
                                  <a:pt x="0" y="4"/>
                                </a:lnTo>
                                <a:lnTo>
                                  <a:pt x="0" y="3"/>
                                </a:lnTo>
                                <a:lnTo>
                                  <a:pt x="0" y="2"/>
                                </a:lnTo>
                                <a:lnTo>
                                  <a:pt x="0"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12" name="Freeform 163"/>
                          <p:cNvSpPr/>
                          <p:nvPr/>
                        </p:nvSpPr>
                        <p:spPr bwMode="auto">
                          <a:xfrm>
                            <a:off x="3755" y="1848"/>
                            <a:ext cx="17" cy="17"/>
                          </a:xfrm>
                          <a:custGeom>
                            <a:avLst/>
                            <a:gdLst>
                              <a:gd name="T0" fmla="*/ 5 w 17"/>
                              <a:gd name="T1" fmla="*/ 9 h 17"/>
                              <a:gd name="T2" fmla="*/ 5 w 17"/>
                              <a:gd name="T3" fmla="*/ 6 h 17"/>
                              <a:gd name="T4" fmla="*/ 0 w 17"/>
                              <a:gd name="T5" fmla="*/ 5 h 17"/>
                              <a:gd name="T6" fmla="*/ 0 w 17"/>
                              <a:gd name="T7" fmla="*/ 2 h 17"/>
                              <a:gd name="T8" fmla="*/ 5 w 17"/>
                              <a:gd name="T9" fmla="*/ 1 h 17"/>
                              <a:gd name="T10" fmla="*/ 5 w 17"/>
                              <a:gd name="T11" fmla="*/ 1 h 17"/>
                              <a:gd name="T12" fmla="*/ 10 w 17"/>
                              <a:gd name="T13" fmla="*/ 0 h 17"/>
                              <a:gd name="T14" fmla="*/ 10 w 17"/>
                              <a:gd name="T15" fmla="*/ 1 h 17"/>
                              <a:gd name="T16" fmla="*/ 16 w 17"/>
                              <a:gd name="T17" fmla="*/ 1 h 17"/>
                              <a:gd name="T18" fmla="*/ 16 w 17"/>
                              <a:gd name="T19" fmla="*/ 2 h 17"/>
                              <a:gd name="T20" fmla="*/ 16 w 17"/>
                              <a:gd name="T21" fmla="*/ 5 h 17"/>
                              <a:gd name="T22" fmla="*/ 16 w 17"/>
                              <a:gd name="T23" fmla="*/ 6 h 17"/>
                              <a:gd name="T24" fmla="*/ 16 w 17"/>
                              <a:gd name="T25" fmla="*/ 9 h 17"/>
                              <a:gd name="T26" fmla="*/ 10 w 17"/>
                              <a:gd name="T27" fmla="*/ 9 h 17"/>
                              <a:gd name="T28" fmla="*/ 10 w 17"/>
                              <a:gd name="T29" fmla="*/ 12 h 17"/>
                              <a:gd name="T30" fmla="*/ 5 w 17"/>
                              <a:gd name="T31" fmla="*/ 13 h 17"/>
                              <a:gd name="T32" fmla="*/ 5 w 17"/>
                              <a:gd name="T33" fmla="*/ 16 h 17"/>
                              <a:gd name="T34" fmla="*/ 5 w 17"/>
                              <a:gd name="T35" fmla="*/ 14 h 17"/>
                              <a:gd name="T36" fmla="*/ 5 w 17"/>
                              <a:gd name="T37" fmla="*/ 14 h 17"/>
                              <a:gd name="T38" fmla="*/ 0 w 17"/>
                              <a:gd name="T39" fmla="*/ 14 h 17"/>
                              <a:gd name="T40" fmla="*/ 0 w 17"/>
                              <a:gd name="T41" fmla="*/ 12 h 17"/>
                              <a:gd name="T42" fmla="*/ 0 w 17"/>
                              <a:gd name="T43" fmla="*/ 12 h 17"/>
                              <a:gd name="T44" fmla="*/ 5 w 17"/>
                              <a:gd name="T45" fmla="*/ 9 h 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7"/>
                              <a:gd name="T71" fmla="*/ 17 w 17"/>
                              <a:gd name="T72" fmla="*/ 17 h 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7">
                                <a:moveTo>
                                  <a:pt x="5" y="9"/>
                                </a:moveTo>
                                <a:lnTo>
                                  <a:pt x="5" y="6"/>
                                </a:lnTo>
                                <a:lnTo>
                                  <a:pt x="0" y="5"/>
                                </a:lnTo>
                                <a:lnTo>
                                  <a:pt x="0" y="2"/>
                                </a:lnTo>
                                <a:lnTo>
                                  <a:pt x="5" y="1"/>
                                </a:lnTo>
                                <a:lnTo>
                                  <a:pt x="10" y="0"/>
                                </a:lnTo>
                                <a:lnTo>
                                  <a:pt x="10" y="1"/>
                                </a:lnTo>
                                <a:lnTo>
                                  <a:pt x="16" y="1"/>
                                </a:lnTo>
                                <a:lnTo>
                                  <a:pt x="16" y="2"/>
                                </a:lnTo>
                                <a:lnTo>
                                  <a:pt x="16" y="5"/>
                                </a:lnTo>
                                <a:lnTo>
                                  <a:pt x="16" y="6"/>
                                </a:lnTo>
                                <a:lnTo>
                                  <a:pt x="16" y="9"/>
                                </a:lnTo>
                                <a:lnTo>
                                  <a:pt x="10" y="9"/>
                                </a:lnTo>
                                <a:lnTo>
                                  <a:pt x="10" y="12"/>
                                </a:lnTo>
                                <a:lnTo>
                                  <a:pt x="5" y="13"/>
                                </a:lnTo>
                                <a:lnTo>
                                  <a:pt x="5" y="16"/>
                                </a:lnTo>
                                <a:lnTo>
                                  <a:pt x="5" y="14"/>
                                </a:lnTo>
                                <a:lnTo>
                                  <a:pt x="0" y="14"/>
                                </a:lnTo>
                                <a:lnTo>
                                  <a:pt x="0" y="12"/>
                                </a:lnTo>
                                <a:lnTo>
                                  <a:pt x="5" y="9"/>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38" name="Group 164"/>
                      <p:cNvGrpSpPr/>
                      <p:nvPr/>
                    </p:nvGrpSpPr>
                    <p:grpSpPr bwMode="auto">
                      <a:xfrm>
                        <a:off x="3673" y="1836"/>
                        <a:ext cx="78" cy="91"/>
                        <a:chOff x="3673" y="1836"/>
                        <a:chExt cx="78" cy="91"/>
                      </a:xfrm>
                    </p:grpSpPr>
                    <p:sp>
                      <p:nvSpPr>
                        <p:cNvPr id="3500" name="Freeform 165"/>
                        <p:cNvSpPr/>
                        <p:nvPr/>
                      </p:nvSpPr>
                      <p:spPr bwMode="auto">
                        <a:xfrm>
                          <a:off x="3673" y="1847"/>
                          <a:ext cx="17" cy="1"/>
                        </a:xfrm>
                        <a:custGeom>
                          <a:avLst/>
                          <a:gdLst>
                            <a:gd name="T0" fmla="*/ 0 w 17"/>
                            <a:gd name="T1" fmla="*/ 0 h 1"/>
                            <a:gd name="T2" fmla="*/ 0 w 17"/>
                            <a:gd name="T3" fmla="*/ 0 h 1"/>
                            <a:gd name="T4" fmla="*/ 4 w 17"/>
                            <a:gd name="T5" fmla="*/ 0 h 1"/>
                            <a:gd name="T6" fmla="*/ 8 w 17"/>
                            <a:gd name="T7" fmla="*/ 0 h 1"/>
                            <a:gd name="T8" fmla="*/ 12 w 17"/>
                            <a:gd name="T9" fmla="*/ 0 h 1"/>
                            <a:gd name="T10" fmla="*/ 12 w 17"/>
                            <a:gd name="T11" fmla="*/ 0 h 1"/>
                            <a:gd name="T12" fmla="*/ 16 w 17"/>
                            <a:gd name="T13" fmla="*/ 0 h 1"/>
                            <a:gd name="T14" fmla="*/ 16 w 17"/>
                            <a:gd name="T15" fmla="*/ 0 h 1"/>
                            <a:gd name="T16" fmla="*/ 16 w 17"/>
                            <a:gd name="T17" fmla="*/ 0 h 1"/>
                            <a:gd name="T18" fmla="*/ 16 w 17"/>
                            <a:gd name="T19" fmla="*/ 0 h 1"/>
                            <a:gd name="T20" fmla="*/ 16 w 17"/>
                            <a:gd name="T21" fmla="*/ 0 h 1"/>
                            <a:gd name="T22" fmla="*/ 16 w 17"/>
                            <a:gd name="T23" fmla="*/ 0 h 1"/>
                            <a:gd name="T24" fmla="*/ 12 w 17"/>
                            <a:gd name="T25" fmla="*/ 0 h 1"/>
                            <a:gd name="T26" fmla="*/ 12 w 17"/>
                            <a:gd name="T27" fmla="*/ 0 h 1"/>
                            <a:gd name="T28" fmla="*/ 8 w 17"/>
                            <a:gd name="T29" fmla="*/ 0 h 1"/>
                            <a:gd name="T30" fmla="*/ 4 w 17"/>
                            <a:gd name="T31" fmla="*/ 0 h 1"/>
                            <a:gd name="T32" fmla="*/ 0 w 17"/>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
                            <a:gd name="T53" fmla="*/ 17 w 17"/>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
                              <a:moveTo>
                                <a:pt x="0" y="0"/>
                              </a:moveTo>
                              <a:lnTo>
                                <a:pt x="0" y="0"/>
                              </a:lnTo>
                              <a:lnTo>
                                <a:pt x="4" y="0"/>
                              </a:lnTo>
                              <a:lnTo>
                                <a:pt x="8" y="0"/>
                              </a:lnTo>
                              <a:lnTo>
                                <a:pt x="12" y="0"/>
                              </a:lnTo>
                              <a:lnTo>
                                <a:pt x="16" y="0"/>
                              </a:lnTo>
                              <a:lnTo>
                                <a:pt x="12" y="0"/>
                              </a:lnTo>
                              <a:lnTo>
                                <a:pt x="8" y="0"/>
                              </a:lnTo>
                              <a:lnTo>
                                <a:pt x="4" y="0"/>
                              </a:lnTo>
                              <a:lnTo>
                                <a:pt x="0"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01" name="Freeform 166"/>
                        <p:cNvSpPr/>
                        <p:nvPr/>
                      </p:nvSpPr>
                      <p:spPr bwMode="auto">
                        <a:xfrm>
                          <a:off x="3698" y="1887"/>
                          <a:ext cx="36" cy="40"/>
                        </a:xfrm>
                        <a:custGeom>
                          <a:avLst/>
                          <a:gdLst>
                            <a:gd name="T0" fmla="*/ 0 w 36"/>
                            <a:gd name="T1" fmla="*/ 26 h 40"/>
                            <a:gd name="T2" fmla="*/ 2 w 36"/>
                            <a:gd name="T3" fmla="*/ 25 h 40"/>
                            <a:gd name="T4" fmla="*/ 3 w 36"/>
                            <a:gd name="T5" fmla="*/ 24 h 40"/>
                            <a:gd name="T6" fmla="*/ 5 w 36"/>
                            <a:gd name="T7" fmla="*/ 23 h 40"/>
                            <a:gd name="T8" fmla="*/ 7 w 36"/>
                            <a:gd name="T9" fmla="*/ 24 h 40"/>
                            <a:gd name="T10" fmla="*/ 9 w 36"/>
                            <a:gd name="T11" fmla="*/ 24 h 40"/>
                            <a:gd name="T12" fmla="*/ 9 w 36"/>
                            <a:gd name="T13" fmla="*/ 22 h 40"/>
                            <a:gd name="T14" fmla="*/ 11 w 36"/>
                            <a:gd name="T15" fmla="*/ 22 h 40"/>
                            <a:gd name="T16" fmla="*/ 12 w 36"/>
                            <a:gd name="T17" fmla="*/ 22 h 40"/>
                            <a:gd name="T18" fmla="*/ 13 w 36"/>
                            <a:gd name="T19" fmla="*/ 21 h 40"/>
                            <a:gd name="T20" fmla="*/ 16 w 36"/>
                            <a:gd name="T21" fmla="*/ 19 h 40"/>
                            <a:gd name="T22" fmla="*/ 16 w 36"/>
                            <a:gd name="T23" fmla="*/ 17 h 40"/>
                            <a:gd name="T24" fmla="*/ 16 w 36"/>
                            <a:gd name="T25" fmla="*/ 16 h 40"/>
                            <a:gd name="T26" fmla="*/ 18 w 36"/>
                            <a:gd name="T27" fmla="*/ 15 h 40"/>
                            <a:gd name="T28" fmla="*/ 19 w 36"/>
                            <a:gd name="T29" fmla="*/ 14 h 40"/>
                            <a:gd name="T30" fmla="*/ 22 w 36"/>
                            <a:gd name="T31" fmla="*/ 13 h 40"/>
                            <a:gd name="T32" fmla="*/ 24 w 36"/>
                            <a:gd name="T33" fmla="*/ 12 h 40"/>
                            <a:gd name="T34" fmla="*/ 26 w 36"/>
                            <a:gd name="T35" fmla="*/ 12 h 40"/>
                            <a:gd name="T36" fmla="*/ 28 w 36"/>
                            <a:gd name="T37" fmla="*/ 11 h 40"/>
                            <a:gd name="T38" fmla="*/ 30 w 36"/>
                            <a:gd name="T39" fmla="*/ 10 h 40"/>
                            <a:gd name="T40" fmla="*/ 30 w 36"/>
                            <a:gd name="T41" fmla="*/ 9 h 40"/>
                            <a:gd name="T42" fmla="*/ 31 w 36"/>
                            <a:gd name="T43" fmla="*/ 7 h 40"/>
                            <a:gd name="T44" fmla="*/ 32 w 36"/>
                            <a:gd name="T45" fmla="*/ 5 h 40"/>
                            <a:gd name="T46" fmla="*/ 33 w 36"/>
                            <a:gd name="T47" fmla="*/ 3 h 40"/>
                            <a:gd name="T48" fmla="*/ 34 w 36"/>
                            <a:gd name="T49" fmla="*/ 2 h 40"/>
                            <a:gd name="T50" fmla="*/ 35 w 36"/>
                            <a:gd name="T51" fmla="*/ 0 h 40"/>
                            <a:gd name="T52" fmla="*/ 35 w 36"/>
                            <a:gd name="T53" fmla="*/ 2 h 40"/>
                            <a:gd name="T54" fmla="*/ 35 w 36"/>
                            <a:gd name="T55" fmla="*/ 5 h 40"/>
                            <a:gd name="T56" fmla="*/ 34 w 36"/>
                            <a:gd name="T57" fmla="*/ 7 h 40"/>
                            <a:gd name="T58" fmla="*/ 34 w 36"/>
                            <a:gd name="T59" fmla="*/ 10 h 40"/>
                            <a:gd name="T60" fmla="*/ 33 w 36"/>
                            <a:gd name="T61" fmla="*/ 12 h 40"/>
                            <a:gd name="T62" fmla="*/ 34 w 36"/>
                            <a:gd name="T63" fmla="*/ 14 h 40"/>
                            <a:gd name="T64" fmla="*/ 33 w 36"/>
                            <a:gd name="T65" fmla="*/ 17 h 40"/>
                            <a:gd name="T66" fmla="*/ 33 w 36"/>
                            <a:gd name="T67" fmla="*/ 20 h 40"/>
                            <a:gd name="T68" fmla="*/ 32 w 36"/>
                            <a:gd name="T69" fmla="*/ 22 h 40"/>
                            <a:gd name="T70" fmla="*/ 32 w 36"/>
                            <a:gd name="T71" fmla="*/ 24 h 40"/>
                            <a:gd name="T72" fmla="*/ 30 w 36"/>
                            <a:gd name="T73" fmla="*/ 24 h 40"/>
                            <a:gd name="T74" fmla="*/ 29 w 36"/>
                            <a:gd name="T75" fmla="*/ 24 h 40"/>
                            <a:gd name="T76" fmla="*/ 28 w 36"/>
                            <a:gd name="T77" fmla="*/ 23 h 40"/>
                            <a:gd name="T78" fmla="*/ 26 w 36"/>
                            <a:gd name="T79" fmla="*/ 22 h 40"/>
                            <a:gd name="T80" fmla="*/ 26 w 36"/>
                            <a:gd name="T81" fmla="*/ 22 h 40"/>
                            <a:gd name="T82" fmla="*/ 24 w 36"/>
                            <a:gd name="T83" fmla="*/ 22 h 40"/>
                            <a:gd name="T84" fmla="*/ 23 w 36"/>
                            <a:gd name="T85" fmla="*/ 23 h 40"/>
                            <a:gd name="T86" fmla="*/ 22 w 36"/>
                            <a:gd name="T87" fmla="*/ 24 h 40"/>
                            <a:gd name="T88" fmla="*/ 21 w 36"/>
                            <a:gd name="T89" fmla="*/ 27 h 40"/>
                            <a:gd name="T90" fmla="*/ 19 w 36"/>
                            <a:gd name="T91" fmla="*/ 27 h 40"/>
                            <a:gd name="T92" fmla="*/ 19 w 36"/>
                            <a:gd name="T93" fmla="*/ 27 h 40"/>
                            <a:gd name="T94" fmla="*/ 18 w 36"/>
                            <a:gd name="T95" fmla="*/ 27 h 40"/>
                            <a:gd name="T96" fmla="*/ 16 w 36"/>
                            <a:gd name="T97" fmla="*/ 27 h 40"/>
                            <a:gd name="T98" fmla="*/ 16 w 36"/>
                            <a:gd name="T99" fmla="*/ 27 h 40"/>
                            <a:gd name="T100" fmla="*/ 14 w 36"/>
                            <a:gd name="T101" fmla="*/ 28 h 40"/>
                            <a:gd name="T102" fmla="*/ 12 w 36"/>
                            <a:gd name="T103" fmla="*/ 30 h 40"/>
                            <a:gd name="T104" fmla="*/ 12 w 36"/>
                            <a:gd name="T105" fmla="*/ 31 h 40"/>
                            <a:gd name="T106" fmla="*/ 13 w 36"/>
                            <a:gd name="T107" fmla="*/ 32 h 40"/>
                            <a:gd name="T108" fmla="*/ 13 w 36"/>
                            <a:gd name="T109" fmla="*/ 33 h 40"/>
                            <a:gd name="T110" fmla="*/ 14 w 36"/>
                            <a:gd name="T111" fmla="*/ 35 h 40"/>
                            <a:gd name="T112" fmla="*/ 15 w 36"/>
                            <a:gd name="T113" fmla="*/ 36 h 40"/>
                            <a:gd name="T114" fmla="*/ 15 w 36"/>
                            <a:gd name="T115" fmla="*/ 37 h 40"/>
                            <a:gd name="T116" fmla="*/ 16 w 36"/>
                            <a:gd name="T117" fmla="*/ 37 h 40"/>
                            <a:gd name="T118" fmla="*/ 16 w 36"/>
                            <a:gd name="T119" fmla="*/ 39 h 40"/>
                            <a:gd name="T120" fmla="*/ 8 w 36"/>
                            <a:gd name="T121" fmla="*/ 37 h 40"/>
                            <a:gd name="T122" fmla="*/ 0 w 36"/>
                            <a:gd name="T123" fmla="*/ 26 h 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
                            <a:gd name="T187" fmla="*/ 0 h 40"/>
                            <a:gd name="T188" fmla="*/ 36 w 36"/>
                            <a:gd name="T189" fmla="*/ 40 h 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 h="40">
                              <a:moveTo>
                                <a:pt x="0" y="26"/>
                              </a:moveTo>
                              <a:lnTo>
                                <a:pt x="2" y="25"/>
                              </a:lnTo>
                              <a:lnTo>
                                <a:pt x="3" y="24"/>
                              </a:lnTo>
                              <a:lnTo>
                                <a:pt x="5" y="23"/>
                              </a:lnTo>
                              <a:lnTo>
                                <a:pt x="7" y="24"/>
                              </a:lnTo>
                              <a:lnTo>
                                <a:pt x="9" y="24"/>
                              </a:lnTo>
                              <a:lnTo>
                                <a:pt x="9" y="22"/>
                              </a:lnTo>
                              <a:lnTo>
                                <a:pt x="11" y="22"/>
                              </a:lnTo>
                              <a:lnTo>
                                <a:pt x="12" y="22"/>
                              </a:lnTo>
                              <a:lnTo>
                                <a:pt x="13" y="21"/>
                              </a:lnTo>
                              <a:lnTo>
                                <a:pt x="16" y="19"/>
                              </a:lnTo>
                              <a:lnTo>
                                <a:pt x="16" y="17"/>
                              </a:lnTo>
                              <a:lnTo>
                                <a:pt x="16" y="16"/>
                              </a:lnTo>
                              <a:lnTo>
                                <a:pt x="18" y="15"/>
                              </a:lnTo>
                              <a:lnTo>
                                <a:pt x="19" y="14"/>
                              </a:lnTo>
                              <a:lnTo>
                                <a:pt x="22" y="13"/>
                              </a:lnTo>
                              <a:lnTo>
                                <a:pt x="24" y="12"/>
                              </a:lnTo>
                              <a:lnTo>
                                <a:pt x="26" y="12"/>
                              </a:lnTo>
                              <a:lnTo>
                                <a:pt x="28" y="11"/>
                              </a:lnTo>
                              <a:lnTo>
                                <a:pt x="30" y="10"/>
                              </a:lnTo>
                              <a:lnTo>
                                <a:pt x="30" y="9"/>
                              </a:lnTo>
                              <a:lnTo>
                                <a:pt x="31" y="7"/>
                              </a:lnTo>
                              <a:lnTo>
                                <a:pt x="32" y="5"/>
                              </a:lnTo>
                              <a:lnTo>
                                <a:pt x="33" y="3"/>
                              </a:lnTo>
                              <a:lnTo>
                                <a:pt x="34" y="2"/>
                              </a:lnTo>
                              <a:lnTo>
                                <a:pt x="35" y="0"/>
                              </a:lnTo>
                              <a:lnTo>
                                <a:pt x="35" y="2"/>
                              </a:lnTo>
                              <a:lnTo>
                                <a:pt x="35" y="5"/>
                              </a:lnTo>
                              <a:lnTo>
                                <a:pt x="34" y="7"/>
                              </a:lnTo>
                              <a:lnTo>
                                <a:pt x="34" y="10"/>
                              </a:lnTo>
                              <a:lnTo>
                                <a:pt x="33" y="12"/>
                              </a:lnTo>
                              <a:lnTo>
                                <a:pt x="34" y="14"/>
                              </a:lnTo>
                              <a:lnTo>
                                <a:pt x="33" y="17"/>
                              </a:lnTo>
                              <a:lnTo>
                                <a:pt x="33" y="20"/>
                              </a:lnTo>
                              <a:lnTo>
                                <a:pt x="32" y="22"/>
                              </a:lnTo>
                              <a:lnTo>
                                <a:pt x="32" y="24"/>
                              </a:lnTo>
                              <a:lnTo>
                                <a:pt x="30" y="24"/>
                              </a:lnTo>
                              <a:lnTo>
                                <a:pt x="29" y="24"/>
                              </a:lnTo>
                              <a:lnTo>
                                <a:pt x="28" y="23"/>
                              </a:lnTo>
                              <a:lnTo>
                                <a:pt x="26" y="22"/>
                              </a:lnTo>
                              <a:lnTo>
                                <a:pt x="24" y="22"/>
                              </a:lnTo>
                              <a:lnTo>
                                <a:pt x="23" y="23"/>
                              </a:lnTo>
                              <a:lnTo>
                                <a:pt x="22" y="24"/>
                              </a:lnTo>
                              <a:lnTo>
                                <a:pt x="21" y="27"/>
                              </a:lnTo>
                              <a:lnTo>
                                <a:pt x="19" y="27"/>
                              </a:lnTo>
                              <a:lnTo>
                                <a:pt x="18" y="27"/>
                              </a:lnTo>
                              <a:lnTo>
                                <a:pt x="16" y="27"/>
                              </a:lnTo>
                              <a:lnTo>
                                <a:pt x="14" y="28"/>
                              </a:lnTo>
                              <a:lnTo>
                                <a:pt x="12" y="30"/>
                              </a:lnTo>
                              <a:lnTo>
                                <a:pt x="12" y="31"/>
                              </a:lnTo>
                              <a:lnTo>
                                <a:pt x="13" y="32"/>
                              </a:lnTo>
                              <a:lnTo>
                                <a:pt x="13" y="33"/>
                              </a:lnTo>
                              <a:lnTo>
                                <a:pt x="14" y="35"/>
                              </a:lnTo>
                              <a:lnTo>
                                <a:pt x="15" y="36"/>
                              </a:lnTo>
                              <a:lnTo>
                                <a:pt x="15" y="37"/>
                              </a:lnTo>
                              <a:lnTo>
                                <a:pt x="16" y="37"/>
                              </a:lnTo>
                              <a:lnTo>
                                <a:pt x="16" y="39"/>
                              </a:lnTo>
                              <a:lnTo>
                                <a:pt x="8" y="37"/>
                              </a:lnTo>
                              <a:lnTo>
                                <a:pt x="0" y="26"/>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02" name="Freeform 167"/>
                        <p:cNvSpPr/>
                        <p:nvPr/>
                      </p:nvSpPr>
                      <p:spPr bwMode="auto">
                        <a:xfrm>
                          <a:off x="3717" y="1849"/>
                          <a:ext cx="34" cy="30"/>
                        </a:xfrm>
                        <a:custGeom>
                          <a:avLst/>
                          <a:gdLst>
                            <a:gd name="T0" fmla="*/ 1 w 34"/>
                            <a:gd name="T1" fmla="*/ 29 h 30"/>
                            <a:gd name="T2" fmla="*/ 1 w 34"/>
                            <a:gd name="T3" fmla="*/ 27 h 30"/>
                            <a:gd name="T4" fmla="*/ 0 w 34"/>
                            <a:gd name="T5" fmla="*/ 25 h 30"/>
                            <a:gd name="T6" fmla="*/ 0 w 34"/>
                            <a:gd name="T7" fmla="*/ 21 h 30"/>
                            <a:gd name="T8" fmla="*/ 0 w 34"/>
                            <a:gd name="T9" fmla="*/ 17 h 30"/>
                            <a:gd name="T10" fmla="*/ 1 w 34"/>
                            <a:gd name="T11" fmla="*/ 16 h 30"/>
                            <a:gd name="T12" fmla="*/ 2 w 34"/>
                            <a:gd name="T13" fmla="*/ 13 h 30"/>
                            <a:gd name="T14" fmla="*/ 2 w 34"/>
                            <a:gd name="T15" fmla="*/ 12 h 30"/>
                            <a:gd name="T16" fmla="*/ 4 w 34"/>
                            <a:gd name="T17" fmla="*/ 10 h 30"/>
                            <a:gd name="T18" fmla="*/ 5 w 34"/>
                            <a:gd name="T19" fmla="*/ 9 h 30"/>
                            <a:gd name="T20" fmla="*/ 5 w 34"/>
                            <a:gd name="T21" fmla="*/ 7 h 30"/>
                            <a:gd name="T22" fmla="*/ 4 w 34"/>
                            <a:gd name="T23" fmla="*/ 6 h 30"/>
                            <a:gd name="T24" fmla="*/ 2 w 34"/>
                            <a:gd name="T25" fmla="*/ 5 h 30"/>
                            <a:gd name="T26" fmla="*/ 2 w 34"/>
                            <a:gd name="T27" fmla="*/ 5 h 30"/>
                            <a:gd name="T28" fmla="*/ 1 w 34"/>
                            <a:gd name="T29" fmla="*/ 4 h 30"/>
                            <a:gd name="T30" fmla="*/ 2 w 34"/>
                            <a:gd name="T31" fmla="*/ 4 h 30"/>
                            <a:gd name="T32" fmla="*/ 4 w 34"/>
                            <a:gd name="T33" fmla="*/ 4 h 30"/>
                            <a:gd name="T34" fmla="*/ 5 w 34"/>
                            <a:gd name="T35" fmla="*/ 3 h 30"/>
                            <a:gd name="T36" fmla="*/ 6 w 34"/>
                            <a:gd name="T37" fmla="*/ 2 h 30"/>
                            <a:gd name="T38" fmla="*/ 8 w 34"/>
                            <a:gd name="T39" fmla="*/ 2 h 30"/>
                            <a:gd name="T40" fmla="*/ 9 w 34"/>
                            <a:gd name="T41" fmla="*/ 1 h 30"/>
                            <a:gd name="T42" fmla="*/ 10 w 34"/>
                            <a:gd name="T43" fmla="*/ 1 h 30"/>
                            <a:gd name="T44" fmla="*/ 12 w 34"/>
                            <a:gd name="T45" fmla="*/ 0 h 30"/>
                            <a:gd name="T46" fmla="*/ 12 w 34"/>
                            <a:gd name="T47" fmla="*/ 1 h 30"/>
                            <a:gd name="T48" fmla="*/ 15 w 34"/>
                            <a:gd name="T49" fmla="*/ 2 h 30"/>
                            <a:gd name="T50" fmla="*/ 18 w 34"/>
                            <a:gd name="T51" fmla="*/ 2 h 30"/>
                            <a:gd name="T52" fmla="*/ 21 w 34"/>
                            <a:gd name="T53" fmla="*/ 2 h 30"/>
                            <a:gd name="T54" fmla="*/ 25 w 34"/>
                            <a:gd name="T55" fmla="*/ 3 h 30"/>
                            <a:gd name="T56" fmla="*/ 27 w 34"/>
                            <a:gd name="T57" fmla="*/ 3 h 30"/>
                            <a:gd name="T58" fmla="*/ 28 w 34"/>
                            <a:gd name="T59" fmla="*/ 3 h 30"/>
                            <a:gd name="T60" fmla="*/ 28 w 34"/>
                            <a:gd name="T61" fmla="*/ 2 h 30"/>
                            <a:gd name="T62" fmla="*/ 30 w 34"/>
                            <a:gd name="T63" fmla="*/ 1 h 30"/>
                            <a:gd name="T64" fmla="*/ 33 w 34"/>
                            <a:gd name="T65" fmla="*/ 0 h 30"/>
                            <a:gd name="T66" fmla="*/ 31 w 34"/>
                            <a:gd name="T67" fmla="*/ 3 h 30"/>
                            <a:gd name="T68" fmla="*/ 31 w 34"/>
                            <a:gd name="T69" fmla="*/ 5 h 30"/>
                            <a:gd name="T70" fmla="*/ 32 w 34"/>
                            <a:gd name="T71" fmla="*/ 9 h 30"/>
                            <a:gd name="T72" fmla="*/ 29 w 34"/>
                            <a:gd name="T73" fmla="*/ 7 h 30"/>
                            <a:gd name="T74" fmla="*/ 27 w 34"/>
                            <a:gd name="T75" fmla="*/ 7 h 30"/>
                            <a:gd name="T76" fmla="*/ 24 w 34"/>
                            <a:gd name="T77" fmla="*/ 6 h 30"/>
                            <a:gd name="T78" fmla="*/ 19 w 34"/>
                            <a:gd name="T79" fmla="*/ 5 h 30"/>
                            <a:gd name="T80" fmla="*/ 16 w 34"/>
                            <a:gd name="T81" fmla="*/ 5 h 30"/>
                            <a:gd name="T82" fmla="*/ 13 w 34"/>
                            <a:gd name="T83" fmla="*/ 6 h 30"/>
                            <a:gd name="T84" fmla="*/ 10 w 34"/>
                            <a:gd name="T85" fmla="*/ 7 h 30"/>
                            <a:gd name="T86" fmla="*/ 8 w 34"/>
                            <a:gd name="T87" fmla="*/ 7 h 30"/>
                            <a:gd name="T88" fmla="*/ 8 w 34"/>
                            <a:gd name="T89" fmla="*/ 9 h 30"/>
                            <a:gd name="T90" fmla="*/ 7 w 34"/>
                            <a:gd name="T91" fmla="*/ 12 h 30"/>
                            <a:gd name="T92" fmla="*/ 6 w 34"/>
                            <a:gd name="T93" fmla="*/ 13 h 30"/>
                            <a:gd name="T94" fmla="*/ 5 w 34"/>
                            <a:gd name="T95" fmla="*/ 14 h 30"/>
                            <a:gd name="T96" fmla="*/ 4 w 34"/>
                            <a:gd name="T97" fmla="*/ 16 h 30"/>
                            <a:gd name="T98" fmla="*/ 2 w 34"/>
                            <a:gd name="T99" fmla="*/ 16 h 30"/>
                            <a:gd name="T100" fmla="*/ 2 w 34"/>
                            <a:gd name="T101" fmla="*/ 20 h 30"/>
                            <a:gd name="T102" fmla="*/ 3 w 34"/>
                            <a:gd name="T103" fmla="*/ 22 h 30"/>
                            <a:gd name="T104" fmla="*/ 2 w 34"/>
                            <a:gd name="T105" fmla="*/ 24 h 30"/>
                            <a:gd name="T106" fmla="*/ 3 w 34"/>
                            <a:gd name="T107" fmla="*/ 26 h 30"/>
                            <a:gd name="T108" fmla="*/ 2 w 34"/>
                            <a:gd name="T109" fmla="*/ 28 h 30"/>
                            <a:gd name="T110" fmla="*/ 2 w 34"/>
                            <a:gd name="T111" fmla="*/ 29 h 30"/>
                            <a:gd name="T112" fmla="*/ 1 w 34"/>
                            <a:gd name="T113" fmla="*/ 29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
                            <a:gd name="T172" fmla="*/ 0 h 30"/>
                            <a:gd name="T173" fmla="*/ 34 w 3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 h="30">
                              <a:moveTo>
                                <a:pt x="1" y="29"/>
                              </a:moveTo>
                              <a:lnTo>
                                <a:pt x="1" y="27"/>
                              </a:lnTo>
                              <a:lnTo>
                                <a:pt x="0" y="25"/>
                              </a:lnTo>
                              <a:lnTo>
                                <a:pt x="0" y="21"/>
                              </a:lnTo>
                              <a:lnTo>
                                <a:pt x="0" y="17"/>
                              </a:lnTo>
                              <a:lnTo>
                                <a:pt x="1" y="16"/>
                              </a:lnTo>
                              <a:lnTo>
                                <a:pt x="2" y="13"/>
                              </a:lnTo>
                              <a:lnTo>
                                <a:pt x="2" y="12"/>
                              </a:lnTo>
                              <a:lnTo>
                                <a:pt x="4" y="10"/>
                              </a:lnTo>
                              <a:lnTo>
                                <a:pt x="5" y="9"/>
                              </a:lnTo>
                              <a:lnTo>
                                <a:pt x="5" y="7"/>
                              </a:lnTo>
                              <a:lnTo>
                                <a:pt x="4" y="6"/>
                              </a:lnTo>
                              <a:lnTo>
                                <a:pt x="2" y="5"/>
                              </a:lnTo>
                              <a:lnTo>
                                <a:pt x="1" y="4"/>
                              </a:lnTo>
                              <a:lnTo>
                                <a:pt x="2" y="4"/>
                              </a:lnTo>
                              <a:lnTo>
                                <a:pt x="4" y="4"/>
                              </a:lnTo>
                              <a:lnTo>
                                <a:pt x="5" y="3"/>
                              </a:lnTo>
                              <a:lnTo>
                                <a:pt x="6" y="2"/>
                              </a:lnTo>
                              <a:lnTo>
                                <a:pt x="8" y="2"/>
                              </a:lnTo>
                              <a:lnTo>
                                <a:pt x="9" y="1"/>
                              </a:lnTo>
                              <a:lnTo>
                                <a:pt x="10" y="1"/>
                              </a:lnTo>
                              <a:lnTo>
                                <a:pt x="12" y="0"/>
                              </a:lnTo>
                              <a:lnTo>
                                <a:pt x="12" y="1"/>
                              </a:lnTo>
                              <a:lnTo>
                                <a:pt x="15" y="2"/>
                              </a:lnTo>
                              <a:lnTo>
                                <a:pt x="18" y="2"/>
                              </a:lnTo>
                              <a:lnTo>
                                <a:pt x="21" y="2"/>
                              </a:lnTo>
                              <a:lnTo>
                                <a:pt x="25" y="3"/>
                              </a:lnTo>
                              <a:lnTo>
                                <a:pt x="27" y="3"/>
                              </a:lnTo>
                              <a:lnTo>
                                <a:pt x="28" y="3"/>
                              </a:lnTo>
                              <a:lnTo>
                                <a:pt x="28" y="2"/>
                              </a:lnTo>
                              <a:lnTo>
                                <a:pt x="30" y="1"/>
                              </a:lnTo>
                              <a:lnTo>
                                <a:pt x="33" y="0"/>
                              </a:lnTo>
                              <a:lnTo>
                                <a:pt x="31" y="3"/>
                              </a:lnTo>
                              <a:lnTo>
                                <a:pt x="31" y="5"/>
                              </a:lnTo>
                              <a:lnTo>
                                <a:pt x="32" y="9"/>
                              </a:lnTo>
                              <a:lnTo>
                                <a:pt x="29" y="7"/>
                              </a:lnTo>
                              <a:lnTo>
                                <a:pt x="27" y="7"/>
                              </a:lnTo>
                              <a:lnTo>
                                <a:pt x="24" y="6"/>
                              </a:lnTo>
                              <a:lnTo>
                                <a:pt x="19" y="5"/>
                              </a:lnTo>
                              <a:lnTo>
                                <a:pt x="16" y="5"/>
                              </a:lnTo>
                              <a:lnTo>
                                <a:pt x="13" y="6"/>
                              </a:lnTo>
                              <a:lnTo>
                                <a:pt x="10" y="7"/>
                              </a:lnTo>
                              <a:lnTo>
                                <a:pt x="8" y="7"/>
                              </a:lnTo>
                              <a:lnTo>
                                <a:pt x="8" y="9"/>
                              </a:lnTo>
                              <a:lnTo>
                                <a:pt x="7" y="12"/>
                              </a:lnTo>
                              <a:lnTo>
                                <a:pt x="6" y="13"/>
                              </a:lnTo>
                              <a:lnTo>
                                <a:pt x="5" y="14"/>
                              </a:lnTo>
                              <a:lnTo>
                                <a:pt x="4" y="16"/>
                              </a:lnTo>
                              <a:lnTo>
                                <a:pt x="2" y="16"/>
                              </a:lnTo>
                              <a:lnTo>
                                <a:pt x="2" y="20"/>
                              </a:lnTo>
                              <a:lnTo>
                                <a:pt x="3" y="22"/>
                              </a:lnTo>
                              <a:lnTo>
                                <a:pt x="2" y="24"/>
                              </a:lnTo>
                              <a:lnTo>
                                <a:pt x="3" y="26"/>
                              </a:lnTo>
                              <a:lnTo>
                                <a:pt x="2" y="28"/>
                              </a:lnTo>
                              <a:lnTo>
                                <a:pt x="2" y="29"/>
                              </a:lnTo>
                              <a:lnTo>
                                <a:pt x="1" y="29"/>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03" name="Freeform 168"/>
                        <p:cNvSpPr/>
                        <p:nvPr/>
                      </p:nvSpPr>
                      <p:spPr bwMode="auto">
                        <a:xfrm>
                          <a:off x="3702" y="1844"/>
                          <a:ext cx="17" cy="17"/>
                        </a:xfrm>
                        <a:custGeom>
                          <a:avLst/>
                          <a:gdLst>
                            <a:gd name="T0" fmla="*/ 0 w 17"/>
                            <a:gd name="T1" fmla="*/ 8 h 17"/>
                            <a:gd name="T2" fmla="*/ 1 w 17"/>
                            <a:gd name="T3" fmla="*/ 8 h 17"/>
                            <a:gd name="T4" fmla="*/ 3 w 17"/>
                            <a:gd name="T5" fmla="*/ 0 h 17"/>
                            <a:gd name="T6" fmla="*/ 3 w 17"/>
                            <a:gd name="T7" fmla="*/ 0 h 17"/>
                            <a:gd name="T8" fmla="*/ 6 w 17"/>
                            <a:gd name="T9" fmla="*/ 0 h 17"/>
                            <a:gd name="T10" fmla="*/ 8 w 17"/>
                            <a:gd name="T11" fmla="*/ 0 h 17"/>
                            <a:gd name="T12" fmla="*/ 11 w 17"/>
                            <a:gd name="T13" fmla="*/ 0 h 17"/>
                            <a:gd name="T14" fmla="*/ 14 w 17"/>
                            <a:gd name="T15" fmla="*/ 0 h 17"/>
                            <a:gd name="T16" fmla="*/ 16 w 17"/>
                            <a:gd name="T17" fmla="*/ 0 h 17"/>
                            <a:gd name="T18" fmla="*/ 14 w 17"/>
                            <a:gd name="T19" fmla="*/ 8 h 17"/>
                            <a:gd name="T20" fmla="*/ 12 w 17"/>
                            <a:gd name="T21" fmla="*/ 8 h 17"/>
                            <a:gd name="T22" fmla="*/ 12 w 17"/>
                            <a:gd name="T23" fmla="*/ 8 h 17"/>
                            <a:gd name="T24" fmla="*/ 11 w 17"/>
                            <a:gd name="T25" fmla="*/ 8 h 17"/>
                            <a:gd name="T26" fmla="*/ 9 w 17"/>
                            <a:gd name="T27" fmla="*/ 8 h 17"/>
                            <a:gd name="T28" fmla="*/ 8 w 17"/>
                            <a:gd name="T29" fmla="*/ 8 h 17"/>
                            <a:gd name="T30" fmla="*/ 6 w 17"/>
                            <a:gd name="T31" fmla="*/ 8 h 17"/>
                            <a:gd name="T32" fmla="*/ 6 w 17"/>
                            <a:gd name="T33" fmla="*/ 8 h 17"/>
                            <a:gd name="T34" fmla="*/ 4 w 17"/>
                            <a:gd name="T35" fmla="*/ 8 h 17"/>
                            <a:gd name="T36" fmla="*/ 3 w 17"/>
                            <a:gd name="T37" fmla="*/ 8 h 17"/>
                            <a:gd name="T38" fmla="*/ 4 w 17"/>
                            <a:gd name="T39" fmla="*/ 8 h 17"/>
                            <a:gd name="T40" fmla="*/ 6 w 17"/>
                            <a:gd name="T41" fmla="*/ 16 h 17"/>
                            <a:gd name="T42" fmla="*/ 6 w 17"/>
                            <a:gd name="T43" fmla="*/ 16 h 17"/>
                            <a:gd name="T44" fmla="*/ 8 w 17"/>
                            <a:gd name="T45" fmla="*/ 16 h 17"/>
                            <a:gd name="T46" fmla="*/ 9 w 17"/>
                            <a:gd name="T47" fmla="*/ 16 h 17"/>
                            <a:gd name="T48" fmla="*/ 12 w 17"/>
                            <a:gd name="T49" fmla="*/ 8 h 17"/>
                            <a:gd name="T50" fmla="*/ 11 w 17"/>
                            <a:gd name="T51" fmla="*/ 16 h 17"/>
                            <a:gd name="T52" fmla="*/ 9 w 17"/>
                            <a:gd name="T53" fmla="*/ 16 h 17"/>
                            <a:gd name="T54" fmla="*/ 8 w 17"/>
                            <a:gd name="T55" fmla="*/ 16 h 17"/>
                            <a:gd name="T56" fmla="*/ 6 w 17"/>
                            <a:gd name="T57" fmla="*/ 16 h 17"/>
                            <a:gd name="T58" fmla="*/ 3 w 17"/>
                            <a:gd name="T59" fmla="*/ 16 h 17"/>
                            <a:gd name="T60" fmla="*/ 3 w 17"/>
                            <a:gd name="T61" fmla="*/ 16 h 17"/>
                            <a:gd name="T62" fmla="*/ 1 w 17"/>
                            <a:gd name="T63" fmla="*/ 16 h 17"/>
                            <a:gd name="T64" fmla="*/ 0 w 17"/>
                            <a:gd name="T65" fmla="*/ 8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7"/>
                            <a:gd name="T101" fmla="*/ 17 w 17"/>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7">
                              <a:moveTo>
                                <a:pt x="0" y="8"/>
                              </a:moveTo>
                              <a:lnTo>
                                <a:pt x="1" y="8"/>
                              </a:lnTo>
                              <a:lnTo>
                                <a:pt x="3" y="0"/>
                              </a:lnTo>
                              <a:lnTo>
                                <a:pt x="6" y="0"/>
                              </a:lnTo>
                              <a:lnTo>
                                <a:pt x="8" y="0"/>
                              </a:lnTo>
                              <a:lnTo>
                                <a:pt x="11" y="0"/>
                              </a:lnTo>
                              <a:lnTo>
                                <a:pt x="14" y="0"/>
                              </a:lnTo>
                              <a:lnTo>
                                <a:pt x="16" y="0"/>
                              </a:lnTo>
                              <a:lnTo>
                                <a:pt x="14" y="8"/>
                              </a:lnTo>
                              <a:lnTo>
                                <a:pt x="12" y="8"/>
                              </a:lnTo>
                              <a:lnTo>
                                <a:pt x="11" y="8"/>
                              </a:lnTo>
                              <a:lnTo>
                                <a:pt x="9" y="8"/>
                              </a:lnTo>
                              <a:lnTo>
                                <a:pt x="8" y="8"/>
                              </a:lnTo>
                              <a:lnTo>
                                <a:pt x="6" y="8"/>
                              </a:lnTo>
                              <a:lnTo>
                                <a:pt x="4" y="8"/>
                              </a:lnTo>
                              <a:lnTo>
                                <a:pt x="3" y="8"/>
                              </a:lnTo>
                              <a:lnTo>
                                <a:pt x="4" y="8"/>
                              </a:lnTo>
                              <a:lnTo>
                                <a:pt x="6" y="16"/>
                              </a:lnTo>
                              <a:lnTo>
                                <a:pt x="8" y="16"/>
                              </a:lnTo>
                              <a:lnTo>
                                <a:pt x="9" y="16"/>
                              </a:lnTo>
                              <a:lnTo>
                                <a:pt x="12" y="8"/>
                              </a:lnTo>
                              <a:lnTo>
                                <a:pt x="11" y="16"/>
                              </a:lnTo>
                              <a:lnTo>
                                <a:pt x="9" y="16"/>
                              </a:lnTo>
                              <a:lnTo>
                                <a:pt x="8" y="16"/>
                              </a:lnTo>
                              <a:lnTo>
                                <a:pt x="6" y="16"/>
                              </a:lnTo>
                              <a:lnTo>
                                <a:pt x="3" y="16"/>
                              </a:lnTo>
                              <a:lnTo>
                                <a:pt x="1" y="16"/>
                              </a:lnTo>
                              <a:lnTo>
                                <a:pt x="0" y="8"/>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04" name="Freeform 169"/>
                        <p:cNvSpPr/>
                        <p:nvPr/>
                      </p:nvSpPr>
                      <p:spPr bwMode="auto">
                        <a:xfrm>
                          <a:off x="3684" y="1836"/>
                          <a:ext cx="17" cy="17"/>
                        </a:xfrm>
                        <a:custGeom>
                          <a:avLst/>
                          <a:gdLst>
                            <a:gd name="T0" fmla="*/ 16 w 17"/>
                            <a:gd name="T1" fmla="*/ 0 h 17"/>
                            <a:gd name="T2" fmla="*/ 16 w 17"/>
                            <a:gd name="T3" fmla="*/ 5 h 17"/>
                            <a:gd name="T4" fmla="*/ 0 w 17"/>
                            <a:gd name="T5" fmla="*/ 5 h 17"/>
                            <a:gd name="T6" fmla="*/ 0 w 17"/>
                            <a:gd name="T7" fmla="*/ 10 h 17"/>
                            <a:gd name="T8" fmla="*/ 0 w 17"/>
                            <a:gd name="T9" fmla="*/ 10 h 17"/>
                            <a:gd name="T10" fmla="*/ 0 w 17"/>
                            <a:gd name="T11" fmla="*/ 16 h 17"/>
                            <a:gd name="T12" fmla="*/ 0 w 17"/>
                            <a:gd name="T13" fmla="*/ 16 h 17"/>
                            <a:gd name="T14" fmla="*/ 0 w 17"/>
                            <a:gd name="T15" fmla="*/ 16 h 17"/>
                            <a:gd name="T16" fmla="*/ 16 w 17"/>
                            <a:gd name="T17" fmla="*/ 10 h 17"/>
                            <a:gd name="T18" fmla="*/ 16 w 17"/>
                            <a:gd name="T19" fmla="*/ 5 h 17"/>
                            <a:gd name="T20" fmla="*/ 16 w 17"/>
                            <a:gd name="T21" fmla="*/ 5 h 17"/>
                            <a:gd name="T22" fmla="*/ 16 w 17"/>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7"/>
                            <a:gd name="T38" fmla="*/ 17 w 1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7">
                              <a:moveTo>
                                <a:pt x="16" y="0"/>
                              </a:moveTo>
                              <a:lnTo>
                                <a:pt x="16" y="5"/>
                              </a:lnTo>
                              <a:lnTo>
                                <a:pt x="0" y="5"/>
                              </a:lnTo>
                              <a:lnTo>
                                <a:pt x="0" y="10"/>
                              </a:lnTo>
                              <a:lnTo>
                                <a:pt x="0" y="16"/>
                              </a:lnTo>
                              <a:lnTo>
                                <a:pt x="16" y="10"/>
                              </a:lnTo>
                              <a:lnTo>
                                <a:pt x="16" y="5"/>
                              </a:lnTo>
                              <a:lnTo>
                                <a:pt x="16"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505" name="Freeform 170"/>
                        <p:cNvSpPr/>
                        <p:nvPr/>
                      </p:nvSpPr>
                      <p:spPr bwMode="auto">
                        <a:xfrm>
                          <a:off x="3685" y="1842"/>
                          <a:ext cx="23" cy="34"/>
                        </a:xfrm>
                        <a:custGeom>
                          <a:avLst/>
                          <a:gdLst>
                            <a:gd name="T0" fmla="*/ 5 w 23"/>
                            <a:gd name="T1" fmla="*/ 0 h 34"/>
                            <a:gd name="T2" fmla="*/ 5 w 23"/>
                            <a:gd name="T3" fmla="*/ 1 h 34"/>
                            <a:gd name="T4" fmla="*/ 5 w 23"/>
                            <a:gd name="T5" fmla="*/ 3 h 34"/>
                            <a:gd name="T6" fmla="*/ 6 w 23"/>
                            <a:gd name="T7" fmla="*/ 4 h 34"/>
                            <a:gd name="T8" fmla="*/ 7 w 23"/>
                            <a:gd name="T9" fmla="*/ 6 h 34"/>
                            <a:gd name="T10" fmla="*/ 7 w 23"/>
                            <a:gd name="T11" fmla="*/ 8 h 34"/>
                            <a:gd name="T12" fmla="*/ 7 w 23"/>
                            <a:gd name="T13" fmla="*/ 10 h 34"/>
                            <a:gd name="T14" fmla="*/ 6 w 23"/>
                            <a:gd name="T15" fmla="*/ 10 h 34"/>
                            <a:gd name="T16" fmla="*/ 5 w 23"/>
                            <a:gd name="T17" fmla="*/ 11 h 34"/>
                            <a:gd name="T18" fmla="*/ 5 w 23"/>
                            <a:gd name="T19" fmla="*/ 13 h 34"/>
                            <a:gd name="T20" fmla="*/ 5 w 23"/>
                            <a:gd name="T21" fmla="*/ 15 h 34"/>
                            <a:gd name="T22" fmla="*/ 6 w 23"/>
                            <a:gd name="T23" fmla="*/ 17 h 34"/>
                            <a:gd name="T24" fmla="*/ 7 w 23"/>
                            <a:gd name="T25" fmla="*/ 18 h 34"/>
                            <a:gd name="T26" fmla="*/ 7 w 23"/>
                            <a:gd name="T27" fmla="*/ 19 h 34"/>
                            <a:gd name="T28" fmla="*/ 7 w 23"/>
                            <a:gd name="T29" fmla="*/ 19 h 34"/>
                            <a:gd name="T30" fmla="*/ 5 w 23"/>
                            <a:gd name="T31" fmla="*/ 20 h 34"/>
                            <a:gd name="T32" fmla="*/ 4 w 23"/>
                            <a:gd name="T33" fmla="*/ 20 h 34"/>
                            <a:gd name="T34" fmla="*/ 3 w 23"/>
                            <a:gd name="T35" fmla="*/ 21 h 34"/>
                            <a:gd name="T36" fmla="*/ 2 w 23"/>
                            <a:gd name="T37" fmla="*/ 23 h 34"/>
                            <a:gd name="T38" fmla="*/ 1 w 23"/>
                            <a:gd name="T39" fmla="*/ 24 h 34"/>
                            <a:gd name="T40" fmla="*/ 2 w 23"/>
                            <a:gd name="T41" fmla="*/ 26 h 34"/>
                            <a:gd name="T42" fmla="*/ 1 w 23"/>
                            <a:gd name="T43" fmla="*/ 27 h 34"/>
                            <a:gd name="T44" fmla="*/ 1 w 23"/>
                            <a:gd name="T45" fmla="*/ 26 h 34"/>
                            <a:gd name="T46" fmla="*/ 0 w 23"/>
                            <a:gd name="T47" fmla="*/ 25 h 34"/>
                            <a:gd name="T48" fmla="*/ 1 w 23"/>
                            <a:gd name="T49" fmla="*/ 27 h 34"/>
                            <a:gd name="T50" fmla="*/ 3 w 23"/>
                            <a:gd name="T51" fmla="*/ 29 h 34"/>
                            <a:gd name="T52" fmla="*/ 4 w 23"/>
                            <a:gd name="T53" fmla="*/ 29 h 34"/>
                            <a:gd name="T54" fmla="*/ 5 w 23"/>
                            <a:gd name="T55" fmla="*/ 29 h 34"/>
                            <a:gd name="T56" fmla="*/ 6 w 23"/>
                            <a:gd name="T57" fmla="*/ 30 h 34"/>
                            <a:gd name="T58" fmla="*/ 7 w 23"/>
                            <a:gd name="T59" fmla="*/ 31 h 34"/>
                            <a:gd name="T60" fmla="*/ 10 w 23"/>
                            <a:gd name="T61" fmla="*/ 31 h 34"/>
                            <a:gd name="T62" fmla="*/ 11 w 23"/>
                            <a:gd name="T63" fmla="*/ 31 h 34"/>
                            <a:gd name="T64" fmla="*/ 12 w 23"/>
                            <a:gd name="T65" fmla="*/ 32 h 34"/>
                            <a:gd name="T66" fmla="*/ 14 w 23"/>
                            <a:gd name="T67" fmla="*/ 33 h 34"/>
                            <a:gd name="T68" fmla="*/ 16 w 23"/>
                            <a:gd name="T69" fmla="*/ 32 h 34"/>
                            <a:gd name="T70" fmla="*/ 17 w 23"/>
                            <a:gd name="T71" fmla="*/ 33 h 34"/>
                            <a:gd name="T72" fmla="*/ 18 w 23"/>
                            <a:gd name="T73" fmla="*/ 33 h 34"/>
                            <a:gd name="T74" fmla="*/ 21 w 23"/>
                            <a:gd name="T75" fmla="*/ 33 h 34"/>
                            <a:gd name="T76" fmla="*/ 22 w 23"/>
                            <a:gd name="T77" fmla="*/ 33 h 34"/>
                            <a:gd name="T78" fmla="*/ 21 w 23"/>
                            <a:gd name="T79" fmla="*/ 31 h 34"/>
                            <a:gd name="T80" fmla="*/ 21 w 23"/>
                            <a:gd name="T81" fmla="*/ 30 h 34"/>
                            <a:gd name="T82" fmla="*/ 20 w 23"/>
                            <a:gd name="T83" fmla="*/ 27 h 34"/>
                            <a:gd name="T84" fmla="*/ 18 w 23"/>
                            <a:gd name="T85" fmla="*/ 26 h 34"/>
                            <a:gd name="T86" fmla="*/ 16 w 23"/>
                            <a:gd name="T87" fmla="*/ 24 h 34"/>
                            <a:gd name="T88" fmla="*/ 15 w 23"/>
                            <a:gd name="T89" fmla="*/ 23 h 34"/>
                            <a:gd name="T90" fmla="*/ 15 w 23"/>
                            <a:gd name="T91" fmla="*/ 20 h 34"/>
                            <a:gd name="T92" fmla="*/ 14 w 23"/>
                            <a:gd name="T93" fmla="*/ 19 h 34"/>
                            <a:gd name="T94" fmla="*/ 12 w 23"/>
                            <a:gd name="T95" fmla="*/ 19 h 34"/>
                            <a:gd name="T96" fmla="*/ 12 w 23"/>
                            <a:gd name="T97" fmla="*/ 17 h 34"/>
                            <a:gd name="T98" fmla="*/ 11 w 23"/>
                            <a:gd name="T99" fmla="*/ 15 h 34"/>
                            <a:gd name="T100" fmla="*/ 10 w 23"/>
                            <a:gd name="T101" fmla="*/ 14 h 34"/>
                            <a:gd name="T102" fmla="*/ 10 w 23"/>
                            <a:gd name="T103" fmla="*/ 13 h 34"/>
                            <a:gd name="T104" fmla="*/ 10 w 23"/>
                            <a:gd name="T105" fmla="*/ 11 h 34"/>
                            <a:gd name="T106" fmla="*/ 9 w 23"/>
                            <a:gd name="T107" fmla="*/ 10 h 34"/>
                            <a:gd name="T108" fmla="*/ 9 w 23"/>
                            <a:gd name="T109" fmla="*/ 9 h 34"/>
                            <a:gd name="T110" fmla="*/ 9 w 23"/>
                            <a:gd name="T111" fmla="*/ 7 h 34"/>
                            <a:gd name="T112" fmla="*/ 8 w 23"/>
                            <a:gd name="T113" fmla="*/ 6 h 34"/>
                            <a:gd name="T114" fmla="*/ 7 w 23"/>
                            <a:gd name="T115" fmla="*/ 5 h 34"/>
                            <a:gd name="T116" fmla="*/ 7 w 23"/>
                            <a:gd name="T117" fmla="*/ 3 h 34"/>
                            <a:gd name="T118" fmla="*/ 6 w 23"/>
                            <a:gd name="T119" fmla="*/ 2 h 34"/>
                            <a:gd name="T120" fmla="*/ 5 w 23"/>
                            <a:gd name="T121" fmla="*/ 0 h 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
                            <a:gd name="T184" fmla="*/ 0 h 34"/>
                            <a:gd name="T185" fmla="*/ 23 w 23"/>
                            <a:gd name="T186" fmla="*/ 34 h 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 h="34">
                              <a:moveTo>
                                <a:pt x="5" y="0"/>
                              </a:moveTo>
                              <a:lnTo>
                                <a:pt x="5" y="1"/>
                              </a:lnTo>
                              <a:lnTo>
                                <a:pt x="5" y="3"/>
                              </a:lnTo>
                              <a:lnTo>
                                <a:pt x="6" y="4"/>
                              </a:lnTo>
                              <a:lnTo>
                                <a:pt x="7" y="6"/>
                              </a:lnTo>
                              <a:lnTo>
                                <a:pt x="7" y="8"/>
                              </a:lnTo>
                              <a:lnTo>
                                <a:pt x="7" y="10"/>
                              </a:lnTo>
                              <a:lnTo>
                                <a:pt x="6" y="10"/>
                              </a:lnTo>
                              <a:lnTo>
                                <a:pt x="5" y="11"/>
                              </a:lnTo>
                              <a:lnTo>
                                <a:pt x="5" y="13"/>
                              </a:lnTo>
                              <a:lnTo>
                                <a:pt x="5" y="15"/>
                              </a:lnTo>
                              <a:lnTo>
                                <a:pt x="6" y="17"/>
                              </a:lnTo>
                              <a:lnTo>
                                <a:pt x="7" y="18"/>
                              </a:lnTo>
                              <a:lnTo>
                                <a:pt x="7" y="19"/>
                              </a:lnTo>
                              <a:lnTo>
                                <a:pt x="5" y="20"/>
                              </a:lnTo>
                              <a:lnTo>
                                <a:pt x="4" y="20"/>
                              </a:lnTo>
                              <a:lnTo>
                                <a:pt x="3" y="21"/>
                              </a:lnTo>
                              <a:lnTo>
                                <a:pt x="2" y="23"/>
                              </a:lnTo>
                              <a:lnTo>
                                <a:pt x="1" y="24"/>
                              </a:lnTo>
                              <a:lnTo>
                                <a:pt x="2" y="26"/>
                              </a:lnTo>
                              <a:lnTo>
                                <a:pt x="1" y="27"/>
                              </a:lnTo>
                              <a:lnTo>
                                <a:pt x="1" y="26"/>
                              </a:lnTo>
                              <a:lnTo>
                                <a:pt x="0" y="25"/>
                              </a:lnTo>
                              <a:lnTo>
                                <a:pt x="1" y="27"/>
                              </a:lnTo>
                              <a:lnTo>
                                <a:pt x="3" y="29"/>
                              </a:lnTo>
                              <a:lnTo>
                                <a:pt x="4" y="29"/>
                              </a:lnTo>
                              <a:lnTo>
                                <a:pt x="5" y="29"/>
                              </a:lnTo>
                              <a:lnTo>
                                <a:pt x="6" y="30"/>
                              </a:lnTo>
                              <a:lnTo>
                                <a:pt x="7" y="31"/>
                              </a:lnTo>
                              <a:lnTo>
                                <a:pt x="10" y="31"/>
                              </a:lnTo>
                              <a:lnTo>
                                <a:pt x="11" y="31"/>
                              </a:lnTo>
                              <a:lnTo>
                                <a:pt x="12" y="32"/>
                              </a:lnTo>
                              <a:lnTo>
                                <a:pt x="14" y="33"/>
                              </a:lnTo>
                              <a:lnTo>
                                <a:pt x="16" y="32"/>
                              </a:lnTo>
                              <a:lnTo>
                                <a:pt x="17" y="33"/>
                              </a:lnTo>
                              <a:lnTo>
                                <a:pt x="18" y="33"/>
                              </a:lnTo>
                              <a:lnTo>
                                <a:pt x="21" y="33"/>
                              </a:lnTo>
                              <a:lnTo>
                                <a:pt x="22" y="33"/>
                              </a:lnTo>
                              <a:lnTo>
                                <a:pt x="21" y="31"/>
                              </a:lnTo>
                              <a:lnTo>
                                <a:pt x="21" y="30"/>
                              </a:lnTo>
                              <a:lnTo>
                                <a:pt x="20" y="27"/>
                              </a:lnTo>
                              <a:lnTo>
                                <a:pt x="18" y="26"/>
                              </a:lnTo>
                              <a:lnTo>
                                <a:pt x="16" y="24"/>
                              </a:lnTo>
                              <a:lnTo>
                                <a:pt x="15" y="23"/>
                              </a:lnTo>
                              <a:lnTo>
                                <a:pt x="15" y="20"/>
                              </a:lnTo>
                              <a:lnTo>
                                <a:pt x="14" y="19"/>
                              </a:lnTo>
                              <a:lnTo>
                                <a:pt x="12" y="19"/>
                              </a:lnTo>
                              <a:lnTo>
                                <a:pt x="12" y="17"/>
                              </a:lnTo>
                              <a:lnTo>
                                <a:pt x="11" y="15"/>
                              </a:lnTo>
                              <a:lnTo>
                                <a:pt x="10" y="14"/>
                              </a:lnTo>
                              <a:lnTo>
                                <a:pt x="10" y="13"/>
                              </a:lnTo>
                              <a:lnTo>
                                <a:pt x="10" y="11"/>
                              </a:lnTo>
                              <a:lnTo>
                                <a:pt x="9" y="10"/>
                              </a:lnTo>
                              <a:lnTo>
                                <a:pt x="9" y="9"/>
                              </a:lnTo>
                              <a:lnTo>
                                <a:pt x="9" y="7"/>
                              </a:lnTo>
                              <a:lnTo>
                                <a:pt x="8" y="6"/>
                              </a:lnTo>
                              <a:lnTo>
                                <a:pt x="7" y="5"/>
                              </a:lnTo>
                              <a:lnTo>
                                <a:pt x="7" y="3"/>
                              </a:lnTo>
                              <a:lnTo>
                                <a:pt x="6" y="2"/>
                              </a:lnTo>
                              <a:lnTo>
                                <a:pt x="5"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39" name="Group 171"/>
                    <p:cNvGrpSpPr/>
                    <p:nvPr/>
                  </p:nvGrpSpPr>
                  <p:grpSpPr bwMode="auto">
                    <a:xfrm>
                      <a:off x="3685" y="1862"/>
                      <a:ext cx="31" cy="22"/>
                      <a:chOff x="3685" y="1862"/>
                      <a:chExt cx="31" cy="22"/>
                    </a:xfrm>
                  </p:grpSpPr>
                  <p:sp>
                    <p:nvSpPr>
                      <p:cNvPr id="3494" name="Freeform 172"/>
                      <p:cNvSpPr/>
                      <p:nvPr/>
                    </p:nvSpPr>
                    <p:spPr bwMode="auto">
                      <a:xfrm>
                        <a:off x="3692" y="1866"/>
                        <a:ext cx="17" cy="17"/>
                      </a:xfrm>
                      <a:custGeom>
                        <a:avLst/>
                        <a:gdLst>
                          <a:gd name="T0" fmla="*/ 0 w 17"/>
                          <a:gd name="T1" fmla="*/ 0 h 17"/>
                          <a:gd name="T2" fmla="*/ 0 w 17"/>
                          <a:gd name="T3" fmla="*/ 8 h 17"/>
                          <a:gd name="T4" fmla="*/ 5 w 17"/>
                          <a:gd name="T5" fmla="*/ 16 h 17"/>
                          <a:gd name="T6" fmla="*/ 5 w 17"/>
                          <a:gd name="T7" fmla="*/ 16 h 17"/>
                          <a:gd name="T8" fmla="*/ 10 w 17"/>
                          <a:gd name="T9" fmla="*/ 16 h 17"/>
                          <a:gd name="T10" fmla="*/ 10 w 17"/>
                          <a:gd name="T11" fmla="*/ 8 h 17"/>
                          <a:gd name="T12" fmla="*/ 16 w 17"/>
                          <a:gd name="T13" fmla="*/ 8 h 17"/>
                          <a:gd name="T14" fmla="*/ 16 w 17"/>
                          <a:gd name="T15" fmla="*/ 8 h 17"/>
                          <a:gd name="T16" fmla="*/ 10 w 17"/>
                          <a:gd name="T17" fmla="*/ 8 h 17"/>
                          <a:gd name="T18" fmla="*/ 10 w 17"/>
                          <a:gd name="T19" fmla="*/ 8 h 17"/>
                          <a:gd name="T20" fmla="*/ 10 w 17"/>
                          <a:gd name="T21" fmla="*/ 0 h 17"/>
                          <a:gd name="T22" fmla="*/ 5 w 17"/>
                          <a:gd name="T23" fmla="*/ 0 h 17"/>
                          <a:gd name="T24" fmla="*/ 5 w 17"/>
                          <a:gd name="T25" fmla="*/ 0 h 17"/>
                          <a:gd name="T26" fmla="*/ 0 w 17"/>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7"/>
                          <a:gd name="T44" fmla="*/ 17 w 17"/>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7">
                            <a:moveTo>
                              <a:pt x="0" y="0"/>
                            </a:moveTo>
                            <a:lnTo>
                              <a:pt x="0" y="8"/>
                            </a:lnTo>
                            <a:lnTo>
                              <a:pt x="5" y="16"/>
                            </a:lnTo>
                            <a:lnTo>
                              <a:pt x="10" y="16"/>
                            </a:lnTo>
                            <a:lnTo>
                              <a:pt x="10" y="8"/>
                            </a:lnTo>
                            <a:lnTo>
                              <a:pt x="16" y="8"/>
                            </a:lnTo>
                            <a:lnTo>
                              <a:pt x="10" y="8"/>
                            </a:lnTo>
                            <a:lnTo>
                              <a:pt x="10" y="0"/>
                            </a:lnTo>
                            <a:lnTo>
                              <a:pt x="5" y="0"/>
                            </a:lnTo>
                            <a:lnTo>
                              <a:pt x="0"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95" name="Freeform 173"/>
                      <p:cNvSpPr/>
                      <p:nvPr/>
                    </p:nvSpPr>
                    <p:spPr bwMode="auto">
                      <a:xfrm>
                        <a:off x="3685" y="1867"/>
                        <a:ext cx="17" cy="17"/>
                      </a:xfrm>
                      <a:custGeom>
                        <a:avLst/>
                        <a:gdLst>
                          <a:gd name="T0" fmla="*/ 0 w 17"/>
                          <a:gd name="T1" fmla="*/ 8 h 17"/>
                          <a:gd name="T2" fmla="*/ 0 w 17"/>
                          <a:gd name="T3" fmla="*/ 0 h 17"/>
                          <a:gd name="T4" fmla="*/ 5 w 17"/>
                          <a:gd name="T5" fmla="*/ 0 h 17"/>
                          <a:gd name="T6" fmla="*/ 5 w 17"/>
                          <a:gd name="T7" fmla="*/ 0 h 17"/>
                          <a:gd name="T8" fmla="*/ 10 w 17"/>
                          <a:gd name="T9" fmla="*/ 8 h 17"/>
                          <a:gd name="T10" fmla="*/ 10 w 17"/>
                          <a:gd name="T11" fmla="*/ 8 h 17"/>
                          <a:gd name="T12" fmla="*/ 10 w 17"/>
                          <a:gd name="T13" fmla="*/ 8 h 17"/>
                          <a:gd name="T14" fmla="*/ 16 w 17"/>
                          <a:gd name="T15" fmla="*/ 16 h 17"/>
                          <a:gd name="T16" fmla="*/ 16 w 17"/>
                          <a:gd name="T17" fmla="*/ 8 h 17"/>
                          <a:gd name="T18" fmla="*/ 16 w 17"/>
                          <a:gd name="T19" fmla="*/ 0 h 17"/>
                          <a:gd name="T20" fmla="*/ 10 w 17"/>
                          <a:gd name="T21" fmla="*/ 0 h 17"/>
                          <a:gd name="T22" fmla="*/ 10 w 17"/>
                          <a:gd name="T23" fmla="*/ 0 h 17"/>
                          <a:gd name="T24" fmla="*/ 5 w 17"/>
                          <a:gd name="T25" fmla="*/ 0 h 17"/>
                          <a:gd name="T26" fmla="*/ 0 w 17"/>
                          <a:gd name="T27" fmla="*/ 0 h 17"/>
                          <a:gd name="T28" fmla="*/ 0 w 17"/>
                          <a:gd name="T29" fmla="*/ 0 h 17"/>
                          <a:gd name="T30" fmla="*/ 0 w 17"/>
                          <a:gd name="T31" fmla="*/ 8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17"/>
                          <a:gd name="T50" fmla="*/ 17 w 17"/>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17">
                            <a:moveTo>
                              <a:pt x="0" y="8"/>
                            </a:moveTo>
                            <a:lnTo>
                              <a:pt x="0" y="0"/>
                            </a:lnTo>
                            <a:lnTo>
                              <a:pt x="5" y="0"/>
                            </a:lnTo>
                            <a:lnTo>
                              <a:pt x="10" y="8"/>
                            </a:lnTo>
                            <a:lnTo>
                              <a:pt x="16" y="16"/>
                            </a:lnTo>
                            <a:lnTo>
                              <a:pt x="16" y="8"/>
                            </a:lnTo>
                            <a:lnTo>
                              <a:pt x="16" y="0"/>
                            </a:lnTo>
                            <a:lnTo>
                              <a:pt x="10" y="0"/>
                            </a:lnTo>
                            <a:lnTo>
                              <a:pt x="5" y="0"/>
                            </a:lnTo>
                            <a:lnTo>
                              <a:pt x="0" y="0"/>
                            </a:lnTo>
                            <a:lnTo>
                              <a:pt x="0" y="8"/>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96" name="Freeform 174"/>
                      <p:cNvSpPr/>
                      <p:nvPr/>
                    </p:nvSpPr>
                    <p:spPr bwMode="auto">
                      <a:xfrm>
                        <a:off x="3699" y="1865"/>
                        <a:ext cx="17" cy="17"/>
                      </a:xfrm>
                      <a:custGeom>
                        <a:avLst/>
                        <a:gdLst>
                          <a:gd name="T0" fmla="*/ 16 w 17"/>
                          <a:gd name="T1" fmla="*/ 5 h 17"/>
                          <a:gd name="T2" fmla="*/ 16 w 17"/>
                          <a:gd name="T3" fmla="*/ 5 h 17"/>
                          <a:gd name="T4" fmla="*/ 0 w 17"/>
                          <a:gd name="T5" fmla="*/ 5 h 17"/>
                          <a:gd name="T6" fmla="*/ 0 w 17"/>
                          <a:gd name="T7" fmla="*/ 10 h 17"/>
                          <a:gd name="T8" fmla="*/ 0 w 17"/>
                          <a:gd name="T9" fmla="*/ 16 h 17"/>
                          <a:gd name="T10" fmla="*/ 0 w 17"/>
                          <a:gd name="T11" fmla="*/ 10 h 17"/>
                          <a:gd name="T12" fmla="*/ 0 w 17"/>
                          <a:gd name="T13" fmla="*/ 0 h 17"/>
                          <a:gd name="T14" fmla="*/ 0 w 17"/>
                          <a:gd name="T15" fmla="*/ 0 h 17"/>
                          <a:gd name="T16" fmla="*/ 16 w 17"/>
                          <a:gd name="T17" fmla="*/ 5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5"/>
                            </a:moveTo>
                            <a:lnTo>
                              <a:pt x="16" y="5"/>
                            </a:lnTo>
                            <a:lnTo>
                              <a:pt x="0" y="5"/>
                            </a:lnTo>
                            <a:lnTo>
                              <a:pt x="0" y="10"/>
                            </a:lnTo>
                            <a:lnTo>
                              <a:pt x="0" y="16"/>
                            </a:lnTo>
                            <a:lnTo>
                              <a:pt x="0" y="10"/>
                            </a:lnTo>
                            <a:lnTo>
                              <a:pt x="0" y="0"/>
                            </a:lnTo>
                            <a:lnTo>
                              <a:pt x="16" y="5"/>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97" name="Freeform 175"/>
                      <p:cNvSpPr/>
                      <p:nvPr/>
                    </p:nvSpPr>
                    <p:spPr bwMode="auto">
                      <a:xfrm>
                        <a:off x="3696" y="186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40" name="Group 176"/>
                  <p:cNvGrpSpPr/>
                  <p:nvPr/>
                </p:nvGrpSpPr>
                <p:grpSpPr bwMode="auto">
                  <a:xfrm>
                    <a:off x="3663" y="1774"/>
                    <a:ext cx="107" cy="102"/>
                    <a:chOff x="3663" y="1774"/>
                    <a:chExt cx="107" cy="102"/>
                  </a:xfrm>
                </p:grpSpPr>
                <p:sp>
                  <p:nvSpPr>
                    <p:cNvPr id="3488" name="Freeform 177"/>
                    <p:cNvSpPr/>
                    <p:nvPr/>
                  </p:nvSpPr>
                  <p:spPr bwMode="auto">
                    <a:xfrm>
                      <a:off x="3663" y="1775"/>
                      <a:ext cx="107" cy="101"/>
                    </a:xfrm>
                    <a:custGeom>
                      <a:avLst/>
                      <a:gdLst>
                        <a:gd name="T0" fmla="*/ 1 w 107"/>
                        <a:gd name="T1" fmla="*/ 45 h 101"/>
                        <a:gd name="T2" fmla="*/ 0 w 107"/>
                        <a:gd name="T3" fmla="*/ 34 h 101"/>
                        <a:gd name="T4" fmla="*/ 5 w 107"/>
                        <a:gd name="T5" fmla="*/ 24 h 101"/>
                        <a:gd name="T6" fmla="*/ 15 w 107"/>
                        <a:gd name="T7" fmla="*/ 13 h 101"/>
                        <a:gd name="T8" fmla="*/ 24 w 107"/>
                        <a:gd name="T9" fmla="*/ 7 h 101"/>
                        <a:gd name="T10" fmla="*/ 38 w 107"/>
                        <a:gd name="T11" fmla="*/ 2 h 101"/>
                        <a:gd name="T12" fmla="*/ 49 w 107"/>
                        <a:gd name="T13" fmla="*/ 0 h 101"/>
                        <a:gd name="T14" fmla="*/ 61 w 107"/>
                        <a:gd name="T15" fmla="*/ 1 h 101"/>
                        <a:gd name="T16" fmla="*/ 70 w 107"/>
                        <a:gd name="T17" fmla="*/ 3 h 101"/>
                        <a:gd name="T18" fmla="*/ 79 w 107"/>
                        <a:gd name="T19" fmla="*/ 7 h 101"/>
                        <a:gd name="T20" fmla="*/ 87 w 107"/>
                        <a:gd name="T21" fmla="*/ 13 h 101"/>
                        <a:gd name="T22" fmla="*/ 94 w 107"/>
                        <a:gd name="T23" fmla="*/ 23 h 101"/>
                        <a:gd name="T24" fmla="*/ 98 w 107"/>
                        <a:gd name="T25" fmla="*/ 35 h 101"/>
                        <a:gd name="T26" fmla="*/ 100 w 107"/>
                        <a:gd name="T27" fmla="*/ 44 h 101"/>
                        <a:gd name="T28" fmla="*/ 102 w 107"/>
                        <a:gd name="T29" fmla="*/ 54 h 101"/>
                        <a:gd name="T30" fmla="*/ 103 w 107"/>
                        <a:gd name="T31" fmla="*/ 64 h 101"/>
                        <a:gd name="T32" fmla="*/ 105 w 107"/>
                        <a:gd name="T33" fmla="*/ 75 h 101"/>
                        <a:gd name="T34" fmla="*/ 104 w 107"/>
                        <a:gd name="T35" fmla="*/ 84 h 101"/>
                        <a:gd name="T36" fmla="*/ 101 w 107"/>
                        <a:gd name="T37" fmla="*/ 93 h 101"/>
                        <a:gd name="T38" fmla="*/ 97 w 107"/>
                        <a:gd name="T39" fmla="*/ 98 h 101"/>
                        <a:gd name="T40" fmla="*/ 94 w 107"/>
                        <a:gd name="T41" fmla="*/ 96 h 101"/>
                        <a:gd name="T42" fmla="*/ 94 w 107"/>
                        <a:gd name="T43" fmla="*/ 88 h 101"/>
                        <a:gd name="T44" fmla="*/ 98 w 107"/>
                        <a:gd name="T45" fmla="*/ 82 h 101"/>
                        <a:gd name="T46" fmla="*/ 101 w 107"/>
                        <a:gd name="T47" fmla="*/ 74 h 101"/>
                        <a:gd name="T48" fmla="*/ 99 w 107"/>
                        <a:gd name="T49" fmla="*/ 65 h 101"/>
                        <a:gd name="T50" fmla="*/ 97 w 107"/>
                        <a:gd name="T51" fmla="*/ 60 h 101"/>
                        <a:gd name="T52" fmla="*/ 92 w 107"/>
                        <a:gd name="T53" fmla="*/ 59 h 101"/>
                        <a:gd name="T54" fmla="*/ 89 w 107"/>
                        <a:gd name="T55" fmla="*/ 65 h 101"/>
                        <a:gd name="T56" fmla="*/ 84 w 107"/>
                        <a:gd name="T57" fmla="*/ 67 h 101"/>
                        <a:gd name="T58" fmla="*/ 79 w 107"/>
                        <a:gd name="T59" fmla="*/ 58 h 101"/>
                        <a:gd name="T60" fmla="*/ 74 w 107"/>
                        <a:gd name="T61" fmla="*/ 50 h 101"/>
                        <a:gd name="T62" fmla="*/ 69 w 107"/>
                        <a:gd name="T63" fmla="*/ 42 h 101"/>
                        <a:gd name="T64" fmla="*/ 68 w 107"/>
                        <a:gd name="T65" fmla="*/ 34 h 101"/>
                        <a:gd name="T66" fmla="*/ 63 w 107"/>
                        <a:gd name="T67" fmla="*/ 27 h 101"/>
                        <a:gd name="T68" fmla="*/ 54 w 107"/>
                        <a:gd name="T69" fmla="*/ 26 h 101"/>
                        <a:gd name="T70" fmla="*/ 47 w 107"/>
                        <a:gd name="T71" fmla="*/ 26 h 101"/>
                        <a:gd name="T72" fmla="*/ 40 w 107"/>
                        <a:gd name="T73" fmla="*/ 26 h 101"/>
                        <a:gd name="T74" fmla="*/ 33 w 107"/>
                        <a:gd name="T75" fmla="*/ 28 h 101"/>
                        <a:gd name="T76" fmla="*/ 26 w 107"/>
                        <a:gd name="T77" fmla="*/ 27 h 101"/>
                        <a:gd name="T78" fmla="*/ 19 w 107"/>
                        <a:gd name="T79" fmla="*/ 26 h 101"/>
                        <a:gd name="T80" fmla="*/ 14 w 107"/>
                        <a:gd name="T81" fmla="*/ 26 h 101"/>
                        <a:gd name="T82" fmla="*/ 9 w 107"/>
                        <a:gd name="T83" fmla="*/ 30 h 101"/>
                        <a:gd name="T84" fmla="*/ 6 w 107"/>
                        <a:gd name="T85" fmla="*/ 36 h 101"/>
                        <a:gd name="T86" fmla="*/ 5 w 107"/>
                        <a:gd name="T87" fmla="*/ 43 h 101"/>
                        <a:gd name="T88" fmla="*/ 3 w 107"/>
                        <a:gd name="T89" fmla="*/ 52 h 1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7"/>
                        <a:gd name="T136" fmla="*/ 0 h 101"/>
                        <a:gd name="T137" fmla="*/ 107 w 107"/>
                        <a:gd name="T138" fmla="*/ 101 h 1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7" h="101">
                          <a:moveTo>
                            <a:pt x="2" y="54"/>
                          </a:moveTo>
                          <a:lnTo>
                            <a:pt x="1" y="50"/>
                          </a:lnTo>
                          <a:lnTo>
                            <a:pt x="1" y="45"/>
                          </a:lnTo>
                          <a:lnTo>
                            <a:pt x="1" y="40"/>
                          </a:lnTo>
                          <a:lnTo>
                            <a:pt x="0" y="36"/>
                          </a:lnTo>
                          <a:lnTo>
                            <a:pt x="0" y="34"/>
                          </a:lnTo>
                          <a:lnTo>
                            <a:pt x="1" y="31"/>
                          </a:lnTo>
                          <a:lnTo>
                            <a:pt x="3" y="27"/>
                          </a:lnTo>
                          <a:lnTo>
                            <a:pt x="5" y="24"/>
                          </a:lnTo>
                          <a:lnTo>
                            <a:pt x="9" y="19"/>
                          </a:lnTo>
                          <a:lnTo>
                            <a:pt x="12" y="17"/>
                          </a:lnTo>
                          <a:lnTo>
                            <a:pt x="15" y="13"/>
                          </a:lnTo>
                          <a:lnTo>
                            <a:pt x="16" y="12"/>
                          </a:lnTo>
                          <a:lnTo>
                            <a:pt x="21" y="9"/>
                          </a:lnTo>
                          <a:lnTo>
                            <a:pt x="24" y="7"/>
                          </a:lnTo>
                          <a:lnTo>
                            <a:pt x="28" y="5"/>
                          </a:lnTo>
                          <a:lnTo>
                            <a:pt x="34" y="3"/>
                          </a:lnTo>
                          <a:lnTo>
                            <a:pt x="38" y="2"/>
                          </a:lnTo>
                          <a:lnTo>
                            <a:pt x="42" y="0"/>
                          </a:lnTo>
                          <a:lnTo>
                            <a:pt x="45" y="0"/>
                          </a:lnTo>
                          <a:lnTo>
                            <a:pt x="49" y="0"/>
                          </a:lnTo>
                          <a:lnTo>
                            <a:pt x="53" y="0"/>
                          </a:lnTo>
                          <a:lnTo>
                            <a:pt x="57" y="0"/>
                          </a:lnTo>
                          <a:lnTo>
                            <a:pt x="61" y="1"/>
                          </a:lnTo>
                          <a:lnTo>
                            <a:pt x="64" y="1"/>
                          </a:lnTo>
                          <a:lnTo>
                            <a:pt x="67" y="3"/>
                          </a:lnTo>
                          <a:lnTo>
                            <a:pt x="70" y="3"/>
                          </a:lnTo>
                          <a:lnTo>
                            <a:pt x="72" y="4"/>
                          </a:lnTo>
                          <a:lnTo>
                            <a:pt x="76" y="4"/>
                          </a:lnTo>
                          <a:lnTo>
                            <a:pt x="79" y="7"/>
                          </a:lnTo>
                          <a:lnTo>
                            <a:pt x="83" y="9"/>
                          </a:lnTo>
                          <a:lnTo>
                            <a:pt x="85" y="11"/>
                          </a:lnTo>
                          <a:lnTo>
                            <a:pt x="87" y="13"/>
                          </a:lnTo>
                          <a:lnTo>
                            <a:pt x="90" y="16"/>
                          </a:lnTo>
                          <a:lnTo>
                            <a:pt x="91" y="19"/>
                          </a:lnTo>
                          <a:lnTo>
                            <a:pt x="94" y="23"/>
                          </a:lnTo>
                          <a:lnTo>
                            <a:pt x="96" y="27"/>
                          </a:lnTo>
                          <a:lnTo>
                            <a:pt x="97" y="32"/>
                          </a:lnTo>
                          <a:lnTo>
                            <a:pt x="98" y="35"/>
                          </a:lnTo>
                          <a:lnTo>
                            <a:pt x="98" y="39"/>
                          </a:lnTo>
                          <a:lnTo>
                            <a:pt x="99" y="42"/>
                          </a:lnTo>
                          <a:lnTo>
                            <a:pt x="100" y="44"/>
                          </a:lnTo>
                          <a:lnTo>
                            <a:pt x="100" y="48"/>
                          </a:lnTo>
                          <a:lnTo>
                            <a:pt x="101" y="52"/>
                          </a:lnTo>
                          <a:lnTo>
                            <a:pt x="102" y="54"/>
                          </a:lnTo>
                          <a:lnTo>
                            <a:pt x="102" y="57"/>
                          </a:lnTo>
                          <a:lnTo>
                            <a:pt x="103" y="60"/>
                          </a:lnTo>
                          <a:lnTo>
                            <a:pt x="103" y="64"/>
                          </a:lnTo>
                          <a:lnTo>
                            <a:pt x="103" y="67"/>
                          </a:lnTo>
                          <a:lnTo>
                            <a:pt x="105" y="71"/>
                          </a:lnTo>
                          <a:lnTo>
                            <a:pt x="105" y="75"/>
                          </a:lnTo>
                          <a:lnTo>
                            <a:pt x="106" y="79"/>
                          </a:lnTo>
                          <a:lnTo>
                            <a:pt x="105" y="81"/>
                          </a:lnTo>
                          <a:lnTo>
                            <a:pt x="104" y="84"/>
                          </a:lnTo>
                          <a:lnTo>
                            <a:pt x="103" y="87"/>
                          </a:lnTo>
                          <a:lnTo>
                            <a:pt x="103" y="90"/>
                          </a:lnTo>
                          <a:lnTo>
                            <a:pt x="101" y="93"/>
                          </a:lnTo>
                          <a:lnTo>
                            <a:pt x="100" y="94"/>
                          </a:lnTo>
                          <a:lnTo>
                            <a:pt x="98" y="96"/>
                          </a:lnTo>
                          <a:lnTo>
                            <a:pt x="97" y="98"/>
                          </a:lnTo>
                          <a:lnTo>
                            <a:pt x="97" y="100"/>
                          </a:lnTo>
                          <a:lnTo>
                            <a:pt x="96" y="98"/>
                          </a:lnTo>
                          <a:lnTo>
                            <a:pt x="94" y="96"/>
                          </a:lnTo>
                          <a:lnTo>
                            <a:pt x="94" y="94"/>
                          </a:lnTo>
                          <a:lnTo>
                            <a:pt x="94" y="91"/>
                          </a:lnTo>
                          <a:lnTo>
                            <a:pt x="94" y="88"/>
                          </a:lnTo>
                          <a:lnTo>
                            <a:pt x="96" y="88"/>
                          </a:lnTo>
                          <a:lnTo>
                            <a:pt x="97" y="85"/>
                          </a:lnTo>
                          <a:lnTo>
                            <a:pt x="98" y="82"/>
                          </a:lnTo>
                          <a:lnTo>
                            <a:pt x="99" y="80"/>
                          </a:lnTo>
                          <a:lnTo>
                            <a:pt x="100" y="77"/>
                          </a:lnTo>
                          <a:lnTo>
                            <a:pt x="101" y="74"/>
                          </a:lnTo>
                          <a:lnTo>
                            <a:pt x="100" y="72"/>
                          </a:lnTo>
                          <a:lnTo>
                            <a:pt x="100" y="68"/>
                          </a:lnTo>
                          <a:lnTo>
                            <a:pt x="99" y="65"/>
                          </a:lnTo>
                          <a:lnTo>
                            <a:pt x="99" y="63"/>
                          </a:lnTo>
                          <a:lnTo>
                            <a:pt x="97" y="61"/>
                          </a:lnTo>
                          <a:lnTo>
                            <a:pt x="97" y="60"/>
                          </a:lnTo>
                          <a:lnTo>
                            <a:pt x="95" y="59"/>
                          </a:lnTo>
                          <a:lnTo>
                            <a:pt x="93" y="58"/>
                          </a:lnTo>
                          <a:lnTo>
                            <a:pt x="92" y="59"/>
                          </a:lnTo>
                          <a:lnTo>
                            <a:pt x="90" y="60"/>
                          </a:lnTo>
                          <a:lnTo>
                            <a:pt x="90" y="61"/>
                          </a:lnTo>
                          <a:lnTo>
                            <a:pt x="89" y="65"/>
                          </a:lnTo>
                          <a:lnTo>
                            <a:pt x="87" y="65"/>
                          </a:lnTo>
                          <a:lnTo>
                            <a:pt x="85" y="66"/>
                          </a:lnTo>
                          <a:lnTo>
                            <a:pt x="84" y="67"/>
                          </a:lnTo>
                          <a:lnTo>
                            <a:pt x="82" y="68"/>
                          </a:lnTo>
                          <a:lnTo>
                            <a:pt x="81" y="64"/>
                          </a:lnTo>
                          <a:lnTo>
                            <a:pt x="79" y="58"/>
                          </a:lnTo>
                          <a:lnTo>
                            <a:pt x="78" y="55"/>
                          </a:lnTo>
                          <a:lnTo>
                            <a:pt x="76" y="53"/>
                          </a:lnTo>
                          <a:lnTo>
                            <a:pt x="74" y="50"/>
                          </a:lnTo>
                          <a:lnTo>
                            <a:pt x="72" y="48"/>
                          </a:lnTo>
                          <a:lnTo>
                            <a:pt x="71" y="46"/>
                          </a:lnTo>
                          <a:lnTo>
                            <a:pt x="69" y="42"/>
                          </a:lnTo>
                          <a:lnTo>
                            <a:pt x="69" y="39"/>
                          </a:lnTo>
                          <a:lnTo>
                            <a:pt x="69" y="37"/>
                          </a:lnTo>
                          <a:lnTo>
                            <a:pt x="68" y="34"/>
                          </a:lnTo>
                          <a:lnTo>
                            <a:pt x="67" y="31"/>
                          </a:lnTo>
                          <a:lnTo>
                            <a:pt x="65" y="29"/>
                          </a:lnTo>
                          <a:lnTo>
                            <a:pt x="63" y="27"/>
                          </a:lnTo>
                          <a:lnTo>
                            <a:pt x="60" y="27"/>
                          </a:lnTo>
                          <a:lnTo>
                            <a:pt x="57" y="26"/>
                          </a:lnTo>
                          <a:lnTo>
                            <a:pt x="54" y="26"/>
                          </a:lnTo>
                          <a:lnTo>
                            <a:pt x="52" y="26"/>
                          </a:lnTo>
                          <a:lnTo>
                            <a:pt x="50" y="26"/>
                          </a:lnTo>
                          <a:lnTo>
                            <a:pt x="47" y="26"/>
                          </a:lnTo>
                          <a:lnTo>
                            <a:pt x="45" y="26"/>
                          </a:lnTo>
                          <a:lnTo>
                            <a:pt x="42" y="26"/>
                          </a:lnTo>
                          <a:lnTo>
                            <a:pt x="40" y="26"/>
                          </a:lnTo>
                          <a:lnTo>
                            <a:pt x="38" y="27"/>
                          </a:lnTo>
                          <a:lnTo>
                            <a:pt x="36" y="27"/>
                          </a:lnTo>
                          <a:lnTo>
                            <a:pt x="33" y="28"/>
                          </a:lnTo>
                          <a:lnTo>
                            <a:pt x="31" y="27"/>
                          </a:lnTo>
                          <a:lnTo>
                            <a:pt x="28" y="27"/>
                          </a:lnTo>
                          <a:lnTo>
                            <a:pt x="26" y="27"/>
                          </a:lnTo>
                          <a:lnTo>
                            <a:pt x="23" y="27"/>
                          </a:lnTo>
                          <a:lnTo>
                            <a:pt x="22" y="27"/>
                          </a:lnTo>
                          <a:lnTo>
                            <a:pt x="19" y="26"/>
                          </a:lnTo>
                          <a:lnTo>
                            <a:pt x="17" y="25"/>
                          </a:lnTo>
                          <a:lnTo>
                            <a:pt x="16" y="25"/>
                          </a:lnTo>
                          <a:lnTo>
                            <a:pt x="14" y="26"/>
                          </a:lnTo>
                          <a:lnTo>
                            <a:pt x="12" y="27"/>
                          </a:lnTo>
                          <a:lnTo>
                            <a:pt x="10" y="28"/>
                          </a:lnTo>
                          <a:lnTo>
                            <a:pt x="9" y="30"/>
                          </a:lnTo>
                          <a:lnTo>
                            <a:pt x="7" y="32"/>
                          </a:lnTo>
                          <a:lnTo>
                            <a:pt x="7" y="34"/>
                          </a:lnTo>
                          <a:lnTo>
                            <a:pt x="6" y="36"/>
                          </a:lnTo>
                          <a:lnTo>
                            <a:pt x="6" y="39"/>
                          </a:lnTo>
                          <a:lnTo>
                            <a:pt x="5" y="41"/>
                          </a:lnTo>
                          <a:lnTo>
                            <a:pt x="5" y="43"/>
                          </a:lnTo>
                          <a:lnTo>
                            <a:pt x="5" y="46"/>
                          </a:lnTo>
                          <a:lnTo>
                            <a:pt x="4" y="50"/>
                          </a:lnTo>
                          <a:lnTo>
                            <a:pt x="3" y="52"/>
                          </a:lnTo>
                          <a:lnTo>
                            <a:pt x="2" y="54"/>
                          </a:lnTo>
                        </a:path>
                      </a:pathLst>
                    </a:custGeom>
                    <a:solidFill>
                      <a:srgbClr val="5F3F1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42" name="Group 178"/>
                    <p:cNvGrpSpPr/>
                    <p:nvPr/>
                  </p:nvGrpSpPr>
                  <p:grpSpPr bwMode="auto">
                    <a:xfrm>
                      <a:off x="3664" y="1774"/>
                      <a:ext cx="78" cy="45"/>
                      <a:chOff x="3664" y="1774"/>
                      <a:chExt cx="78" cy="45"/>
                    </a:xfrm>
                  </p:grpSpPr>
                  <p:sp>
                    <p:nvSpPr>
                      <p:cNvPr id="3490" name="Freeform 179"/>
                      <p:cNvSpPr/>
                      <p:nvPr/>
                    </p:nvSpPr>
                    <p:spPr bwMode="auto">
                      <a:xfrm>
                        <a:off x="3674" y="1774"/>
                        <a:ext cx="68" cy="17"/>
                      </a:xfrm>
                      <a:custGeom>
                        <a:avLst/>
                        <a:gdLst>
                          <a:gd name="T0" fmla="*/ 3 w 68"/>
                          <a:gd name="T1" fmla="*/ 12 h 17"/>
                          <a:gd name="T2" fmla="*/ 5 w 68"/>
                          <a:gd name="T3" fmla="*/ 10 h 17"/>
                          <a:gd name="T4" fmla="*/ 9 w 68"/>
                          <a:gd name="T5" fmla="*/ 8 h 17"/>
                          <a:gd name="T6" fmla="*/ 16 w 68"/>
                          <a:gd name="T7" fmla="*/ 4 h 17"/>
                          <a:gd name="T8" fmla="*/ 22 w 68"/>
                          <a:gd name="T9" fmla="*/ 3 h 17"/>
                          <a:gd name="T10" fmla="*/ 30 w 68"/>
                          <a:gd name="T11" fmla="*/ 1 h 17"/>
                          <a:gd name="T12" fmla="*/ 34 w 68"/>
                          <a:gd name="T13" fmla="*/ 0 h 17"/>
                          <a:gd name="T14" fmla="*/ 39 w 68"/>
                          <a:gd name="T15" fmla="*/ 1 h 17"/>
                          <a:gd name="T16" fmla="*/ 46 w 68"/>
                          <a:gd name="T17" fmla="*/ 1 h 17"/>
                          <a:gd name="T18" fmla="*/ 52 w 68"/>
                          <a:gd name="T19" fmla="*/ 1 h 17"/>
                          <a:gd name="T20" fmla="*/ 58 w 68"/>
                          <a:gd name="T21" fmla="*/ 4 h 17"/>
                          <a:gd name="T22" fmla="*/ 59 w 68"/>
                          <a:gd name="T23" fmla="*/ 5 h 17"/>
                          <a:gd name="T24" fmla="*/ 53 w 68"/>
                          <a:gd name="T25" fmla="*/ 3 h 17"/>
                          <a:gd name="T26" fmla="*/ 48 w 68"/>
                          <a:gd name="T27" fmla="*/ 3 h 17"/>
                          <a:gd name="T28" fmla="*/ 45 w 68"/>
                          <a:gd name="T29" fmla="*/ 4 h 17"/>
                          <a:gd name="T30" fmla="*/ 46 w 68"/>
                          <a:gd name="T31" fmla="*/ 5 h 17"/>
                          <a:gd name="T32" fmla="*/ 50 w 68"/>
                          <a:gd name="T33" fmla="*/ 6 h 17"/>
                          <a:gd name="T34" fmla="*/ 58 w 68"/>
                          <a:gd name="T35" fmla="*/ 8 h 17"/>
                          <a:gd name="T36" fmla="*/ 67 w 68"/>
                          <a:gd name="T37" fmla="*/ 11 h 17"/>
                          <a:gd name="T38" fmla="*/ 60 w 68"/>
                          <a:gd name="T39" fmla="*/ 9 h 17"/>
                          <a:gd name="T40" fmla="*/ 54 w 68"/>
                          <a:gd name="T41" fmla="*/ 8 h 17"/>
                          <a:gd name="T42" fmla="*/ 49 w 68"/>
                          <a:gd name="T43" fmla="*/ 8 h 17"/>
                          <a:gd name="T44" fmla="*/ 46 w 68"/>
                          <a:gd name="T45" fmla="*/ 8 h 17"/>
                          <a:gd name="T46" fmla="*/ 42 w 68"/>
                          <a:gd name="T47" fmla="*/ 6 h 17"/>
                          <a:gd name="T48" fmla="*/ 37 w 68"/>
                          <a:gd name="T49" fmla="*/ 6 h 17"/>
                          <a:gd name="T50" fmla="*/ 36 w 68"/>
                          <a:gd name="T51" fmla="*/ 6 h 17"/>
                          <a:gd name="T52" fmla="*/ 31 w 68"/>
                          <a:gd name="T53" fmla="*/ 6 h 17"/>
                          <a:gd name="T54" fmla="*/ 25 w 68"/>
                          <a:gd name="T55" fmla="*/ 5 h 17"/>
                          <a:gd name="T56" fmla="*/ 20 w 68"/>
                          <a:gd name="T57" fmla="*/ 6 h 17"/>
                          <a:gd name="T58" fmla="*/ 17 w 68"/>
                          <a:gd name="T59" fmla="*/ 9 h 17"/>
                          <a:gd name="T60" fmla="*/ 18 w 68"/>
                          <a:gd name="T61" fmla="*/ 9 h 17"/>
                          <a:gd name="T62" fmla="*/ 22 w 68"/>
                          <a:gd name="T63" fmla="*/ 8 h 17"/>
                          <a:gd name="T64" fmla="*/ 27 w 68"/>
                          <a:gd name="T65" fmla="*/ 8 h 17"/>
                          <a:gd name="T66" fmla="*/ 34 w 68"/>
                          <a:gd name="T67" fmla="*/ 9 h 17"/>
                          <a:gd name="T68" fmla="*/ 39 w 68"/>
                          <a:gd name="T69" fmla="*/ 9 h 17"/>
                          <a:gd name="T70" fmla="*/ 45 w 68"/>
                          <a:gd name="T71" fmla="*/ 11 h 17"/>
                          <a:gd name="T72" fmla="*/ 40 w 68"/>
                          <a:gd name="T73" fmla="*/ 11 h 17"/>
                          <a:gd name="T74" fmla="*/ 34 w 68"/>
                          <a:gd name="T75" fmla="*/ 10 h 17"/>
                          <a:gd name="T76" fmla="*/ 30 w 68"/>
                          <a:gd name="T77" fmla="*/ 9 h 17"/>
                          <a:gd name="T78" fmla="*/ 26 w 68"/>
                          <a:gd name="T79" fmla="*/ 10 h 17"/>
                          <a:gd name="T80" fmla="*/ 21 w 68"/>
                          <a:gd name="T81" fmla="*/ 11 h 17"/>
                          <a:gd name="T82" fmla="*/ 18 w 68"/>
                          <a:gd name="T83" fmla="*/ 12 h 17"/>
                          <a:gd name="T84" fmla="*/ 21 w 68"/>
                          <a:gd name="T85" fmla="*/ 12 h 17"/>
                          <a:gd name="T86" fmla="*/ 27 w 68"/>
                          <a:gd name="T87" fmla="*/ 12 h 17"/>
                          <a:gd name="T88" fmla="*/ 34 w 68"/>
                          <a:gd name="T89" fmla="*/ 12 h 17"/>
                          <a:gd name="T90" fmla="*/ 39 w 68"/>
                          <a:gd name="T91" fmla="*/ 13 h 17"/>
                          <a:gd name="T92" fmla="*/ 35 w 68"/>
                          <a:gd name="T93" fmla="*/ 13 h 17"/>
                          <a:gd name="T94" fmla="*/ 31 w 68"/>
                          <a:gd name="T95" fmla="*/ 13 h 17"/>
                          <a:gd name="T96" fmla="*/ 25 w 68"/>
                          <a:gd name="T97" fmla="*/ 14 h 17"/>
                          <a:gd name="T98" fmla="*/ 18 w 68"/>
                          <a:gd name="T99" fmla="*/ 16 h 17"/>
                          <a:gd name="T100" fmla="*/ 11 w 68"/>
                          <a:gd name="T101" fmla="*/ 14 h 17"/>
                          <a:gd name="T102" fmla="*/ 3 w 68"/>
                          <a:gd name="T103" fmla="*/ 14 h 17"/>
                          <a:gd name="T104" fmla="*/ 1 w 68"/>
                          <a:gd name="T105" fmla="*/ 14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
                          <a:gd name="T160" fmla="*/ 0 h 17"/>
                          <a:gd name="T161" fmla="*/ 68 w 68"/>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 h="17">
                            <a:moveTo>
                              <a:pt x="1" y="14"/>
                            </a:moveTo>
                            <a:lnTo>
                              <a:pt x="3" y="12"/>
                            </a:lnTo>
                            <a:lnTo>
                              <a:pt x="4" y="11"/>
                            </a:lnTo>
                            <a:lnTo>
                              <a:pt x="5" y="10"/>
                            </a:lnTo>
                            <a:lnTo>
                              <a:pt x="7" y="9"/>
                            </a:lnTo>
                            <a:lnTo>
                              <a:pt x="9" y="8"/>
                            </a:lnTo>
                            <a:lnTo>
                              <a:pt x="13" y="6"/>
                            </a:lnTo>
                            <a:lnTo>
                              <a:pt x="16" y="4"/>
                            </a:lnTo>
                            <a:lnTo>
                              <a:pt x="19" y="4"/>
                            </a:lnTo>
                            <a:lnTo>
                              <a:pt x="22" y="3"/>
                            </a:lnTo>
                            <a:lnTo>
                              <a:pt x="27" y="1"/>
                            </a:lnTo>
                            <a:lnTo>
                              <a:pt x="30" y="1"/>
                            </a:lnTo>
                            <a:lnTo>
                              <a:pt x="32" y="1"/>
                            </a:lnTo>
                            <a:lnTo>
                              <a:pt x="34" y="0"/>
                            </a:lnTo>
                            <a:lnTo>
                              <a:pt x="36" y="0"/>
                            </a:lnTo>
                            <a:lnTo>
                              <a:pt x="39" y="1"/>
                            </a:lnTo>
                            <a:lnTo>
                              <a:pt x="43" y="1"/>
                            </a:lnTo>
                            <a:lnTo>
                              <a:pt x="46" y="1"/>
                            </a:lnTo>
                            <a:lnTo>
                              <a:pt x="50" y="1"/>
                            </a:lnTo>
                            <a:lnTo>
                              <a:pt x="52" y="1"/>
                            </a:lnTo>
                            <a:lnTo>
                              <a:pt x="55" y="3"/>
                            </a:lnTo>
                            <a:lnTo>
                              <a:pt x="58" y="4"/>
                            </a:lnTo>
                            <a:lnTo>
                              <a:pt x="64" y="6"/>
                            </a:lnTo>
                            <a:lnTo>
                              <a:pt x="59" y="5"/>
                            </a:lnTo>
                            <a:lnTo>
                              <a:pt x="56" y="4"/>
                            </a:lnTo>
                            <a:lnTo>
                              <a:pt x="53" y="3"/>
                            </a:lnTo>
                            <a:lnTo>
                              <a:pt x="50" y="3"/>
                            </a:lnTo>
                            <a:lnTo>
                              <a:pt x="48" y="3"/>
                            </a:lnTo>
                            <a:lnTo>
                              <a:pt x="46" y="3"/>
                            </a:lnTo>
                            <a:lnTo>
                              <a:pt x="45" y="4"/>
                            </a:lnTo>
                            <a:lnTo>
                              <a:pt x="46" y="4"/>
                            </a:lnTo>
                            <a:lnTo>
                              <a:pt x="46" y="5"/>
                            </a:lnTo>
                            <a:lnTo>
                              <a:pt x="48" y="6"/>
                            </a:lnTo>
                            <a:lnTo>
                              <a:pt x="50" y="6"/>
                            </a:lnTo>
                            <a:lnTo>
                              <a:pt x="55" y="6"/>
                            </a:lnTo>
                            <a:lnTo>
                              <a:pt x="58" y="8"/>
                            </a:lnTo>
                            <a:lnTo>
                              <a:pt x="63" y="9"/>
                            </a:lnTo>
                            <a:lnTo>
                              <a:pt x="67" y="11"/>
                            </a:lnTo>
                            <a:lnTo>
                              <a:pt x="64" y="10"/>
                            </a:lnTo>
                            <a:lnTo>
                              <a:pt x="60" y="9"/>
                            </a:lnTo>
                            <a:lnTo>
                              <a:pt x="57" y="9"/>
                            </a:lnTo>
                            <a:lnTo>
                              <a:pt x="54" y="8"/>
                            </a:lnTo>
                            <a:lnTo>
                              <a:pt x="51" y="8"/>
                            </a:lnTo>
                            <a:lnTo>
                              <a:pt x="49" y="8"/>
                            </a:lnTo>
                            <a:lnTo>
                              <a:pt x="47" y="8"/>
                            </a:lnTo>
                            <a:lnTo>
                              <a:pt x="46" y="8"/>
                            </a:lnTo>
                            <a:lnTo>
                              <a:pt x="45" y="6"/>
                            </a:lnTo>
                            <a:lnTo>
                              <a:pt x="42" y="6"/>
                            </a:lnTo>
                            <a:lnTo>
                              <a:pt x="40" y="6"/>
                            </a:lnTo>
                            <a:lnTo>
                              <a:pt x="37" y="6"/>
                            </a:lnTo>
                            <a:lnTo>
                              <a:pt x="34" y="5"/>
                            </a:lnTo>
                            <a:lnTo>
                              <a:pt x="36" y="6"/>
                            </a:lnTo>
                            <a:lnTo>
                              <a:pt x="34" y="6"/>
                            </a:lnTo>
                            <a:lnTo>
                              <a:pt x="31" y="6"/>
                            </a:lnTo>
                            <a:lnTo>
                              <a:pt x="27" y="6"/>
                            </a:lnTo>
                            <a:lnTo>
                              <a:pt x="25" y="5"/>
                            </a:lnTo>
                            <a:lnTo>
                              <a:pt x="22" y="6"/>
                            </a:lnTo>
                            <a:lnTo>
                              <a:pt x="20" y="6"/>
                            </a:lnTo>
                            <a:lnTo>
                              <a:pt x="18" y="6"/>
                            </a:lnTo>
                            <a:lnTo>
                              <a:pt x="17" y="9"/>
                            </a:lnTo>
                            <a:lnTo>
                              <a:pt x="16" y="10"/>
                            </a:lnTo>
                            <a:lnTo>
                              <a:pt x="18" y="9"/>
                            </a:lnTo>
                            <a:lnTo>
                              <a:pt x="21" y="9"/>
                            </a:lnTo>
                            <a:lnTo>
                              <a:pt x="22" y="8"/>
                            </a:lnTo>
                            <a:lnTo>
                              <a:pt x="25" y="8"/>
                            </a:lnTo>
                            <a:lnTo>
                              <a:pt x="27" y="8"/>
                            </a:lnTo>
                            <a:lnTo>
                              <a:pt x="31" y="9"/>
                            </a:lnTo>
                            <a:lnTo>
                              <a:pt x="34" y="9"/>
                            </a:lnTo>
                            <a:lnTo>
                              <a:pt x="37" y="9"/>
                            </a:lnTo>
                            <a:lnTo>
                              <a:pt x="39" y="9"/>
                            </a:lnTo>
                            <a:lnTo>
                              <a:pt x="42" y="10"/>
                            </a:lnTo>
                            <a:lnTo>
                              <a:pt x="45" y="11"/>
                            </a:lnTo>
                            <a:lnTo>
                              <a:pt x="42" y="11"/>
                            </a:lnTo>
                            <a:lnTo>
                              <a:pt x="40" y="11"/>
                            </a:lnTo>
                            <a:lnTo>
                              <a:pt x="36" y="10"/>
                            </a:lnTo>
                            <a:lnTo>
                              <a:pt x="34" y="10"/>
                            </a:lnTo>
                            <a:lnTo>
                              <a:pt x="32" y="10"/>
                            </a:lnTo>
                            <a:lnTo>
                              <a:pt x="30" y="9"/>
                            </a:lnTo>
                            <a:lnTo>
                              <a:pt x="27" y="10"/>
                            </a:lnTo>
                            <a:lnTo>
                              <a:pt x="26" y="10"/>
                            </a:lnTo>
                            <a:lnTo>
                              <a:pt x="23" y="9"/>
                            </a:lnTo>
                            <a:lnTo>
                              <a:pt x="21" y="11"/>
                            </a:lnTo>
                            <a:lnTo>
                              <a:pt x="20" y="11"/>
                            </a:lnTo>
                            <a:lnTo>
                              <a:pt x="18" y="12"/>
                            </a:lnTo>
                            <a:lnTo>
                              <a:pt x="20" y="12"/>
                            </a:lnTo>
                            <a:lnTo>
                              <a:pt x="21" y="12"/>
                            </a:lnTo>
                            <a:lnTo>
                              <a:pt x="24" y="12"/>
                            </a:lnTo>
                            <a:lnTo>
                              <a:pt x="27" y="12"/>
                            </a:lnTo>
                            <a:lnTo>
                              <a:pt x="30" y="12"/>
                            </a:lnTo>
                            <a:lnTo>
                              <a:pt x="34" y="12"/>
                            </a:lnTo>
                            <a:lnTo>
                              <a:pt x="35" y="12"/>
                            </a:lnTo>
                            <a:lnTo>
                              <a:pt x="39" y="13"/>
                            </a:lnTo>
                            <a:lnTo>
                              <a:pt x="37" y="13"/>
                            </a:lnTo>
                            <a:lnTo>
                              <a:pt x="35" y="13"/>
                            </a:lnTo>
                            <a:lnTo>
                              <a:pt x="34" y="13"/>
                            </a:lnTo>
                            <a:lnTo>
                              <a:pt x="31" y="13"/>
                            </a:lnTo>
                            <a:lnTo>
                              <a:pt x="27" y="14"/>
                            </a:lnTo>
                            <a:lnTo>
                              <a:pt x="25" y="14"/>
                            </a:lnTo>
                            <a:lnTo>
                              <a:pt x="21" y="16"/>
                            </a:lnTo>
                            <a:lnTo>
                              <a:pt x="18" y="16"/>
                            </a:lnTo>
                            <a:lnTo>
                              <a:pt x="15" y="16"/>
                            </a:lnTo>
                            <a:lnTo>
                              <a:pt x="11" y="14"/>
                            </a:lnTo>
                            <a:lnTo>
                              <a:pt x="6" y="14"/>
                            </a:lnTo>
                            <a:lnTo>
                              <a:pt x="3" y="14"/>
                            </a:lnTo>
                            <a:lnTo>
                              <a:pt x="0" y="16"/>
                            </a:lnTo>
                            <a:lnTo>
                              <a:pt x="1" y="14"/>
                            </a:lnTo>
                          </a:path>
                        </a:pathLst>
                      </a:custGeom>
                      <a:solidFill>
                        <a:srgbClr val="3F1F0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91" name="Freeform 180"/>
                      <p:cNvSpPr/>
                      <p:nvPr/>
                    </p:nvSpPr>
                    <p:spPr bwMode="auto">
                      <a:xfrm>
                        <a:off x="3664" y="1802"/>
                        <a:ext cx="17" cy="17"/>
                      </a:xfrm>
                      <a:custGeom>
                        <a:avLst/>
                        <a:gdLst>
                          <a:gd name="T0" fmla="*/ 0 w 17"/>
                          <a:gd name="T1" fmla="*/ 16 h 17"/>
                          <a:gd name="T2" fmla="*/ 0 w 17"/>
                          <a:gd name="T3" fmla="*/ 14 h 17"/>
                          <a:gd name="T4" fmla="*/ 0 w 17"/>
                          <a:gd name="T5" fmla="*/ 11 h 17"/>
                          <a:gd name="T6" fmla="*/ 0 w 17"/>
                          <a:gd name="T7" fmla="*/ 9 h 17"/>
                          <a:gd name="T8" fmla="*/ 0 w 17"/>
                          <a:gd name="T9" fmla="*/ 8 h 17"/>
                          <a:gd name="T10" fmla="*/ 0 w 17"/>
                          <a:gd name="T11" fmla="*/ 8 h 17"/>
                          <a:gd name="T12" fmla="*/ 16 w 17"/>
                          <a:gd name="T13" fmla="*/ 6 h 17"/>
                          <a:gd name="T14" fmla="*/ 16 w 17"/>
                          <a:gd name="T15" fmla="*/ 3 h 17"/>
                          <a:gd name="T16" fmla="*/ 16 w 17"/>
                          <a:gd name="T17" fmla="*/ 0 h 17"/>
                          <a:gd name="T18" fmla="*/ 16 w 17"/>
                          <a:gd name="T19" fmla="*/ 1 h 17"/>
                          <a:gd name="T20" fmla="*/ 0 w 17"/>
                          <a:gd name="T21" fmla="*/ 3 h 17"/>
                          <a:gd name="T22" fmla="*/ 0 w 17"/>
                          <a:gd name="T23" fmla="*/ 4 h 17"/>
                          <a:gd name="T24" fmla="*/ 0 w 17"/>
                          <a:gd name="T25" fmla="*/ 6 h 17"/>
                          <a:gd name="T26" fmla="*/ 0 w 17"/>
                          <a:gd name="T27" fmla="*/ 8 h 17"/>
                          <a:gd name="T28" fmla="*/ 0 w 17"/>
                          <a:gd name="T29" fmla="*/ 9 h 17"/>
                          <a:gd name="T30" fmla="*/ 0 w 17"/>
                          <a:gd name="T31" fmla="*/ 12 h 17"/>
                          <a:gd name="T32" fmla="*/ 0 w 17"/>
                          <a:gd name="T33" fmla="*/ 16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7"/>
                          <a:gd name="T53" fmla="*/ 17 w 17"/>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7">
                            <a:moveTo>
                              <a:pt x="0" y="16"/>
                            </a:moveTo>
                            <a:lnTo>
                              <a:pt x="0" y="14"/>
                            </a:lnTo>
                            <a:lnTo>
                              <a:pt x="0" y="11"/>
                            </a:lnTo>
                            <a:lnTo>
                              <a:pt x="0" y="9"/>
                            </a:lnTo>
                            <a:lnTo>
                              <a:pt x="0" y="8"/>
                            </a:lnTo>
                            <a:lnTo>
                              <a:pt x="16" y="6"/>
                            </a:lnTo>
                            <a:lnTo>
                              <a:pt x="16" y="3"/>
                            </a:lnTo>
                            <a:lnTo>
                              <a:pt x="16" y="0"/>
                            </a:lnTo>
                            <a:lnTo>
                              <a:pt x="16" y="1"/>
                            </a:lnTo>
                            <a:lnTo>
                              <a:pt x="0" y="3"/>
                            </a:lnTo>
                            <a:lnTo>
                              <a:pt x="0" y="4"/>
                            </a:lnTo>
                            <a:lnTo>
                              <a:pt x="0" y="6"/>
                            </a:lnTo>
                            <a:lnTo>
                              <a:pt x="0" y="8"/>
                            </a:lnTo>
                            <a:lnTo>
                              <a:pt x="0" y="9"/>
                            </a:lnTo>
                            <a:lnTo>
                              <a:pt x="0" y="12"/>
                            </a:lnTo>
                            <a:lnTo>
                              <a:pt x="0" y="16"/>
                            </a:lnTo>
                          </a:path>
                        </a:pathLst>
                      </a:custGeom>
                      <a:solidFill>
                        <a:srgbClr val="3F1F0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grpSp>
            <p:grpSp>
              <p:nvGrpSpPr>
                <p:cNvPr id="43" name="Group 181"/>
                <p:cNvGrpSpPr/>
                <p:nvPr/>
              </p:nvGrpSpPr>
              <p:grpSpPr bwMode="auto">
                <a:xfrm>
                  <a:off x="3454" y="1882"/>
                  <a:ext cx="472" cy="207"/>
                  <a:chOff x="3454" y="1882"/>
                  <a:chExt cx="472" cy="207"/>
                </a:xfrm>
              </p:grpSpPr>
              <p:grpSp>
                <p:nvGrpSpPr>
                  <p:cNvPr id="44" name="Group 182"/>
                  <p:cNvGrpSpPr/>
                  <p:nvPr/>
                </p:nvGrpSpPr>
                <p:grpSpPr bwMode="auto">
                  <a:xfrm>
                    <a:off x="3454" y="1967"/>
                    <a:ext cx="63" cy="40"/>
                    <a:chOff x="3454" y="1967"/>
                    <a:chExt cx="63" cy="40"/>
                  </a:xfrm>
                </p:grpSpPr>
                <p:sp>
                  <p:nvSpPr>
                    <p:cNvPr id="3479" name="Freeform 183"/>
                    <p:cNvSpPr/>
                    <p:nvPr/>
                  </p:nvSpPr>
                  <p:spPr bwMode="auto">
                    <a:xfrm>
                      <a:off x="3454" y="1967"/>
                      <a:ext cx="63" cy="28"/>
                    </a:xfrm>
                    <a:custGeom>
                      <a:avLst/>
                      <a:gdLst>
                        <a:gd name="T0" fmla="*/ 26 w 63"/>
                        <a:gd name="T1" fmla="*/ 0 h 28"/>
                        <a:gd name="T2" fmla="*/ 29 w 63"/>
                        <a:gd name="T3" fmla="*/ 1 h 28"/>
                        <a:gd name="T4" fmla="*/ 33 w 63"/>
                        <a:gd name="T5" fmla="*/ 2 h 28"/>
                        <a:gd name="T6" fmla="*/ 35 w 63"/>
                        <a:gd name="T7" fmla="*/ 4 h 28"/>
                        <a:gd name="T8" fmla="*/ 37 w 63"/>
                        <a:gd name="T9" fmla="*/ 5 h 28"/>
                        <a:gd name="T10" fmla="*/ 39 w 63"/>
                        <a:gd name="T11" fmla="*/ 6 h 28"/>
                        <a:gd name="T12" fmla="*/ 40 w 63"/>
                        <a:gd name="T13" fmla="*/ 6 h 28"/>
                        <a:gd name="T14" fmla="*/ 43 w 63"/>
                        <a:gd name="T15" fmla="*/ 6 h 28"/>
                        <a:gd name="T16" fmla="*/ 45 w 63"/>
                        <a:gd name="T17" fmla="*/ 6 h 28"/>
                        <a:gd name="T18" fmla="*/ 49 w 63"/>
                        <a:gd name="T19" fmla="*/ 5 h 28"/>
                        <a:gd name="T20" fmla="*/ 62 w 63"/>
                        <a:gd name="T21" fmla="*/ 23 h 28"/>
                        <a:gd name="T22" fmla="*/ 59 w 63"/>
                        <a:gd name="T23" fmla="*/ 24 h 28"/>
                        <a:gd name="T24" fmla="*/ 58 w 63"/>
                        <a:gd name="T25" fmla="*/ 25 h 28"/>
                        <a:gd name="T26" fmla="*/ 56 w 63"/>
                        <a:gd name="T27" fmla="*/ 25 h 28"/>
                        <a:gd name="T28" fmla="*/ 54 w 63"/>
                        <a:gd name="T29" fmla="*/ 26 h 28"/>
                        <a:gd name="T30" fmla="*/ 53 w 63"/>
                        <a:gd name="T31" fmla="*/ 26 h 28"/>
                        <a:gd name="T32" fmla="*/ 50 w 63"/>
                        <a:gd name="T33" fmla="*/ 27 h 28"/>
                        <a:gd name="T34" fmla="*/ 47 w 63"/>
                        <a:gd name="T35" fmla="*/ 27 h 28"/>
                        <a:gd name="T36" fmla="*/ 44 w 63"/>
                        <a:gd name="T37" fmla="*/ 26 h 28"/>
                        <a:gd name="T38" fmla="*/ 42 w 63"/>
                        <a:gd name="T39" fmla="*/ 26 h 28"/>
                        <a:gd name="T40" fmla="*/ 39 w 63"/>
                        <a:gd name="T41" fmla="*/ 26 h 28"/>
                        <a:gd name="T42" fmla="*/ 35 w 63"/>
                        <a:gd name="T43" fmla="*/ 25 h 28"/>
                        <a:gd name="T44" fmla="*/ 33 w 63"/>
                        <a:gd name="T45" fmla="*/ 25 h 28"/>
                        <a:gd name="T46" fmla="*/ 31 w 63"/>
                        <a:gd name="T47" fmla="*/ 25 h 28"/>
                        <a:gd name="T48" fmla="*/ 30 w 63"/>
                        <a:gd name="T49" fmla="*/ 25 h 28"/>
                        <a:gd name="T50" fmla="*/ 28 w 63"/>
                        <a:gd name="T51" fmla="*/ 25 h 28"/>
                        <a:gd name="T52" fmla="*/ 25 w 63"/>
                        <a:gd name="T53" fmla="*/ 25 h 28"/>
                        <a:gd name="T54" fmla="*/ 23 w 63"/>
                        <a:gd name="T55" fmla="*/ 25 h 28"/>
                        <a:gd name="T56" fmla="*/ 18 w 63"/>
                        <a:gd name="T57" fmla="*/ 25 h 28"/>
                        <a:gd name="T58" fmla="*/ 16 w 63"/>
                        <a:gd name="T59" fmla="*/ 25 h 28"/>
                        <a:gd name="T60" fmla="*/ 13 w 63"/>
                        <a:gd name="T61" fmla="*/ 25 h 28"/>
                        <a:gd name="T62" fmla="*/ 11 w 63"/>
                        <a:gd name="T63" fmla="*/ 24 h 28"/>
                        <a:gd name="T64" fmla="*/ 10 w 63"/>
                        <a:gd name="T65" fmla="*/ 24 h 28"/>
                        <a:gd name="T66" fmla="*/ 8 w 63"/>
                        <a:gd name="T67" fmla="*/ 25 h 28"/>
                        <a:gd name="T68" fmla="*/ 5 w 63"/>
                        <a:gd name="T69" fmla="*/ 24 h 28"/>
                        <a:gd name="T70" fmla="*/ 3 w 63"/>
                        <a:gd name="T71" fmla="*/ 24 h 28"/>
                        <a:gd name="T72" fmla="*/ 1 w 63"/>
                        <a:gd name="T73" fmla="*/ 22 h 28"/>
                        <a:gd name="T74" fmla="*/ 0 w 63"/>
                        <a:gd name="T75" fmla="*/ 21 h 28"/>
                        <a:gd name="T76" fmla="*/ 0 w 63"/>
                        <a:gd name="T77" fmla="*/ 19 h 28"/>
                        <a:gd name="T78" fmla="*/ 0 w 63"/>
                        <a:gd name="T79" fmla="*/ 16 h 28"/>
                        <a:gd name="T80" fmla="*/ 2 w 63"/>
                        <a:gd name="T81" fmla="*/ 15 h 28"/>
                        <a:gd name="T82" fmla="*/ 3 w 63"/>
                        <a:gd name="T83" fmla="*/ 14 h 28"/>
                        <a:gd name="T84" fmla="*/ 5 w 63"/>
                        <a:gd name="T85" fmla="*/ 13 h 28"/>
                        <a:gd name="T86" fmla="*/ 8 w 63"/>
                        <a:gd name="T87" fmla="*/ 13 h 28"/>
                        <a:gd name="T88" fmla="*/ 9 w 63"/>
                        <a:gd name="T89" fmla="*/ 13 h 28"/>
                        <a:gd name="T90" fmla="*/ 12 w 63"/>
                        <a:gd name="T91" fmla="*/ 13 h 28"/>
                        <a:gd name="T92" fmla="*/ 14 w 63"/>
                        <a:gd name="T93" fmla="*/ 13 h 28"/>
                        <a:gd name="T94" fmla="*/ 16 w 63"/>
                        <a:gd name="T95" fmla="*/ 14 h 28"/>
                        <a:gd name="T96" fmla="*/ 18 w 63"/>
                        <a:gd name="T97" fmla="*/ 13 h 28"/>
                        <a:gd name="T98" fmla="*/ 21 w 63"/>
                        <a:gd name="T99" fmla="*/ 13 h 28"/>
                        <a:gd name="T100" fmla="*/ 23 w 63"/>
                        <a:gd name="T101" fmla="*/ 12 h 28"/>
                        <a:gd name="T102" fmla="*/ 26 w 63"/>
                        <a:gd name="T103" fmla="*/ 12 h 28"/>
                        <a:gd name="T104" fmla="*/ 27 w 63"/>
                        <a:gd name="T105" fmla="*/ 10 h 28"/>
                        <a:gd name="T106" fmla="*/ 28 w 63"/>
                        <a:gd name="T107" fmla="*/ 8 h 28"/>
                        <a:gd name="T108" fmla="*/ 28 w 63"/>
                        <a:gd name="T109" fmla="*/ 5 h 28"/>
                        <a:gd name="T110" fmla="*/ 27 w 63"/>
                        <a:gd name="T111" fmla="*/ 2 h 28"/>
                        <a:gd name="T112" fmla="*/ 26 w 63"/>
                        <a:gd name="T113" fmla="*/ 0 h 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28"/>
                        <a:gd name="T173" fmla="*/ 63 w 63"/>
                        <a:gd name="T174" fmla="*/ 28 h 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28">
                          <a:moveTo>
                            <a:pt x="26" y="0"/>
                          </a:moveTo>
                          <a:lnTo>
                            <a:pt x="29" y="1"/>
                          </a:lnTo>
                          <a:lnTo>
                            <a:pt x="33" y="2"/>
                          </a:lnTo>
                          <a:lnTo>
                            <a:pt x="35" y="4"/>
                          </a:lnTo>
                          <a:lnTo>
                            <a:pt x="37" y="5"/>
                          </a:lnTo>
                          <a:lnTo>
                            <a:pt x="39" y="6"/>
                          </a:lnTo>
                          <a:lnTo>
                            <a:pt x="40" y="6"/>
                          </a:lnTo>
                          <a:lnTo>
                            <a:pt x="43" y="6"/>
                          </a:lnTo>
                          <a:lnTo>
                            <a:pt x="45" y="6"/>
                          </a:lnTo>
                          <a:lnTo>
                            <a:pt x="49" y="5"/>
                          </a:lnTo>
                          <a:lnTo>
                            <a:pt x="62" y="23"/>
                          </a:lnTo>
                          <a:lnTo>
                            <a:pt x="59" y="24"/>
                          </a:lnTo>
                          <a:lnTo>
                            <a:pt x="58" y="25"/>
                          </a:lnTo>
                          <a:lnTo>
                            <a:pt x="56" y="25"/>
                          </a:lnTo>
                          <a:lnTo>
                            <a:pt x="54" y="26"/>
                          </a:lnTo>
                          <a:lnTo>
                            <a:pt x="53" y="26"/>
                          </a:lnTo>
                          <a:lnTo>
                            <a:pt x="50" y="27"/>
                          </a:lnTo>
                          <a:lnTo>
                            <a:pt x="47" y="27"/>
                          </a:lnTo>
                          <a:lnTo>
                            <a:pt x="44" y="26"/>
                          </a:lnTo>
                          <a:lnTo>
                            <a:pt x="42" y="26"/>
                          </a:lnTo>
                          <a:lnTo>
                            <a:pt x="39" y="26"/>
                          </a:lnTo>
                          <a:lnTo>
                            <a:pt x="35" y="25"/>
                          </a:lnTo>
                          <a:lnTo>
                            <a:pt x="33" y="25"/>
                          </a:lnTo>
                          <a:lnTo>
                            <a:pt x="31" y="25"/>
                          </a:lnTo>
                          <a:lnTo>
                            <a:pt x="30" y="25"/>
                          </a:lnTo>
                          <a:lnTo>
                            <a:pt x="28" y="25"/>
                          </a:lnTo>
                          <a:lnTo>
                            <a:pt x="25" y="25"/>
                          </a:lnTo>
                          <a:lnTo>
                            <a:pt x="23" y="25"/>
                          </a:lnTo>
                          <a:lnTo>
                            <a:pt x="18" y="25"/>
                          </a:lnTo>
                          <a:lnTo>
                            <a:pt x="16" y="25"/>
                          </a:lnTo>
                          <a:lnTo>
                            <a:pt x="13" y="25"/>
                          </a:lnTo>
                          <a:lnTo>
                            <a:pt x="11" y="24"/>
                          </a:lnTo>
                          <a:lnTo>
                            <a:pt x="10" y="24"/>
                          </a:lnTo>
                          <a:lnTo>
                            <a:pt x="8" y="25"/>
                          </a:lnTo>
                          <a:lnTo>
                            <a:pt x="5" y="24"/>
                          </a:lnTo>
                          <a:lnTo>
                            <a:pt x="3" y="24"/>
                          </a:lnTo>
                          <a:lnTo>
                            <a:pt x="1" y="22"/>
                          </a:lnTo>
                          <a:lnTo>
                            <a:pt x="0" y="21"/>
                          </a:lnTo>
                          <a:lnTo>
                            <a:pt x="0" y="19"/>
                          </a:lnTo>
                          <a:lnTo>
                            <a:pt x="0" y="16"/>
                          </a:lnTo>
                          <a:lnTo>
                            <a:pt x="2" y="15"/>
                          </a:lnTo>
                          <a:lnTo>
                            <a:pt x="3" y="14"/>
                          </a:lnTo>
                          <a:lnTo>
                            <a:pt x="5" y="13"/>
                          </a:lnTo>
                          <a:lnTo>
                            <a:pt x="8" y="13"/>
                          </a:lnTo>
                          <a:lnTo>
                            <a:pt x="9" y="13"/>
                          </a:lnTo>
                          <a:lnTo>
                            <a:pt x="12" y="13"/>
                          </a:lnTo>
                          <a:lnTo>
                            <a:pt x="14" y="13"/>
                          </a:lnTo>
                          <a:lnTo>
                            <a:pt x="16" y="14"/>
                          </a:lnTo>
                          <a:lnTo>
                            <a:pt x="18" y="13"/>
                          </a:lnTo>
                          <a:lnTo>
                            <a:pt x="21" y="13"/>
                          </a:lnTo>
                          <a:lnTo>
                            <a:pt x="23" y="12"/>
                          </a:lnTo>
                          <a:lnTo>
                            <a:pt x="26" y="12"/>
                          </a:lnTo>
                          <a:lnTo>
                            <a:pt x="27" y="10"/>
                          </a:lnTo>
                          <a:lnTo>
                            <a:pt x="28" y="8"/>
                          </a:lnTo>
                          <a:lnTo>
                            <a:pt x="28" y="5"/>
                          </a:lnTo>
                          <a:lnTo>
                            <a:pt x="27" y="2"/>
                          </a:lnTo>
                          <a:lnTo>
                            <a:pt x="26"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45" name="Group 184"/>
                    <p:cNvGrpSpPr/>
                    <p:nvPr/>
                  </p:nvGrpSpPr>
                  <p:grpSpPr bwMode="auto">
                    <a:xfrm>
                      <a:off x="3455" y="1967"/>
                      <a:ext cx="61" cy="40"/>
                      <a:chOff x="3455" y="1967"/>
                      <a:chExt cx="61" cy="40"/>
                    </a:xfrm>
                  </p:grpSpPr>
                  <p:sp>
                    <p:nvSpPr>
                      <p:cNvPr id="3481" name="Freeform 185"/>
                      <p:cNvSpPr/>
                      <p:nvPr/>
                    </p:nvSpPr>
                    <p:spPr bwMode="auto">
                      <a:xfrm>
                        <a:off x="3455" y="1983"/>
                        <a:ext cx="17" cy="17"/>
                      </a:xfrm>
                      <a:custGeom>
                        <a:avLst/>
                        <a:gdLst>
                          <a:gd name="T0" fmla="*/ 3 w 17"/>
                          <a:gd name="T1" fmla="*/ 0 h 17"/>
                          <a:gd name="T2" fmla="*/ 6 w 17"/>
                          <a:gd name="T3" fmla="*/ 0 h 17"/>
                          <a:gd name="T4" fmla="*/ 12 w 17"/>
                          <a:gd name="T5" fmla="*/ 0 h 17"/>
                          <a:gd name="T6" fmla="*/ 16 w 17"/>
                          <a:gd name="T7" fmla="*/ 2 h 17"/>
                          <a:gd name="T8" fmla="*/ 16 w 17"/>
                          <a:gd name="T9" fmla="*/ 2 h 17"/>
                          <a:gd name="T10" fmla="*/ 16 w 17"/>
                          <a:gd name="T11" fmla="*/ 4 h 17"/>
                          <a:gd name="T12" fmla="*/ 16 w 17"/>
                          <a:gd name="T13" fmla="*/ 6 h 17"/>
                          <a:gd name="T14" fmla="*/ 16 w 17"/>
                          <a:gd name="T15" fmla="*/ 11 h 17"/>
                          <a:gd name="T16" fmla="*/ 16 w 17"/>
                          <a:gd name="T17" fmla="*/ 13 h 17"/>
                          <a:gd name="T18" fmla="*/ 16 w 17"/>
                          <a:gd name="T19" fmla="*/ 16 h 17"/>
                          <a:gd name="T20" fmla="*/ 12 w 17"/>
                          <a:gd name="T21" fmla="*/ 16 h 17"/>
                          <a:gd name="T22" fmla="*/ 9 w 17"/>
                          <a:gd name="T23" fmla="*/ 16 h 17"/>
                          <a:gd name="T24" fmla="*/ 6 w 17"/>
                          <a:gd name="T25" fmla="*/ 13 h 17"/>
                          <a:gd name="T26" fmla="*/ 3 w 17"/>
                          <a:gd name="T27" fmla="*/ 13 h 17"/>
                          <a:gd name="T28" fmla="*/ 0 w 17"/>
                          <a:gd name="T29" fmla="*/ 11 h 17"/>
                          <a:gd name="T30" fmla="*/ 0 w 17"/>
                          <a:gd name="T31" fmla="*/ 9 h 17"/>
                          <a:gd name="T32" fmla="*/ 0 w 17"/>
                          <a:gd name="T33" fmla="*/ 6 h 17"/>
                          <a:gd name="T34" fmla="*/ 0 w 17"/>
                          <a:gd name="T35" fmla="*/ 4 h 17"/>
                          <a:gd name="T36" fmla="*/ 0 w 17"/>
                          <a:gd name="T37" fmla="*/ 2 h 17"/>
                          <a:gd name="T38" fmla="*/ 3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3" y="0"/>
                            </a:moveTo>
                            <a:lnTo>
                              <a:pt x="6" y="0"/>
                            </a:lnTo>
                            <a:lnTo>
                              <a:pt x="12" y="0"/>
                            </a:lnTo>
                            <a:lnTo>
                              <a:pt x="16" y="2"/>
                            </a:lnTo>
                            <a:lnTo>
                              <a:pt x="16" y="4"/>
                            </a:lnTo>
                            <a:lnTo>
                              <a:pt x="16" y="6"/>
                            </a:lnTo>
                            <a:lnTo>
                              <a:pt x="16" y="11"/>
                            </a:lnTo>
                            <a:lnTo>
                              <a:pt x="16" y="13"/>
                            </a:lnTo>
                            <a:lnTo>
                              <a:pt x="16" y="16"/>
                            </a:lnTo>
                            <a:lnTo>
                              <a:pt x="12" y="16"/>
                            </a:lnTo>
                            <a:lnTo>
                              <a:pt x="9" y="16"/>
                            </a:lnTo>
                            <a:lnTo>
                              <a:pt x="6" y="13"/>
                            </a:lnTo>
                            <a:lnTo>
                              <a:pt x="3" y="13"/>
                            </a:lnTo>
                            <a:lnTo>
                              <a:pt x="0" y="11"/>
                            </a:lnTo>
                            <a:lnTo>
                              <a:pt x="0" y="9"/>
                            </a:lnTo>
                            <a:lnTo>
                              <a:pt x="0" y="6"/>
                            </a:lnTo>
                            <a:lnTo>
                              <a:pt x="0" y="4"/>
                            </a:lnTo>
                            <a:lnTo>
                              <a:pt x="0" y="2"/>
                            </a:lnTo>
                            <a:lnTo>
                              <a:pt x="3"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46" name="Group 186"/>
                      <p:cNvGrpSpPr/>
                      <p:nvPr/>
                    </p:nvGrpSpPr>
                    <p:grpSpPr bwMode="auto">
                      <a:xfrm>
                        <a:off x="3465" y="1967"/>
                        <a:ext cx="51" cy="40"/>
                        <a:chOff x="3465" y="1967"/>
                        <a:chExt cx="51" cy="40"/>
                      </a:xfrm>
                    </p:grpSpPr>
                    <p:sp>
                      <p:nvSpPr>
                        <p:cNvPr id="3483" name="Freeform 187"/>
                        <p:cNvSpPr/>
                        <p:nvPr/>
                      </p:nvSpPr>
                      <p:spPr bwMode="auto">
                        <a:xfrm>
                          <a:off x="3465" y="1967"/>
                          <a:ext cx="22" cy="19"/>
                        </a:xfrm>
                        <a:custGeom>
                          <a:avLst/>
                          <a:gdLst>
                            <a:gd name="T0" fmla="*/ 0 w 22"/>
                            <a:gd name="T1" fmla="*/ 18 h 19"/>
                            <a:gd name="T2" fmla="*/ 1 w 22"/>
                            <a:gd name="T3" fmla="*/ 17 h 19"/>
                            <a:gd name="T4" fmla="*/ 1 w 22"/>
                            <a:gd name="T5" fmla="*/ 15 h 19"/>
                            <a:gd name="T6" fmla="*/ 1 w 22"/>
                            <a:gd name="T7" fmla="*/ 13 h 19"/>
                            <a:gd name="T8" fmla="*/ 2 w 22"/>
                            <a:gd name="T9" fmla="*/ 12 h 19"/>
                            <a:gd name="T10" fmla="*/ 3 w 22"/>
                            <a:gd name="T11" fmla="*/ 12 h 19"/>
                            <a:gd name="T12" fmla="*/ 4 w 22"/>
                            <a:gd name="T13" fmla="*/ 12 h 19"/>
                            <a:gd name="T14" fmla="*/ 6 w 22"/>
                            <a:gd name="T15" fmla="*/ 12 h 19"/>
                            <a:gd name="T16" fmla="*/ 7 w 22"/>
                            <a:gd name="T17" fmla="*/ 12 h 19"/>
                            <a:gd name="T18" fmla="*/ 9 w 22"/>
                            <a:gd name="T19" fmla="*/ 12 h 19"/>
                            <a:gd name="T20" fmla="*/ 10 w 22"/>
                            <a:gd name="T21" fmla="*/ 12 h 19"/>
                            <a:gd name="T22" fmla="*/ 12 w 22"/>
                            <a:gd name="T23" fmla="*/ 11 h 19"/>
                            <a:gd name="T24" fmla="*/ 14 w 22"/>
                            <a:gd name="T25" fmla="*/ 10 h 19"/>
                            <a:gd name="T26" fmla="*/ 15 w 22"/>
                            <a:gd name="T27" fmla="*/ 9 h 19"/>
                            <a:gd name="T28" fmla="*/ 16 w 22"/>
                            <a:gd name="T29" fmla="*/ 8 h 19"/>
                            <a:gd name="T30" fmla="*/ 16 w 22"/>
                            <a:gd name="T31" fmla="*/ 7 h 19"/>
                            <a:gd name="T32" fmla="*/ 15 w 22"/>
                            <a:gd name="T33" fmla="*/ 5 h 19"/>
                            <a:gd name="T34" fmla="*/ 14 w 22"/>
                            <a:gd name="T35" fmla="*/ 2 h 19"/>
                            <a:gd name="T36" fmla="*/ 14 w 22"/>
                            <a:gd name="T37" fmla="*/ 0 h 19"/>
                            <a:gd name="T38" fmla="*/ 15 w 22"/>
                            <a:gd name="T39" fmla="*/ 1 h 19"/>
                            <a:gd name="T40" fmla="*/ 16 w 22"/>
                            <a:gd name="T41" fmla="*/ 3 h 19"/>
                            <a:gd name="T42" fmla="*/ 17 w 22"/>
                            <a:gd name="T43" fmla="*/ 6 h 19"/>
                            <a:gd name="T44" fmla="*/ 17 w 22"/>
                            <a:gd name="T45" fmla="*/ 7 h 19"/>
                            <a:gd name="T46" fmla="*/ 19 w 22"/>
                            <a:gd name="T47" fmla="*/ 8 h 19"/>
                            <a:gd name="T48" fmla="*/ 21 w 22"/>
                            <a:gd name="T49" fmla="*/ 10 h 19"/>
                            <a:gd name="T50" fmla="*/ 19 w 22"/>
                            <a:gd name="T51" fmla="*/ 9 h 19"/>
                            <a:gd name="T52" fmla="*/ 17 w 22"/>
                            <a:gd name="T53" fmla="*/ 10 h 19"/>
                            <a:gd name="T54" fmla="*/ 16 w 22"/>
                            <a:gd name="T55" fmla="*/ 10 h 19"/>
                            <a:gd name="T56" fmla="*/ 14 w 22"/>
                            <a:gd name="T57" fmla="*/ 11 h 19"/>
                            <a:gd name="T58" fmla="*/ 14 w 22"/>
                            <a:gd name="T59" fmla="*/ 12 h 19"/>
                            <a:gd name="T60" fmla="*/ 14 w 22"/>
                            <a:gd name="T61" fmla="*/ 12 h 19"/>
                            <a:gd name="T62" fmla="*/ 15 w 22"/>
                            <a:gd name="T63" fmla="*/ 13 h 19"/>
                            <a:gd name="T64" fmla="*/ 16 w 22"/>
                            <a:gd name="T65" fmla="*/ 15 h 19"/>
                            <a:gd name="T66" fmla="*/ 15 w 22"/>
                            <a:gd name="T67" fmla="*/ 14 h 19"/>
                            <a:gd name="T68" fmla="*/ 14 w 22"/>
                            <a:gd name="T69" fmla="*/ 12 h 19"/>
                            <a:gd name="T70" fmla="*/ 13 w 22"/>
                            <a:gd name="T71" fmla="*/ 12 h 19"/>
                            <a:gd name="T72" fmla="*/ 12 w 22"/>
                            <a:gd name="T73" fmla="*/ 12 h 19"/>
                            <a:gd name="T74" fmla="*/ 11 w 22"/>
                            <a:gd name="T75" fmla="*/ 12 h 19"/>
                            <a:gd name="T76" fmla="*/ 10 w 22"/>
                            <a:gd name="T77" fmla="*/ 12 h 19"/>
                            <a:gd name="T78" fmla="*/ 9 w 22"/>
                            <a:gd name="T79" fmla="*/ 13 h 19"/>
                            <a:gd name="T80" fmla="*/ 7 w 22"/>
                            <a:gd name="T81" fmla="*/ 13 h 19"/>
                            <a:gd name="T82" fmla="*/ 5 w 22"/>
                            <a:gd name="T83" fmla="*/ 12 h 19"/>
                            <a:gd name="T84" fmla="*/ 4 w 22"/>
                            <a:gd name="T85" fmla="*/ 12 h 19"/>
                            <a:gd name="T86" fmla="*/ 2 w 22"/>
                            <a:gd name="T87" fmla="*/ 13 h 19"/>
                            <a:gd name="T88" fmla="*/ 1 w 22"/>
                            <a:gd name="T89" fmla="*/ 15 h 19"/>
                            <a:gd name="T90" fmla="*/ 1 w 22"/>
                            <a:gd name="T91" fmla="*/ 16 h 19"/>
                            <a:gd name="T92" fmla="*/ 1 w 22"/>
                            <a:gd name="T93" fmla="*/ 17 h 19"/>
                            <a:gd name="T94" fmla="*/ 0 w 22"/>
                            <a:gd name="T95" fmla="*/ 18 h 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19"/>
                            <a:gd name="T146" fmla="*/ 22 w 22"/>
                            <a:gd name="T147" fmla="*/ 19 h 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19">
                              <a:moveTo>
                                <a:pt x="0" y="18"/>
                              </a:moveTo>
                              <a:lnTo>
                                <a:pt x="1" y="17"/>
                              </a:lnTo>
                              <a:lnTo>
                                <a:pt x="1" y="15"/>
                              </a:lnTo>
                              <a:lnTo>
                                <a:pt x="1" y="13"/>
                              </a:lnTo>
                              <a:lnTo>
                                <a:pt x="2" y="12"/>
                              </a:lnTo>
                              <a:lnTo>
                                <a:pt x="3" y="12"/>
                              </a:lnTo>
                              <a:lnTo>
                                <a:pt x="4" y="12"/>
                              </a:lnTo>
                              <a:lnTo>
                                <a:pt x="6" y="12"/>
                              </a:lnTo>
                              <a:lnTo>
                                <a:pt x="7" y="12"/>
                              </a:lnTo>
                              <a:lnTo>
                                <a:pt x="9" y="12"/>
                              </a:lnTo>
                              <a:lnTo>
                                <a:pt x="10" y="12"/>
                              </a:lnTo>
                              <a:lnTo>
                                <a:pt x="12" y="11"/>
                              </a:lnTo>
                              <a:lnTo>
                                <a:pt x="14" y="10"/>
                              </a:lnTo>
                              <a:lnTo>
                                <a:pt x="15" y="9"/>
                              </a:lnTo>
                              <a:lnTo>
                                <a:pt x="16" y="8"/>
                              </a:lnTo>
                              <a:lnTo>
                                <a:pt x="16" y="7"/>
                              </a:lnTo>
                              <a:lnTo>
                                <a:pt x="15" y="5"/>
                              </a:lnTo>
                              <a:lnTo>
                                <a:pt x="14" y="2"/>
                              </a:lnTo>
                              <a:lnTo>
                                <a:pt x="14" y="0"/>
                              </a:lnTo>
                              <a:lnTo>
                                <a:pt x="15" y="1"/>
                              </a:lnTo>
                              <a:lnTo>
                                <a:pt x="16" y="3"/>
                              </a:lnTo>
                              <a:lnTo>
                                <a:pt x="17" y="6"/>
                              </a:lnTo>
                              <a:lnTo>
                                <a:pt x="17" y="7"/>
                              </a:lnTo>
                              <a:lnTo>
                                <a:pt x="19" y="8"/>
                              </a:lnTo>
                              <a:lnTo>
                                <a:pt x="21" y="10"/>
                              </a:lnTo>
                              <a:lnTo>
                                <a:pt x="19" y="9"/>
                              </a:lnTo>
                              <a:lnTo>
                                <a:pt x="17" y="10"/>
                              </a:lnTo>
                              <a:lnTo>
                                <a:pt x="16" y="10"/>
                              </a:lnTo>
                              <a:lnTo>
                                <a:pt x="14" y="11"/>
                              </a:lnTo>
                              <a:lnTo>
                                <a:pt x="14" y="12"/>
                              </a:lnTo>
                              <a:lnTo>
                                <a:pt x="15" y="13"/>
                              </a:lnTo>
                              <a:lnTo>
                                <a:pt x="16" y="15"/>
                              </a:lnTo>
                              <a:lnTo>
                                <a:pt x="15" y="14"/>
                              </a:lnTo>
                              <a:lnTo>
                                <a:pt x="14" y="12"/>
                              </a:lnTo>
                              <a:lnTo>
                                <a:pt x="13" y="12"/>
                              </a:lnTo>
                              <a:lnTo>
                                <a:pt x="12" y="12"/>
                              </a:lnTo>
                              <a:lnTo>
                                <a:pt x="11" y="12"/>
                              </a:lnTo>
                              <a:lnTo>
                                <a:pt x="10" y="12"/>
                              </a:lnTo>
                              <a:lnTo>
                                <a:pt x="9" y="13"/>
                              </a:lnTo>
                              <a:lnTo>
                                <a:pt x="7" y="13"/>
                              </a:lnTo>
                              <a:lnTo>
                                <a:pt x="5" y="12"/>
                              </a:lnTo>
                              <a:lnTo>
                                <a:pt x="4" y="12"/>
                              </a:lnTo>
                              <a:lnTo>
                                <a:pt x="2" y="13"/>
                              </a:lnTo>
                              <a:lnTo>
                                <a:pt x="1" y="15"/>
                              </a:lnTo>
                              <a:lnTo>
                                <a:pt x="1" y="16"/>
                              </a:lnTo>
                              <a:lnTo>
                                <a:pt x="1" y="17"/>
                              </a:lnTo>
                              <a:lnTo>
                                <a:pt x="0" y="18"/>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84" name="Freeform 188"/>
                        <p:cNvSpPr/>
                        <p:nvPr/>
                      </p:nvSpPr>
                      <p:spPr bwMode="auto">
                        <a:xfrm>
                          <a:off x="3474" y="1990"/>
                          <a:ext cx="22" cy="17"/>
                        </a:xfrm>
                        <a:custGeom>
                          <a:avLst/>
                          <a:gdLst>
                            <a:gd name="T0" fmla="*/ 0 w 22"/>
                            <a:gd name="T1" fmla="*/ 5 h 17"/>
                            <a:gd name="T2" fmla="*/ 0 w 22"/>
                            <a:gd name="T3" fmla="*/ 10 h 17"/>
                            <a:gd name="T4" fmla="*/ 0 w 22"/>
                            <a:gd name="T5" fmla="*/ 10 h 17"/>
                            <a:gd name="T6" fmla="*/ 0 w 22"/>
                            <a:gd name="T7" fmla="*/ 10 h 17"/>
                            <a:gd name="T8" fmla="*/ 1 w 22"/>
                            <a:gd name="T9" fmla="*/ 16 h 17"/>
                            <a:gd name="T10" fmla="*/ 4 w 22"/>
                            <a:gd name="T11" fmla="*/ 16 h 17"/>
                            <a:gd name="T12" fmla="*/ 6 w 22"/>
                            <a:gd name="T13" fmla="*/ 16 h 17"/>
                            <a:gd name="T14" fmla="*/ 7 w 22"/>
                            <a:gd name="T15" fmla="*/ 16 h 17"/>
                            <a:gd name="T16" fmla="*/ 9 w 22"/>
                            <a:gd name="T17" fmla="*/ 10 h 17"/>
                            <a:gd name="T18" fmla="*/ 11 w 22"/>
                            <a:gd name="T19" fmla="*/ 10 h 17"/>
                            <a:gd name="T20" fmla="*/ 12 w 22"/>
                            <a:gd name="T21" fmla="*/ 10 h 17"/>
                            <a:gd name="T22" fmla="*/ 14 w 22"/>
                            <a:gd name="T23" fmla="*/ 16 h 17"/>
                            <a:gd name="T24" fmla="*/ 16 w 22"/>
                            <a:gd name="T25" fmla="*/ 16 h 17"/>
                            <a:gd name="T26" fmla="*/ 17 w 22"/>
                            <a:gd name="T27" fmla="*/ 16 h 17"/>
                            <a:gd name="T28" fmla="*/ 20 w 22"/>
                            <a:gd name="T29" fmla="*/ 16 h 17"/>
                            <a:gd name="T30" fmla="*/ 21 w 22"/>
                            <a:gd name="T31" fmla="*/ 16 h 17"/>
                            <a:gd name="T32" fmla="*/ 20 w 22"/>
                            <a:gd name="T33" fmla="*/ 16 h 17"/>
                            <a:gd name="T34" fmla="*/ 19 w 22"/>
                            <a:gd name="T35" fmla="*/ 16 h 17"/>
                            <a:gd name="T36" fmla="*/ 17 w 22"/>
                            <a:gd name="T37" fmla="*/ 10 h 17"/>
                            <a:gd name="T38" fmla="*/ 15 w 22"/>
                            <a:gd name="T39" fmla="*/ 10 h 17"/>
                            <a:gd name="T40" fmla="*/ 14 w 22"/>
                            <a:gd name="T41" fmla="*/ 10 h 17"/>
                            <a:gd name="T42" fmla="*/ 13 w 22"/>
                            <a:gd name="T43" fmla="*/ 10 h 17"/>
                            <a:gd name="T44" fmla="*/ 12 w 22"/>
                            <a:gd name="T45" fmla="*/ 5 h 17"/>
                            <a:gd name="T46" fmla="*/ 11 w 22"/>
                            <a:gd name="T47" fmla="*/ 5 h 17"/>
                            <a:gd name="T48" fmla="*/ 9 w 22"/>
                            <a:gd name="T49" fmla="*/ 5 h 17"/>
                            <a:gd name="T50" fmla="*/ 8 w 22"/>
                            <a:gd name="T51" fmla="*/ 10 h 17"/>
                            <a:gd name="T52" fmla="*/ 8 w 22"/>
                            <a:gd name="T53" fmla="*/ 5 h 17"/>
                            <a:gd name="T54" fmla="*/ 8 w 22"/>
                            <a:gd name="T55" fmla="*/ 5 h 17"/>
                            <a:gd name="T56" fmla="*/ 8 w 22"/>
                            <a:gd name="T57" fmla="*/ 0 h 17"/>
                            <a:gd name="T58" fmla="*/ 7 w 22"/>
                            <a:gd name="T59" fmla="*/ 0 h 17"/>
                            <a:gd name="T60" fmla="*/ 7 w 22"/>
                            <a:gd name="T61" fmla="*/ 5 h 17"/>
                            <a:gd name="T62" fmla="*/ 7 w 22"/>
                            <a:gd name="T63" fmla="*/ 5 h 17"/>
                            <a:gd name="T64" fmla="*/ 7 w 22"/>
                            <a:gd name="T65" fmla="*/ 10 h 17"/>
                            <a:gd name="T66" fmla="*/ 5 w 22"/>
                            <a:gd name="T67" fmla="*/ 10 h 17"/>
                            <a:gd name="T68" fmla="*/ 4 w 22"/>
                            <a:gd name="T69" fmla="*/ 10 h 17"/>
                            <a:gd name="T70" fmla="*/ 2 w 22"/>
                            <a:gd name="T71" fmla="*/ 10 h 17"/>
                            <a:gd name="T72" fmla="*/ 1 w 22"/>
                            <a:gd name="T73" fmla="*/ 10 h 17"/>
                            <a:gd name="T74" fmla="*/ 0 w 22"/>
                            <a:gd name="T75" fmla="*/ 10 h 17"/>
                            <a:gd name="T76" fmla="*/ 0 w 22"/>
                            <a:gd name="T77" fmla="*/ 5 h 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
                            <a:gd name="T118" fmla="*/ 0 h 17"/>
                            <a:gd name="T119" fmla="*/ 22 w 22"/>
                            <a:gd name="T120" fmla="*/ 17 h 1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 h="17">
                              <a:moveTo>
                                <a:pt x="0" y="5"/>
                              </a:moveTo>
                              <a:lnTo>
                                <a:pt x="0" y="10"/>
                              </a:lnTo>
                              <a:lnTo>
                                <a:pt x="1" y="16"/>
                              </a:lnTo>
                              <a:lnTo>
                                <a:pt x="4" y="16"/>
                              </a:lnTo>
                              <a:lnTo>
                                <a:pt x="6" y="16"/>
                              </a:lnTo>
                              <a:lnTo>
                                <a:pt x="7" y="16"/>
                              </a:lnTo>
                              <a:lnTo>
                                <a:pt x="9" y="10"/>
                              </a:lnTo>
                              <a:lnTo>
                                <a:pt x="11" y="10"/>
                              </a:lnTo>
                              <a:lnTo>
                                <a:pt x="12" y="10"/>
                              </a:lnTo>
                              <a:lnTo>
                                <a:pt x="14" y="16"/>
                              </a:lnTo>
                              <a:lnTo>
                                <a:pt x="16" y="16"/>
                              </a:lnTo>
                              <a:lnTo>
                                <a:pt x="17" y="16"/>
                              </a:lnTo>
                              <a:lnTo>
                                <a:pt x="20" y="16"/>
                              </a:lnTo>
                              <a:lnTo>
                                <a:pt x="21" y="16"/>
                              </a:lnTo>
                              <a:lnTo>
                                <a:pt x="20" y="16"/>
                              </a:lnTo>
                              <a:lnTo>
                                <a:pt x="19" y="16"/>
                              </a:lnTo>
                              <a:lnTo>
                                <a:pt x="17" y="10"/>
                              </a:lnTo>
                              <a:lnTo>
                                <a:pt x="15" y="10"/>
                              </a:lnTo>
                              <a:lnTo>
                                <a:pt x="14" y="10"/>
                              </a:lnTo>
                              <a:lnTo>
                                <a:pt x="13" y="10"/>
                              </a:lnTo>
                              <a:lnTo>
                                <a:pt x="12" y="5"/>
                              </a:lnTo>
                              <a:lnTo>
                                <a:pt x="11" y="5"/>
                              </a:lnTo>
                              <a:lnTo>
                                <a:pt x="9" y="5"/>
                              </a:lnTo>
                              <a:lnTo>
                                <a:pt x="8" y="10"/>
                              </a:lnTo>
                              <a:lnTo>
                                <a:pt x="8" y="5"/>
                              </a:lnTo>
                              <a:lnTo>
                                <a:pt x="8" y="0"/>
                              </a:lnTo>
                              <a:lnTo>
                                <a:pt x="7" y="0"/>
                              </a:lnTo>
                              <a:lnTo>
                                <a:pt x="7" y="5"/>
                              </a:lnTo>
                              <a:lnTo>
                                <a:pt x="7" y="10"/>
                              </a:lnTo>
                              <a:lnTo>
                                <a:pt x="5" y="10"/>
                              </a:lnTo>
                              <a:lnTo>
                                <a:pt x="4" y="10"/>
                              </a:lnTo>
                              <a:lnTo>
                                <a:pt x="2" y="10"/>
                              </a:lnTo>
                              <a:lnTo>
                                <a:pt x="1" y="10"/>
                              </a:lnTo>
                              <a:lnTo>
                                <a:pt x="0" y="10"/>
                              </a:lnTo>
                              <a:lnTo>
                                <a:pt x="0" y="5"/>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85" name="Freeform 189"/>
                        <p:cNvSpPr/>
                        <p:nvPr/>
                      </p:nvSpPr>
                      <p:spPr bwMode="auto">
                        <a:xfrm>
                          <a:off x="3488" y="1969"/>
                          <a:ext cx="28" cy="22"/>
                        </a:xfrm>
                        <a:custGeom>
                          <a:avLst/>
                          <a:gdLst>
                            <a:gd name="T0" fmla="*/ 0 w 28"/>
                            <a:gd name="T1" fmla="*/ 0 h 22"/>
                            <a:gd name="T2" fmla="*/ 2 w 28"/>
                            <a:gd name="T3" fmla="*/ 1 h 22"/>
                            <a:gd name="T4" fmla="*/ 4 w 28"/>
                            <a:gd name="T5" fmla="*/ 2 h 22"/>
                            <a:gd name="T6" fmla="*/ 5 w 28"/>
                            <a:gd name="T7" fmla="*/ 4 h 22"/>
                            <a:gd name="T8" fmla="*/ 7 w 28"/>
                            <a:gd name="T9" fmla="*/ 4 h 22"/>
                            <a:gd name="T10" fmla="*/ 9 w 28"/>
                            <a:gd name="T11" fmla="*/ 4 h 22"/>
                            <a:gd name="T12" fmla="*/ 12 w 28"/>
                            <a:gd name="T13" fmla="*/ 4 h 22"/>
                            <a:gd name="T14" fmla="*/ 14 w 28"/>
                            <a:gd name="T15" fmla="*/ 5 h 22"/>
                            <a:gd name="T16" fmla="*/ 23 w 28"/>
                            <a:gd name="T17" fmla="*/ 15 h 22"/>
                            <a:gd name="T18" fmla="*/ 27 w 28"/>
                            <a:gd name="T19" fmla="*/ 21 h 22"/>
                            <a:gd name="T20" fmla="*/ 26 w 28"/>
                            <a:gd name="T21" fmla="*/ 20 h 22"/>
                            <a:gd name="T22" fmla="*/ 23 w 28"/>
                            <a:gd name="T23" fmla="*/ 19 h 22"/>
                            <a:gd name="T24" fmla="*/ 22 w 28"/>
                            <a:gd name="T25" fmla="*/ 17 h 22"/>
                            <a:gd name="T26" fmla="*/ 20 w 28"/>
                            <a:gd name="T27" fmla="*/ 15 h 22"/>
                            <a:gd name="T28" fmla="*/ 18 w 28"/>
                            <a:gd name="T29" fmla="*/ 13 h 22"/>
                            <a:gd name="T30" fmla="*/ 17 w 28"/>
                            <a:gd name="T31" fmla="*/ 12 h 22"/>
                            <a:gd name="T32" fmla="*/ 16 w 28"/>
                            <a:gd name="T33" fmla="*/ 9 h 22"/>
                            <a:gd name="T34" fmla="*/ 14 w 28"/>
                            <a:gd name="T35" fmla="*/ 7 h 22"/>
                            <a:gd name="T36" fmla="*/ 14 w 28"/>
                            <a:gd name="T37" fmla="*/ 7 h 22"/>
                            <a:gd name="T38" fmla="*/ 12 w 28"/>
                            <a:gd name="T39" fmla="*/ 6 h 22"/>
                            <a:gd name="T40" fmla="*/ 11 w 28"/>
                            <a:gd name="T41" fmla="*/ 7 h 22"/>
                            <a:gd name="T42" fmla="*/ 9 w 28"/>
                            <a:gd name="T43" fmla="*/ 7 h 22"/>
                            <a:gd name="T44" fmla="*/ 8 w 28"/>
                            <a:gd name="T45" fmla="*/ 9 h 22"/>
                            <a:gd name="T46" fmla="*/ 7 w 28"/>
                            <a:gd name="T47" fmla="*/ 8 h 22"/>
                            <a:gd name="T48" fmla="*/ 5 w 28"/>
                            <a:gd name="T49" fmla="*/ 7 h 22"/>
                            <a:gd name="T50" fmla="*/ 5 w 28"/>
                            <a:gd name="T51" fmla="*/ 5 h 22"/>
                            <a:gd name="T52" fmla="*/ 2 w 28"/>
                            <a:gd name="T53" fmla="*/ 3 h 22"/>
                            <a:gd name="T54" fmla="*/ 2 w 28"/>
                            <a:gd name="T55" fmla="*/ 1 h 22"/>
                            <a:gd name="T56" fmla="*/ 0 w 28"/>
                            <a:gd name="T57" fmla="*/ 0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22"/>
                            <a:gd name="T89" fmla="*/ 28 w 28"/>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22">
                              <a:moveTo>
                                <a:pt x="0" y="0"/>
                              </a:moveTo>
                              <a:lnTo>
                                <a:pt x="2" y="1"/>
                              </a:lnTo>
                              <a:lnTo>
                                <a:pt x="4" y="2"/>
                              </a:lnTo>
                              <a:lnTo>
                                <a:pt x="5" y="4"/>
                              </a:lnTo>
                              <a:lnTo>
                                <a:pt x="7" y="4"/>
                              </a:lnTo>
                              <a:lnTo>
                                <a:pt x="9" y="4"/>
                              </a:lnTo>
                              <a:lnTo>
                                <a:pt x="12" y="4"/>
                              </a:lnTo>
                              <a:lnTo>
                                <a:pt x="14" y="5"/>
                              </a:lnTo>
                              <a:lnTo>
                                <a:pt x="23" y="15"/>
                              </a:lnTo>
                              <a:lnTo>
                                <a:pt x="27" y="21"/>
                              </a:lnTo>
                              <a:lnTo>
                                <a:pt x="26" y="20"/>
                              </a:lnTo>
                              <a:lnTo>
                                <a:pt x="23" y="19"/>
                              </a:lnTo>
                              <a:lnTo>
                                <a:pt x="22" y="17"/>
                              </a:lnTo>
                              <a:lnTo>
                                <a:pt x="20" y="15"/>
                              </a:lnTo>
                              <a:lnTo>
                                <a:pt x="18" y="13"/>
                              </a:lnTo>
                              <a:lnTo>
                                <a:pt x="17" y="12"/>
                              </a:lnTo>
                              <a:lnTo>
                                <a:pt x="16" y="9"/>
                              </a:lnTo>
                              <a:lnTo>
                                <a:pt x="14" y="7"/>
                              </a:lnTo>
                              <a:lnTo>
                                <a:pt x="12" y="6"/>
                              </a:lnTo>
                              <a:lnTo>
                                <a:pt x="11" y="7"/>
                              </a:lnTo>
                              <a:lnTo>
                                <a:pt x="9" y="7"/>
                              </a:lnTo>
                              <a:lnTo>
                                <a:pt x="8" y="9"/>
                              </a:lnTo>
                              <a:lnTo>
                                <a:pt x="7" y="8"/>
                              </a:lnTo>
                              <a:lnTo>
                                <a:pt x="5" y="7"/>
                              </a:lnTo>
                              <a:lnTo>
                                <a:pt x="5" y="5"/>
                              </a:lnTo>
                              <a:lnTo>
                                <a:pt x="2" y="3"/>
                              </a:lnTo>
                              <a:lnTo>
                                <a:pt x="2" y="1"/>
                              </a:lnTo>
                              <a:lnTo>
                                <a:pt x="0"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grpSp>
              <p:grpSp>
                <p:nvGrpSpPr>
                  <p:cNvPr id="47" name="Group 190"/>
                  <p:cNvGrpSpPr/>
                  <p:nvPr/>
                </p:nvGrpSpPr>
                <p:grpSpPr bwMode="auto">
                  <a:xfrm>
                    <a:off x="3503" y="1882"/>
                    <a:ext cx="423" cy="207"/>
                    <a:chOff x="3503" y="1882"/>
                    <a:chExt cx="423" cy="207"/>
                  </a:xfrm>
                </p:grpSpPr>
                <p:grpSp>
                  <p:nvGrpSpPr>
                    <p:cNvPr id="48" name="Group 191"/>
                    <p:cNvGrpSpPr/>
                    <p:nvPr/>
                  </p:nvGrpSpPr>
                  <p:grpSpPr bwMode="auto">
                    <a:xfrm>
                      <a:off x="3503" y="1886"/>
                      <a:ext cx="423" cy="203"/>
                      <a:chOff x="3503" y="1886"/>
                      <a:chExt cx="423" cy="203"/>
                    </a:xfrm>
                  </p:grpSpPr>
                  <p:grpSp>
                    <p:nvGrpSpPr>
                      <p:cNvPr id="49" name="Group 192"/>
                      <p:cNvGrpSpPr/>
                      <p:nvPr/>
                    </p:nvGrpSpPr>
                    <p:grpSpPr bwMode="auto">
                      <a:xfrm>
                        <a:off x="3503" y="1886"/>
                        <a:ext cx="423" cy="203"/>
                        <a:chOff x="3503" y="1886"/>
                        <a:chExt cx="423" cy="203"/>
                      </a:xfrm>
                    </p:grpSpPr>
                    <p:grpSp>
                      <p:nvGrpSpPr>
                        <p:cNvPr id="50" name="Group 193"/>
                        <p:cNvGrpSpPr/>
                        <p:nvPr/>
                      </p:nvGrpSpPr>
                      <p:grpSpPr bwMode="auto">
                        <a:xfrm>
                          <a:off x="3503" y="1886"/>
                          <a:ext cx="423" cy="202"/>
                          <a:chOff x="3503" y="1886"/>
                          <a:chExt cx="423" cy="202"/>
                        </a:xfrm>
                      </p:grpSpPr>
                      <p:sp>
                        <p:nvSpPr>
                          <p:cNvPr id="3463" name="Freeform 194"/>
                          <p:cNvSpPr/>
                          <p:nvPr/>
                        </p:nvSpPr>
                        <p:spPr bwMode="auto">
                          <a:xfrm>
                            <a:off x="3503" y="1886"/>
                            <a:ext cx="419" cy="202"/>
                          </a:xfrm>
                          <a:custGeom>
                            <a:avLst/>
                            <a:gdLst>
                              <a:gd name="T0" fmla="*/ 4 w 419"/>
                              <a:gd name="T1" fmla="*/ 88 h 202"/>
                              <a:gd name="T2" fmla="*/ 9 w 419"/>
                              <a:gd name="T3" fmla="*/ 95 h 202"/>
                              <a:gd name="T4" fmla="*/ 13 w 419"/>
                              <a:gd name="T5" fmla="*/ 101 h 202"/>
                              <a:gd name="T6" fmla="*/ 17 w 419"/>
                              <a:gd name="T7" fmla="*/ 107 h 202"/>
                              <a:gd name="T8" fmla="*/ 58 w 419"/>
                              <a:gd name="T9" fmla="*/ 108 h 202"/>
                              <a:gd name="T10" fmla="*/ 128 w 419"/>
                              <a:gd name="T11" fmla="*/ 123 h 202"/>
                              <a:gd name="T12" fmla="*/ 165 w 419"/>
                              <a:gd name="T13" fmla="*/ 133 h 202"/>
                              <a:gd name="T14" fmla="*/ 169 w 419"/>
                              <a:gd name="T15" fmla="*/ 142 h 202"/>
                              <a:gd name="T16" fmla="*/ 173 w 419"/>
                              <a:gd name="T17" fmla="*/ 152 h 202"/>
                              <a:gd name="T18" fmla="*/ 177 w 419"/>
                              <a:gd name="T19" fmla="*/ 162 h 202"/>
                              <a:gd name="T20" fmla="*/ 182 w 419"/>
                              <a:gd name="T21" fmla="*/ 173 h 202"/>
                              <a:gd name="T22" fmla="*/ 187 w 419"/>
                              <a:gd name="T23" fmla="*/ 184 h 202"/>
                              <a:gd name="T24" fmla="*/ 191 w 419"/>
                              <a:gd name="T25" fmla="*/ 201 h 202"/>
                              <a:gd name="T26" fmla="*/ 367 w 419"/>
                              <a:gd name="T27" fmla="*/ 95 h 202"/>
                              <a:gd name="T28" fmla="*/ 345 w 419"/>
                              <a:gd name="T29" fmla="*/ 54 h 202"/>
                              <a:gd name="T30" fmla="*/ 338 w 419"/>
                              <a:gd name="T31" fmla="*/ 45 h 202"/>
                              <a:gd name="T32" fmla="*/ 335 w 419"/>
                              <a:gd name="T33" fmla="*/ 41 h 202"/>
                              <a:gd name="T34" fmla="*/ 328 w 419"/>
                              <a:gd name="T35" fmla="*/ 35 h 202"/>
                              <a:gd name="T36" fmla="*/ 324 w 419"/>
                              <a:gd name="T37" fmla="*/ 30 h 202"/>
                              <a:gd name="T38" fmla="*/ 301 w 419"/>
                              <a:gd name="T39" fmla="*/ 22 h 202"/>
                              <a:gd name="T40" fmla="*/ 224 w 419"/>
                              <a:gd name="T41" fmla="*/ 46 h 202"/>
                              <a:gd name="T42" fmla="*/ 178 w 419"/>
                              <a:gd name="T43" fmla="*/ 28 h 202"/>
                              <a:gd name="T44" fmla="*/ 171 w 419"/>
                              <a:gd name="T45" fmla="*/ 30 h 202"/>
                              <a:gd name="T46" fmla="*/ 164 w 419"/>
                              <a:gd name="T47" fmla="*/ 32 h 202"/>
                              <a:gd name="T48" fmla="*/ 160 w 419"/>
                              <a:gd name="T49" fmla="*/ 36 h 202"/>
                              <a:gd name="T50" fmla="*/ 153 w 419"/>
                              <a:gd name="T51" fmla="*/ 36 h 202"/>
                              <a:gd name="T52" fmla="*/ 148 w 419"/>
                              <a:gd name="T53" fmla="*/ 41 h 202"/>
                              <a:gd name="T54" fmla="*/ 144 w 419"/>
                              <a:gd name="T55" fmla="*/ 41 h 202"/>
                              <a:gd name="T56" fmla="*/ 140 w 419"/>
                              <a:gd name="T57" fmla="*/ 43 h 202"/>
                              <a:gd name="T58" fmla="*/ 133 w 419"/>
                              <a:gd name="T59" fmla="*/ 45 h 202"/>
                              <a:gd name="T60" fmla="*/ 126 w 419"/>
                              <a:gd name="T61" fmla="*/ 51 h 202"/>
                              <a:gd name="T62" fmla="*/ 120 w 419"/>
                              <a:gd name="T63" fmla="*/ 53 h 202"/>
                              <a:gd name="T64" fmla="*/ 111 w 419"/>
                              <a:gd name="T65" fmla="*/ 57 h 202"/>
                              <a:gd name="T66" fmla="*/ 105 w 419"/>
                              <a:gd name="T67" fmla="*/ 55 h 202"/>
                              <a:gd name="T68" fmla="*/ 98 w 419"/>
                              <a:gd name="T69" fmla="*/ 57 h 202"/>
                              <a:gd name="T70" fmla="*/ 92 w 419"/>
                              <a:gd name="T71" fmla="*/ 56 h 202"/>
                              <a:gd name="T72" fmla="*/ 85 w 419"/>
                              <a:gd name="T73" fmla="*/ 57 h 202"/>
                              <a:gd name="T74" fmla="*/ 79 w 419"/>
                              <a:gd name="T75" fmla="*/ 60 h 202"/>
                              <a:gd name="T76" fmla="*/ 75 w 419"/>
                              <a:gd name="T77" fmla="*/ 62 h 202"/>
                              <a:gd name="T78" fmla="*/ 69 w 419"/>
                              <a:gd name="T79" fmla="*/ 62 h 202"/>
                              <a:gd name="T80" fmla="*/ 62 w 419"/>
                              <a:gd name="T81" fmla="*/ 62 h 202"/>
                              <a:gd name="T82" fmla="*/ 56 w 419"/>
                              <a:gd name="T83" fmla="*/ 60 h 202"/>
                              <a:gd name="T84" fmla="*/ 49 w 419"/>
                              <a:gd name="T85" fmla="*/ 60 h 202"/>
                              <a:gd name="T86" fmla="*/ 42 w 419"/>
                              <a:gd name="T87" fmla="*/ 63 h 202"/>
                              <a:gd name="T88" fmla="*/ 35 w 419"/>
                              <a:gd name="T89" fmla="*/ 67 h 202"/>
                              <a:gd name="T90" fmla="*/ 29 w 419"/>
                              <a:gd name="T91" fmla="*/ 69 h 202"/>
                              <a:gd name="T92" fmla="*/ 23 w 419"/>
                              <a:gd name="T93" fmla="*/ 73 h 202"/>
                              <a:gd name="T94" fmla="*/ 19 w 419"/>
                              <a:gd name="T95" fmla="*/ 77 h 202"/>
                              <a:gd name="T96" fmla="*/ 15 w 419"/>
                              <a:gd name="T97" fmla="*/ 79 h 202"/>
                              <a:gd name="T98" fmla="*/ 10 w 419"/>
                              <a:gd name="T99" fmla="*/ 81 h 202"/>
                              <a:gd name="T100" fmla="*/ 4 w 419"/>
                              <a:gd name="T101" fmla="*/ 82 h 202"/>
                              <a:gd name="T102" fmla="*/ 0 w 419"/>
                              <a:gd name="T103" fmla="*/ 85 h 2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9"/>
                              <a:gd name="T157" fmla="*/ 0 h 202"/>
                              <a:gd name="T158" fmla="*/ 419 w 419"/>
                              <a:gd name="T159" fmla="*/ 202 h 2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9" h="202">
                                <a:moveTo>
                                  <a:pt x="0" y="85"/>
                                </a:moveTo>
                                <a:lnTo>
                                  <a:pt x="3" y="86"/>
                                </a:lnTo>
                                <a:lnTo>
                                  <a:pt x="4" y="88"/>
                                </a:lnTo>
                                <a:lnTo>
                                  <a:pt x="5" y="90"/>
                                </a:lnTo>
                                <a:lnTo>
                                  <a:pt x="7" y="92"/>
                                </a:lnTo>
                                <a:lnTo>
                                  <a:pt x="9" y="95"/>
                                </a:lnTo>
                                <a:lnTo>
                                  <a:pt x="11" y="96"/>
                                </a:lnTo>
                                <a:lnTo>
                                  <a:pt x="13" y="98"/>
                                </a:lnTo>
                                <a:lnTo>
                                  <a:pt x="13" y="101"/>
                                </a:lnTo>
                                <a:lnTo>
                                  <a:pt x="15" y="104"/>
                                </a:lnTo>
                                <a:lnTo>
                                  <a:pt x="16" y="106"/>
                                </a:lnTo>
                                <a:lnTo>
                                  <a:pt x="17" y="107"/>
                                </a:lnTo>
                                <a:lnTo>
                                  <a:pt x="17" y="108"/>
                                </a:lnTo>
                                <a:lnTo>
                                  <a:pt x="31" y="108"/>
                                </a:lnTo>
                                <a:lnTo>
                                  <a:pt x="58" y="108"/>
                                </a:lnTo>
                                <a:lnTo>
                                  <a:pt x="82" y="108"/>
                                </a:lnTo>
                                <a:lnTo>
                                  <a:pt x="111" y="107"/>
                                </a:lnTo>
                                <a:lnTo>
                                  <a:pt x="128" y="123"/>
                                </a:lnTo>
                                <a:lnTo>
                                  <a:pt x="147" y="124"/>
                                </a:lnTo>
                                <a:lnTo>
                                  <a:pt x="162" y="128"/>
                                </a:lnTo>
                                <a:lnTo>
                                  <a:pt x="165" y="133"/>
                                </a:lnTo>
                                <a:lnTo>
                                  <a:pt x="165" y="136"/>
                                </a:lnTo>
                                <a:lnTo>
                                  <a:pt x="167" y="139"/>
                                </a:lnTo>
                                <a:lnTo>
                                  <a:pt x="169" y="142"/>
                                </a:lnTo>
                                <a:lnTo>
                                  <a:pt x="171" y="145"/>
                                </a:lnTo>
                                <a:lnTo>
                                  <a:pt x="173" y="148"/>
                                </a:lnTo>
                                <a:lnTo>
                                  <a:pt x="173" y="152"/>
                                </a:lnTo>
                                <a:lnTo>
                                  <a:pt x="174" y="156"/>
                                </a:lnTo>
                                <a:lnTo>
                                  <a:pt x="176" y="158"/>
                                </a:lnTo>
                                <a:lnTo>
                                  <a:pt x="177" y="162"/>
                                </a:lnTo>
                                <a:lnTo>
                                  <a:pt x="179" y="166"/>
                                </a:lnTo>
                                <a:lnTo>
                                  <a:pt x="181" y="170"/>
                                </a:lnTo>
                                <a:lnTo>
                                  <a:pt x="182" y="173"/>
                                </a:lnTo>
                                <a:lnTo>
                                  <a:pt x="184" y="176"/>
                                </a:lnTo>
                                <a:lnTo>
                                  <a:pt x="186" y="180"/>
                                </a:lnTo>
                                <a:lnTo>
                                  <a:pt x="187" y="184"/>
                                </a:lnTo>
                                <a:lnTo>
                                  <a:pt x="188" y="188"/>
                                </a:lnTo>
                                <a:lnTo>
                                  <a:pt x="190" y="194"/>
                                </a:lnTo>
                                <a:lnTo>
                                  <a:pt x="191" y="201"/>
                                </a:lnTo>
                                <a:lnTo>
                                  <a:pt x="418" y="201"/>
                                </a:lnTo>
                                <a:lnTo>
                                  <a:pt x="404" y="161"/>
                                </a:lnTo>
                                <a:lnTo>
                                  <a:pt x="367" y="95"/>
                                </a:lnTo>
                                <a:lnTo>
                                  <a:pt x="352" y="64"/>
                                </a:lnTo>
                                <a:lnTo>
                                  <a:pt x="348" y="55"/>
                                </a:lnTo>
                                <a:lnTo>
                                  <a:pt x="345" y="54"/>
                                </a:lnTo>
                                <a:lnTo>
                                  <a:pt x="343" y="51"/>
                                </a:lnTo>
                                <a:lnTo>
                                  <a:pt x="341" y="48"/>
                                </a:lnTo>
                                <a:lnTo>
                                  <a:pt x="338" y="45"/>
                                </a:lnTo>
                                <a:lnTo>
                                  <a:pt x="338" y="44"/>
                                </a:lnTo>
                                <a:lnTo>
                                  <a:pt x="337" y="43"/>
                                </a:lnTo>
                                <a:lnTo>
                                  <a:pt x="335" y="41"/>
                                </a:lnTo>
                                <a:lnTo>
                                  <a:pt x="334" y="39"/>
                                </a:lnTo>
                                <a:lnTo>
                                  <a:pt x="331" y="37"/>
                                </a:lnTo>
                                <a:lnTo>
                                  <a:pt x="328" y="35"/>
                                </a:lnTo>
                                <a:lnTo>
                                  <a:pt x="327" y="32"/>
                                </a:lnTo>
                                <a:lnTo>
                                  <a:pt x="325" y="31"/>
                                </a:lnTo>
                                <a:lnTo>
                                  <a:pt x="324" y="30"/>
                                </a:lnTo>
                                <a:lnTo>
                                  <a:pt x="321" y="28"/>
                                </a:lnTo>
                                <a:lnTo>
                                  <a:pt x="318" y="27"/>
                                </a:lnTo>
                                <a:lnTo>
                                  <a:pt x="301" y="22"/>
                                </a:lnTo>
                                <a:lnTo>
                                  <a:pt x="278" y="12"/>
                                </a:lnTo>
                                <a:lnTo>
                                  <a:pt x="260" y="0"/>
                                </a:lnTo>
                                <a:lnTo>
                                  <a:pt x="224" y="46"/>
                                </a:lnTo>
                                <a:lnTo>
                                  <a:pt x="209" y="46"/>
                                </a:lnTo>
                                <a:lnTo>
                                  <a:pt x="188" y="28"/>
                                </a:lnTo>
                                <a:lnTo>
                                  <a:pt x="178" y="28"/>
                                </a:lnTo>
                                <a:lnTo>
                                  <a:pt x="175" y="28"/>
                                </a:lnTo>
                                <a:lnTo>
                                  <a:pt x="173" y="28"/>
                                </a:lnTo>
                                <a:lnTo>
                                  <a:pt x="171" y="30"/>
                                </a:lnTo>
                                <a:lnTo>
                                  <a:pt x="168" y="30"/>
                                </a:lnTo>
                                <a:lnTo>
                                  <a:pt x="166" y="31"/>
                                </a:lnTo>
                                <a:lnTo>
                                  <a:pt x="164" y="32"/>
                                </a:lnTo>
                                <a:lnTo>
                                  <a:pt x="162" y="33"/>
                                </a:lnTo>
                                <a:lnTo>
                                  <a:pt x="161" y="35"/>
                                </a:lnTo>
                                <a:lnTo>
                                  <a:pt x="160" y="36"/>
                                </a:lnTo>
                                <a:lnTo>
                                  <a:pt x="157" y="36"/>
                                </a:lnTo>
                                <a:lnTo>
                                  <a:pt x="156" y="36"/>
                                </a:lnTo>
                                <a:lnTo>
                                  <a:pt x="153" y="36"/>
                                </a:lnTo>
                                <a:lnTo>
                                  <a:pt x="151" y="37"/>
                                </a:lnTo>
                                <a:lnTo>
                                  <a:pt x="150" y="39"/>
                                </a:lnTo>
                                <a:lnTo>
                                  <a:pt x="148" y="41"/>
                                </a:lnTo>
                                <a:lnTo>
                                  <a:pt x="147" y="42"/>
                                </a:lnTo>
                                <a:lnTo>
                                  <a:pt x="146" y="42"/>
                                </a:lnTo>
                                <a:lnTo>
                                  <a:pt x="144" y="41"/>
                                </a:lnTo>
                                <a:lnTo>
                                  <a:pt x="143" y="41"/>
                                </a:lnTo>
                                <a:lnTo>
                                  <a:pt x="142" y="42"/>
                                </a:lnTo>
                                <a:lnTo>
                                  <a:pt x="140" y="43"/>
                                </a:lnTo>
                                <a:lnTo>
                                  <a:pt x="138" y="45"/>
                                </a:lnTo>
                                <a:lnTo>
                                  <a:pt x="136" y="45"/>
                                </a:lnTo>
                                <a:lnTo>
                                  <a:pt x="133" y="45"/>
                                </a:lnTo>
                                <a:lnTo>
                                  <a:pt x="131" y="47"/>
                                </a:lnTo>
                                <a:lnTo>
                                  <a:pt x="129" y="49"/>
                                </a:lnTo>
                                <a:lnTo>
                                  <a:pt x="126" y="51"/>
                                </a:lnTo>
                                <a:lnTo>
                                  <a:pt x="124" y="51"/>
                                </a:lnTo>
                                <a:lnTo>
                                  <a:pt x="122" y="52"/>
                                </a:lnTo>
                                <a:lnTo>
                                  <a:pt x="120" y="53"/>
                                </a:lnTo>
                                <a:lnTo>
                                  <a:pt x="117" y="54"/>
                                </a:lnTo>
                                <a:lnTo>
                                  <a:pt x="114" y="55"/>
                                </a:lnTo>
                                <a:lnTo>
                                  <a:pt x="111" y="57"/>
                                </a:lnTo>
                                <a:lnTo>
                                  <a:pt x="110" y="56"/>
                                </a:lnTo>
                                <a:lnTo>
                                  <a:pt x="107" y="55"/>
                                </a:lnTo>
                                <a:lnTo>
                                  <a:pt x="105" y="55"/>
                                </a:lnTo>
                                <a:lnTo>
                                  <a:pt x="102" y="55"/>
                                </a:lnTo>
                                <a:lnTo>
                                  <a:pt x="100" y="56"/>
                                </a:lnTo>
                                <a:lnTo>
                                  <a:pt x="98" y="57"/>
                                </a:lnTo>
                                <a:lnTo>
                                  <a:pt x="96" y="57"/>
                                </a:lnTo>
                                <a:lnTo>
                                  <a:pt x="93" y="57"/>
                                </a:lnTo>
                                <a:lnTo>
                                  <a:pt x="92" y="56"/>
                                </a:lnTo>
                                <a:lnTo>
                                  <a:pt x="89" y="56"/>
                                </a:lnTo>
                                <a:lnTo>
                                  <a:pt x="87" y="56"/>
                                </a:lnTo>
                                <a:lnTo>
                                  <a:pt x="85" y="57"/>
                                </a:lnTo>
                                <a:lnTo>
                                  <a:pt x="83" y="57"/>
                                </a:lnTo>
                                <a:lnTo>
                                  <a:pt x="82" y="59"/>
                                </a:lnTo>
                                <a:lnTo>
                                  <a:pt x="79" y="60"/>
                                </a:lnTo>
                                <a:lnTo>
                                  <a:pt x="78" y="61"/>
                                </a:lnTo>
                                <a:lnTo>
                                  <a:pt x="76" y="61"/>
                                </a:lnTo>
                                <a:lnTo>
                                  <a:pt x="75" y="62"/>
                                </a:lnTo>
                                <a:lnTo>
                                  <a:pt x="73" y="62"/>
                                </a:lnTo>
                                <a:lnTo>
                                  <a:pt x="71" y="62"/>
                                </a:lnTo>
                                <a:lnTo>
                                  <a:pt x="69" y="62"/>
                                </a:lnTo>
                                <a:lnTo>
                                  <a:pt x="67" y="62"/>
                                </a:lnTo>
                                <a:lnTo>
                                  <a:pt x="64" y="62"/>
                                </a:lnTo>
                                <a:lnTo>
                                  <a:pt x="62" y="62"/>
                                </a:lnTo>
                                <a:lnTo>
                                  <a:pt x="60" y="63"/>
                                </a:lnTo>
                                <a:lnTo>
                                  <a:pt x="58" y="61"/>
                                </a:lnTo>
                                <a:lnTo>
                                  <a:pt x="56" y="60"/>
                                </a:lnTo>
                                <a:lnTo>
                                  <a:pt x="53" y="60"/>
                                </a:lnTo>
                                <a:lnTo>
                                  <a:pt x="50" y="59"/>
                                </a:lnTo>
                                <a:lnTo>
                                  <a:pt x="49" y="60"/>
                                </a:lnTo>
                                <a:lnTo>
                                  <a:pt x="47" y="61"/>
                                </a:lnTo>
                                <a:lnTo>
                                  <a:pt x="44" y="62"/>
                                </a:lnTo>
                                <a:lnTo>
                                  <a:pt x="42" y="63"/>
                                </a:lnTo>
                                <a:lnTo>
                                  <a:pt x="40" y="65"/>
                                </a:lnTo>
                                <a:lnTo>
                                  <a:pt x="37" y="65"/>
                                </a:lnTo>
                                <a:lnTo>
                                  <a:pt x="35" y="67"/>
                                </a:lnTo>
                                <a:lnTo>
                                  <a:pt x="32" y="68"/>
                                </a:lnTo>
                                <a:lnTo>
                                  <a:pt x="31" y="68"/>
                                </a:lnTo>
                                <a:lnTo>
                                  <a:pt x="29" y="69"/>
                                </a:lnTo>
                                <a:lnTo>
                                  <a:pt x="27" y="71"/>
                                </a:lnTo>
                                <a:lnTo>
                                  <a:pt x="25" y="72"/>
                                </a:lnTo>
                                <a:lnTo>
                                  <a:pt x="23" y="73"/>
                                </a:lnTo>
                                <a:lnTo>
                                  <a:pt x="22" y="75"/>
                                </a:lnTo>
                                <a:lnTo>
                                  <a:pt x="20" y="75"/>
                                </a:lnTo>
                                <a:lnTo>
                                  <a:pt x="19" y="77"/>
                                </a:lnTo>
                                <a:lnTo>
                                  <a:pt x="18" y="78"/>
                                </a:lnTo>
                                <a:lnTo>
                                  <a:pt x="16" y="79"/>
                                </a:lnTo>
                                <a:lnTo>
                                  <a:pt x="15" y="79"/>
                                </a:lnTo>
                                <a:lnTo>
                                  <a:pt x="13" y="79"/>
                                </a:lnTo>
                                <a:lnTo>
                                  <a:pt x="12" y="80"/>
                                </a:lnTo>
                                <a:lnTo>
                                  <a:pt x="10" y="81"/>
                                </a:lnTo>
                                <a:lnTo>
                                  <a:pt x="8" y="81"/>
                                </a:lnTo>
                                <a:lnTo>
                                  <a:pt x="5" y="82"/>
                                </a:lnTo>
                                <a:lnTo>
                                  <a:pt x="4" y="82"/>
                                </a:lnTo>
                                <a:lnTo>
                                  <a:pt x="2" y="83"/>
                                </a:lnTo>
                                <a:lnTo>
                                  <a:pt x="1" y="84"/>
                                </a:lnTo>
                                <a:lnTo>
                                  <a:pt x="0" y="85"/>
                                </a:lnTo>
                              </a:path>
                            </a:pathLst>
                          </a:custGeom>
                          <a:solidFill>
                            <a:srgbClr val="9F9F9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51" name="Group 195"/>
                          <p:cNvGrpSpPr/>
                          <p:nvPr/>
                        </p:nvGrpSpPr>
                        <p:grpSpPr bwMode="auto">
                          <a:xfrm>
                            <a:off x="3520" y="1892"/>
                            <a:ext cx="406" cy="196"/>
                            <a:chOff x="3520" y="1892"/>
                            <a:chExt cx="406" cy="196"/>
                          </a:xfrm>
                        </p:grpSpPr>
                        <p:sp>
                          <p:nvSpPr>
                            <p:cNvPr id="3465" name="Freeform 196"/>
                            <p:cNvSpPr/>
                            <p:nvPr/>
                          </p:nvSpPr>
                          <p:spPr bwMode="auto">
                            <a:xfrm>
                              <a:off x="3521" y="1950"/>
                              <a:ext cx="142" cy="63"/>
                            </a:xfrm>
                            <a:custGeom>
                              <a:avLst/>
                              <a:gdLst>
                                <a:gd name="T0" fmla="*/ 2 w 142"/>
                                <a:gd name="T1" fmla="*/ 38 h 63"/>
                                <a:gd name="T2" fmla="*/ 2 w 142"/>
                                <a:gd name="T3" fmla="*/ 31 h 63"/>
                                <a:gd name="T4" fmla="*/ 3 w 142"/>
                                <a:gd name="T5" fmla="*/ 25 h 63"/>
                                <a:gd name="T6" fmla="*/ 11 w 142"/>
                                <a:gd name="T7" fmla="*/ 22 h 63"/>
                                <a:gd name="T8" fmla="*/ 18 w 142"/>
                                <a:gd name="T9" fmla="*/ 22 h 63"/>
                                <a:gd name="T10" fmla="*/ 21 w 142"/>
                                <a:gd name="T11" fmla="*/ 22 h 63"/>
                                <a:gd name="T12" fmla="*/ 25 w 142"/>
                                <a:gd name="T13" fmla="*/ 22 h 63"/>
                                <a:gd name="T14" fmla="*/ 25 w 142"/>
                                <a:gd name="T15" fmla="*/ 19 h 63"/>
                                <a:gd name="T16" fmla="*/ 29 w 142"/>
                                <a:gd name="T17" fmla="*/ 17 h 63"/>
                                <a:gd name="T18" fmla="*/ 34 w 142"/>
                                <a:gd name="T19" fmla="*/ 22 h 63"/>
                                <a:gd name="T20" fmla="*/ 36 w 142"/>
                                <a:gd name="T21" fmla="*/ 19 h 63"/>
                                <a:gd name="T22" fmla="*/ 37 w 142"/>
                                <a:gd name="T23" fmla="*/ 9 h 63"/>
                                <a:gd name="T24" fmla="*/ 41 w 142"/>
                                <a:gd name="T25" fmla="*/ 17 h 63"/>
                                <a:gd name="T26" fmla="*/ 46 w 142"/>
                                <a:gd name="T27" fmla="*/ 23 h 63"/>
                                <a:gd name="T28" fmla="*/ 46 w 142"/>
                                <a:gd name="T29" fmla="*/ 21 h 63"/>
                                <a:gd name="T30" fmla="*/ 53 w 142"/>
                                <a:gd name="T31" fmla="*/ 22 h 63"/>
                                <a:gd name="T32" fmla="*/ 51 w 142"/>
                                <a:gd name="T33" fmla="*/ 13 h 63"/>
                                <a:gd name="T34" fmla="*/ 52 w 142"/>
                                <a:gd name="T35" fmla="*/ 8 h 63"/>
                                <a:gd name="T36" fmla="*/ 56 w 142"/>
                                <a:gd name="T37" fmla="*/ 13 h 63"/>
                                <a:gd name="T38" fmla="*/ 59 w 142"/>
                                <a:gd name="T39" fmla="*/ 11 h 63"/>
                                <a:gd name="T40" fmla="*/ 60 w 142"/>
                                <a:gd name="T41" fmla="*/ 11 h 63"/>
                                <a:gd name="T42" fmla="*/ 65 w 142"/>
                                <a:gd name="T43" fmla="*/ 13 h 63"/>
                                <a:gd name="T44" fmla="*/ 64 w 142"/>
                                <a:gd name="T45" fmla="*/ 3 h 63"/>
                                <a:gd name="T46" fmla="*/ 67 w 142"/>
                                <a:gd name="T47" fmla="*/ 13 h 63"/>
                                <a:gd name="T48" fmla="*/ 70 w 142"/>
                                <a:gd name="T49" fmla="*/ 24 h 63"/>
                                <a:gd name="T50" fmla="*/ 75 w 142"/>
                                <a:gd name="T51" fmla="*/ 34 h 63"/>
                                <a:gd name="T52" fmla="*/ 77 w 142"/>
                                <a:gd name="T53" fmla="*/ 34 h 63"/>
                                <a:gd name="T54" fmla="*/ 81 w 142"/>
                                <a:gd name="T55" fmla="*/ 34 h 63"/>
                                <a:gd name="T56" fmla="*/ 74 w 142"/>
                                <a:gd name="T57" fmla="*/ 23 h 63"/>
                                <a:gd name="T58" fmla="*/ 81 w 142"/>
                                <a:gd name="T59" fmla="*/ 31 h 63"/>
                                <a:gd name="T60" fmla="*/ 85 w 142"/>
                                <a:gd name="T61" fmla="*/ 37 h 63"/>
                                <a:gd name="T62" fmla="*/ 88 w 142"/>
                                <a:gd name="T63" fmla="*/ 40 h 63"/>
                                <a:gd name="T64" fmla="*/ 95 w 142"/>
                                <a:gd name="T65" fmla="*/ 39 h 63"/>
                                <a:gd name="T66" fmla="*/ 99 w 142"/>
                                <a:gd name="T67" fmla="*/ 32 h 63"/>
                                <a:gd name="T68" fmla="*/ 101 w 142"/>
                                <a:gd name="T69" fmla="*/ 37 h 63"/>
                                <a:gd name="T70" fmla="*/ 103 w 142"/>
                                <a:gd name="T71" fmla="*/ 39 h 63"/>
                                <a:gd name="T72" fmla="*/ 111 w 142"/>
                                <a:gd name="T73" fmla="*/ 32 h 63"/>
                                <a:gd name="T74" fmla="*/ 111 w 142"/>
                                <a:gd name="T75" fmla="*/ 17 h 63"/>
                                <a:gd name="T76" fmla="*/ 109 w 142"/>
                                <a:gd name="T77" fmla="*/ 0 h 63"/>
                                <a:gd name="T78" fmla="*/ 116 w 142"/>
                                <a:gd name="T79" fmla="*/ 12 h 63"/>
                                <a:gd name="T80" fmla="*/ 120 w 142"/>
                                <a:gd name="T81" fmla="*/ 25 h 63"/>
                                <a:gd name="T82" fmla="*/ 123 w 142"/>
                                <a:gd name="T83" fmla="*/ 35 h 63"/>
                                <a:gd name="T84" fmla="*/ 124 w 142"/>
                                <a:gd name="T85" fmla="*/ 41 h 63"/>
                                <a:gd name="T86" fmla="*/ 120 w 142"/>
                                <a:gd name="T87" fmla="*/ 49 h 63"/>
                                <a:gd name="T88" fmla="*/ 125 w 142"/>
                                <a:gd name="T89" fmla="*/ 47 h 63"/>
                                <a:gd name="T90" fmla="*/ 128 w 142"/>
                                <a:gd name="T91" fmla="*/ 42 h 63"/>
                                <a:gd name="T92" fmla="*/ 131 w 142"/>
                                <a:gd name="T93" fmla="*/ 49 h 63"/>
                                <a:gd name="T94" fmla="*/ 134 w 142"/>
                                <a:gd name="T95" fmla="*/ 54 h 63"/>
                                <a:gd name="T96" fmla="*/ 135 w 142"/>
                                <a:gd name="T97" fmla="*/ 47 h 63"/>
                                <a:gd name="T98" fmla="*/ 139 w 142"/>
                                <a:gd name="T99" fmla="*/ 56 h 63"/>
                                <a:gd name="T100" fmla="*/ 137 w 142"/>
                                <a:gd name="T101" fmla="*/ 62 h 63"/>
                                <a:gd name="T102" fmla="*/ 102 w 142"/>
                                <a:gd name="T103" fmla="*/ 53 h 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2"/>
                                <a:gd name="T157" fmla="*/ 0 h 63"/>
                                <a:gd name="T158" fmla="*/ 142 w 142"/>
                                <a:gd name="T159" fmla="*/ 63 h 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2" h="63">
                                  <a:moveTo>
                                    <a:pt x="0" y="44"/>
                                  </a:moveTo>
                                  <a:lnTo>
                                    <a:pt x="0" y="42"/>
                                  </a:lnTo>
                                  <a:lnTo>
                                    <a:pt x="1" y="40"/>
                                  </a:lnTo>
                                  <a:lnTo>
                                    <a:pt x="2" y="38"/>
                                  </a:lnTo>
                                  <a:lnTo>
                                    <a:pt x="3" y="37"/>
                                  </a:lnTo>
                                  <a:lnTo>
                                    <a:pt x="3" y="34"/>
                                  </a:lnTo>
                                  <a:lnTo>
                                    <a:pt x="3" y="33"/>
                                  </a:lnTo>
                                  <a:lnTo>
                                    <a:pt x="2" y="31"/>
                                  </a:lnTo>
                                  <a:lnTo>
                                    <a:pt x="2" y="29"/>
                                  </a:lnTo>
                                  <a:lnTo>
                                    <a:pt x="1" y="28"/>
                                  </a:lnTo>
                                  <a:lnTo>
                                    <a:pt x="2" y="26"/>
                                  </a:lnTo>
                                  <a:lnTo>
                                    <a:pt x="3" y="25"/>
                                  </a:lnTo>
                                  <a:lnTo>
                                    <a:pt x="4" y="24"/>
                                  </a:lnTo>
                                  <a:lnTo>
                                    <a:pt x="6" y="23"/>
                                  </a:lnTo>
                                  <a:lnTo>
                                    <a:pt x="8" y="22"/>
                                  </a:lnTo>
                                  <a:lnTo>
                                    <a:pt x="11" y="22"/>
                                  </a:lnTo>
                                  <a:lnTo>
                                    <a:pt x="13" y="22"/>
                                  </a:lnTo>
                                  <a:lnTo>
                                    <a:pt x="14" y="22"/>
                                  </a:lnTo>
                                  <a:lnTo>
                                    <a:pt x="17" y="21"/>
                                  </a:lnTo>
                                  <a:lnTo>
                                    <a:pt x="18" y="22"/>
                                  </a:lnTo>
                                  <a:lnTo>
                                    <a:pt x="18" y="21"/>
                                  </a:lnTo>
                                  <a:lnTo>
                                    <a:pt x="19" y="20"/>
                                  </a:lnTo>
                                  <a:lnTo>
                                    <a:pt x="20" y="21"/>
                                  </a:lnTo>
                                  <a:lnTo>
                                    <a:pt x="21" y="22"/>
                                  </a:lnTo>
                                  <a:lnTo>
                                    <a:pt x="22" y="22"/>
                                  </a:lnTo>
                                  <a:lnTo>
                                    <a:pt x="24" y="22"/>
                                  </a:lnTo>
                                  <a:lnTo>
                                    <a:pt x="25" y="22"/>
                                  </a:lnTo>
                                  <a:lnTo>
                                    <a:pt x="25" y="21"/>
                                  </a:lnTo>
                                  <a:lnTo>
                                    <a:pt x="22" y="17"/>
                                  </a:lnTo>
                                  <a:lnTo>
                                    <a:pt x="24" y="18"/>
                                  </a:lnTo>
                                  <a:lnTo>
                                    <a:pt x="25" y="19"/>
                                  </a:lnTo>
                                  <a:lnTo>
                                    <a:pt x="25" y="20"/>
                                  </a:lnTo>
                                  <a:lnTo>
                                    <a:pt x="26" y="19"/>
                                  </a:lnTo>
                                  <a:lnTo>
                                    <a:pt x="28" y="18"/>
                                  </a:lnTo>
                                  <a:lnTo>
                                    <a:pt x="29" y="17"/>
                                  </a:lnTo>
                                  <a:lnTo>
                                    <a:pt x="30" y="18"/>
                                  </a:lnTo>
                                  <a:lnTo>
                                    <a:pt x="31" y="20"/>
                                  </a:lnTo>
                                  <a:lnTo>
                                    <a:pt x="32" y="21"/>
                                  </a:lnTo>
                                  <a:lnTo>
                                    <a:pt x="34" y="22"/>
                                  </a:lnTo>
                                  <a:lnTo>
                                    <a:pt x="35" y="22"/>
                                  </a:lnTo>
                                  <a:lnTo>
                                    <a:pt x="36" y="22"/>
                                  </a:lnTo>
                                  <a:lnTo>
                                    <a:pt x="36" y="21"/>
                                  </a:lnTo>
                                  <a:lnTo>
                                    <a:pt x="36" y="19"/>
                                  </a:lnTo>
                                  <a:lnTo>
                                    <a:pt x="35" y="16"/>
                                  </a:lnTo>
                                  <a:lnTo>
                                    <a:pt x="35" y="14"/>
                                  </a:lnTo>
                                  <a:lnTo>
                                    <a:pt x="36" y="11"/>
                                  </a:lnTo>
                                  <a:lnTo>
                                    <a:pt x="37" y="9"/>
                                  </a:lnTo>
                                  <a:lnTo>
                                    <a:pt x="38" y="12"/>
                                  </a:lnTo>
                                  <a:lnTo>
                                    <a:pt x="39" y="14"/>
                                  </a:lnTo>
                                  <a:lnTo>
                                    <a:pt x="39" y="16"/>
                                  </a:lnTo>
                                  <a:lnTo>
                                    <a:pt x="41" y="17"/>
                                  </a:lnTo>
                                  <a:lnTo>
                                    <a:pt x="42" y="19"/>
                                  </a:lnTo>
                                  <a:lnTo>
                                    <a:pt x="44" y="21"/>
                                  </a:lnTo>
                                  <a:lnTo>
                                    <a:pt x="45" y="22"/>
                                  </a:lnTo>
                                  <a:lnTo>
                                    <a:pt x="46" y="23"/>
                                  </a:lnTo>
                                  <a:lnTo>
                                    <a:pt x="47" y="23"/>
                                  </a:lnTo>
                                  <a:lnTo>
                                    <a:pt x="48" y="25"/>
                                  </a:lnTo>
                                  <a:lnTo>
                                    <a:pt x="47" y="23"/>
                                  </a:lnTo>
                                  <a:lnTo>
                                    <a:pt x="46" y="21"/>
                                  </a:lnTo>
                                  <a:lnTo>
                                    <a:pt x="48" y="21"/>
                                  </a:lnTo>
                                  <a:lnTo>
                                    <a:pt x="51" y="22"/>
                                  </a:lnTo>
                                  <a:lnTo>
                                    <a:pt x="52" y="22"/>
                                  </a:lnTo>
                                  <a:lnTo>
                                    <a:pt x="53" y="22"/>
                                  </a:lnTo>
                                  <a:lnTo>
                                    <a:pt x="53" y="20"/>
                                  </a:lnTo>
                                  <a:lnTo>
                                    <a:pt x="53" y="18"/>
                                  </a:lnTo>
                                  <a:lnTo>
                                    <a:pt x="52" y="16"/>
                                  </a:lnTo>
                                  <a:lnTo>
                                    <a:pt x="51" y="13"/>
                                  </a:lnTo>
                                  <a:lnTo>
                                    <a:pt x="50" y="10"/>
                                  </a:lnTo>
                                  <a:lnTo>
                                    <a:pt x="50" y="9"/>
                                  </a:lnTo>
                                  <a:lnTo>
                                    <a:pt x="51" y="7"/>
                                  </a:lnTo>
                                  <a:lnTo>
                                    <a:pt x="52" y="8"/>
                                  </a:lnTo>
                                  <a:lnTo>
                                    <a:pt x="53" y="9"/>
                                  </a:lnTo>
                                  <a:lnTo>
                                    <a:pt x="53" y="10"/>
                                  </a:lnTo>
                                  <a:lnTo>
                                    <a:pt x="55" y="11"/>
                                  </a:lnTo>
                                  <a:lnTo>
                                    <a:pt x="56" y="13"/>
                                  </a:lnTo>
                                  <a:lnTo>
                                    <a:pt x="58" y="13"/>
                                  </a:lnTo>
                                  <a:lnTo>
                                    <a:pt x="59" y="14"/>
                                  </a:lnTo>
                                  <a:lnTo>
                                    <a:pt x="60" y="15"/>
                                  </a:lnTo>
                                  <a:lnTo>
                                    <a:pt x="59" y="11"/>
                                  </a:lnTo>
                                  <a:lnTo>
                                    <a:pt x="58" y="9"/>
                                  </a:lnTo>
                                  <a:lnTo>
                                    <a:pt x="58" y="6"/>
                                  </a:lnTo>
                                  <a:lnTo>
                                    <a:pt x="59" y="9"/>
                                  </a:lnTo>
                                  <a:lnTo>
                                    <a:pt x="60" y="11"/>
                                  </a:lnTo>
                                  <a:lnTo>
                                    <a:pt x="62" y="13"/>
                                  </a:lnTo>
                                  <a:lnTo>
                                    <a:pt x="64" y="15"/>
                                  </a:lnTo>
                                  <a:lnTo>
                                    <a:pt x="66" y="16"/>
                                  </a:lnTo>
                                  <a:lnTo>
                                    <a:pt x="65" y="13"/>
                                  </a:lnTo>
                                  <a:lnTo>
                                    <a:pt x="65" y="9"/>
                                  </a:lnTo>
                                  <a:lnTo>
                                    <a:pt x="63" y="5"/>
                                  </a:lnTo>
                                  <a:lnTo>
                                    <a:pt x="63" y="2"/>
                                  </a:lnTo>
                                  <a:lnTo>
                                    <a:pt x="64" y="3"/>
                                  </a:lnTo>
                                  <a:lnTo>
                                    <a:pt x="66" y="5"/>
                                  </a:lnTo>
                                  <a:lnTo>
                                    <a:pt x="66" y="8"/>
                                  </a:lnTo>
                                  <a:lnTo>
                                    <a:pt x="67" y="10"/>
                                  </a:lnTo>
                                  <a:lnTo>
                                    <a:pt x="67" y="13"/>
                                  </a:lnTo>
                                  <a:lnTo>
                                    <a:pt x="67" y="16"/>
                                  </a:lnTo>
                                  <a:lnTo>
                                    <a:pt x="68" y="20"/>
                                  </a:lnTo>
                                  <a:lnTo>
                                    <a:pt x="69" y="22"/>
                                  </a:lnTo>
                                  <a:lnTo>
                                    <a:pt x="70" y="24"/>
                                  </a:lnTo>
                                  <a:lnTo>
                                    <a:pt x="72" y="27"/>
                                  </a:lnTo>
                                  <a:lnTo>
                                    <a:pt x="74" y="28"/>
                                  </a:lnTo>
                                  <a:lnTo>
                                    <a:pt x="74" y="31"/>
                                  </a:lnTo>
                                  <a:lnTo>
                                    <a:pt x="75" y="34"/>
                                  </a:lnTo>
                                  <a:lnTo>
                                    <a:pt x="76" y="36"/>
                                  </a:lnTo>
                                  <a:lnTo>
                                    <a:pt x="76" y="34"/>
                                  </a:lnTo>
                                  <a:lnTo>
                                    <a:pt x="76" y="32"/>
                                  </a:lnTo>
                                  <a:lnTo>
                                    <a:pt x="77" y="34"/>
                                  </a:lnTo>
                                  <a:lnTo>
                                    <a:pt x="79" y="36"/>
                                  </a:lnTo>
                                  <a:lnTo>
                                    <a:pt x="81" y="36"/>
                                  </a:lnTo>
                                  <a:lnTo>
                                    <a:pt x="82" y="35"/>
                                  </a:lnTo>
                                  <a:lnTo>
                                    <a:pt x="81" y="34"/>
                                  </a:lnTo>
                                  <a:lnTo>
                                    <a:pt x="79" y="31"/>
                                  </a:lnTo>
                                  <a:lnTo>
                                    <a:pt x="77" y="28"/>
                                  </a:lnTo>
                                  <a:lnTo>
                                    <a:pt x="75" y="26"/>
                                  </a:lnTo>
                                  <a:lnTo>
                                    <a:pt x="74" y="23"/>
                                  </a:lnTo>
                                  <a:lnTo>
                                    <a:pt x="76" y="26"/>
                                  </a:lnTo>
                                  <a:lnTo>
                                    <a:pt x="78" y="28"/>
                                  </a:lnTo>
                                  <a:lnTo>
                                    <a:pt x="80" y="29"/>
                                  </a:lnTo>
                                  <a:lnTo>
                                    <a:pt x="81" y="31"/>
                                  </a:lnTo>
                                  <a:lnTo>
                                    <a:pt x="83" y="32"/>
                                  </a:lnTo>
                                  <a:lnTo>
                                    <a:pt x="84" y="34"/>
                                  </a:lnTo>
                                  <a:lnTo>
                                    <a:pt x="85" y="37"/>
                                  </a:lnTo>
                                  <a:lnTo>
                                    <a:pt x="84" y="39"/>
                                  </a:lnTo>
                                  <a:lnTo>
                                    <a:pt x="86" y="40"/>
                                  </a:lnTo>
                                  <a:lnTo>
                                    <a:pt x="87" y="40"/>
                                  </a:lnTo>
                                  <a:lnTo>
                                    <a:pt x="88" y="40"/>
                                  </a:lnTo>
                                  <a:lnTo>
                                    <a:pt x="89" y="39"/>
                                  </a:lnTo>
                                  <a:lnTo>
                                    <a:pt x="92" y="37"/>
                                  </a:lnTo>
                                  <a:lnTo>
                                    <a:pt x="93" y="38"/>
                                  </a:lnTo>
                                  <a:lnTo>
                                    <a:pt x="95" y="39"/>
                                  </a:lnTo>
                                  <a:lnTo>
                                    <a:pt x="96" y="38"/>
                                  </a:lnTo>
                                  <a:lnTo>
                                    <a:pt x="98" y="38"/>
                                  </a:lnTo>
                                  <a:lnTo>
                                    <a:pt x="99" y="35"/>
                                  </a:lnTo>
                                  <a:lnTo>
                                    <a:pt x="99" y="32"/>
                                  </a:lnTo>
                                  <a:lnTo>
                                    <a:pt x="100" y="33"/>
                                  </a:lnTo>
                                  <a:lnTo>
                                    <a:pt x="101" y="33"/>
                                  </a:lnTo>
                                  <a:lnTo>
                                    <a:pt x="101" y="34"/>
                                  </a:lnTo>
                                  <a:lnTo>
                                    <a:pt x="101" y="37"/>
                                  </a:lnTo>
                                  <a:lnTo>
                                    <a:pt x="100" y="39"/>
                                  </a:lnTo>
                                  <a:lnTo>
                                    <a:pt x="101" y="40"/>
                                  </a:lnTo>
                                  <a:lnTo>
                                    <a:pt x="102" y="40"/>
                                  </a:lnTo>
                                  <a:lnTo>
                                    <a:pt x="103" y="39"/>
                                  </a:lnTo>
                                  <a:lnTo>
                                    <a:pt x="105" y="38"/>
                                  </a:lnTo>
                                  <a:lnTo>
                                    <a:pt x="108" y="35"/>
                                  </a:lnTo>
                                  <a:lnTo>
                                    <a:pt x="109" y="34"/>
                                  </a:lnTo>
                                  <a:lnTo>
                                    <a:pt x="111" y="32"/>
                                  </a:lnTo>
                                  <a:lnTo>
                                    <a:pt x="112" y="29"/>
                                  </a:lnTo>
                                  <a:lnTo>
                                    <a:pt x="112" y="27"/>
                                  </a:lnTo>
                                  <a:lnTo>
                                    <a:pt x="111" y="22"/>
                                  </a:lnTo>
                                  <a:lnTo>
                                    <a:pt x="111" y="17"/>
                                  </a:lnTo>
                                  <a:lnTo>
                                    <a:pt x="111" y="13"/>
                                  </a:lnTo>
                                  <a:lnTo>
                                    <a:pt x="110" y="9"/>
                                  </a:lnTo>
                                  <a:lnTo>
                                    <a:pt x="109" y="4"/>
                                  </a:lnTo>
                                  <a:lnTo>
                                    <a:pt x="109" y="0"/>
                                  </a:lnTo>
                                  <a:lnTo>
                                    <a:pt x="111" y="3"/>
                                  </a:lnTo>
                                  <a:lnTo>
                                    <a:pt x="113" y="6"/>
                                  </a:lnTo>
                                  <a:lnTo>
                                    <a:pt x="115" y="9"/>
                                  </a:lnTo>
                                  <a:lnTo>
                                    <a:pt x="116" y="12"/>
                                  </a:lnTo>
                                  <a:lnTo>
                                    <a:pt x="116" y="16"/>
                                  </a:lnTo>
                                  <a:lnTo>
                                    <a:pt x="117" y="19"/>
                                  </a:lnTo>
                                  <a:lnTo>
                                    <a:pt x="119" y="22"/>
                                  </a:lnTo>
                                  <a:lnTo>
                                    <a:pt x="120" y="25"/>
                                  </a:lnTo>
                                  <a:lnTo>
                                    <a:pt x="122" y="28"/>
                                  </a:lnTo>
                                  <a:lnTo>
                                    <a:pt x="123" y="30"/>
                                  </a:lnTo>
                                  <a:lnTo>
                                    <a:pt x="123" y="33"/>
                                  </a:lnTo>
                                  <a:lnTo>
                                    <a:pt x="123" y="35"/>
                                  </a:lnTo>
                                  <a:lnTo>
                                    <a:pt x="124" y="35"/>
                                  </a:lnTo>
                                  <a:lnTo>
                                    <a:pt x="125" y="36"/>
                                  </a:lnTo>
                                  <a:lnTo>
                                    <a:pt x="125" y="39"/>
                                  </a:lnTo>
                                  <a:lnTo>
                                    <a:pt x="124" y="41"/>
                                  </a:lnTo>
                                  <a:lnTo>
                                    <a:pt x="123" y="44"/>
                                  </a:lnTo>
                                  <a:lnTo>
                                    <a:pt x="122" y="46"/>
                                  </a:lnTo>
                                  <a:lnTo>
                                    <a:pt x="119" y="48"/>
                                  </a:lnTo>
                                  <a:lnTo>
                                    <a:pt x="120" y="49"/>
                                  </a:lnTo>
                                  <a:lnTo>
                                    <a:pt x="121" y="50"/>
                                  </a:lnTo>
                                  <a:lnTo>
                                    <a:pt x="123" y="50"/>
                                  </a:lnTo>
                                  <a:lnTo>
                                    <a:pt x="124" y="48"/>
                                  </a:lnTo>
                                  <a:lnTo>
                                    <a:pt x="125" y="47"/>
                                  </a:lnTo>
                                  <a:lnTo>
                                    <a:pt x="126" y="45"/>
                                  </a:lnTo>
                                  <a:lnTo>
                                    <a:pt x="126" y="42"/>
                                  </a:lnTo>
                                  <a:lnTo>
                                    <a:pt x="127" y="40"/>
                                  </a:lnTo>
                                  <a:lnTo>
                                    <a:pt x="128" y="42"/>
                                  </a:lnTo>
                                  <a:lnTo>
                                    <a:pt x="129" y="43"/>
                                  </a:lnTo>
                                  <a:lnTo>
                                    <a:pt x="130" y="45"/>
                                  </a:lnTo>
                                  <a:lnTo>
                                    <a:pt x="130" y="47"/>
                                  </a:lnTo>
                                  <a:lnTo>
                                    <a:pt x="131" y="49"/>
                                  </a:lnTo>
                                  <a:lnTo>
                                    <a:pt x="132" y="52"/>
                                  </a:lnTo>
                                  <a:lnTo>
                                    <a:pt x="132" y="54"/>
                                  </a:lnTo>
                                  <a:lnTo>
                                    <a:pt x="133" y="55"/>
                                  </a:lnTo>
                                  <a:lnTo>
                                    <a:pt x="134" y="54"/>
                                  </a:lnTo>
                                  <a:lnTo>
                                    <a:pt x="135" y="53"/>
                                  </a:lnTo>
                                  <a:lnTo>
                                    <a:pt x="135" y="52"/>
                                  </a:lnTo>
                                  <a:lnTo>
                                    <a:pt x="135" y="49"/>
                                  </a:lnTo>
                                  <a:lnTo>
                                    <a:pt x="135" y="47"/>
                                  </a:lnTo>
                                  <a:lnTo>
                                    <a:pt x="136" y="50"/>
                                  </a:lnTo>
                                  <a:lnTo>
                                    <a:pt x="137" y="52"/>
                                  </a:lnTo>
                                  <a:lnTo>
                                    <a:pt x="137" y="53"/>
                                  </a:lnTo>
                                  <a:lnTo>
                                    <a:pt x="139" y="56"/>
                                  </a:lnTo>
                                  <a:lnTo>
                                    <a:pt x="139" y="59"/>
                                  </a:lnTo>
                                  <a:lnTo>
                                    <a:pt x="140" y="60"/>
                                  </a:lnTo>
                                  <a:lnTo>
                                    <a:pt x="141" y="62"/>
                                  </a:lnTo>
                                  <a:lnTo>
                                    <a:pt x="137" y="62"/>
                                  </a:lnTo>
                                  <a:lnTo>
                                    <a:pt x="129" y="59"/>
                                  </a:lnTo>
                                  <a:lnTo>
                                    <a:pt x="118" y="60"/>
                                  </a:lnTo>
                                  <a:lnTo>
                                    <a:pt x="109" y="60"/>
                                  </a:lnTo>
                                  <a:lnTo>
                                    <a:pt x="102" y="53"/>
                                  </a:lnTo>
                                  <a:lnTo>
                                    <a:pt x="95" y="44"/>
                                  </a:lnTo>
                                  <a:lnTo>
                                    <a:pt x="58" y="44"/>
                                  </a:lnTo>
                                  <a:lnTo>
                                    <a:pt x="0" y="44"/>
                                  </a:lnTo>
                                </a:path>
                              </a:pathLst>
                            </a:custGeom>
                            <a:solidFill>
                              <a:srgbClr val="808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66" name="Freeform 197"/>
                            <p:cNvSpPr/>
                            <p:nvPr/>
                          </p:nvSpPr>
                          <p:spPr bwMode="auto">
                            <a:xfrm>
                              <a:off x="3520" y="1972"/>
                              <a:ext cx="144" cy="43"/>
                            </a:xfrm>
                            <a:custGeom>
                              <a:avLst/>
                              <a:gdLst>
                                <a:gd name="T0" fmla="*/ 1 w 144"/>
                                <a:gd name="T1" fmla="*/ 24 h 43"/>
                                <a:gd name="T2" fmla="*/ 10 w 144"/>
                                <a:gd name="T3" fmla="*/ 24 h 43"/>
                                <a:gd name="T4" fmla="*/ 18 w 144"/>
                                <a:gd name="T5" fmla="*/ 24 h 43"/>
                                <a:gd name="T6" fmla="*/ 32 w 144"/>
                                <a:gd name="T7" fmla="*/ 24 h 43"/>
                                <a:gd name="T8" fmla="*/ 46 w 144"/>
                                <a:gd name="T9" fmla="*/ 24 h 43"/>
                                <a:gd name="T10" fmla="*/ 78 w 144"/>
                                <a:gd name="T11" fmla="*/ 23 h 43"/>
                                <a:gd name="T12" fmla="*/ 94 w 144"/>
                                <a:gd name="T13" fmla="*/ 25 h 43"/>
                                <a:gd name="T14" fmla="*/ 97 w 144"/>
                                <a:gd name="T15" fmla="*/ 29 h 43"/>
                                <a:gd name="T16" fmla="*/ 101 w 144"/>
                                <a:gd name="T17" fmla="*/ 34 h 43"/>
                                <a:gd name="T18" fmla="*/ 107 w 144"/>
                                <a:gd name="T19" fmla="*/ 37 h 43"/>
                                <a:gd name="T20" fmla="*/ 114 w 144"/>
                                <a:gd name="T21" fmla="*/ 39 h 43"/>
                                <a:gd name="T22" fmla="*/ 130 w 144"/>
                                <a:gd name="T23" fmla="*/ 38 h 43"/>
                                <a:gd name="T24" fmla="*/ 138 w 144"/>
                                <a:gd name="T25" fmla="*/ 42 h 43"/>
                                <a:gd name="T26" fmla="*/ 142 w 144"/>
                                <a:gd name="T27" fmla="*/ 41 h 43"/>
                                <a:gd name="T28" fmla="*/ 141 w 144"/>
                                <a:gd name="T29" fmla="*/ 36 h 43"/>
                                <a:gd name="T30" fmla="*/ 135 w 144"/>
                                <a:gd name="T31" fmla="*/ 26 h 43"/>
                                <a:gd name="T32" fmla="*/ 136 w 144"/>
                                <a:gd name="T33" fmla="*/ 35 h 43"/>
                                <a:gd name="T34" fmla="*/ 132 w 144"/>
                                <a:gd name="T35" fmla="*/ 34 h 43"/>
                                <a:gd name="T36" fmla="*/ 127 w 144"/>
                                <a:gd name="T37" fmla="*/ 34 h 43"/>
                                <a:gd name="T38" fmla="*/ 121 w 144"/>
                                <a:gd name="T39" fmla="*/ 31 h 43"/>
                                <a:gd name="T40" fmla="*/ 120 w 144"/>
                                <a:gd name="T41" fmla="*/ 26 h 43"/>
                                <a:gd name="T42" fmla="*/ 117 w 144"/>
                                <a:gd name="T43" fmla="*/ 31 h 43"/>
                                <a:gd name="T44" fmla="*/ 116 w 144"/>
                                <a:gd name="T45" fmla="*/ 36 h 43"/>
                                <a:gd name="T46" fmla="*/ 113 w 144"/>
                                <a:gd name="T47" fmla="*/ 37 h 43"/>
                                <a:gd name="T48" fmla="*/ 108 w 144"/>
                                <a:gd name="T49" fmla="*/ 30 h 43"/>
                                <a:gd name="T50" fmla="*/ 102 w 144"/>
                                <a:gd name="T51" fmla="*/ 24 h 43"/>
                                <a:gd name="T52" fmla="*/ 99 w 144"/>
                                <a:gd name="T53" fmla="*/ 19 h 43"/>
                                <a:gd name="T54" fmla="*/ 94 w 144"/>
                                <a:gd name="T55" fmla="*/ 21 h 43"/>
                                <a:gd name="T56" fmla="*/ 88 w 144"/>
                                <a:gd name="T57" fmla="*/ 18 h 43"/>
                                <a:gd name="T58" fmla="*/ 81 w 144"/>
                                <a:gd name="T59" fmla="*/ 13 h 43"/>
                                <a:gd name="T60" fmla="*/ 77 w 144"/>
                                <a:gd name="T61" fmla="*/ 14 h 43"/>
                                <a:gd name="T62" fmla="*/ 72 w 144"/>
                                <a:gd name="T63" fmla="*/ 7 h 43"/>
                                <a:gd name="T64" fmla="*/ 68 w 144"/>
                                <a:gd name="T65" fmla="*/ 3 h 43"/>
                                <a:gd name="T66" fmla="*/ 72 w 144"/>
                                <a:gd name="T67" fmla="*/ 14 h 43"/>
                                <a:gd name="T68" fmla="*/ 68 w 144"/>
                                <a:gd name="T69" fmla="*/ 16 h 43"/>
                                <a:gd name="T70" fmla="*/ 64 w 144"/>
                                <a:gd name="T71" fmla="*/ 22 h 43"/>
                                <a:gd name="T72" fmla="*/ 59 w 144"/>
                                <a:gd name="T73" fmla="*/ 20 h 43"/>
                                <a:gd name="T74" fmla="*/ 55 w 144"/>
                                <a:gd name="T75" fmla="*/ 20 h 43"/>
                                <a:gd name="T76" fmla="*/ 50 w 144"/>
                                <a:gd name="T77" fmla="*/ 19 h 43"/>
                                <a:gd name="T78" fmla="*/ 49 w 144"/>
                                <a:gd name="T79" fmla="*/ 19 h 43"/>
                                <a:gd name="T80" fmla="*/ 46 w 144"/>
                                <a:gd name="T81" fmla="*/ 15 h 43"/>
                                <a:gd name="T82" fmla="*/ 45 w 144"/>
                                <a:gd name="T83" fmla="*/ 17 h 43"/>
                                <a:gd name="T84" fmla="*/ 44 w 144"/>
                                <a:gd name="T85" fmla="*/ 19 h 43"/>
                                <a:gd name="T86" fmla="*/ 36 w 144"/>
                                <a:gd name="T87" fmla="*/ 22 h 43"/>
                                <a:gd name="T88" fmla="*/ 29 w 144"/>
                                <a:gd name="T89" fmla="*/ 20 h 43"/>
                                <a:gd name="T90" fmla="*/ 26 w 144"/>
                                <a:gd name="T91" fmla="*/ 17 h 43"/>
                                <a:gd name="T92" fmla="*/ 25 w 144"/>
                                <a:gd name="T93" fmla="*/ 21 h 43"/>
                                <a:gd name="T94" fmla="*/ 22 w 144"/>
                                <a:gd name="T95" fmla="*/ 19 h 43"/>
                                <a:gd name="T96" fmla="*/ 18 w 144"/>
                                <a:gd name="T97" fmla="*/ 20 h 43"/>
                                <a:gd name="T98" fmla="*/ 14 w 144"/>
                                <a:gd name="T99" fmla="*/ 15 h 43"/>
                                <a:gd name="T100" fmla="*/ 13 w 144"/>
                                <a:gd name="T101" fmla="*/ 20 h 43"/>
                                <a:gd name="T102" fmla="*/ 9 w 144"/>
                                <a:gd name="T103" fmla="*/ 20 h 43"/>
                                <a:gd name="T104" fmla="*/ 4 w 144"/>
                                <a:gd name="T105" fmla="*/ 21 h 43"/>
                                <a:gd name="T106" fmla="*/ 2 w 144"/>
                                <a:gd name="T107" fmla="*/ 21 h 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4"/>
                                <a:gd name="T163" fmla="*/ 0 h 43"/>
                                <a:gd name="T164" fmla="*/ 144 w 144"/>
                                <a:gd name="T165" fmla="*/ 43 h 4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4" h="43">
                                  <a:moveTo>
                                    <a:pt x="0" y="19"/>
                                  </a:moveTo>
                                  <a:lnTo>
                                    <a:pt x="0" y="21"/>
                                  </a:lnTo>
                                  <a:lnTo>
                                    <a:pt x="0" y="23"/>
                                  </a:lnTo>
                                  <a:lnTo>
                                    <a:pt x="1" y="24"/>
                                  </a:lnTo>
                                  <a:lnTo>
                                    <a:pt x="2" y="24"/>
                                  </a:lnTo>
                                  <a:lnTo>
                                    <a:pt x="4" y="23"/>
                                  </a:lnTo>
                                  <a:lnTo>
                                    <a:pt x="8" y="24"/>
                                  </a:lnTo>
                                  <a:lnTo>
                                    <a:pt x="10" y="24"/>
                                  </a:lnTo>
                                  <a:lnTo>
                                    <a:pt x="11" y="24"/>
                                  </a:lnTo>
                                  <a:lnTo>
                                    <a:pt x="14" y="23"/>
                                  </a:lnTo>
                                  <a:lnTo>
                                    <a:pt x="16" y="24"/>
                                  </a:lnTo>
                                  <a:lnTo>
                                    <a:pt x="18" y="24"/>
                                  </a:lnTo>
                                  <a:lnTo>
                                    <a:pt x="22" y="24"/>
                                  </a:lnTo>
                                  <a:lnTo>
                                    <a:pt x="25" y="23"/>
                                  </a:lnTo>
                                  <a:lnTo>
                                    <a:pt x="29" y="24"/>
                                  </a:lnTo>
                                  <a:lnTo>
                                    <a:pt x="32" y="24"/>
                                  </a:lnTo>
                                  <a:lnTo>
                                    <a:pt x="34" y="23"/>
                                  </a:lnTo>
                                  <a:lnTo>
                                    <a:pt x="37" y="24"/>
                                  </a:lnTo>
                                  <a:lnTo>
                                    <a:pt x="42" y="24"/>
                                  </a:lnTo>
                                  <a:lnTo>
                                    <a:pt x="46" y="24"/>
                                  </a:lnTo>
                                  <a:lnTo>
                                    <a:pt x="52" y="24"/>
                                  </a:lnTo>
                                  <a:lnTo>
                                    <a:pt x="60" y="24"/>
                                  </a:lnTo>
                                  <a:lnTo>
                                    <a:pt x="69" y="23"/>
                                  </a:lnTo>
                                  <a:lnTo>
                                    <a:pt x="78" y="23"/>
                                  </a:lnTo>
                                  <a:lnTo>
                                    <a:pt x="87" y="24"/>
                                  </a:lnTo>
                                  <a:lnTo>
                                    <a:pt x="91" y="23"/>
                                  </a:lnTo>
                                  <a:lnTo>
                                    <a:pt x="92" y="24"/>
                                  </a:lnTo>
                                  <a:lnTo>
                                    <a:pt x="94" y="25"/>
                                  </a:lnTo>
                                  <a:lnTo>
                                    <a:pt x="96" y="26"/>
                                  </a:lnTo>
                                  <a:lnTo>
                                    <a:pt x="97" y="27"/>
                                  </a:lnTo>
                                  <a:lnTo>
                                    <a:pt x="97" y="28"/>
                                  </a:lnTo>
                                  <a:lnTo>
                                    <a:pt x="97" y="29"/>
                                  </a:lnTo>
                                  <a:lnTo>
                                    <a:pt x="97" y="31"/>
                                  </a:lnTo>
                                  <a:lnTo>
                                    <a:pt x="98" y="33"/>
                                  </a:lnTo>
                                  <a:lnTo>
                                    <a:pt x="99" y="34"/>
                                  </a:lnTo>
                                  <a:lnTo>
                                    <a:pt x="101" y="34"/>
                                  </a:lnTo>
                                  <a:lnTo>
                                    <a:pt x="103" y="34"/>
                                  </a:lnTo>
                                  <a:lnTo>
                                    <a:pt x="104" y="34"/>
                                  </a:lnTo>
                                  <a:lnTo>
                                    <a:pt x="105" y="36"/>
                                  </a:lnTo>
                                  <a:lnTo>
                                    <a:pt x="107" y="37"/>
                                  </a:lnTo>
                                  <a:lnTo>
                                    <a:pt x="108" y="39"/>
                                  </a:lnTo>
                                  <a:lnTo>
                                    <a:pt x="110" y="39"/>
                                  </a:lnTo>
                                  <a:lnTo>
                                    <a:pt x="111" y="39"/>
                                  </a:lnTo>
                                  <a:lnTo>
                                    <a:pt x="114" y="39"/>
                                  </a:lnTo>
                                  <a:lnTo>
                                    <a:pt x="119" y="39"/>
                                  </a:lnTo>
                                  <a:lnTo>
                                    <a:pt x="124" y="39"/>
                                  </a:lnTo>
                                  <a:lnTo>
                                    <a:pt x="127" y="39"/>
                                  </a:lnTo>
                                  <a:lnTo>
                                    <a:pt x="130" y="38"/>
                                  </a:lnTo>
                                  <a:lnTo>
                                    <a:pt x="132" y="39"/>
                                  </a:lnTo>
                                  <a:lnTo>
                                    <a:pt x="134" y="39"/>
                                  </a:lnTo>
                                  <a:lnTo>
                                    <a:pt x="136" y="40"/>
                                  </a:lnTo>
                                  <a:lnTo>
                                    <a:pt x="138" y="42"/>
                                  </a:lnTo>
                                  <a:lnTo>
                                    <a:pt x="139" y="42"/>
                                  </a:lnTo>
                                  <a:lnTo>
                                    <a:pt x="140" y="42"/>
                                  </a:lnTo>
                                  <a:lnTo>
                                    <a:pt x="141" y="41"/>
                                  </a:lnTo>
                                  <a:lnTo>
                                    <a:pt x="142" y="41"/>
                                  </a:lnTo>
                                  <a:lnTo>
                                    <a:pt x="143" y="42"/>
                                  </a:lnTo>
                                  <a:lnTo>
                                    <a:pt x="143" y="40"/>
                                  </a:lnTo>
                                  <a:lnTo>
                                    <a:pt x="142" y="38"/>
                                  </a:lnTo>
                                  <a:lnTo>
                                    <a:pt x="141" y="36"/>
                                  </a:lnTo>
                                  <a:lnTo>
                                    <a:pt x="139" y="34"/>
                                  </a:lnTo>
                                  <a:lnTo>
                                    <a:pt x="139" y="31"/>
                                  </a:lnTo>
                                  <a:lnTo>
                                    <a:pt x="137" y="29"/>
                                  </a:lnTo>
                                  <a:lnTo>
                                    <a:pt x="135" y="26"/>
                                  </a:lnTo>
                                  <a:lnTo>
                                    <a:pt x="136" y="29"/>
                                  </a:lnTo>
                                  <a:lnTo>
                                    <a:pt x="137" y="34"/>
                                  </a:lnTo>
                                  <a:lnTo>
                                    <a:pt x="137" y="37"/>
                                  </a:lnTo>
                                  <a:lnTo>
                                    <a:pt x="136" y="35"/>
                                  </a:lnTo>
                                  <a:lnTo>
                                    <a:pt x="135" y="34"/>
                                  </a:lnTo>
                                  <a:lnTo>
                                    <a:pt x="134" y="34"/>
                                  </a:lnTo>
                                  <a:lnTo>
                                    <a:pt x="132" y="34"/>
                                  </a:lnTo>
                                  <a:lnTo>
                                    <a:pt x="131" y="37"/>
                                  </a:lnTo>
                                  <a:lnTo>
                                    <a:pt x="130" y="35"/>
                                  </a:lnTo>
                                  <a:lnTo>
                                    <a:pt x="128" y="35"/>
                                  </a:lnTo>
                                  <a:lnTo>
                                    <a:pt x="127" y="34"/>
                                  </a:lnTo>
                                  <a:lnTo>
                                    <a:pt x="125" y="34"/>
                                  </a:lnTo>
                                  <a:lnTo>
                                    <a:pt x="123" y="33"/>
                                  </a:lnTo>
                                  <a:lnTo>
                                    <a:pt x="122" y="32"/>
                                  </a:lnTo>
                                  <a:lnTo>
                                    <a:pt x="121" y="31"/>
                                  </a:lnTo>
                                  <a:lnTo>
                                    <a:pt x="121" y="29"/>
                                  </a:lnTo>
                                  <a:lnTo>
                                    <a:pt x="121" y="26"/>
                                  </a:lnTo>
                                  <a:lnTo>
                                    <a:pt x="122" y="23"/>
                                  </a:lnTo>
                                  <a:lnTo>
                                    <a:pt x="120" y="26"/>
                                  </a:lnTo>
                                  <a:lnTo>
                                    <a:pt x="119" y="29"/>
                                  </a:lnTo>
                                  <a:lnTo>
                                    <a:pt x="118" y="30"/>
                                  </a:lnTo>
                                  <a:lnTo>
                                    <a:pt x="118" y="31"/>
                                  </a:lnTo>
                                  <a:lnTo>
                                    <a:pt x="117" y="31"/>
                                  </a:lnTo>
                                  <a:lnTo>
                                    <a:pt x="115" y="31"/>
                                  </a:lnTo>
                                  <a:lnTo>
                                    <a:pt x="114" y="31"/>
                                  </a:lnTo>
                                  <a:lnTo>
                                    <a:pt x="116" y="34"/>
                                  </a:lnTo>
                                  <a:lnTo>
                                    <a:pt x="116" y="36"/>
                                  </a:lnTo>
                                  <a:lnTo>
                                    <a:pt x="116" y="37"/>
                                  </a:lnTo>
                                  <a:lnTo>
                                    <a:pt x="115" y="38"/>
                                  </a:lnTo>
                                  <a:lnTo>
                                    <a:pt x="114" y="38"/>
                                  </a:lnTo>
                                  <a:lnTo>
                                    <a:pt x="113" y="37"/>
                                  </a:lnTo>
                                  <a:lnTo>
                                    <a:pt x="111" y="34"/>
                                  </a:lnTo>
                                  <a:lnTo>
                                    <a:pt x="110" y="33"/>
                                  </a:lnTo>
                                  <a:lnTo>
                                    <a:pt x="109" y="31"/>
                                  </a:lnTo>
                                  <a:lnTo>
                                    <a:pt x="108" y="30"/>
                                  </a:lnTo>
                                  <a:lnTo>
                                    <a:pt x="106" y="29"/>
                                  </a:lnTo>
                                  <a:lnTo>
                                    <a:pt x="104" y="27"/>
                                  </a:lnTo>
                                  <a:lnTo>
                                    <a:pt x="103" y="25"/>
                                  </a:lnTo>
                                  <a:lnTo>
                                    <a:pt x="102" y="24"/>
                                  </a:lnTo>
                                  <a:lnTo>
                                    <a:pt x="101" y="23"/>
                                  </a:lnTo>
                                  <a:lnTo>
                                    <a:pt x="102" y="21"/>
                                  </a:lnTo>
                                  <a:lnTo>
                                    <a:pt x="100" y="20"/>
                                  </a:lnTo>
                                  <a:lnTo>
                                    <a:pt x="99" y="19"/>
                                  </a:lnTo>
                                  <a:lnTo>
                                    <a:pt x="99" y="18"/>
                                  </a:lnTo>
                                  <a:lnTo>
                                    <a:pt x="97" y="18"/>
                                  </a:lnTo>
                                  <a:lnTo>
                                    <a:pt x="96" y="20"/>
                                  </a:lnTo>
                                  <a:lnTo>
                                    <a:pt x="94" y="21"/>
                                  </a:lnTo>
                                  <a:lnTo>
                                    <a:pt x="92" y="21"/>
                                  </a:lnTo>
                                  <a:lnTo>
                                    <a:pt x="90" y="21"/>
                                  </a:lnTo>
                                  <a:lnTo>
                                    <a:pt x="89" y="20"/>
                                  </a:lnTo>
                                  <a:lnTo>
                                    <a:pt x="88" y="18"/>
                                  </a:lnTo>
                                  <a:lnTo>
                                    <a:pt x="86" y="17"/>
                                  </a:lnTo>
                                  <a:lnTo>
                                    <a:pt x="84" y="15"/>
                                  </a:lnTo>
                                  <a:lnTo>
                                    <a:pt x="82" y="14"/>
                                  </a:lnTo>
                                  <a:lnTo>
                                    <a:pt x="81" y="13"/>
                                  </a:lnTo>
                                  <a:lnTo>
                                    <a:pt x="80" y="13"/>
                                  </a:lnTo>
                                  <a:lnTo>
                                    <a:pt x="79" y="13"/>
                                  </a:lnTo>
                                  <a:lnTo>
                                    <a:pt x="78" y="13"/>
                                  </a:lnTo>
                                  <a:lnTo>
                                    <a:pt x="77" y="14"/>
                                  </a:lnTo>
                                  <a:lnTo>
                                    <a:pt x="76" y="15"/>
                                  </a:lnTo>
                                  <a:lnTo>
                                    <a:pt x="75" y="13"/>
                                  </a:lnTo>
                                  <a:lnTo>
                                    <a:pt x="74" y="10"/>
                                  </a:lnTo>
                                  <a:lnTo>
                                    <a:pt x="72" y="7"/>
                                  </a:lnTo>
                                  <a:lnTo>
                                    <a:pt x="71" y="5"/>
                                  </a:lnTo>
                                  <a:lnTo>
                                    <a:pt x="70" y="3"/>
                                  </a:lnTo>
                                  <a:lnTo>
                                    <a:pt x="68" y="0"/>
                                  </a:lnTo>
                                  <a:lnTo>
                                    <a:pt x="68" y="3"/>
                                  </a:lnTo>
                                  <a:lnTo>
                                    <a:pt x="68" y="5"/>
                                  </a:lnTo>
                                  <a:lnTo>
                                    <a:pt x="69" y="8"/>
                                  </a:lnTo>
                                  <a:lnTo>
                                    <a:pt x="70" y="10"/>
                                  </a:lnTo>
                                  <a:lnTo>
                                    <a:pt x="72" y="14"/>
                                  </a:lnTo>
                                  <a:lnTo>
                                    <a:pt x="71" y="13"/>
                                  </a:lnTo>
                                  <a:lnTo>
                                    <a:pt x="69" y="11"/>
                                  </a:lnTo>
                                  <a:lnTo>
                                    <a:pt x="69" y="13"/>
                                  </a:lnTo>
                                  <a:lnTo>
                                    <a:pt x="68" y="16"/>
                                  </a:lnTo>
                                  <a:lnTo>
                                    <a:pt x="68" y="18"/>
                                  </a:lnTo>
                                  <a:lnTo>
                                    <a:pt x="67" y="20"/>
                                  </a:lnTo>
                                  <a:lnTo>
                                    <a:pt x="66" y="22"/>
                                  </a:lnTo>
                                  <a:lnTo>
                                    <a:pt x="64" y="22"/>
                                  </a:lnTo>
                                  <a:lnTo>
                                    <a:pt x="63" y="22"/>
                                  </a:lnTo>
                                  <a:lnTo>
                                    <a:pt x="61" y="20"/>
                                  </a:lnTo>
                                  <a:lnTo>
                                    <a:pt x="61" y="21"/>
                                  </a:lnTo>
                                  <a:lnTo>
                                    <a:pt x="59" y="20"/>
                                  </a:lnTo>
                                  <a:lnTo>
                                    <a:pt x="58" y="19"/>
                                  </a:lnTo>
                                  <a:lnTo>
                                    <a:pt x="57" y="18"/>
                                  </a:lnTo>
                                  <a:lnTo>
                                    <a:pt x="56" y="19"/>
                                  </a:lnTo>
                                  <a:lnTo>
                                    <a:pt x="55" y="20"/>
                                  </a:lnTo>
                                  <a:lnTo>
                                    <a:pt x="54" y="21"/>
                                  </a:lnTo>
                                  <a:lnTo>
                                    <a:pt x="53" y="21"/>
                                  </a:lnTo>
                                  <a:lnTo>
                                    <a:pt x="51" y="20"/>
                                  </a:lnTo>
                                  <a:lnTo>
                                    <a:pt x="50" y="19"/>
                                  </a:lnTo>
                                  <a:lnTo>
                                    <a:pt x="50" y="18"/>
                                  </a:lnTo>
                                  <a:lnTo>
                                    <a:pt x="50" y="16"/>
                                  </a:lnTo>
                                  <a:lnTo>
                                    <a:pt x="49" y="18"/>
                                  </a:lnTo>
                                  <a:lnTo>
                                    <a:pt x="49" y="19"/>
                                  </a:lnTo>
                                  <a:lnTo>
                                    <a:pt x="48" y="21"/>
                                  </a:lnTo>
                                  <a:lnTo>
                                    <a:pt x="47" y="19"/>
                                  </a:lnTo>
                                  <a:lnTo>
                                    <a:pt x="46" y="18"/>
                                  </a:lnTo>
                                  <a:lnTo>
                                    <a:pt x="46" y="15"/>
                                  </a:lnTo>
                                  <a:lnTo>
                                    <a:pt x="45" y="13"/>
                                  </a:lnTo>
                                  <a:lnTo>
                                    <a:pt x="44" y="11"/>
                                  </a:lnTo>
                                  <a:lnTo>
                                    <a:pt x="44" y="14"/>
                                  </a:lnTo>
                                  <a:lnTo>
                                    <a:pt x="45" y="17"/>
                                  </a:lnTo>
                                  <a:lnTo>
                                    <a:pt x="45" y="19"/>
                                  </a:lnTo>
                                  <a:lnTo>
                                    <a:pt x="46" y="21"/>
                                  </a:lnTo>
                                  <a:lnTo>
                                    <a:pt x="45" y="20"/>
                                  </a:lnTo>
                                  <a:lnTo>
                                    <a:pt x="44" y="19"/>
                                  </a:lnTo>
                                  <a:lnTo>
                                    <a:pt x="42" y="20"/>
                                  </a:lnTo>
                                  <a:lnTo>
                                    <a:pt x="40" y="21"/>
                                  </a:lnTo>
                                  <a:lnTo>
                                    <a:pt x="38" y="22"/>
                                  </a:lnTo>
                                  <a:lnTo>
                                    <a:pt x="36" y="22"/>
                                  </a:lnTo>
                                  <a:lnTo>
                                    <a:pt x="34" y="22"/>
                                  </a:lnTo>
                                  <a:lnTo>
                                    <a:pt x="32" y="21"/>
                                  </a:lnTo>
                                  <a:lnTo>
                                    <a:pt x="31" y="21"/>
                                  </a:lnTo>
                                  <a:lnTo>
                                    <a:pt x="29" y="20"/>
                                  </a:lnTo>
                                  <a:lnTo>
                                    <a:pt x="28" y="18"/>
                                  </a:lnTo>
                                  <a:lnTo>
                                    <a:pt x="27" y="16"/>
                                  </a:lnTo>
                                  <a:lnTo>
                                    <a:pt x="26" y="17"/>
                                  </a:lnTo>
                                  <a:lnTo>
                                    <a:pt x="26" y="18"/>
                                  </a:lnTo>
                                  <a:lnTo>
                                    <a:pt x="26" y="20"/>
                                  </a:lnTo>
                                  <a:lnTo>
                                    <a:pt x="27" y="21"/>
                                  </a:lnTo>
                                  <a:lnTo>
                                    <a:pt x="25" y="21"/>
                                  </a:lnTo>
                                  <a:lnTo>
                                    <a:pt x="25" y="22"/>
                                  </a:lnTo>
                                  <a:lnTo>
                                    <a:pt x="24" y="20"/>
                                  </a:lnTo>
                                  <a:lnTo>
                                    <a:pt x="22" y="18"/>
                                  </a:lnTo>
                                  <a:lnTo>
                                    <a:pt x="22" y="19"/>
                                  </a:lnTo>
                                  <a:lnTo>
                                    <a:pt x="21" y="20"/>
                                  </a:lnTo>
                                  <a:lnTo>
                                    <a:pt x="19" y="20"/>
                                  </a:lnTo>
                                  <a:lnTo>
                                    <a:pt x="18" y="20"/>
                                  </a:lnTo>
                                  <a:lnTo>
                                    <a:pt x="17" y="19"/>
                                  </a:lnTo>
                                  <a:lnTo>
                                    <a:pt x="16" y="18"/>
                                  </a:lnTo>
                                  <a:lnTo>
                                    <a:pt x="15" y="17"/>
                                  </a:lnTo>
                                  <a:lnTo>
                                    <a:pt x="14" y="15"/>
                                  </a:lnTo>
                                  <a:lnTo>
                                    <a:pt x="13" y="13"/>
                                  </a:lnTo>
                                  <a:lnTo>
                                    <a:pt x="13" y="16"/>
                                  </a:lnTo>
                                  <a:lnTo>
                                    <a:pt x="13" y="18"/>
                                  </a:lnTo>
                                  <a:lnTo>
                                    <a:pt x="13" y="20"/>
                                  </a:lnTo>
                                  <a:lnTo>
                                    <a:pt x="12" y="20"/>
                                  </a:lnTo>
                                  <a:lnTo>
                                    <a:pt x="11" y="21"/>
                                  </a:lnTo>
                                  <a:lnTo>
                                    <a:pt x="10" y="21"/>
                                  </a:lnTo>
                                  <a:lnTo>
                                    <a:pt x="9" y="20"/>
                                  </a:lnTo>
                                  <a:lnTo>
                                    <a:pt x="7" y="20"/>
                                  </a:lnTo>
                                  <a:lnTo>
                                    <a:pt x="6" y="20"/>
                                  </a:lnTo>
                                  <a:lnTo>
                                    <a:pt x="4" y="20"/>
                                  </a:lnTo>
                                  <a:lnTo>
                                    <a:pt x="4" y="21"/>
                                  </a:lnTo>
                                  <a:lnTo>
                                    <a:pt x="3" y="19"/>
                                  </a:lnTo>
                                  <a:lnTo>
                                    <a:pt x="2" y="18"/>
                                  </a:lnTo>
                                  <a:lnTo>
                                    <a:pt x="2" y="19"/>
                                  </a:lnTo>
                                  <a:lnTo>
                                    <a:pt x="2" y="21"/>
                                  </a:lnTo>
                                  <a:lnTo>
                                    <a:pt x="0" y="19"/>
                                  </a:lnTo>
                                </a:path>
                              </a:pathLst>
                            </a:custGeom>
                            <a:solidFill>
                              <a:srgbClr val="5F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67" name="Freeform 198"/>
                            <p:cNvSpPr/>
                            <p:nvPr/>
                          </p:nvSpPr>
                          <p:spPr bwMode="auto">
                            <a:xfrm>
                              <a:off x="3781" y="1981"/>
                              <a:ext cx="64" cy="107"/>
                            </a:xfrm>
                            <a:custGeom>
                              <a:avLst/>
                              <a:gdLst>
                                <a:gd name="T0" fmla="*/ 15 w 64"/>
                                <a:gd name="T1" fmla="*/ 105 h 107"/>
                                <a:gd name="T2" fmla="*/ 15 w 64"/>
                                <a:gd name="T3" fmla="*/ 102 h 107"/>
                                <a:gd name="T4" fmla="*/ 14 w 64"/>
                                <a:gd name="T5" fmla="*/ 97 h 107"/>
                                <a:gd name="T6" fmla="*/ 17 w 64"/>
                                <a:gd name="T7" fmla="*/ 96 h 107"/>
                                <a:gd name="T8" fmla="*/ 17 w 64"/>
                                <a:gd name="T9" fmla="*/ 95 h 107"/>
                                <a:gd name="T10" fmla="*/ 16 w 64"/>
                                <a:gd name="T11" fmla="*/ 92 h 107"/>
                                <a:gd name="T12" fmla="*/ 15 w 64"/>
                                <a:gd name="T13" fmla="*/ 90 h 107"/>
                                <a:gd name="T14" fmla="*/ 14 w 64"/>
                                <a:gd name="T15" fmla="*/ 86 h 107"/>
                                <a:gd name="T16" fmla="*/ 9 w 64"/>
                                <a:gd name="T17" fmla="*/ 84 h 107"/>
                                <a:gd name="T18" fmla="*/ 12 w 64"/>
                                <a:gd name="T19" fmla="*/ 81 h 107"/>
                                <a:gd name="T20" fmla="*/ 13 w 64"/>
                                <a:gd name="T21" fmla="*/ 77 h 107"/>
                                <a:gd name="T22" fmla="*/ 12 w 64"/>
                                <a:gd name="T23" fmla="*/ 73 h 107"/>
                                <a:gd name="T24" fmla="*/ 9 w 64"/>
                                <a:gd name="T25" fmla="*/ 74 h 107"/>
                                <a:gd name="T26" fmla="*/ 7 w 64"/>
                                <a:gd name="T27" fmla="*/ 72 h 107"/>
                                <a:gd name="T28" fmla="*/ 9 w 64"/>
                                <a:gd name="T29" fmla="*/ 71 h 107"/>
                                <a:gd name="T30" fmla="*/ 7 w 64"/>
                                <a:gd name="T31" fmla="*/ 70 h 107"/>
                                <a:gd name="T32" fmla="*/ 4 w 64"/>
                                <a:gd name="T33" fmla="*/ 66 h 107"/>
                                <a:gd name="T34" fmla="*/ 2 w 64"/>
                                <a:gd name="T35" fmla="*/ 61 h 107"/>
                                <a:gd name="T36" fmla="*/ 2 w 64"/>
                                <a:gd name="T37" fmla="*/ 56 h 107"/>
                                <a:gd name="T38" fmla="*/ 0 w 64"/>
                                <a:gd name="T39" fmla="*/ 51 h 107"/>
                                <a:gd name="T40" fmla="*/ 2 w 64"/>
                                <a:gd name="T41" fmla="*/ 48 h 107"/>
                                <a:gd name="T42" fmla="*/ 2 w 64"/>
                                <a:gd name="T43" fmla="*/ 45 h 107"/>
                                <a:gd name="T44" fmla="*/ 2 w 64"/>
                                <a:gd name="T45" fmla="*/ 39 h 107"/>
                                <a:gd name="T46" fmla="*/ 1 w 64"/>
                                <a:gd name="T47" fmla="*/ 33 h 107"/>
                                <a:gd name="T48" fmla="*/ 2 w 64"/>
                                <a:gd name="T49" fmla="*/ 28 h 107"/>
                                <a:gd name="T50" fmla="*/ 5 w 64"/>
                                <a:gd name="T51" fmla="*/ 25 h 107"/>
                                <a:gd name="T52" fmla="*/ 5 w 64"/>
                                <a:gd name="T53" fmla="*/ 18 h 107"/>
                                <a:gd name="T54" fmla="*/ 5 w 64"/>
                                <a:gd name="T55" fmla="*/ 13 h 107"/>
                                <a:gd name="T56" fmla="*/ 7 w 64"/>
                                <a:gd name="T57" fmla="*/ 22 h 107"/>
                                <a:gd name="T58" fmla="*/ 7 w 64"/>
                                <a:gd name="T59" fmla="*/ 28 h 107"/>
                                <a:gd name="T60" fmla="*/ 7 w 64"/>
                                <a:gd name="T61" fmla="*/ 34 h 107"/>
                                <a:gd name="T62" fmla="*/ 7 w 64"/>
                                <a:gd name="T63" fmla="*/ 42 h 107"/>
                                <a:gd name="T64" fmla="*/ 9 w 64"/>
                                <a:gd name="T65" fmla="*/ 47 h 107"/>
                                <a:gd name="T66" fmla="*/ 11 w 64"/>
                                <a:gd name="T67" fmla="*/ 45 h 107"/>
                                <a:gd name="T68" fmla="*/ 13 w 64"/>
                                <a:gd name="T69" fmla="*/ 45 h 107"/>
                                <a:gd name="T70" fmla="*/ 17 w 64"/>
                                <a:gd name="T71" fmla="*/ 52 h 107"/>
                                <a:gd name="T72" fmla="*/ 20 w 64"/>
                                <a:gd name="T73" fmla="*/ 49 h 107"/>
                                <a:gd name="T74" fmla="*/ 17 w 64"/>
                                <a:gd name="T75" fmla="*/ 46 h 107"/>
                                <a:gd name="T76" fmla="*/ 17 w 64"/>
                                <a:gd name="T77" fmla="*/ 36 h 107"/>
                                <a:gd name="T78" fmla="*/ 17 w 64"/>
                                <a:gd name="T79" fmla="*/ 30 h 107"/>
                                <a:gd name="T80" fmla="*/ 17 w 64"/>
                                <a:gd name="T81" fmla="*/ 21 h 107"/>
                                <a:gd name="T82" fmla="*/ 17 w 64"/>
                                <a:gd name="T83" fmla="*/ 7 h 107"/>
                                <a:gd name="T84" fmla="*/ 19 w 64"/>
                                <a:gd name="T85" fmla="*/ 10 h 107"/>
                                <a:gd name="T86" fmla="*/ 20 w 64"/>
                                <a:gd name="T87" fmla="*/ 28 h 107"/>
                                <a:gd name="T88" fmla="*/ 22 w 64"/>
                                <a:gd name="T89" fmla="*/ 35 h 107"/>
                                <a:gd name="T90" fmla="*/ 24 w 64"/>
                                <a:gd name="T91" fmla="*/ 37 h 107"/>
                                <a:gd name="T92" fmla="*/ 39 w 64"/>
                                <a:gd name="T93" fmla="*/ 74 h 107"/>
                                <a:gd name="T94" fmla="*/ 58 w 64"/>
                                <a:gd name="T95" fmla="*/ 99 h 107"/>
                                <a:gd name="T96" fmla="*/ 55 w 64"/>
                                <a:gd name="T97" fmla="*/ 106 h 107"/>
                                <a:gd name="T98" fmla="*/ 50 w 64"/>
                                <a:gd name="T99" fmla="*/ 105 h 107"/>
                                <a:gd name="T100" fmla="*/ 44 w 64"/>
                                <a:gd name="T101" fmla="*/ 105 h 107"/>
                                <a:gd name="T102" fmla="*/ 37 w 64"/>
                                <a:gd name="T103" fmla="*/ 106 h 107"/>
                                <a:gd name="T104" fmla="*/ 30 w 64"/>
                                <a:gd name="T105" fmla="*/ 106 h 107"/>
                                <a:gd name="T106" fmla="*/ 13 w 64"/>
                                <a:gd name="T107" fmla="*/ 106 h 1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4"/>
                                <a:gd name="T163" fmla="*/ 0 h 107"/>
                                <a:gd name="T164" fmla="*/ 64 w 64"/>
                                <a:gd name="T165" fmla="*/ 107 h 1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4" h="107">
                                  <a:moveTo>
                                    <a:pt x="13" y="106"/>
                                  </a:moveTo>
                                  <a:lnTo>
                                    <a:pt x="15" y="105"/>
                                  </a:lnTo>
                                  <a:lnTo>
                                    <a:pt x="16" y="104"/>
                                  </a:lnTo>
                                  <a:lnTo>
                                    <a:pt x="15" y="102"/>
                                  </a:lnTo>
                                  <a:lnTo>
                                    <a:pt x="15" y="100"/>
                                  </a:lnTo>
                                  <a:lnTo>
                                    <a:pt x="14" y="97"/>
                                  </a:lnTo>
                                  <a:lnTo>
                                    <a:pt x="15" y="97"/>
                                  </a:lnTo>
                                  <a:lnTo>
                                    <a:pt x="17" y="96"/>
                                  </a:lnTo>
                                  <a:lnTo>
                                    <a:pt x="17" y="95"/>
                                  </a:lnTo>
                                  <a:lnTo>
                                    <a:pt x="17" y="94"/>
                                  </a:lnTo>
                                  <a:lnTo>
                                    <a:pt x="16" y="92"/>
                                  </a:lnTo>
                                  <a:lnTo>
                                    <a:pt x="14" y="91"/>
                                  </a:lnTo>
                                  <a:lnTo>
                                    <a:pt x="15" y="90"/>
                                  </a:lnTo>
                                  <a:lnTo>
                                    <a:pt x="14" y="87"/>
                                  </a:lnTo>
                                  <a:lnTo>
                                    <a:pt x="14" y="86"/>
                                  </a:lnTo>
                                  <a:lnTo>
                                    <a:pt x="12" y="85"/>
                                  </a:lnTo>
                                  <a:lnTo>
                                    <a:pt x="9" y="84"/>
                                  </a:lnTo>
                                  <a:lnTo>
                                    <a:pt x="11" y="82"/>
                                  </a:lnTo>
                                  <a:lnTo>
                                    <a:pt x="12" y="81"/>
                                  </a:lnTo>
                                  <a:lnTo>
                                    <a:pt x="13" y="80"/>
                                  </a:lnTo>
                                  <a:lnTo>
                                    <a:pt x="13" y="77"/>
                                  </a:lnTo>
                                  <a:lnTo>
                                    <a:pt x="13" y="74"/>
                                  </a:lnTo>
                                  <a:lnTo>
                                    <a:pt x="12" y="73"/>
                                  </a:lnTo>
                                  <a:lnTo>
                                    <a:pt x="12" y="74"/>
                                  </a:lnTo>
                                  <a:lnTo>
                                    <a:pt x="9" y="74"/>
                                  </a:lnTo>
                                  <a:lnTo>
                                    <a:pt x="7" y="74"/>
                                  </a:lnTo>
                                  <a:lnTo>
                                    <a:pt x="7" y="72"/>
                                  </a:lnTo>
                                  <a:lnTo>
                                    <a:pt x="8" y="72"/>
                                  </a:lnTo>
                                  <a:lnTo>
                                    <a:pt x="9" y="71"/>
                                  </a:lnTo>
                                  <a:lnTo>
                                    <a:pt x="10" y="69"/>
                                  </a:lnTo>
                                  <a:lnTo>
                                    <a:pt x="7" y="70"/>
                                  </a:lnTo>
                                  <a:lnTo>
                                    <a:pt x="4" y="69"/>
                                  </a:lnTo>
                                  <a:lnTo>
                                    <a:pt x="4" y="66"/>
                                  </a:lnTo>
                                  <a:lnTo>
                                    <a:pt x="4" y="64"/>
                                  </a:lnTo>
                                  <a:lnTo>
                                    <a:pt x="2" y="61"/>
                                  </a:lnTo>
                                  <a:lnTo>
                                    <a:pt x="2" y="59"/>
                                  </a:lnTo>
                                  <a:lnTo>
                                    <a:pt x="2" y="56"/>
                                  </a:lnTo>
                                  <a:lnTo>
                                    <a:pt x="1" y="53"/>
                                  </a:lnTo>
                                  <a:lnTo>
                                    <a:pt x="0" y="51"/>
                                  </a:lnTo>
                                  <a:lnTo>
                                    <a:pt x="0" y="49"/>
                                  </a:lnTo>
                                  <a:lnTo>
                                    <a:pt x="2" y="48"/>
                                  </a:lnTo>
                                  <a:lnTo>
                                    <a:pt x="3" y="48"/>
                                  </a:lnTo>
                                  <a:lnTo>
                                    <a:pt x="2" y="45"/>
                                  </a:lnTo>
                                  <a:lnTo>
                                    <a:pt x="2" y="42"/>
                                  </a:lnTo>
                                  <a:lnTo>
                                    <a:pt x="2" y="39"/>
                                  </a:lnTo>
                                  <a:lnTo>
                                    <a:pt x="2" y="36"/>
                                  </a:lnTo>
                                  <a:lnTo>
                                    <a:pt x="1" y="33"/>
                                  </a:lnTo>
                                  <a:lnTo>
                                    <a:pt x="2" y="29"/>
                                  </a:lnTo>
                                  <a:lnTo>
                                    <a:pt x="2" y="28"/>
                                  </a:lnTo>
                                  <a:lnTo>
                                    <a:pt x="3" y="27"/>
                                  </a:lnTo>
                                  <a:lnTo>
                                    <a:pt x="5" y="25"/>
                                  </a:lnTo>
                                  <a:lnTo>
                                    <a:pt x="5" y="22"/>
                                  </a:lnTo>
                                  <a:lnTo>
                                    <a:pt x="5" y="18"/>
                                  </a:lnTo>
                                  <a:lnTo>
                                    <a:pt x="4" y="9"/>
                                  </a:lnTo>
                                  <a:lnTo>
                                    <a:pt x="5" y="13"/>
                                  </a:lnTo>
                                  <a:lnTo>
                                    <a:pt x="7" y="18"/>
                                  </a:lnTo>
                                  <a:lnTo>
                                    <a:pt x="7" y="22"/>
                                  </a:lnTo>
                                  <a:lnTo>
                                    <a:pt x="7" y="26"/>
                                  </a:lnTo>
                                  <a:lnTo>
                                    <a:pt x="7" y="28"/>
                                  </a:lnTo>
                                  <a:lnTo>
                                    <a:pt x="8" y="30"/>
                                  </a:lnTo>
                                  <a:lnTo>
                                    <a:pt x="7" y="34"/>
                                  </a:lnTo>
                                  <a:lnTo>
                                    <a:pt x="7" y="39"/>
                                  </a:lnTo>
                                  <a:lnTo>
                                    <a:pt x="7" y="42"/>
                                  </a:lnTo>
                                  <a:lnTo>
                                    <a:pt x="8" y="45"/>
                                  </a:lnTo>
                                  <a:lnTo>
                                    <a:pt x="9" y="47"/>
                                  </a:lnTo>
                                  <a:lnTo>
                                    <a:pt x="10" y="48"/>
                                  </a:lnTo>
                                  <a:lnTo>
                                    <a:pt x="11" y="45"/>
                                  </a:lnTo>
                                  <a:lnTo>
                                    <a:pt x="12" y="42"/>
                                  </a:lnTo>
                                  <a:lnTo>
                                    <a:pt x="13" y="45"/>
                                  </a:lnTo>
                                  <a:lnTo>
                                    <a:pt x="15" y="49"/>
                                  </a:lnTo>
                                  <a:lnTo>
                                    <a:pt x="17" y="52"/>
                                  </a:lnTo>
                                  <a:lnTo>
                                    <a:pt x="19" y="50"/>
                                  </a:lnTo>
                                  <a:lnTo>
                                    <a:pt x="20" y="49"/>
                                  </a:lnTo>
                                  <a:lnTo>
                                    <a:pt x="18" y="48"/>
                                  </a:lnTo>
                                  <a:lnTo>
                                    <a:pt x="17" y="46"/>
                                  </a:lnTo>
                                  <a:lnTo>
                                    <a:pt x="17" y="42"/>
                                  </a:lnTo>
                                  <a:lnTo>
                                    <a:pt x="17" y="36"/>
                                  </a:lnTo>
                                  <a:lnTo>
                                    <a:pt x="18" y="33"/>
                                  </a:lnTo>
                                  <a:lnTo>
                                    <a:pt x="17" y="30"/>
                                  </a:lnTo>
                                  <a:lnTo>
                                    <a:pt x="17" y="27"/>
                                  </a:lnTo>
                                  <a:lnTo>
                                    <a:pt x="17" y="21"/>
                                  </a:lnTo>
                                  <a:lnTo>
                                    <a:pt x="17" y="15"/>
                                  </a:lnTo>
                                  <a:lnTo>
                                    <a:pt x="17" y="7"/>
                                  </a:lnTo>
                                  <a:lnTo>
                                    <a:pt x="17" y="0"/>
                                  </a:lnTo>
                                  <a:lnTo>
                                    <a:pt x="19" y="10"/>
                                  </a:lnTo>
                                  <a:lnTo>
                                    <a:pt x="21" y="21"/>
                                  </a:lnTo>
                                  <a:lnTo>
                                    <a:pt x="20" y="28"/>
                                  </a:lnTo>
                                  <a:lnTo>
                                    <a:pt x="21" y="31"/>
                                  </a:lnTo>
                                  <a:lnTo>
                                    <a:pt x="22" y="35"/>
                                  </a:lnTo>
                                  <a:lnTo>
                                    <a:pt x="22" y="40"/>
                                  </a:lnTo>
                                  <a:lnTo>
                                    <a:pt x="24" y="37"/>
                                  </a:lnTo>
                                  <a:lnTo>
                                    <a:pt x="30" y="52"/>
                                  </a:lnTo>
                                  <a:lnTo>
                                    <a:pt x="39" y="74"/>
                                  </a:lnTo>
                                  <a:lnTo>
                                    <a:pt x="37" y="96"/>
                                  </a:lnTo>
                                  <a:lnTo>
                                    <a:pt x="58" y="99"/>
                                  </a:lnTo>
                                  <a:lnTo>
                                    <a:pt x="63" y="102"/>
                                  </a:lnTo>
                                  <a:lnTo>
                                    <a:pt x="55" y="106"/>
                                  </a:lnTo>
                                  <a:lnTo>
                                    <a:pt x="52" y="106"/>
                                  </a:lnTo>
                                  <a:lnTo>
                                    <a:pt x="50" y="105"/>
                                  </a:lnTo>
                                  <a:lnTo>
                                    <a:pt x="47" y="105"/>
                                  </a:lnTo>
                                  <a:lnTo>
                                    <a:pt x="44" y="105"/>
                                  </a:lnTo>
                                  <a:lnTo>
                                    <a:pt x="41" y="105"/>
                                  </a:lnTo>
                                  <a:lnTo>
                                    <a:pt x="37" y="106"/>
                                  </a:lnTo>
                                  <a:lnTo>
                                    <a:pt x="33" y="106"/>
                                  </a:lnTo>
                                  <a:lnTo>
                                    <a:pt x="30" y="106"/>
                                  </a:lnTo>
                                  <a:lnTo>
                                    <a:pt x="26" y="106"/>
                                  </a:lnTo>
                                  <a:lnTo>
                                    <a:pt x="13" y="106"/>
                                  </a:lnTo>
                                </a:path>
                              </a:pathLst>
                            </a:custGeom>
                            <a:solidFill>
                              <a:srgbClr val="808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68" name="Freeform 199"/>
                            <p:cNvSpPr/>
                            <p:nvPr/>
                          </p:nvSpPr>
                          <p:spPr bwMode="auto">
                            <a:xfrm>
                              <a:off x="3799" y="1977"/>
                              <a:ext cx="53" cy="111"/>
                            </a:xfrm>
                            <a:custGeom>
                              <a:avLst/>
                              <a:gdLst>
                                <a:gd name="T0" fmla="*/ 1 w 53"/>
                                <a:gd name="T1" fmla="*/ 4 h 111"/>
                                <a:gd name="T2" fmla="*/ 2 w 53"/>
                                <a:gd name="T3" fmla="*/ 16 h 111"/>
                                <a:gd name="T4" fmla="*/ 4 w 53"/>
                                <a:gd name="T5" fmla="*/ 26 h 111"/>
                                <a:gd name="T6" fmla="*/ 3 w 53"/>
                                <a:gd name="T7" fmla="*/ 31 h 111"/>
                                <a:gd name="T8" fmla="*/ 4 w 53"/>
                                <a:gd name="T9" fmla="*/ 33 h 111"/>
                                <a:gd name="T10" fmla="*/ 7 w 53"/>
                                <a:gd name="T11" fmla="*/ 36 h 111"/>
                                <a:gd name="T12" fmla="*/ 7 w 53"/>
                                <a:gd name="T13" fmla="*/ 41 h 111"/>
                                <a:gd name="T14" fmla="*/ 7 w 53"/>
                                <a:gd name="T15" fmla="*/ 45 h 111"/>
                                <a:gd name="T16" fmla="*/ 6 w 53"/>
                                <a:gd name="T17" fmla="*/ 48 h 111"/>
                                <a:gd name="T18" fmla="*/ 7 w 53"/>
                                <a:gd name="T19" fmla="*/ 53 h 111"/>
                                <a:gd name="T20" fmla="*/ 9 w 53"/>
                                <a:gd name="T21" fmla="*/ 56 h 111"/>
                                <a:gd name="T22" fmla="*/ 8 w 53"/>
                                <a:gd name="T23" fmla="*/ 60 h 111"/>
                                <a:gd name="T24" fmla="*/ 6 w 53"/>
                                <a:gd name="T25" fmla="*/ 63 h 111"/>
                                <a:gd name="T26" fmla="*/ 8 w 53"/>
                                <a:gd name="T27" fmla="*/ 64 h 111"/>
                                <a:gd name="T28" fmla="*/ 13 w 53"/>
                                <a:gd name="T29" fmla="*/ 64 h 111"/>
                                <a:gd name="T30" fmla="*/ 16 w 53"/>
                                <a:gd name="T31" fmla="*/ 67 h 111"/>
                                <a:gd name="T32" fmla="*/ 18 w 53"/>
                                <a:gd name="T33" fmla="*/ 72 h 111"/>
                                <a:gd name="T34" fmla="*/ 20 w 53"/>
                                <a:gd name="T35" fmla="*/ 78 h 111"/>
                                <a:gd name="T36" fmla="*/ 21 w 53"/>
                                <a:gd name="T37" fmla="*/ 83 h 111"/>
                                <a:gd name="T38" fmla="*/ 18 w 53"/>
                                <a:gd name="T39" fmla="*/ 86 h 111"/>
                                <a:gd name="T40" fmla="*/ 15 w 53"/>
                                <a:gd name="T41" fmla="*/ 89 h 111"/>
                                <a:gd name="T42" fmla="*/ 17 w 53"/>
                                <a:gd name="T43" fmla="*/ 92 h 111"/>
                                <a:gd name="T44" fmla="*/ 18 w 53"/>
                                <a:gd name="T45" fmla="*/ 95 h 111"/>
                                <a:gd name="T46" fmla="*/ 17 w 53"/>
                                <a:gd name="T47" fmla="*/ 99 h 111"/>
                                <a:gd name="T48" fmla="*/ 18 w 53"/>
                                <a:gd name="T49" fmla="*/ 102 h 111"/>
                                <a:gd name="T50" fmla="*/ 22 w 53"/>
                                <a:gd name="T51" fmla="*/ 103 h 111"/>
                                <a:gd name="T52" fmla="*/ 27 w 53"/>
                                <a:gd name="T53" fmla="*/ 104 h 111"/>
                                <a:gd name="T54" fmla="*/ 33 w 53"/>
                                <a:gd name="T55" fmla="*/ 105 h 111"/>
                                <a:gd name="T56" fmla="*/ 38 w 53"/>
                                <a:gd name="T57" fmla="*/ 105 h 111"/>
                                <a:gd name="T58" fmla="*/ 44 w 53"/>
                                <a:gd name="T59" fmla="*/ 106 h 111"/>
                                <a:gd name="T60" fmla="*/ 52 w 53"/>
                                <a:gd name="T61" fmla="*/ 110 h 111"/>
                                <a:gd name="T62" fmla="*/ 51 w 53"/>
                                <a:gd name="T63" fmla="*/ 104 h 111"/>
                                <a:gd name="T64" fmla="*/ 50 w 53"/>
                                <a:gd name="T65" fmla="*/ 98 h 111"/>
                                <a:gd name="T66" fmla="*/ 45 w 53"/>
                                <a:gd name="T67" fmla="*/ 92 h 111"/>
                                <a:gd name="T68" fmla="*/ 38 w 53"/>
                                <a:gd name="T69" fmla="*/ 85 h 111"/>
                                <a:gd name="T70" fmla="*/ 35 w 53"/>
                                <a:gd name="T71" fmla="*/ 78 h 111"/>
                                <a:gd name="T72" fmla="*/ 30 w 53"/>
                                <a:gd name="T73" fmla="*/ 73 h 111"/>
                                <a:gd name="T74" fmla="*/ 24 w 53"/>
                                <a:gd name="T75" fmla="*/ 66 h 111"/>
                                <a:gd name="T76" fmla="*/ 19 w 53"/>
                                <a:gd name="T77" fmla="*/ 59 h 111"/>
                                <a:gd name="T78" fmla="*/ 15 w 53"/>
                                <a:gd name="T79" fmla="*/ 53 h 111"/>
                                <a:gd name="T80" fmla="*/ 12 w 53"/>
                                <a:gd name="T81" fmla="*/ 46 h 111"/>
                                <a:gd name="T82" fmla="*/ 10 w 53"/>
                                <a:gd name="T83" fmla="*/ 40 h 111"/>
                                <a:gd name="T84" fmla="*/ 8 w 53"/>
                                <a:gd name="T85" fmla="*/ 36 h 111"/>
                                <a:gd name="T86" fmla="*/ 6 w 53"/>
                                <a:gd name="T87" fmla="*/ 34 h 111"/>
                                <a:gd name="T88" fmla="*/ 5 w 53"/>
                                <a:gd name="T89" fmla="*/ 32 h 111"/>
                                <a:gd name="T90" fmla="*/ 6 w 53"/>
                                <a:gd name="T91" fmla="*/ 28 h 111"/>
                                <a:gd name="T92" fmla="*/ 5 w 53"/>
                                <a:gd name="T93" fmla="*/ 26 h 111"/>
                                <a:gd name="T94" fmla="*/ 3 w 53"/>
                                <a:gd name="T95" fmla="*/ 14 h 111"/>
                                <a:gd name="T96" fmla="*/ 1 w 53"/>
                                <a:gd name="T97" fmla="*/ 3 h 1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
                                <a:gd name="T148" fmla="*/ 0 h 111"/>
                                <a:gd name="T149" fmla="*/ 53 w 53"/>
                                <a:gd name="T150" fmla="*/ 111 h 1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 h="111">
                                  <a:moveTo>
                                    <a:pt x="0" y="0"/>
                                  </a:moveTo>
                                  <a:lnTo>
                                    <a:pt x="1" y="4"/>
                                  </a:lnTo>
                                  <a:lnTo>
                                    <a:pt x="2" y="9"/>
                                  </a:lnTo>
                                  <a:lnTo>
                                    <a:pt x="2" y="16"/>
                                  </a:lnTo>
                                  <a:lnTo>
                                    <a:pt x="3" y="21"/>
                                  </a:lnTo>
                                  <a:lnTo>
                                    <a:pt x="4" y="26"/>
                                  </a:lnTo>
                                  <a:lnTo>
                                    <a:pt x="4" y="28"/>
                                  </a:lnTo>
                                  <a:lnTo>
                                    <a:pt x="3" y="31"/>
                                  </a:lnTo>
                                  <a:lnTo>
                                    <a:pt x="3" y="33"/>
                                  </a:lnTo>
                                  <a:lnTo>
                                    <a:pt x="4" y="33"/>
                                  </a:lnTo>
                                  <a:lnTo>
                                    <a:pt x="5" y="34"/>
                                  </a:lnTo>
                                  <a:lnTo>
                                    <a:pt x="7" y="36"/>
                                  </a:lnTo>
                                  <a:lnTo>
                                    <a:pt x="7" y="39"/>
                                  </a:lnTo>
                                  <a:lnTo>
                                    <a:pt x="7" y="41"/>
                                  </a:lnTo>
                                  <a:lnTo>
                                    <a:pt x="7" y="43"/>
                                  </a:lnTo>
                                  <a:lnTo>
                                    <a:pt x="7" y="45"/>
                                  </a:lnTo>
                                  <a:lnTo>
                                    <a:pt x="6" y="47"/>
                                  </a:lnTo>
                                  <a:lnTo>
                                    <a:pt x="6" y="48"/>
                                  </a:lnTo>
                                  <a:lnTo>
                                    <a:pt x="6" y="51"/>
                                  </a:lnTo>
                                  <a:lnTo>
                                    <a:pt x="7" y="53"/>
                                  </a:lnTo>
                                  <a:lnTo>
                                    <a:pt x="8" y="55"/>
                                  </a:lnTo>
                                  <a:lnTo>
                                    <a:pt x="9" y="56"/>
                                  </a:lnTo>
                                  <a:lnTo>
                                    <a:pt x="9" y="59"/>
                                  </a:lnTo>
                                  <a:lnTo>
                                    <a:pt x="8" y="60"/>
                                  </a:lnTo>
                                  <a:lnTo>
                                    <a:pt x="7" y="62"/>
                                  </a:lnTo>
                                  <a:lnTo>
                                    <a:pt x="6" y="63"/>
                                  </a:lnTo>
                                  <a:lnTo>
                                    <a:pt x="7" y="63"/>
                                  </a:lnTo>
                                  <a:lnTo>
                                    <a:pt x="8" y="64"/>
                                  </a:lnTo>
                                  <a:lnTo>
                                    <a:pt x="11" y="64"/>
                                  </a:lnTo>
                                  <a:lnTo>
                                    <a:pt x="13" y="64"/>
                                  </a:lnTo>
                                  <a:lnTo>
                                    <a:pt x="14" y="65"/>
                                  </a:lnTo>
                                  <a:lnTo>
                                    <a:pt x="16" y="67"/>
                                  </a:lnTo>
                                  <a:lnTo>
                                    <a:pt x="17" y="70"/>
                                  </a:lnTo>
                                  <a:lnTo>
                                    <a:pt x="18" y="72"/>
                                  </a:lnTo>
                                  <a:lnTo>
                                    <a:pt x="19" y="76"/>
                                  </a:lnTo>
                                  <a:lnTo>
                                    <a:pt x="20" y="78"/>
                                  </a:lnTo>
                                  <a:lnTo>
                                    <a:pt x="21" y="81"/>
                                  </a:lnTo>
                                  <a:lnTo>
                                    <a:pt x="21" y="83"/>
                                  </a:lnTo>
                                  <a:lnTo>
                                    <a:pt x="20" y="84"/>
                                  </a:lnTo>
                                  <a:lnTo>
                                    <a:pt x="18" y="86"/>
                                  </a:lnTo>
                                  <a:lnTo>
                                    <a:pt x="16" y="88"/>
                                  </a:lnTo>
                                  <a:lnTo>
                                    <a:pt x="15" y="89"/>
                                  </a:lnTo>
                                  <a:lnTo>
                                    <a:pt x="16" y="91"/>
                                  </a:lnTo>
                                  <a:lnTo>
                                    <a:pt x="17" y="92"/>
                                  </a:lnTo>
                                  <a:lnTo>
                                    <a:pt x="18" y="93"/>
                                  </a:lnTo>
                                  <a:lnTo>
                                    <a:pt x="18" y="95"/>
                                  </a:lnTo>
                                  <a:lnTo>
                                    <a:pt x="18" y="98"/>
                                  </a:lnTo>
                                  <a:lnTo>
                                    <a:pt x="17" y="99"/>
                                  </a:lnTo>
                                  <a:lnTo>
                                    <a:pt x="17" y="102"/>
                                  </a:lnTo>
                                  <a:lnTo>
                                    <a:pt x="18" y="102"/>
                                  </a:lnTo>
                                  <a:lnTo>
                                    <a:pt x="20" y="103"/>
                                  </a:lnTo>
                                  <a:lnTo>
                                    <a:pt x="22" y="103"/>
                                  </a:lnTo>
                                  <a:lnTo>
                                    <a:pt x="25" y="104"/>
                                  </a:lnTo>
                                  <a:lnTo>
                                    <a:pt x="27" y="104"/>
                                  </a:lnTo>
                                  <a:lnTo>
                                    <a:pt x="30" y="105"/>
                                  </a:lnTo>
                                  <a:lnTo>
                                    <a:pt x="33" y="105"/>
                                  </a:lnTo>
                                  <a:lnTo>
                                    <a:pt x="35" y="105"/>
                                  </a:lnTo>
                                  <a:lnTo>
                                    <a:pt x="38" y="105"/>
                                  </a:lnTo>
                                  <a:lnTo>
                                    <a:pt x="41" y="105"/>
                                  </a:lnTo>
                                  <a:lnTo>
                                    <a:pt x="44" y="106"/>
                                  </a:lnTo>
                                  <a:lnTo>
                                    <a:pt x="47" y="107"/>
                                  </a:lnTo>
                                  <a:lnTo>
                                    <a:pt x="52" y="110"/>
                                  </a:lnTo>
                                  <a:lnTo>
                                    <a:pt x="50" y="107"/>
                                  </a:lnTo>
                                  <a:lnTo>
                                    <a:pt x="51" y="104"/>
                                  </a:lnTo>
                                  <a:lnTo>
                                    <a:pt x="51" y="100"/>
                                  </a:lnTo>
                                  <a:lnTo>
                                    <a:pt x="50" y="98"/>
                                  </a:lnTo>
                                  <a:lnTo>
                                    <a:pt x="48" y="95"/>
                                  </a:lnTo>
                                  <a:lnTo>
                                    <a:pt x="45" y="92"/>
                                  </a:lnTo>
                                  <a:lnTo>
                                    <a:pt x="41" y="90"/>
                                  </a:lnTo>
                                  <a:lnTo>
                                    <a:pt x="38" y="85"/>
                                  </a:lnTo>
                                  <a:lnTo>
                                    <a:pt x="36" y="82"/>
                                  </a:lnTo>
                                  <a:lnTo>
                                    <a:pt x="35" y="78"/>
                                  </a:lnTo>
                                  <a:lnTo>
                                    <a:pt x="32" y="76"/>
                                  </a:lnTo>
                                  <a:lnTo>
                                    <a:pt x="30" y="73"/>
                                  </a:lnTo>
                                  <a:lnTo>
                                    <a:pt x="26" y="70"/>
                                  </a:lnTo>
                                  <a:lnTo>
                                    <a:pt x="24" y="66"/>
                                  </a:lnTo>
                                  <a:lnTo>
                                    <a:pt x="21" y="63"/>
                                  </a:lnTo>
                                  <a:lnTo>
                                    <a:pt x="19" y="59"/>
                                  </a:lnTo>
                                  <a:lnTo>
                                    <a:pt x="17" y="55"/>
                                  </a:lnTo>
                                  <a:lnTo>
                                    <a:pt x="15" y="53"/>
                                  </a:lnTo>
                                  <a:lnTo>
                                    <a:pt x="13" y="49"/>
                                  </a:lnTo>
                                  <a:lnTo>
                                    <a:pt x="12" y="46"/>
                                  </a:lnTo>
                                  <a:lnTo>
                                    <a:pt x="11" y="43"/>
                                  </a:lnTo>
                                  <a:lnTo>
                                    <a:pt x="10" y="40"/>
                                  </a:lnTo>
                                  <a:lnTo>
                                    <a:pt x="9" y="38"/>
                                  </a:lnTo>
                                  <a:lnTo>
                                    <a:pt x="8" y="36"/>
                                  </a:lnTo>
                                  <a:lnTo>
                                    <a:pt x="7" y="35"/>
                                  </a:lnTo>
                                  <a:lnTo>
                                    <a:pt x="6" y="34"/>
                                  </a:lnTo>
                                  <a:lnTo>
                                    <a:pt x="5" y="33"/>
                                  </a:lnTo>
                                  <a:lnTo>
                                    <a:pt x="5" y="32"/>
                                  </a:lnTo>
                                  <a:lnTo>
                                    <a:pt x="6" y="29"/>
                                  </a:lnTo>
                                  <a:lnTo>
                                    <a:pt x="6" y="28"/>
                                  </a:lnTo>
                                  <a:lnTo>
                                    <a:pt x="5" y="27"/>
                                  </a:lnTo>
                                  <a:lnTo>
                                    <a:pt x="5" y="26"/>
                                  </a:lnTo>
                                  <a:lnTo>
                                    <a:pt x="5" y="24"/>
                                  </a:lnTo>
                                  <a:lnTo>
                                    <a:pt x="3" y="14"/>
                                  </a:lnTo>
                                  <a:lnTo>
                                    <a:pt x="2" y="7"/>
                                  </a:lnTo>
                                  <a:lnTo>
                                    <a:pt x="1" y="3"/>
                                  </a:lnTo>
                                  <a:lnTo>
                                    <a:pt x="0" y="0"/>
                                  </a:lnTo>
                                </a:path>
                              </a:pathLst>
                            </a:custGeom>
                            <a:solidFill>
                              <a:srgbClr val="5F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69" name="Freeform 200"/>
                            <p:cNvSpPr/>
                            <p:nvPr/>
                          </p:nvSpPr>
                          <p:spPr bwMode="auto">
                            <a:xfrm>
                              <a:off x="3749" y="1892"/>
                              <a:ext cx="77" cy="77"/>
                            </a:xfrm>
                            <a:custGeom>
                              <a:avLst/>
                              <a:gdLst>
                                <a:gd name="T0" fmla="*/ 1 w 77"/>
                                <a:gd name="T1" fmla="*/ 58 h 77"/>
                                <a:gd name="T2" fmla="*/ 3 w 77"/>
                                <a:gd name="T3" fmla="*/ 64 h 77"/>
                                <a:gd name="T4" fmla="*/ 6 w 77"/>
                                <a:gd name="T5" fmla="*/ 66 h 77"/>
                                <a:gd name="T6" fmla="*/ 9 w 77"/>
                                <a:gd name="T7" fmla="*/ 68 h 77"/>
                                <a:gd name="T8" fmla="*/ 13 w 77"/>
                                <a:gd name="T9" fmla="*/ 71 h 77"/>
                                <a:gd name="T10" fmla="*/ 16 w 77"/>
                                <a:gd name="T11" fmla="*/ 73 h 77"/>
                                <a:gd name="T12" fmla="*/ 20 w 77"/>
                                <a:gd name="T13" fmla="*/ 73 h 77"/>
                                <a:gd name="T14" fmla="*/ 24 w 77"/>
                                <a:gd name="T15" fmla="*/ 74 h 77"/>
                                <a:gd name="T16" fmla="*/ 26 w 77"/>
                                <a:gd name="T17" fmla="*/ 74 h 77"/>
                                <a:gd name="T18" fmla="*/ 28 w 77"/>
                                <a:gd name="T19" fmla="*/ 70 h 77"/>
                                <a:gd name="T20" fmla="*/ 31 w 77"/>
                                <a:gd name="T21" fmla="*/ 62 h 77"/>
                                <a:gd name="T22" fmla="*/ 32 w 77"/>
                                <a:gd name="T23" fmla="*/ 57 h 77"/>
                                <a:gd name="T24" fmla="*/ 32 w 77"/>
                                <a:gd name="T25" fmla="*/ 51 h 77"/>
                                <a:gd name="T26" fmla="*/ 33 w 77"/>
                                <a:gd name="T27" fmla="*/ 47 h 77"/>
                                <a:gd name="T28" fmla="*/ 33 w 77"/>
                                <a:gd name="T29" fmla="*/ 40 h 77"/>
                                <a:gd name="T30" fmla="*/ 33 w 77"/>
                                <a:gd name="T31" fmla="*/ 33 h 77"/>
                                <a:gd name="T32" fmla="*/ 37 w 77"/>
                                <a:gd name="T33" fmla="*/ 31 h 77"/>
                                <a:gd name="T34" fmla="*/ 38 w 77"/>
                                <a:gd name="T35" fmla="*/ 28 h 77"/>
                                <a:gd name="T36" fmla="*/ 39 w 77"/>
                                <a:gd name="T37" fmla="*/ 24 h 77"/>
                                <a:gd name="T38" fmla="*/ 41 w 77"/>
                                <a:gd name="T39" fmla="*/ 21 h 77"/>
                                <a:gd name="T40" fmla="*/ 44 w 77"/>
                                <a:gd name="T41" fmla="*/ 18 h 77"/>
                                <a:gd name="T42" fmla="*/ 49 w 77"/>
                                <a:gd name="T43" fmla="*/ 17 h 77"/>
                                <a:gd name="T44" fmla="*/ 56 w 77"/>
                                <a:gd name="T45" fmla="*/ 19 h 77"/>
                                <a:gd name="T46" fmla="*/ 59 w 77"/>
                                <a:gd name="T47" fmla="*/ 19 h 77"/>
                                <a:gd name="T48" fmla="*/ 63 w 77"/>
                                <a:gd name="T49" fmla="*/ 21 h 77"/>
                                <a:gd name="T50" fmla="*/ 69 w 77"/>
                                <a:gd name="T51" fmla="*/ 21 h 77"/>
                                <a:gd name="T52" fmla="*/ 73 w 77"/>
                                <a:gd name="T53" fmla="*/ 22 h 77"/>
                                <a:gd name="T54" fmla="*/ 73 w 77"/>
                                <a:gd name="T55" fmla="*/ 21 h 77"/>
                                <a:gd name="T56" fmla="*/ 69 w 77"/>
                                <a:gd name="T57" fmla="*/ 19 h 77"/>
                                <a:gd name="T58" fmla="*/ 62 w 77"/>
                                <a:gd name="T59" fmla="*/ 17 h 77"/>
                                <a:gd name="T60" fmla="*/ 55 w 77"/>
                                <a:gd name="T61" fmla="*/ 13 h 77"/>
                                <a:gd name="T62" fmla="*/ 46 w 77"/>
                                <a:gd name="T63" fmla="*/ 10 h 77"/>
                                <a:gd name="T64" fmla="*/ 41 w 77"/>
                                <a:gd name="T65" fmla="*/ 7 h 77"/>
                                <a:gd name="T66" fmla="*/ 34 w 77"/>
                                <a:gd name="T67" fmla="*/ 3 h 77"/>
                                <a:gd name="T68" fmla="*/ 28 w 77"/>
                                <a:gd name="T69" fmla="*/ 0 h 77"/>
                                <a:gd name="T70" fmla="*/ 25 w 77"/>
                                <a:gd name="T71" fmla="*/ 3 h 77"/>
                                <a:gd name="T72" fmla="*/ 17 w 77"/>
                                <a:gd name="T73" fmla="*/ 19 h 77"/>
                                <a:gd name="T74" fmla="*/ 13 w 77"/>
                                <a:gd name="T75" fmla="*/ 31 h 77"/>
                                <a:gd name="T76" fmla="*/ 0 w 77"/>
                                <a:gd name="T77" fmla="*/ 53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7"/>
                                <a:gd name="T118" fmla="*/ 0 h 77"/>
                                <a:gd name="T119" fmla="*/ 77 w 77"/>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7" h="77">
                                  <a:moveTo>
                                    <a:pt x="0" y="53"/>
                                  </a:moveTo>
                                  <a:lnTo>
                                    <a:pt x="1" y="58"/>
                                  </a:lnTo>
                                  <a:lnTo>
                                    <a:pt x="2" y="62"/>
                                  </a:lnTo>
                                  <a:lnTo>
                                    <a:pt x="3" y="64"/>
                                  </a:lnTo>
                                  <a:lnTo>
                                    <a:pt x="5" y="66"/>
                                  </a:lnTo>
                                  <a:lnTo>
                                    <a:pt x="6" y="66"/>
                                  </a:lnTo>
                                  <a:lnTo>
                                    <a:pt x="8" y="67"/>
                                  </a:lnTo>
                                  <a:lnTo>
                                    <a:pt x="9" y="68"/>
                                  </a:lnTo>
                                  <a:lnTo>
                                    <a:pt x="11" y="70"/>
                                  </a:lnTo>
                                  <a:lnTo>
                                    <a:pt x="13" y="71"/>
                                  </a:lnTo>
                                  <a:lnTo>
                                    <a:pt x="15" y="73"/>
                                  </a:lnTo>
                                  <a:lnTo>
                                    <a:pt x="16" y="73"/>
                                  </a:lnTo>
                                  <a:lnTo>
                                    <a:pt x="18" y="73"/>
                                  </a:lnTo>
                                  <a:lnTo>
                                    <a:pt x="20" y="73"/>
                                  </a:lnTo>
                                  <a:lnTo>
                                    <a:pt x="22" y="74"/>
                                  </a:lnTo>
                                  <a:lnTo>
                                    <a:pt x="24" y="74"/>
                                  </a:lnTo>
                                  <a:lnTo>
                                    <a:pt x="27" y="76"/>
                                  </a:lnTo>
                                  <a:lnTo>
                                    <a:pt x="26" y="74"/>
                                  </a:lnTo>
                                  <a:lnTo>
                                    <a:pt x="27" y="73"/>
                                  </a:lnTo>
                                  <a:lnTo>
                                    <a:pt x="28" y="70"/>
                                  </a:lnTo>
                                  <a:lnTo>
                                    <a:pt x="29" y="66"/>
                                  </a:lnTo>
                                  <a:lnTo>
                                    <a:pt x="31" y="62"/>
                                  </a:lnTo>
                                  <a:lnTo>
                                    <a:pt x="32" y="59"/>
                                  </a:lnTo>
                                  <a:lnTo>
                                    <a:pt x="32" y="57"/>
                                  </a:lnTo>
                                  <a:lnTo>
                                    <a:pt x="32" y="53"/>
                                  </a:lnTo>
                                  <a:lnTo>
                                    <a:pt x="32" y="51"/>
                                  </a:lnTo>
                                  <a:lnTo>
                                    <a:pt x="32" y="50"/>
                                  </a:lnTo>
                                  <a:lnTo>
                                    <a:pt x="33" y="47"/>
                                  </a:lnTo>
                                  <a:lnTo>
                                    <a:pt x="34" y="43"/>
                                  </a:lnTo>
                                  <a:lnTo>
                                    <a:pt x="33" y="40"/>
                                  </a:lnTo>
                                  <a:lnTo>
                                    <a:pt x="33" y="36"/>
                                  </a:lnTo>
                                  <a:lnTo>
                                    <a:pt x="33" y="33"/>
                                  </a:lnTo>
                                  <a:lnTo>
                                    <a:pt x="35" y="33"/>
                                  </a:lnTo>
                                  <a:lnTo>
                                    <a:pt x="37" y="31"/>
                                  </a:lnTo>
                                  <a:lnTo>
                                    <a:pt x="38" y="31"/>
                                  </a:lnTo>
                                  <a:lnTo>
                                    <a:pt x="38" y="28"/>
                                  </a:lnTo>
                                  <a:lnTo>
                                    <a:pt x="38" y="25"/>
                                  </a:lnTo>
                                  <a:lnTo>
                                    <a:pt x="39" y="24"/>
                                  </a:lnTo>
                                  <a:lnTo>
                                    <a:pt x="40" y="23"/>
                                  </a:lnTo>
                                  <a:lnTo>
                                    <a:pt x="41" y="21"/>
                                  </a:lnTo>
                                  <a:lnTo>
                                    <a:pt x="42" y="19"/>
                                  </a:lnTo>
                                  <a:lnTo>
                                    <a:pt x="44" y="18"/>
                                  </a:lnTo>
                                  <a:lnTo>
                                    <a:pt x="46" y="18"/>
                                  </a:lnTo>
                                  <a:lnTo>
                                    <a:pt x="49" y="17"/>
                                  </a:lnTo>
                                  <a:lnTo>
                                    <a:pt x="54" y="17"/>
                                  </a:lnTo>
                                  <a:lnTo>
                                    <a:pt x="56" y="19"/>
                                  </a:lnTo>
                                  <a:lnTo>
                                    <a:pt x="59" y="19"/>
                                  </a:lnTo>
                                  <a:lnTo>
                                    <a:pt x="61" y="19"/>
                                  </a:lnTo>
                                  <a:lnTo>
                                    <a:pt x="63" y="21"/>
                                  </a:lnTo>
                                  <a:lnTo>
                                    <a:pt x="66" y="21"/>
                                  </a:lnTo>
                                  <a:lnTo>
                                    <a:pt x="69" y="21"/>
                                  </a:lnTo>
                                  <a:lnTo>
                                    <a:pt x="72" y="22"/>
                                  </a:lnTo>
                                  <a:lnTo>
                                    <a:pt x="73" y="22"/>
                                  </a:lnTo>
                                  <a:lnTo>
                                    <a:pt x="76" y="23"/>
                                  </a:lnTo>
                                  <a:lnTo>
                                    <a:pt x="73" y="21"/>
                                  </a:lnTo>
                                  <a:lnTo>
                                    <a:pt x="72" y="20"/>
                                  </a:lnTo>
                                  <a:lnTo>
                                    <a:pt x="69" y="19"/>
                                  </a:lnTo>
                                  <a:lnTo>
                                    <a:pt x="66" y="17"/>
                                  </a:lnTo>
                                  <a:lnTo>
                                    <a:pt x="62" y="17"/>
                                  </a:lnTo>
                                  <a:lnTo>
                                    <a:pt x="59" y="15"/>
                                  </a:lnTo>
                                  <a:lnTo>
                                    <a:pt x="55" y="13"/>
                                  </a:lnTo>
                                  <a:lnTo>
                                    <a:pt x="51" y="11"/>
                                  </a:lnTo>
                                  <a:lnTo>
                                    <a:pt x="46" y="10"/>
                                  </a:lnTo>
                                  <a:lnTo>
                                    <a:pt x="44" y="9"/>
                                  </a:lnTo>
                                  <a:lnTo>
                                    <a:pt x="41" y="7"/>
                                  </a:lnTo>
                                  <a:lnTo>
                                    <a:pt x="38" y="5"/>
                                  </a:lnTo>
                                  <a:lnTo>
                                    <a:pt x="34" y="3"/>
                                  </a:lnTo>
                                  <a:lnTo>
                                    <a:pt x="31" y="2"/>
                                  </a:lnTo>
                                  <a:lnTo>
                                    <a:pt x="28" y="0"/>
                                  </a:lnTo>
                                  <a:lnTo>
                                    <a:pt x="26" y="0"/>
                                  </a:lnTo>
                                  <a:lnTo>
                                    <a:pt x="25" y="3"/>
                                  </a:lnTo>
                                  <a:lnTo>
                                    <a:pt x="24" y="6"/>
                                  </a:lnTo>
                                  <a:lnTo>
                                    <a:pt x="17" y="19"/>
                                  </a:lnTo>
                                  <a:lnTo>
                                    <a:pt x="18" y="23"/>
                                  </a:lnTo>
                                  <a:lnTo>
                                    <a:pt x="13" y="31"/>
                                  </a:lnTo>
                                  <a:lnTo>
                                    <a:pt x="9" y="42"/>
                                  </a:lnTo>
                                  <a:lnTo>
                                    <a:pt x="0" y="53"/>
                                  </a:lnTo>
                                </a:path>
                              </a:pathLst>
                            </a:custGeom>
                            <a:solidFill>
                              <a:srgbClr val="808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70" name="Freeform 201"/>
                            <p:cNvSpPr/>
                            <p:nvPr/>
                          </p:nvSpPr>
                          <p:spPr bwMode="auto">
                            <a:xfrm>
                              <a:off x="3833" y="1929"/>
                              <a:ext cx="17" cy="17"/>
                            </a:xfrm>
                            <a:custGeom>
                              <a:avLst/>
                              <a:gdLst>
                                <a:gd name="T0" fmla="*/ 16 w 17"/>
                                <a:gd name="T1" fmla="*/ 0 h 17"/>
                                <a:gd name="T2" fmla="*/ 16 w 17"/>
                                <a:gd name="T3" fmla="*/ 4 h 17"/>
                                <a:gd name="T4" fmla="*/ 16 w 17"/>
                                <a:gd name="T5" fmla="*/ 4 h 17"/>
                                <a:gd name="T6" fmla="*/ 16 w 17"/>
                                <a:gd name="T7" fmla="*/ 8 h 17"/>
                                <a:gd name="T8" fmla="*/ 16 w 17"/>
                                <a:gd name="T9" fmla="*/ 12 h 17"/>
                                <a:gd name="T10" fmla="*/ 8 w 17"/>
                                <a:gd name="T11" fmla="*/ 12 h 17"/>
                                <a:gd name="T12" fmla="*/ 0 w 17"/>
                                <a:gd name="T13" fmla="*/ 16 h 17"/>
                                <a:gd name="T14" fmla="*/ 0 w 17"/>
                                <a:gd name="T15" fmla="*/ 12 h 17"/>
                                <a:gd name="T16" fmla="*/ 8 w 17"/>
                                <a:gd name="T17" fmla="*/ 8 h 17"/>
                                <a:gd name="T18" fmla="*/ 8 w 17"/>
                                <a:gd name="T19" fmla="*/ 4 h 17"/>
                                <a:gd name="T20" fmla="*/ 8 w 17"/>
                                <a:gd name="T21" fmla="*/ 0 h 17"/>
                                <a:gd name="T22" fmla="*/ 8 w 17"/>
                                <a:gd name="T23" fmla="*/ 0 h 17"/>
                                <a:gd name="T24" fmla="*/ 16 w 17"/>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7"/>
                                <a:gd name="T41" fmla="*/ 17 w 17"/>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7">
                                  <a:moveTo>
                                    <a:pt x="16" y="0"/>
                                  </a:moveTo>
                                  <a:lnTo>
                                    <a:pt x="16" y="4"/>
                                  </a:lnTo>
                                  <a:lnTo>
                                    <a:pt x="16" y="8"/>
                                  </a:lnTo>
                                  <a:lnTo>
                                    <a:pt x="16" y="12"/>
                                  </a:lnTo>
                                  <a:lnTo>
                                    <a:pt x="8" y="12"/>
                                  </a:lnTo>
                                  <a:lnTo>
                                    <a:pt x="0" y="16"/>
                                  </a:lnTo>
                                  <a:lnTo>
                                    <a:pt x="0" y="12"/>
                                  </a:lnTo>
                                  <a:lnTo>
                                    <a:pt x="8" y="8"/>
                                  </a:lnTo>
                                  <a:lnTo>
                                    <a:pt x="8" y="4"/>
                                  </a:lnTo>
                                  <a:lnTo>
                                    <a:pt x="8" y="0"/>
                                  </a:lnTo>
                                  <a:lnTo>
                                    <a:pt x="16" y="0"/>
                                  </a:lnTo>
                                </a:path>
                              </a:pathLst>
                            </a:custGeom>
                            <a:solidFill>
                              <a:srgbClr val="5F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71" name="Freeform 202"/>
                            <p:cNvSpPr/>
                            <p:nvPr/>
                          </p:nvSpPr>
                          <p:spPr bwMode="auto">
                            <a:xfrm>
                              <a:off x="3827" y="1929"/>
                              <a:ext cx="45" cy="112"/>
                            </a:xfrm>
                            <a:custGeom>
                              <a:avLst/>
                              <a:gdLst>
                                <a:gd name="T0" fmla="*/ 2 w 45"/>
                                <a:gd name="T1" fmla="*/ 3 h 112"/>
                                <a:gd name="T2" fmla="*/ 3 w 45"/>
                                <a:gd name="T3" fmla="*/ 7 h 112"/>
                                <a:gd name="T4" fmla="*/ 5 w 45"/>
                                <a:gd name="T5" fmla="*/ 10 h 112"/>
                                <a:gd name="T6" fmla="*/ 6 w 45"/>
                                <a:gd name="T7" fmla="*/ 15 h 112"/>
                                <a:gd name="T8" fmla="*/ 9 w 45"/>
                                <a:gd name="T9" fmla="*/ 21 h 112"/>
                                <a:gd name="T10" fmla="*/ 13 w 45"/>
                                <a:gd name="T11" fmla="*/ 30 h 112"/>
                                <a:gd name="T12" fmla="*/ 16 w 45"/>
                                <a:gd name="T13" fmla="*/ 37 h 112"/>
                                <a:gd name="T14" fmla="*/ 18 w 45"/>
                                <a:gd name="T15" fmla="*/ 42 h 112"/>
                                <a:gd name="T16" fmla="*/ 21 w 45"/>
                                <a:gd name="T17" fmla="*/ 47 h 112"/>
                                <a:gd name="T18" fmla="*/ 24 w 45"/>
                                <a:gd name="T19" fmla="*/ 51 h 112"/>
                                <a:gd name="T20" fmla="*/ 26 w 45"/>
                                <a:gd name="T21" fmla="*/ 56 h 112"/>
                                <a:gd name="T22" fmla="*/ 27 w 45"/>
                                <a:gd name="T23" fmla="*/ 58 h 112"/>
                                <a:gd name="T24" fmla="*/ 28 w 45"/>
                                <a:gd name="T25" fmla="*/ 62 h 112"/>
                                <a:gd name="T26" fmla="*/ 30 w 45"/>
                                <a:gd name="T27" fmla="*/ 66 h 112"/>
                                <a:gd name="T28" fmla="*/ 33 w 45"/>
                                <a:gd name="T29" fmla="*/ 74 h 112"/>
                                <a:gd name="T30" fmla="*/ 35 w 45"/>
                                <a:gd name="T31" fmla="*/ 81 h 112"/>
                                <a:gd name="T32" fmla="*/ 38 w 45"/>
                                <a:gd name="T33" fmla="*/ 85 h 112"/>
                                <a:gd name="T34" fmla="*/ 43 w 45"/>
                                <a:gd name="T35" fmla="*/ 98 h 112"/>
                                <a:gd name="T36" fmla="*/ 42 w 45"/>
                                <a:gd name="T37" fmla="*/ 100 h 112"/>
                                <a:gd name="T38" fmla="*/ 44 w 45"/>
                                <a:gd name="T39" fmla="*/ 105 h 112"/>
                                <a:gd name="T40" fmla="*/ 42 w 45"/>
                                <a:gd name="T41" fmla="*/ 105 h 112"/>
                                <a:gd name="T42" fmla="*/ 40 w 45"/>
                                <a:gd name="T43" fmla="*/ 109 h 112"/>
                                <a:gd name="T44" fmla="*/ 38 w 45"/>
                                <a:gd name="T45" fmla="*/ 109 h 112"/>
                                <a:gd name="T46" fmla="*/ 38 w 45"/>
                                <a:gd name="T47" fmla="*/ 106 h 112"/>
                                <a:gd name="T48" fmla="*/ 40 w 45"/>
                                <a:gd name="T49" fmla="*/ 103 h 112"/>
                                <a:gd name="T50" fmla="*/ 40 w 45"/>
                                <a:gd name="T51" fmla="*/ 99 h 112"/>
                                <a:gd name="T52" fmla="*/ 38 w 45"/>
                                <a:gd name="T53" fmla="*/ 95 h 112"/>
                                <a:gd name="T54" fmla="*/ 37 w 45"/>
                                <a:gd name="T55" fmla="*/ 86 h 112"/>
                                <a:gd name="T56" fmla="*/ 36 w 45"/>
                                <a:gd name="T57" fmla="*/ 83 h 112"/>
                                <a:gd name="T58" fmla="*/ 33 w 45"/>
                                <a:gd name="T59" fmla="*/ 77 h 112"/>
                                <a:gd name="T60" fmla="*/ 30 w 45"/>
                                <a:gd name="T61" fmla="*/ 71 h 112"/>
                                <a:gd name="T62" fmla="*/ 28 w 45"/>
                                <a:gd name="T63" fmla="*/ 70 h 112"/>
                                <a:gd name="T64" fmla="*/ 26 w 45"/>
                                <a:gd name="T65" fmla="*/ 64 h 112"/>
                                <a:gd name="T66" fmla="*/ 24 w 45"/>
                                <a:gd name="T67" fmla="*/ 57 h 112"/>
                                <a:gd name="T68" fmla="*/ 22 w 45"/>
                                <a:gd name="T69" fmla="*/ 52 h 112"/>
                                <a:gd name="T70" fmla="*/ 18 w 45"/>
                                <a:gd name="T71" fmla="*/ 45 h 112"/>
                                <a:gd name="T72" fmla="*/ 15 w 45"/>
                                <a:gd name="T73" fmla="*/ 39 h 112"/>
                                <a:gd name="T74" fmla="*/ 13 w 45"/>
                                <a:gd name="T75" fmla="*/ 33 h 112"/>
                                <a:gd name="T76" fmla="*/ 10 w 45"/>
                                <a:gd name="T77" fmla="*/ 26 h 112"/>
                                <a:gd name="T78" fmla="*/ 8 w 45"/>
                                <a:gd name="T79" fmla="*/ 21 h 112"/>
                                <a:gd name="T80" fmla="*/ 6 w 45"/>
                                <a:gd name="T81" fmla="*/ 17 h 112"/>
                                <a:gd name="T82" fmla="*/ 4 w 45"/>
                                <a:gd name="T83" fmla="*/ 12 h 112"/>
                                <a:gd name="T84" fmla="*/ 2 w 45"/>
                                <a:gd name="T85" fmla="*/ 8 h 112"/>
                                <a:gd name="T86" fmla="*/ 0 w 45"/>
                                <a:gd name="T87" fmla="*/ 4 h 112"/>
                                <a:gd name="T88" fmla="*/ 2 w 45"/>
                                <a:gd name="T89" fmla="*/ 0 h 1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
                                <a:gd name="T136" fmla="*/ 0 h 112"/>
                                <a:gd name="T137" fmla="*/ 45 w 45"/>
                                <a:gd name="T138" fmla="*/ 112 h 1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 h="112">
                                  <a:moveTo>
                                    <a:pt x="2" y="0"/>
                                  </a:moveTo>
                                  <a:lnTo>
                                    <a:pt x="2" y="3"/>
                                  </a:lnTo>
                                  <a:lnTo>
                                    <a:pt x="2" y="5"/>
                                  </a:lnTo>
                                  <a:lnTo>
                                    <a:pt x="3" y="7"/>
                                  </a:lnTo>
                                  <a:lnTo>
                                    <a:pt x="4" y="8"/>
                                  </a:lnTo>
                                  <a:lnTo>
                                    <a:pt x="5" y="10"/>
                                  </a:lnTo>
                                  <a:lnTo>
                                    <a:pt x="6" y="13"/>
                                  </a:lnTo>
                                  <a:lnTo>
                                    <a:pt x="6" y="15"/>
                                  </a:lnTo>
                                  <a:lnTo>
                                    <a:pt x="7" y="18"/>
                                  </a:lnTo>
                                  <a:lnTo>
                                    <a:pt x="9" y="21"/>
                                  </a:lnTo>
                                  <a:lnTo>
                                    <a:pt x="11" y="26"/>
                                  </a:lnTo>
                                  <a:lnTo>
                                    <a:pt x="13" y="30"/>
                                  </a:lnTo>
                                  <a:lnTo>
                                    <a:pt x="14" y="33"/>
                                  </a:lnTo>
                                  <a:lnTo>
                                    <a:pt x="16" y="37"/>
                                  </a:lnTo>
                                  <a:lnTo>
                                    <a:pt x="17" y="39"/>
                                  </a:lnTo>
                                  <a:lnTo>
                                    <a:pt x="18" y="42"/>
                                  </a:lnTo>
                                  <a:lnTo>
                                    <a:pt x="19" y="44"/>
                                  </a:lnTo>
                                  <a:lnTo>
                                    <a:pt x="21" y="47"/>
                                  </a:lnTo>
                                  <a:lnTo>
                                    <a:pt x="22" y="49"/>
                                  </a:lnTo>
                                  <a:lnTo>
                                    <a:pt x="24" y="51"/>
                                  </a:lnTo>
                                  <a:lnTo>
                                    <a:pt x="25" y="53"/>
                                  </a:lnTo>
                                  <a:lnTo>
                                    <a:pt x="26" y="56"/>
                                  </a:lnTo>
                                  <a:lnTo>
                                    <a:pt x="26" y="57"/>
                                  </a:lnTo>
                                  <a:lnTo>
                                    <a:pt x="27" y="58"/>
                                  </a:lnTo>
                                  <a:lnTo>
                                    <a:pt x="28" y="59"/>
                                  </a:lnTo>
                                  <a:lnTo>
                                    <a:pt x="28" y="62"/>
                                  </a:lnTo>
                                  <a:lnTo>
                                    <a:pt x="29" y="64"/>
                                  </a:lnTo>
                                  <a:lnTo>
                                    <a:pt x="30" y="66"/>
                                  </a:lnTo>
                                  <a:lnTo>
                                    <a:pt x="31" y="73"/>
                                  </a:lnTo>
                                  <a:lnTo>
                                    <a:pt x="33" y="74"/>
                                  </a:lnTo>
                                  <a:lnTo>
                                    <a:pt x="34" y="77"/>
                                  </a:lnTo>
                                  <a:lnTo>
                                    <a:pt x="35" y="81"/>
                                  </a:lnTo>
                                  <a:lnTo>
                                    <a:pt x="38" y="82"/>
                                  </a:lnTo>
                                  <a:lnTo>
                                    <a:pt x="38" y="85"/>
                                  </a:lnTo>
                                  <a:lnTo>
                                    <a:pt x="41" y="94"/>
                                  </a:lnTo>
                                  <a:lnTo>
                                    <a:pt x="43" y="98"/>
                                  </a:lnTo>
                                  <a:lnTo>
                                    <a:pt x="42" y="99"/>
                                  </a:lnTo>
                                  <a:lnTo>
                                    <a:pt x="42" y="100"/>
                                  </a:lnTo>
                                  <a:lnTo>
                                    <a:pt x="43" y="103"/>
                                  </a:lnTo>
                                  <a:lnTo>
                                    <a:pt x="44" y="105"/>
                                  </a:lnTo>
                                  <a:lnTo>
                                    <a:pt x="42" y="105"/>
                                  </a:lnTo>
                                  <a:lnTo>
                                    <a:pt x="41" y="107"/>
                                  </a:lnTo>
                                  <a:lnTo>
                                    <a:pt x="40" y="109"/>
                                  </a:lnTo>
                                  <a:lnTo>
                                    <a:pt x="39" y="111"/>
                                  </a:lnTo>
                                  <a:lnTo>
                                    <a:pt x="38" y="109"/>
                                  </a:lnTo>
                                  <a:lnTo>
                                    <a:pt x="38" y="107"/>
                                  </a:lnTo>
                                  <a:lnTo>
                                    <a:pt x="38" y="106"/>
                                  </a:lnTo>
                                  <a:lnTo>
                                    <a:pt x="38" y="104"/>
                                  </a:lnTo>
                                  <a:lnTo>
                                    <a:pt x="40" y="103"/>
                                  </a:lnTo>
                                  <a:lnTo>
                                    <a:pt x="41" y="102"/>
                                  </a:lnTo>
                                  <a:lnTo>
                                    <a:pt x="40" y="99"/>
                                  </a:lnTo>
                                  <a:lnTo>
                                    <a:pt x="38" y="98"/>
                                  </a:lnTo>
                                  <a:lnTo>
                                    <a:pt x="38" y="95"/>
                                  </a:lnTo>
                                  <a:lnTo>
                                    <a:pt x="41" y="94"/>
                                  </a:lnTo>
                                  <a:lnTo>
                                    <a:pt x="37" y="86"/>
                                  </a:lnTo>
                                  <a:lnTo>
                                    <a:pt x="36" y="85"/>
                                  </a:lnTo>
                                  <a:lnTo>
                                    <a:pt x="36" y="83"/>
                                  </a:lnTo>
                                  <a:lnTo>
                                    <a:pt x="34" y="81"/>
                                  </a:lnTo>
                                  <a:lnTo>
                                    <a:pt x="33" y="77"/>
                                  </a:lnTo>
                                  <a:lnTo>
                                    <a:pt x="31" y="74"/>
                                  </a:lnTo>
                                  <a:lnTo>
                                    <a:pt x="30" y="71"/>
                                  </a:lnTo>
                                  <a:lnTo>
                                    <a:pt x="29" y="70"/>
                                  </a:lnTo>
                                  <a:lnTo>
                                    <a:pt x="28" y="70"/>
                                  </a:lnTo>
                                  <a:lnTo>
                                    <a:pt x="27" y="67"/>
                                  </a:lnTo>
                                  <a:lnTo>
                                    <a:pt x="26" y="64"/>
                                  </a:lnTo>
                                  <a:lnTo>
                                    <a:pt x="26" y="61"/>
                                  </a:lnTo>
                                  <a:lnTo>
                                    <a:pt x="24" y="57"/>
                                  </a:lnTo>
                                  <a:lnTo>
                                    <a:pt x="23" y="54"/>
                                  </a:lnTo>
                                  <a:lnTo>
                                    <a:pt x="22" y="52"/>
                                  </a:lnTo>
                                  <a:lnTo>
                                    <a:pt x="20" y="48"/>
                                  </a:lnTo>
                                  <a:lnTo>
                                    <a:pt x="18" y="45"/>
                                  </a:lnTo>
                                  <a:lnTo>
                                    <a:pt x="17" y="42"/>
                                  </a:lnTo>
                                  <a:lnTo>
                                    <a:pt x="15" y="39"/>
                                  </a:lnTo>
                                  <a:lnTo>
                                    <a:pt x="14" y="37"/>
                                  </a:lnTo>
                                  <a:lnTo>
                                    <a:pt x="13" y="33"/>
                                  </a:lnTo>
                                  <a:lnTo>
                                    <a:pt x="12" y="30"/>
                                  </a:lnTo>
                                  <a:lnTo>
                                    <a:pt x="10" y="26"/>
                                  </a:lnTo>
                                  <a:lnTo>
                                    <a:pt x="10" y="24"/>
                                  </a:lnTo>
                                  <a:lnTo>
                                    <a:pt x="8" y="21"/>
                                  </a:lnTo>
                                  <a:lnTo>
                                    <a:pt x="7" y="19"/>
                                  </a:lnTo>
                                  <a:lnTo>
                                    <a:pt x="6" y="17"/>
                                  </a:lnTo>
                                  <a:lnTo>
                                    <a:pt x="5" y="14"/>
                                  </a:lnTo>
                                  <a:lnTo>
                                    <a:pt x="4" y="12"/>
                                  </a:lnTo>
                                  <a:lnTo>
                                    <a:pt x="3" y="10"/>
                                  </a:lnTo>
                                  <a:lnTo>
                                    <a:pt x="2" y="8"/>
                                  </a:lnTo>
                                  <a:lnTo>
                                    <a:pt x="2" y="5"/>
                                  </a:lnTo>
                                  <a:lnTo>
                                    <a:pt x="0" y="4"/>
                                  </a:lnTo>
                                  <a:lnTo>
                                    <a:pt x="0" y="3"/>
                                  </a:lnTo>
                                  <a:lnTo>
                                    <a:pt x="2" y="0"/>
                                  </a:lnTo>
                                </a:path>
                              </a:pathLst>
                            </a:custGeom>
                            <a:solidFill>
                              <a:srgbClr val="5F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72" name="Freeform 203"/>
                            <p:cNvSpPr/>
                            <p:nvPr/>
                          </p:nvSpPr>
                          <p:spPr bwMode="auto">
                            <a:xfrm>
                              <a:off x="3805" y="1932"/>
                              <a:ext cx="17" cy="61"/>
                            </a:xfrm>
                            <a:custGeom>
                              <a:avLst/>
                              <a:gdLst>
                                <a:gd name="T0" fmla="*/ 1 w 17"/>
                                <a:gd name="T1" fmla="*/ 31 h 61"/>
                                <a:gd name="T2" fmla="*/ 1 w 17"/>
                                <a:gd name="T3" fmla="*/ 27 h 61"/>
                                <a:gd name="T4" fmla="*/ 1 w 17"/>
                                <a:gd name="T5" fmla="*/ 22 h 61"/>
                                <a:gd name="T6" fmla="*/ 1 w 17"/>
                                <a:gd name="T7" fmla="*/ 20 h 61"/>
                                <a:gd name="T8" fmla="*/ 2 w 17"/>
                                <a:gd name="T9" fmla="*/ 17 h 61"/>
                                <a:gd name="T10" fmla="*/ 4 w 17"/>
                                <a:gd name="T11" fmla="*/ 15 h 61"/>
                                <a:gd name="T12" fmla="*/ 4 w 17"/>
                                <a:gd name="T13" fmla="*/ 13 h 61"/>
                                <a:gd name="T14" fmla="*/ 4 w 17"/>
                                <a:gd name="T15" fmla="*/ 11 h 61"/>
                                <a:gd name="T16" fmla="*/ 4 w 17"/>
                                <a:gd name="T17" fmla="*/ 10 h 61"/>
                                <a:gd name="T18" fmla="*/ 5 w 17"/>
                                <a:gd name="T19" fmla="*/ 9 h 61"/>
                                <a:gd name="T20" fmla="*/ 6 w 17"/>
                                <a:gd name="T21" fmla="*/ 9 h 61"/>
                                <a:gd name="T22" fmla="*/ 9 w 17"/>
                                <a:gd name="T23" fmla="*/ 8 h 61"/>
                                <a:gd name="T24" fmla="*/ 9 w 17"/>
                                <a:gd name="T25" fmla="*/ 7 h 61"/>
                                <a:gd name="T26" fmla="*/ 9 w 17"/>
                                <a:gd name="T27" fmla="*/ 5 h 61"/>
                                <a:gd name="T28" fmla="*/ 12 w 17"/>
                                <a:gd name="T29" fmla="*/ 3 h 61"/>
                                <a:gd name="T30" fmla="*/ 16 w 17"/>
                                <a:gd name="T31" fmla="*/ 0 h 61"/>
                                <a:gd name="T32" fmla="*/ 14 w 17"/>
                                <a:gd name="T33" fmla="*/ 3 h 61"/>
                                <a:gd name="T34" fmla="*/ 13 w 17"/>
                                <a:gd name="T35" fmla="*/ 4 h 61"/>
                                <a:gd name="T36" fmla="*/ 13 w 17"/>
                                <a:gd name="T37" fmla="*/ 7 h 61"/>
                                <a:gd name="T38" fmla="*/ 12 w 17"/>
                                <a:gd name="T39" fmla="*/ 7 h 61"/>
                                <a:gd name="T40" fmla="*/ 9 w 17"/>
                                <a:gd name="T41" fmla="*/ 8 h 61"/>
                                <a:gd name="T42" fmla="*/ 9 w 17"/>
                                <a:gd name="T43" fmla="*/ 9 h 61"/>
                                <a:gd name="T44" fmla="*/ 9 w 17"/>
                                <a:gd name="T45" fmla="*/ 10 h 61"/>
                                <a:gd name="T46" fmla="*/ 9 w 17"/>
                                <a:gd name="T47" fmla="*/ 11 h 61"/>
                                <a:gd name="T48" fmla="*/ 6 w 17"/>
                                <a:gd name="T49" fmla="*/ 12 h 61"/>
                                <a:gd name="T50" fmla="*/ 6 w 17"/>
                                <a:gd name="T51" fmla="*/ 14 h 61"/>
                                <a:gd name="T52" fmla="*/ 5 w 17"/>
                                <a:gd name="T53" fmla="*/ 15 h 61"/>
                                <a:gd name="T54" fmla="*/ 4 w 17"/>
                                <a:gd name="T55" fmla="*/ 17 h 61"/>
                                <a:gd name="T56" fmla="*/ 5 w 17"/>
                                <a:gd name="T57" fmla="*/ 20 h 61"/>
                                <a:gd name="T58" fmla="*/ 4 w 17"/>
                                <a:gd name="T59" fmla="*/ 21 h 61"/>
                                <a:gd name="T60" fmla="*/ 4 w 17"/>
                                <a:gd name="T61" fmla="*/ 23 h 61"/>
                                <a:gd name="T62" fmla="*/ 4 w 17"/>
                                <a:gd name="T63" fmla="*/ 26 h 61"/>
                                <a:gd name="T64" fmla="*/ 4 w 17"/>
                                <a:gd name="T65" fmla="*/ 31 h 61"/>
                                <a:gd name="T66" fmla="*/ 4 w 17"/>
                                <a:gd name="T67" fmla="*/ 34 h 61"/>
                                <a:gd name="T68" fmla="*/ 4 w 17"/>
                                <a:gd name="T69" fmla="*/ 37 h 61"/>
                                <a:gd name="T70" fmla="*/ 4 w 17"/>
                                <a:gd name="T71" fmla="*/ 39 h 61"/>
                                <a:gd name="T72" fmla="*/ 5 w 17"/>
                                <a:gd name="T73" fmla="*/ 42 h 61"/>
                                <a:gd name="T74" fmla="*/ 5 w 17"/>
                                <a:gd name="T75" fmla="*/ 45 h 61"/>
                                <a:gd name="T76" fmla="*/ 4 w 17"/>
                                <a:gd name="T77" fmla="*/ 48 h 61"/>
                                <a:gd name="T78" fmla="*/ 5 w 17"/>
                                <a:gd name="T79" fmla="*/ 51 h 61"/>
                                <a:gd name="T80" fmla="*/ 5 w 17"/>
                                <a:gd name="T81" fmla="*/ 51 h 61"/>
                                <a:gd name="T82" fmla="*/ 6 w 17"/>
                                <a:gd name="T83" fmla="*/ 54 h 61"/>
                                <a:gd name="T84" fmla="*/ 6 w 17"/>
                                <a:gd name="T85" fmla="*/ 55 h 61"/>
                                <a:gd name="T86" fmla="*/ 5 w 17"/>
                                <a:gd name="T87" fmla="*/ 57 h 61"/>
                                <a:gd name="T88" fmla="*/ 4 w 17"/>
                                <a:gd name="T89" fmla="*/ 60 h 61"/>
                                <a:gd name="T90" fmla="*/ 4 w 17"/>
                                <a:gd name="T91" fmla="*/ 57 h 61"/>
                                <a:gd name="T92" fmla="*/ 4 w 17"/>
                                <a:gd name="T93" fmla="*/ 55 h 61"/>
                                <a:gd name="T94" fmla="*/ 2 w 17"/>
                                <a:gd name="T95" fmla="*/ 53 h 61"/>
                                <a:gd name="T96" fmla="*/ 1 w 17"/>
                                <a:gd name="T97" fmla="*/ 51 h 61"/>
                                <a:gd name="T98" fmla="*/ 1 w 17"/>
                                <a:gd name="T99" fmla="*/ 51 h 61"/>
                                <a:gd name="T100" fmla="*/ 1 w 17"/>
                                <a:gd name="T101" fmla="*/ 49 h 61"/>
                                <a:gd name="T102" fmla="*/ 1 w 17"/>
                                <a:gd name="T103" fmla="*/ 47 h 61"/>
                                <a:gd name="T104" fmla="*/ 1 w 17"/>
                                <a:gd name="T105" fmla="*/ 45 h 61"/>
                                <a:gd name="T106" fmla="*/ 1 w 17"/>
                                <a:gd name="T107" fmla="*/ 44 h 61"/>
                                <a:gd name="T108" fmla="*/ 1 w 17"/>
                                <a:gd name="T109" fmla="*/ 41 h 61"/>
                                <a:gd name="T110" fmla="*/ 1 w 17"/>
                                <a:gd name="T111" fmla="*/ 39 h 61"/>
                                <a:gd name="T112" fmla="*/ 0 w 17"/>
                                <a:gd name="T113" fmla="*/ 37 h 61"/>
                                <a:gd name="T114" fmla="*/ 0 w 17"/>
                                <a:gd name="T115" fmla="*/ 34 h 61"/>
                                <a:gd name="T116" fmla="*/ 0 w 17"/>
                                <a:gd name="T117" fmla="*/ 33 h 61"/>
                                <a:gd name="T118" fmla="*/ 1 w 17"/>
                                <a:gd name="T119" fmla="*/ 31 h 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
                                <a:gd name="T181" fmla="*/ 0 h 61"/>
                                <a:gd name="T182" fmla="*/ 17 w 17"/>
                                <a:gd name="T183" fmla="*/ 61 h 6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 h="61">
                                  <a:moveTo>
                                    <a:pt x="1" y="31"/>
                                  </a:moveTo>
                                  <a:lnTo>
                                    <a:pt x="1" y="27"/>
                                  </a:lnTo>
                                  <a:lnTo>
                                    <a:pt x="1" y="22"/>
                                  </a:lnTo>
                                  <a:lnTo>
                                    <a:pt x="1" y="20"/>
                                  </a:lnTo>
                                  <a:lnTo>
                                    <a:pt x="2" y="17"/>
                                  </a:lnTo>
                                  <a:lnTo>
                                    <a:pt x="4" y="15"/>
                                  </a:lnTo>
                                  <a:lnTo>
                                    <a:pt x="4" y="13"/>
                                  </a:lnTo>
                                  <a:lnTo>
                                    <a:pt x="4" y="11"/>
                                  </a:lnTo>
                                  <a:lnTo>
                                    <a:pt x="4" y="10"/>
                                  </a:lnTo>
                                  <a:lnTo>
                                    <a:pt x="5" y="9"/>
                                  </a:lnTo>
                                  <a:lnTo>
                                    <a:pt x="6" y="9"/>
                                  </a:lnTo>
                                  <a:lnTo>
                                    <a:pt x="9" y="8"/>
                                  </a:lnTo>
                                  <a:lnTo>
                                    <a:pt x="9" y="7"/>
                                  </a:lnTo>
                                  <a:lnTo>
                                    <a:pt x="9" y="5"/>
                                  </a:lnTo>
                                  <a:lnTo>
                                    <a:pt x="12" y="3"/>
                                  </a:lnTo>
                                  <a:lnTo>
                                    <a:pt x="16" y="0"/>
                                  </a:lnTo>
                                  <a:lnTo>
                                    <a:pt x="14" y="3"/>
                                  </a:lnTo>
                                  <a:lnTo>
                                    <a:pt x="13" y="4"/>
                                  </a:lnTo>
                                  <a:lnTo>
                                    <a:pt x="13" y="7"/>
                                  </a:lnTo>
                                  <a:lnTo>
                                    <a:pt x="12" y="7"/>
                                  </a:lnTo>
                                  <a:lnTo>
                                    <a:pt x="9" y="8"/>
                                  </a:lnTo>
                                  <a:lnTo>
                                    <a:pt x="9" y="9"/>
                                  </a:lnTo>
                                  <a:lnTo>
                                    <a:pt x="9" y="10"/>
                                  </a:lnTo>
                                  <a:lnTo>
                                    <a:pt x="9" y="11"/>
                                  </a:lnTo>
                                  <a:lnTo>
                                    <a:pt x="6" y="12"/>
                                  </a:lnTo>
                                  <a:lnTo>
                                    <a:pt x="6" y="14"/>
                                  </a:lnTo>
                                  <a:lnTo>
                                    <a:pt x="5" y="15"/>
                                  </a:lnTo>
                                  <a:lnTo>
                                    <a:pt x="4" y="17"/>
                                  </a:lnTo>
                                  <a:lnTo>
                                    <a:pt x="5" y="20"/>
                                  </a:lnTo>
                                  <a:lnTo>
                                    <a:pt x="4" y="21"/>
                                  </a:lnTo>
                                  <a:lnTo>
                                    <a:pt x="4" y="23"/>
                                  </a:lnTo>
                                  <a:lnTo>
                                    <a:pt x="4" y="26"/>
                                  </a:lnTo>
                                  <a:lnTo>
                                    <a:pt x="4" y="31"/>
                                  </a:lnTo>
                                  <a:lnTo>
                                    <a:pt x="4" y="34"/>
                                  </a:lnTo>
                                  <a:lnTo>
                                    <a:pt x="4" y="37"/>
                                  </a:lnTo>
                                  <a:lnTo>
                                    <a:pt x="4" y="39"/>
                                  </a:lnTo>
                                  <a:lnTo>
                                    <a:pt x="5" y="42"/>
                                  </a:lnTo>
                                  <a:lnTo>
                                    <a:pt x="5" y="45"/>
                                  </a:lnTo>
                                  <a:lnTo>
                                    <a:pt x="4" y="48"/>
                                  </a:lnTo>
                                  <a:lnTo>
                                    <a:pt x="5" y="51"/>
                                  </a:lnTo>
                                  <a:lnTo>
                                    <a:pt x="6" y="54"/>
                                  </a:lnTo>
                                  <a:lnTo>
                                    <a:pt x="6" y="55"/>
                                  </a:lnTo>
                                  <a:lnTo>
                                    <a:pt x="5" y="57"/>
                                  </a:lnTo>
                                  <a:lnTo>
                                    <a:pt x="4" y="60"/>
                                  </a:lnTo>
                                  <a:lnTo>
                                    <a:pt x="4" y="57"/>
                                  </a:lnTo>
                                  <a:lnTo>
                                    <a:pt x="4" y="55"/>
                                  </a:lnTo>
                                  <a:lnTo>
                                    <a:pt x="2" y="53"/>
                                  </a:lnTo>
                                  <a:lnTo>
                                    <a:pt x="1" y="51"/>
                                  </a:lnTo>
                                  <a:lnTo>
                                    <a:pt x="1" y="49"/>
                                  </a:lnTo>
                                  <a:lnTo>
                                    <a:pt x="1" y="47"/>
                                  </a:lnTo>
                                  <a:lnTo>
                                    <a:pt x="1" y="45"/>
                                  </a:lnTo>
                                  <a:lnTo>
                                    <a:pt x="1" y="44"/>
                                  </a:lnTo>
                                  <a:lnTo>
                                    <a:pt x="1" y="41"/>
                                  </a:lnTo>
                                  <a:lnTo>
                                    <a:pt x="1" y="39"/>
                                  </a:lnTo>
                                  <a:lnTo>
                                    <a:pt x="0" y="37"/>
                                  </a:lnTo>
                                  <a:lnTo>
                                    <a:pt x="0" y="34"/>
                                  </a:lnTo>
                                  <a:lnTo>
                                    <a:pt x="0" y="33"/>
                                  </a:lnTo>
                                  <a:lnTo>
                                    <a:pt x="1" y="31"/>
                                  </a:lnTo>
                                </a:path>
                              </a:pathLst>
                            </a:custGeom>
                            <a:solidFill>
                              <a:srgbClr val="5F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73" name="Freeform 204"/>
                            <p:cNvSpPr/>
                            <p:nvPr/>
                          </p:nvSpPr>
                          <p:spPr bwMode="auto">
                            <a:xfrm>
                              <a:off x="3840" y="1932"/>
                              <a:ext cx="86" cy="156"/>
                            </a:xfrm>
                            <a:custGeom>
                              <a:avLst/>
                              <a:gdLst>
                                <a:gd name="T0" fmla="*/ 3 w 86"/>
                                <a:gd name="T1" fmla="*/ 1 h 156"/>
                                <a:gd name="T2" fmla="*/ 6 w 86"/>
                                <a:gd name="T3" fmla="*/ 4 h 156"/>
                                <a:gd name="T4" fmla="*/ 9 w 86"/>
                                <a:gd name="T5" fmla="*/ 7 h 156"/>
                                <a:gd name="T6" fmla="*/ 12 w 86"/>
                                <a:gd name="T7" fmla="*/ 12 h 156"/>
                                <a:gd name="T8" fmla="*/ 15 w 86"/>
                                <a:gd name="T9" fmla="*/ 17 h 156"/>
                                <a:gd name="T10" fmla="*/ 15 w 86"/>
                                <a:gd name="T11" fmla="*/ 10 h 156"/>
                                <a:gd name="T12" fmla="*/ 18 w 86"/>
                                <a:gd name="T13" fmla="*/ 16 h 156"/>
                                <a:gd name="T14" fmla="*/ 25 w 86"/>
                                <a:gd name="T15" fmla="*/ 27 h 156"/>
                                <a:gd name="T16" fmla="*/ 29 w 86"/>
                                <a:gd name="T17" fmla="*/ 34 h 156"/>
                                <a:gd name="T18" fmla="*/ 33 w 86"/>
                                <a:gd name="T19" fmla="*/ 42 h 156"/>
                                <a:gd name="T20" fmla="*/ 36 w 86"/>
                                <a:gd name="T21" fmla="*/ 50 h 156"/>
                                <a:gd name="T22" fmla="*/ 40 w 86"/>
                                <a:gd name="T23" fmla="*/ 58 h 156"/>
                                <a:gd name="T24" fmla="*/ 44 w 86"/>
                                <a:gd name="T25" fmla="*/ 65 h 156"/>
                                <a:gd name="T26" fmla="*/ 49 w 86"/>
                                <a:gd name="T27" fmla="*/ 75 h 156"/>
                                <a:gd name="T28" fmla="*/ 53 w 86"/>
                                <a:gd name="T29" fmla="*/ 81 h 156"/>
                                <a:gd name="T30" fmla="*/ 56 w 86"/>
                                <a:gd name="T31" fmla="*/ 86 h 156"/>
                                <a:gd name="T32" fmla="*/ 58 w 86"/>
                                <a:gd name="T33" fmla="*/ 95 h 156"/>
                                <a:gd name="T34" fmla="*/ 63 w 86"/>
                                <a:gd name="T35" fmla="*/ 102 h 156"/>
                                <a:gd name="T36" fmla="*/ 67 w 86"/>
                                <a:gd name="T37" fmla="*/ 110 h 156"/>
                                <a:gd name="T38" fmla="*/ 71 w 86"/>
                                <a:gd name="T39" fmla="*/ 119 h 156"/>
                                <a:gd name="T40" fmla="*/ 76 w 86"/>
                                <a:gd name="T41" fmla="*/ 125 h 156"/>
                                <a:gd name="T42" fmla="*/ 79 w 86"/>
                                <a:gd name="T43" fmla="*/ 133 h 156"/>
                                <a:gd name="T44" fmla="*/ 82 w 86"/>
                                <a:gd name="T45" fmla="*/ 139 h 156"/>
                                <a:gd name="T46" fmla="*/ 82 w 86"/>
                                <a:gd name="T47" fmla="*/ 146 h 156"/>
                                <a:gd name="T48" fmla="*/ 85 w 86"/>
                                <a:gd name="T49" fmla="*/ 155 h 156"/>
                                <a:gd name="T50" fmla="*/ 41 w 86"/>
                                <a:gd name="T51" fmla="*/ 151 h 156"/>
                                <a:gd name="T52" fmla="*/ 44 w 86"/>
                                <a:gd name="T53" fmla="*/ 146 h 156"/>
                                <a:gd name="T54" fmla="*/ 47 w 86"/>
                                <a:gd name="T55" fmla="*/ 141 h 156"/>
                                <a:gd name="T56" fmla="*/ 50 w 86"/>
                                <a:gd name="T57" fmla="*/ 138 h 156"/>
                                <a:gd name="T58" fmla="*/ 51 w 86"/>
                                <a:gd name="T59" fmla="*/ 135 h 156"/>
                                <a:gd name="T60" fmla="*/ 54 w 86"/>
                                <a:gd name="T61" fmla="*/ 136 h 156"/>
                                <a:gd name="T62" fmla="*/ 57 w 86"/>
                                <a:gd name="T63" fmla="*/ 135 h 156"/>
                                <a:gd name="T64" fmla="*/ 55 w 86"/>
                                <a:gd name="T65" fmla="*/ 129 h 156"/>
                                <a:gd name="T66" fmla="*/ 55 w 86"/>
                                <a:gd name="T67" fmla="*/ 124 h 156"/>
                                <a:gd name="T68" fmla="*/ 58 w 86"/>
                                <a:gd name="T69" fmla="*/ 126 h 156"/>
                                <a:gd name="T70" fmla="*/ 59 w 86"/>
                                <a:gd name="T71" fmla="*/ 124 h 156"/>
                                <a:gd name="T72" fmla="*/ 57 w 86"/>
                                <a:gd name="T73" fmla="*/ 117 h 156"/>
                                <a:gd name="T74" fmla="*/ 54 w 86"/>
                                <a:gd name="T75" fmla="*/ 110 h 156"/>
                                <a:gd name="T76" fmla="*/ 55 w 86"/>
                                <a:gd name="T77" fmla="*/ 110 h 156"/>
                                <a:gd name="T78" fmla="*/ 59 w 86"/>
                                <a:gd name="T79" fmla="*/ 116 h 156"/>
                                <a:gd name="T80" fmla="*/ 63 w 86"/>
                                <a:gd name="T81" fmla="*/ 121 h 156"/>
                                <a:gd name="T82" fmla="*/ 64 w 86"/>
                                <a:gd name="T83" fmla="*/ 118 h 156"/>
                                <a:gd name="T84" fmla="*/ 61 w 86"/>
                                <a:gd name="T85" fmla="*/ 111 h 156"/>
                                <a:gd name="T86" fmla="*/ 57 w 86"/>
                                <a:gd name="T87" fmla="*/ 103 h 156"/>
                                <a:gd name="T88" fmla="*/ 53 w 86"/>
                                <a:gd name="T89" fmla="*/ 96 h 156"/>
                                <a:gd name="T90" fmla="*/ 49 w 86"/>
                                <a:gd name="T91" fmla="*/ 88 h 156"/>
                                <a:gd name="T92" fmla="*/ 46 w 86"/>
                                <a:gd name="T93" fmla="*/ 84 h 156"/>
                                <a:gd name="T94" fmla="*/ 44 w 86"/>
                                <a:gd name="T95" fmla="*/ 79 h 156"/>
                                <a:gd name="T96" fmla="*/ 40 w 86"/>
                                <a:gd name="T97" fmla="*/ 74 h 156"/>
                                <a:gd name="T98" fmla="*/ 37 w 86"/>
                                <a:gd name="T99" fmla="*/ 68 h 156"/>
                                <a:gd name="T100" fmla="*/ 33 w 86"/>
                                <a:gd name="T101" fmla="*/ 60 h 156"/>
                                <a:gd name="T102" fmla="*/ 30 w 86"/>
                                <a:gd name="T103" fmla="*/ 56 h 156"/>
                                <a:gd name="T104" fmla="*/ 27 w 86"/>
                                <a:gd name="T105" fmla="*/ 52 h 156"/>
                                <a:gd name="T106" fmla="*/ 23 w 86"/>
                                <a:gd name="T107" fmla="*/ 49 h 156"/>
                                <a:gd name="T108" fmla="*/ 22 w 86"/>
                                <a:gd name="T109" fmla="*/ 43 h 156"/>
                                <a:gd name="T110" fmla="*/ 18 w 86"/>
                                <a:gd name="T111" fmla="*/ 40 h 156"/>
                                <a:gd name="T112" fmla="*/ 16 w 86"/>
                                <a:gd name="T113" fmla="*/ 35 h 156"/>
                                <a:gd name="T114" fmla="*/ 15 w 86"/>
                                <a:gd name="T115" fmla="*/ 32 h 156"/>
                                <a:gd name="T116" fmla="*/ 12 w 86"/>
                                <a:gd name="T117" fmla="*/ 27 h 156"/>
                                <a:gd name="T118" fmla="*/ 9 w 86"/>
                                <a:gd name="T119" fmla="*/ 18 h 156"/>
                                <a:gd name="T120" fmla="*/ 5 w 86"/>
                                <a:gd name="T121" fmla="*/ 12 h 156"/>
                                <a:gd name="T122" fmla="*/ 3 w 86"/>
                                <a:gd name="T123" fmla="*/ 8 h 156"/>
                                <a:gd name="T124" fmla="*/ 2 w 86"/>
                                <a:gd name="T125" fmla="*/ 3 h 1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6"/>
                                <a:gd name="T190" fmla="*/ 0 h 156"/>
                                <a:gd name="T191" fmla="*/ 86 w 86"/>
                                <a:gd name="T192" fmla="*/ 156 h 1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6" h="156">
                                  <a:moveTo>
                                    <a:pt x="0" y="0"/>
                                  </a:moveTo>
                                  <a:lnTo>
                                    <a:pt x="3" y="1"/>
                                  </a:lnTo>
                                  <a:lnTo>
                                    <a:pt x="4" y="2"/>
                                  </a:lnTo>
                                  <a:lnTo>
                                    <a:pt x="6" y="4"/>
                                  </a:lnTo>
                                  <a:lnTo>
                                    <a:pt x="7" y="5"/>
                                  </a:lnTo>
                                  <a:lnTo>
                                    <a:pt x="9" y="7"/>
                                  </a:lnTo>
                                  <a:lnTo>
                                    <a:pt x="10" y="9"/>
                                  </a:lnTo>
                                  <a:lnTo>
                                    <a:pt x="12" y="12"/>
                                  </a:lnTo>
                                  <a:lnTo>
                                    <a:pt x="14" y="14"/>
                                  </a:lnTo>
                                  <a:lnTo>
                                    <a:pt x="15" y="17"/>
                                  </a:lnTo>
                                  <a:lnTo>
                                    <a:pt x="15" y="14"/>
                                  </a:lnTo>
                                  <a:lnTo>
                                    <a:pt x="15" y="10"/>
                                  </a:lnTo>
                                  <a:lnTo>
                                    <a:pt x="15" y="12"/>
                                  </a:lnTo>
                                  <a:lnTo>
                                    <a:pt x="18" y="16"/>
                                  </a:lnTo>
                                  <a:lnTo>
                                    <a:pt x="21" y="22"/>
                                  </a:lnTo>
                                  <a:lnTo>
                                    <a:pt x="25" y="27"/>
                                  </a:lnTo>
                                  <a:lnTo>
                                    <a:pt x="27" y="30"/>
                                  </a:lnTo>
                                  <a:lnTo>
                                    <a:pt x="29" y="34"/>
                                  </a:lnTo>
                                  <a:lnTo>
                                    <a:pt x="31" y="39"/>
                                  </a:lnTo>
                                  <a:lnTo>
                                    <a:pt x="33" y="42"/>
                                  </a:lnTo>
                                  <a:lnTo>
                                    <a:pt x="34" y="46"/>
                                  </a:lnTo>
                                  <a:lnTo>
                                    <a:pt x="36" y="50"/>
                                  </a:lnTo>
                                  <a:lnTo>
                                    <a:pt x="39" y="54"/>
                                  </a:lnTo>
                                  <a:lnTo>
                                    <a:pt x="40" y="58"/>
                                  </a:lnTo>
                                  <a:lnTo>
                                    <a:pt x="42" y="61"/>
                                  </a:lnTo>
                                  <a:lnTo>
                                    <a:pt x="44" y="65"/>
                                  </a:lnTo>
                                  <a:lnTo>
                                    <a:pt x="46" y="69"/>
                                  </a:lnTo>
                                  <a:lnTo>
                                    <a:pt x="49" y="75"/>
                                  </a:lnTo>
                                  <a:lnTo>
                                    <a:pt x="51" y="78"/>
                                  </a:lnTo>
                                  <a:lnTo>
                                    <a:pt x="53" y="81"/>
                                  </a:lnTo>
                                  <a:lnTo>
                                    <a:pt x="55" y="85"/>
                                  </a:lnTo>
                                  <a:lnTo>
                                    <a:pt x="56" y="86"/>
                                  </a:lnTo>
                                  <a:lnTo>
                                    <a:pt x="57" y="89"/>
                                  </a:lnTo>
                                  <a:lnTo>
                                    <a:pt x="58" y="95"/>
                                  </a:lnTo>
                                  <a:lnTo>
                                    <a:pt x="60" y="98"/>
                                  </a:lnTo>
                                  <a:lnTo>
                                    <a:pt x="63" y="102"/>
                                  </a:lnTo>
                                  <a:lnTo>
                                    <a:pt x="64" y="105"/>
                                  </a:lnTo>
                                  <a:lnTo>
                                    <a:pt x="67" y="110"/>
                                  </a:lnTo>
                                  <a:lnTo>
                                    <a:pt x="70" y="115"/>
                                  </a:lnTo>
                                  <a:lnTo>
                                    <a:pt x="71" y="119"/>
                                  </a:lnTo>
                                  <a:lnTo>
                                    <a:pt x="73" y="122"/>
                                  </a:lnTo>
                                  <a:lnTo>
                                    <a:pt x="76" y="125"/>
                                  </a:lnTo>
                                  <a:lnTo>
                                    <a:pt x="77" y="130"/>
                                  </a:lnTo>
                                  <a:lnTo>
                                    <a:pt x="79" y="133"/>
                                  </a:lnTo>
                                  <a:lnTo>
                                    <a:pt x="81" y="137"/>
                                  </a:lnTo>
                                  <a:lnTo>
                                    <a:pt x="82" y="139"/>
                                  </a:lnTo>
                                  <a:lnTo>
                                    <a:pt x="81" y="142"/>
                                  </a:lnTo>
                                  <a:lnTo>
                                    <a:pt x="82" y="146"/>
                                  </a:lnTo>
                                  <a:lnTo>
                                    <a:pt x="83" y="150"/>
                                  </a:lnTo>
                                  <a:lnTo>
                                    <a:pt x="85" y="155"/>
                                  </a:lnTo>
                                  <a:lnTo>
                                    <a:pt x="39" y="155"/>
                                  </a:lnTo>
                                  <a:lnTo>
                                    <a:pt x="41" y="151"/>
                                  </a:lnTo>
                                  <a:lnTo>
                                    <a:pt x="42" y="149"/>
                                  </a:lnTo>
                                  <a:lnTo>
                                    <a:pt x="44" y="146"/>
                                  </a:lnTo>
                                  <a:lnTo>
                                    <a:pt x="46" y="144"/>
                                  </a:lnTo>
                                  <a:lnTo>
                                    <a:pt x="47" y="141"/>
                                  </a:lnTo>
                                  <a:lnTo>
                                    <a:pt x="49" y="140"/>
                                  </a:lnTo>
                                  <a:lnTo>
                                    <a:pt x="50" y="138"/>
                                  </a:lnTo>
                                  <a:lnTo>
                                    <a:pt x="51" y="137"/>
                                  </a:lnTo>
                                  <a:lnTo>
                                    <a:pt x="51" y="135"/>
                                  </a:lnTo>
                                  <a:lnTo>
                                    <a:pt x="52" y="136"/>
                                  </a:lnTo>
                                  <a:lnTo>
                                    <a:pt x="54" y="136"/>
                                  </a:lnTo>
                                  <a:lnTo>
                                    <a:pt x="56" y="136"/>
                                  </a:lnTo>
                                  <a:lnTo>
                                    <a:pt x="57" y="135"/>
                                  </a:lnTo>
                                  <a:lnTo>
                                    <a:pt x="56" y="132"/>
                                  </a:lnTo>
                                  <a:lnTo>
                                    <a:pt x="55" y="129"/>
                                  </a:lnTo>
                                  <a:lnTo>
                                    <a:pt x="55" y="127"/>
                                  </a:lnTo>
                                  <a:lnTo>
                                    <a:pt x="55" y="124"/>
                                  </a:lnTo>
                                  <a:lnTo>
                                    <a:pt x="57" y="125"/>
                                  </a:lnTo>
                                  <a:lnTo>
                                    <a:pt x="58" y="126"/>
                                  </a:lnTo>
                                  <a:lnTo>
                                    <a:pt x="60" y="127"/>
                                  </a:lnTo>
                                  <a:lnTo>
                                    <a:pt x="59" y="124"/>
                                  </a:lnTo>
                                  <a:lnTo>
                                    <a:pt x="58" y="121"/>
                                  </a:lnTo>
                                  <a:lnTo>
                                    <a:pt x="57" y="117"/>
                                  </a:lnTo>
                                  <a:lnTo>
                                    <a:pt x="56" y="114"/>
                                  </a:lnTo>
                                  <a:lnTo>
                                    <a:pt x="54" y="110"/>
                                  </a:lnTo>
                                  <a:lnTo>
                                    <a:pt x="50" y="103"/>
                                  </a:lnTo>
                                  <a:lnTo>
                                    <a:pt x="55" y="110"/>
                                  </a:lnTo>
                                  <a:lnTo>
                                    <a:pt x="57" y="114"/>
                                  </a:lnTo>
                                  <a:lnTo>
                                    <a:pt x="59" y="116"/>
                                  </a:lnTo>
                                  <a:lnTo>
                                    <a:pt x="61" y="119"/>
                                  </a:lnTo>
                                  <a:lnTo>
                                    <a:pt x="63" y="121"/>
                                  </a:lnTo>
                                  <a:lnTo>
                                    <a:pt x="64" y="122"/>
                                  </a:lnTo>
                                  <a:lnTo>
                                    <a:pt x="64" y="118"/>
                                  </a:lnTo>
                                  <a:lnTo>
                                    <a:pt x="64" y="114"/>
                                  </a:lnTo>
                                  <a:lnTo>
                                    <a:pt x="61" y="111"/>
                                  </a:lnTo>
                                  <a:lnTo>
                                    <a:pt x="59" y="106"/>
                                  </a:lnTo>
                                  <a:lnTo>
                                    <a:pt x="57" y="103"/>
                                  </a:lnTo>
                                  <a:lnTo>
                                    <a:pt x="55" y="99"/>
                                  </a:lnTo>
                                  <a:lnTo>
                                    <a:pt x="53" y="96"/>
                                  </a:lnTo>
                                  <a:lnTo>
                                    <a:pt x="51" y="92"/>
                                  </a:lnTo>
                                  <a:lnTo>
                                    <a:pt x="49" y="88"/>
                                  </a:lnTo>
                                  <a:lnTo>
                                    <a:pt x="47" y="86"/>
                                  </a:lnTo>
                                  <a:lnTo>
                                    <a:pt x="46" y="84"/>
                                  </a:lnTo>
                                  <a:lnTo>
                                    <a:pt x="45" y="82"/>
                                  </a:lnTo>
                                  <a:lnTo>
                                    <a:pt x="44" y="79"/>
                                  </a:lnTo>
                                  <a:lnTo>
                                    <a:pt x="43" y="77"/>
                                  </a:lnTo>
                                  <a:lnTo>
                                    <a:pt x="40" y="74"/>
                                  </a:lnTo>
                                  <a:lnTo>
                                    <a:pt x="39" y="71"/>
                                  </a:lnTo>
                                  <a:lnTo>
                                    <a:pt x="37" y="68"/>
                                  </a:lnTo>
                                  <a:lnTo>
                                    <a:pt x="35" y="64"/>
                                  </a:lnTo>
                                  <a:lnTo>
                                    <a:pt x="33" y="60"/>
                                  </a:lnTo>
                                  <a:lnTo>
                                    <a:pt x="32" y="58"/>
                                  </a:lnTo>
                                  <a:lnTo>
                                    <a:pt x="30" y="56"/>
                                  </a:lnTo>
                                  <a:lnTo>
                                    <a:pt x="28" y="54"/>
                                  </a:lnTo>
                                  <a:lnTo>
                                    <a:pt x="27" y="52"/>
                                  </a:lnTo>
                                  <a:lnTo>
                                    <a:pt x="24" y="50"/>
                                  </a:lnTo>
                                  <a:lnTo>
                                    <a:pt x="23" y="49"/>
                                  </a:lnTo>
                                  <a:lnTo>
                                    <a:pt x="23" y="46"/>
                                  </a:lnTo>
                                  <a:lnTo>
                                    <a:pt x="22" y="43"/>
                                  </a:lnTo>
                                  <a:lnTo>
                                    <a:pt x="20" y="41"/>
                                  </a:lnTo>
                                  <a:lnTo>
                                    <a:pt x="18" y="40"/>
                                  </a:lnTo>
                                  <a:lnTo>
                                    <a:pt x="17" y="38"/>
                                  </a:lnTo>
                                  <a:lnTo>
                                    <a:pt x="16" y="35"/>
                                  </a:lnTo>
                                  <a:lnTo>
                                    <a:pt x="15" y="33"/>
                                  </a:lnTo>
                                  <a:lnTo>
                                    <a:pt x="15" y="32"/>
                                  </a:lnTo>
                                  <a:lnTo>
                                    <a:pt x="13" y="30"/>
                                  </a:lnTo>
                                  <a:lnTo>
                                    <a:pt x="12" y="27"/>
                                  </a:lnTo>
                                  <a:lnTo>
                                    <a:pt x="10" y="23"/>
                                  </a:lnTo>
                                  <a:lnTo>
                                    <a:pt x="9" y="18"/>
                                  </a:lnTo>
                                  <a:lnTo>
                                    <a:pt x="8" y="15"/>
                                  </a:lnTo>
                                  <a:lnTo>
                                    <a:pt x="5" y="12"/>
                                  </a:lnTo>
                                  <a:lnTo>
                                    <a:pt x="4" y="10"/>
                                  </a:lnTo>
                                  <a:lnTo>
                                    <a:pt x="3" y="8"/>
                                  </a:lnTo>
                                  <a:lnTo>
                                    <a:pt x="3" y="5"/>
                                  </a:lnTo>
                                  <a:lnTo>
                                    <a:pt x="2" y="3"/>
                                  </a:lnTo>
                                  <a:lnTo>
                                    <a:pt x="0" y="0"/>
                                  </a:lnTo>
                                </a:path>
                              </a:pathLst>
                            </a:custGeom>
                            <a:solidFill>
                              <a:srgbClr val="808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74" name="Freeform 205"/>
                            <p:cNvSpPr/>
                            <p:nvPr/>
                          </p:nvSpPr>
                          <p:spPr bwMode="auto">
                            <a:xfrm>
                              <a:off x="3817" y="2000"/>
                              <a:ext cx="17" cy="24"/>
                            </a:xfrm>
                            <a:custGeom>
                              <a:avLst/>
                              <a:gdLst>
                                <a:gd name="T0" fmla="*/ 16 w 17"/>
                                <a:gd name="T1" fmla="*/ 0 h 24"/>
                                <a:gd name="T2" fmla="*/ 16 w 17"/>
                                <a:gd name="T3" fmla="*/ 1 h 24"/>
                                <a:gd name="T4" fmla="*/ 16 w 17"/>
                                <a:gd name="T5" fmla="*/ 2 h 24"/>
                                <a:gd name="T6" fmla="*/ 16 w 17"/>
                                <a:gd name="T7" fmla="*/ 3 h 24"/>
                                <a:gd name="T8" fmla="*/ 16 w 17"/>
                                <a:gd name="T9" fmla="*/ 4 h 24"/>
                                <a:gd name="T10" fmla="*/ 16 w 17"/>
                                <a:gd name="T11" fmla="*/ 4 h 24"/>
                                <a:gd name="T12" fmla="*/ 16 w 17"/>
                                <a:gd name="T13" fmla="*/ 5 h 24"/>
                                <a:gd name="T14" fmla="*/ 16 w 17"/>
                                <a:gd name="T15" fmla="*/ 6 h 24"/>
                                <a:gd name="T16" fmla="*/ 16 w 17"/>
                                <a:gd name="T17" fmla="*/ 7 h 24"/>
                                <a:gd name="T18" fmla="*/ 16 w 17"/>
                                <a:gd name="T19" fmla="*/ 8 h 24"/>
                                <a:gd name="T20" fmla="*/ 16 w 17"/>
                                <a:gd name="T21" fmla="*/ 9 h 24"/>
                                <a:gd name="T22" fmla="*/ 16 w 17"/>
                                <a:gd name="T23" fmla="*/ 10 h 24"/>
                                <a:gd name="T24" fmla="*/ 16 w 17"/>
                                <a:gd name="T25" fmla="*/ 12 h 24"/>
                                <a:gd name="T26" fmla="*/ 0 w 17"/>
                                <a:gd name="T27" fmla="*/ 13 h 24"/>
                                <a:gd name="T28" fmla="*/ 0 w 17"/>
                                <a:gd name="T29" fmla="*/ 14 h 24"/>
                                <a:gd name="T30" fmla="*/ 0 w 17"/>
                                <a:gd name="T31" fmla="*/ 17 h 24"/>
                                <a:gd name="T32" fmla="*/ 0 w 17"/>
                                <a:gd name="T33" fmla="*/ 18 h 24"/>
                                <a:gd name="T34" fmla="*/ 0 w 17"/>
                                <a:gd name="T35" fmla="*/ 19 h 24"/>
                                <a:gd name="T36" fmla="*/ 16 w 17"/>
                                <a:gd name="T37" fmla="*/ 22 h 24"/>
                                <a:gd name="T38" fmla="*/ 0 w 17"/>
                                <a:gd name="T39" fmla="*/ 22 h 24"/>
                                <a:gd name="T40" fmla="*/ 0 w 17"/>
                                <a:gd name="T41" fmla="*/ 22 h 24"/>
                                <a:gd name="T42" fmla="*/ 0 w 17"/>
                                <a:gd name="T43" fmla="*/ 23 h 24"/>
                                <a:gd name="T44" fmla="*/ 0 w 17"/>
                                <a:gd name="T45" fmla="*/ 22 h 24"/>
                                <a:gd name="T46" fmla="*/ 0 w 17"/>
                                <a:gd name="T47" fmla="*/ 20 h 24"/>
                                <a:gd name="T48" fmla="*/ 0 w 17"/>
                                <a:gd name="T49" fmla="*/ 18 h 24"/>
                                <a:gd name="T50" fmla="*/ 0 w 17"/>
                                <a:gd name="T51" fmla="*/ 17 h 24"/>
                                <a:gd name="T52" fmla="*/ 0 w 17"/>
                                <a:gd name="T53" fmla="*/ 15 h 24"/>
                                <a:gd name="T54" fmla="*/ 0 w 17"/>
                                <a:gd name="T55" fmla="*/ 13 h 24"/>
                                <a:gd name="T56" fmla="*/ 0 w 17"/>
                                <a:gd name="T57" fmla="*/ 11 h 24"/>
                                <a:gd name="T58" fmla="*/ 0 w 17"/>
                                <a:gd name="T59" fmla="*/ 9 h 24"/>
                                <a:gd name="T60" fmla="*/ 0 w 17"/>
                                <a:gd name="T61" fmla="*/ 9 h 24"/>
                                <a:gd name="T62" fmla="*/ 0 w 17"/>
                                <a:gd name="T63" fmla="*/ 9 h 24"/>
                                <a:gd name="T64" fmla="*/ 16 w 17"/>
                                <a:gd name="T65" fmla="*/ 8 h 24"/>
                                <a:gd name="T66" fmla="*/ 16 w 17"/>
                                <a:gd name="T67" fmla="*/ 6 h 24"/>
                                <a:gd name="T68" fmla="*/ 16 w 17"/>
                                <a:gd name="T69" fmla="*/ 6 h 24"/>
                                <a:gd name="T70" fmla="*/ 16 w 17"/>
                                <a:gd name="T71" fmla="*/ 5 h 24"/>
                                <a:gd name="T72" fmla="*/ 0 w 17"/>
                                <a:gd name="T73" fmla="*/ 4 h 24"/>
                                <a:gd name="T74" fmla="*/ 0 w 17"/>
                                <a:gd name="T75" fmla="*/ 4 h 24"/>
                                <a:gd name="T76" fmla="*/ 16 w 17"/>
                                <a:gd name="T77" fmla="*/ 3 h 24"/>
                                <a:gd name="T78" fmla="*/ 16 w 17"/>
                                <a:gd name="T79" fmla="*/ 1 h 24"/>
                                <a:gd name="T80" fmla="*/ 16 w 17"/>
                                <a:gd name="T81" fmla="*/ 1 h 24"/>
                                <a:gd name="T82" fmla="*/ 16 w 17"/>
                                <a:gd name="T83" fmla="*/ 0 h 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
                                <a:gd name="T127" fmla="*/ 0 h 24"/>
                                <a:gd name="T128" fmla="*/ 17 w 17"/>
                                <a:gd name="T129" fmla="*/ 24 h 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 h="24">
                                  <a:moveTo>
                                    <a:pt x="16" y="0"/>
                                  </a:moveTo>
                                  <a:lnTo>
                                    <a:pt x="16" y="1"/>
                                  </a:lnTo>
                                  <a:lnTo>
                                    <a:pt x="16" y="2"/>
                                  </a:lnTo>
                                  <a:lnTo>
                                    <a:pt x="16" y="3"/>
                                  </a:lnTo>
                                  <a:lnTo>
                                    <a:pt x="16" y="4"/>
                                  </a:lnTo>
                                  <a:lnTo>
                                    <a:pt x="16" y="5"/>
                                  </a:lnTo>
                                  <a:lnTo>
                                    <a:pt x="16" y="6"/>
                                  </a:lnTo>
                                  <a:lnTo>
                                    <a:pt x="16" y="7"/>
                                  </a:lnTo>
                                  <a:lnTo>
                                    <a:pt x="16" y="8"/>
                                  </a:lnTo>
                                  <a:lnTo>
                                    <a:pt x="16" y="9"/>
                                  </a:lnTo>
                                  <a:lnTo>
                                    <a:pt x="16" y="10"/>
                                  </a:lnTo>
                                  <a:lnTo>
                                    <a:pt x="16" y="12"/>
                                  </a:lnTo>
                                  <a:lnTo>
                                    <a:pt x="0" y="13"/>
                                  </a:lnTo>
                                  <a:lnTo>
                                    <a:pt x="0" y="14"/>
                                  </a:lnTo>
                                  <a:lnTo>
                                    <a:pt x="0" y="17"/>
                                  </a:lnTo>
                                  <a:lnTo>
                                    <a:pt x="0" y="18"/>
                                  </a:lnTo>
                                  <a:lnTo>
                                    <a:pt x="0" y="19"/>
                                  </a:lnTo>
                                  <a:lnTo>
                                    <a:pt x="16" y="22"/>
                                  </a:lnTo>
                                  <a:lnTo>
                                    <a:pt x="0" y="22"/>
                                  </a:lnTo>
                                  <a:lnTo>
                                    <a:pt x="0" y="23"/>
                                  </a:lnTo>
                                  <a:lnTo>
                                    <a:pt x="0" y="22"/>
                                  </a:lnTo>
                                  <a:lnTo>
                                    <a:pt x="0" y="20"/>
                                  </a:lnTo>
                                  <a:lnTo>
                                    <a:pt x="0" y="18"/>
                                  </a:lnTo>
                                  <a:lnTo>
                                    <a:pt x="0" y="17"/>
                                  </a:lnTo>
                                  <a:lnTo>
                                    <a:pt x="0" y="15"/>
                                  </a:lnTo>
                                  <a:lnTo>
                                    <a:pt x="0" y="13"/>
                                  </a:lnTo>
                                  <a:lnTo>
                                    <a:pt x="0" y="11"/>
                                  </a:lnTo>
                                  <a:lnTo>
                                    <a:pt x="0" y="9"/>
                                  </a:lnTo>
                                  <a:lnTo>
                                    <a:pt x="16" y="8"/>
                                  </a:lnTo>
                                  <a:lnTo>
                                    <a:pt x="16" y="6"/>
                                  </a:lnTo>
                                  <a:lnTo>
                                    <a:pt x="16" y="5"/>
                                  </a:lnTo>
                                  <a:lnTo>
                                    <a:pt x="0" y="4"/>
                                  </a:lnTo>
                                  <a:lnTo>
                                    <a:pt x="16" y="3"/>
                                  </a:lnTo>
                                  <a:lnTo>
                                    <a:pt x="16" y="1"/>
                                  </a:lnTo>
                                  <a:lnTo>
                                    <a:pt x="16" y="0"/>
                                  </a:lnTo>
                                </a:path>
                              </a:pathLst>
                            </a:custGeom>
                            <a:solidFill>
                              <a:srgbClr val="808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75" name="Freeform 206"/>
                            <p:cNvSpPr/>
                            <p:nvPr/>
                          </p:nvSpPr>
                          <p:spPr bwMode="auto">
                            <a:xfrm>
                              <a:off x="3851" y="2067"/>
                              <a:ext cx="17" cy="17"/>
                            </a:xfrm>
                            <a:custGeom>
                              <a:avLst/>
                              <a:gdLst>
                                <a:gd name="T0" fmla="*/ 5 w 17"/>
                                <a:gd name="T1" fmla="*/ 0 h 17"/>
                                <a:gd name="T2" fmla="*/ 5 w 17"/>
                                <a:gd name="T3" fmla="*/ 0 h 17"/>
                                <a:gd name="T4" fmla="*/ 10 w 17"/>
                                <a:gd name="T5" fmla="*/ 4 h 17"/>
                                <a:gd name="T6" fmla="*/ 10 w 17"/>
                                <a:gd name="T7" fmla="*/ 4 h 17"/>
                                <a:gd name="T8" fmla="*/ 10 w 17"/>
                                <a:gd name="T9" fmla="*/ 0 h 17"/>
                                <a:gd name="T10" fmla="*/ 16 w 17"/>
                                <a:gd name="T11" fmla="*/ 0 h 17"/>
                                <a:gd name="T12" fmla="*/ 16 w 17"/>
                                <a:gd name="T13" fmla="*/ 0 h 17"/>
                                <a:gd name="T14" fmla="*/ 16 w 17"/>
                                <a:gd name="T15" fmla="*/ 4 h 17"/>
                                <a:gd name="T16" fmla="*/ 16 w 17"/>
                                <a:gd name="T17" fmla="*/ 4 h 17"/>
                                <a:gd name="T18" fmla="*/ 16 w 17"/>
                                <a:gd name="T19" fmla="*/ 8 h 17"/>
                                <a:gd name="T20" fmla="*/ 10 w 17"/>
                                <a:gd name="T21" fmla="*/ 12 h 17"/>
                                <a:gd name="T22" fmla="*/ 10 w 17"/>
                                <a:gd name="T23" fmla="*/ 12 h 17"/>
                                <a:gd name="T24" fmla="*/ 10 w 17"/>
                                <a:gd name="T25" fmla="*/ 16 h 17"/>
                                <a:gd name="T26" fmla="*/ 5 w 17"/>
                                <a:gd name="T27" fmla="*/ 16 h 17"/>
                                <a:gd name="T28" fmla="*/ 5 w 17"/>
                                <a:gd name="T29" fmla="*/ 16 h 17"/>
                                <a:gd name="T30" fmla="*/ 0 w 17"/>
                                <a:gd name="T31" fmla="*/ 16 h 17"/>
                                <a:gd name="T32" fmla="*/ 0 w 17"/>
                                <a:gd name="T33" fmla="*/ 16 h 17"/>
                                <a:gd name="T34" fmla="*/ 5 w 17"/>
                                <a:gd name="T35" fmla="*/ 16 h 17"/>
                                <a:gd name="T36" fmla="*/ 5 w 17"/>
                                <a:gd name="T37" fmla="*/ 12 h 17"/>
                                <a:gd name="T38" fmla="*/ 5 w 17"/>
                                <a:gd name="T39" fmla="*/ 12 h 17"/>
                                <a:gd name="T40" fmla="*/ 5 w 17"/>
                                <a:gd name="T41" fmla="*/ 8 h 17"/>
                                <a:gd name="T42" fmla="*/ 5 w 17"/>
                                <a:gd name="T43" fmla="*/ 8 h 17"/>
                                <a:gd name="T44" fmla="*/ 5 w 17"/>
                                <a:gd name="T45" fmla="*/ 4 h 17"/>
                                <a:gd name="T46" fmla="*/ 5 w 17"/>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7"/>
                                <a:gd name="T74" fmla="*/ 17 w 17"/>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7">
                                  <a:moveTo>
                                    <a:pt x="5" y="0"/>
                                  </a:moveTo>
                                  <a:lnTo>
                                    <a:pt x="5" y="0"/>
                                  </a:lnTo>
                                  <a:lnTo>
                                    <a:pt x="10" y="4"/>
                                  </a:lnTo>
                                  <a:lnTo>
                                    <a:pt x="10" y="0"/>
                                  </a:lnTo>
                                  <a:lnTo>
                                    <a:pt x="16" y="0"/>
                                  </a:lnTo>
                                  <a:lnTo>
                                    <a:pt x="16" y="4"/>
                                  </a:lnTo>
                                  <a:lnTo>
                                    <a:pt x="16" y="8"/>
                                  </a:lnTo>
                                  <a:lnTo>
                                    <a:pt x="10" y="12"/>
                                  </a:lnTo>
                                  <a:lnTo>
                                    <a:pt x="10" y="16"/>
                                  </a:lnTo>
                                  <a:lnTo>
                                    <a:pt x="5" y="16"/>
                                  </a:lnTo>
                                  <a:lnTo>
                                    <a:pt x="0" y="16"/>
                                  </a:lnTo>
                                  <a:lnTo>
                                    <a:pt x="5" y="16"/>
                                  </a:lnTo>
                                  <a:lnTo>
                                    <a:pt x="5" y="12"/>
                                  </a:lnTo>
                                  <a:lnTo>
                                    <a:pt x="5" y="8"/>
                                  </a:lnTo>
                                  <a:lnTo>
                                    <a:pt x="5" y="4"/>
                                  </a:lnTo>
                                  <a:lnTo>
                                    <a:pt x="5" y="0"/>
                                  </a:lnTo>
                                </a:path>
                              </a:pathLst>
                            </a:custGeom>
                            <a:solidFill>
                              <a:srgbClr val="5F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76" name="Freeform 207"/>
                            <p:cNvSpPr/>
                            <p:nvPr/>
                          </p:nvSpPr>
                          <p:spPr bwMode="auto">
                            <a:xfrm>
                              <a:off x="3862" y="2066"/>
                              <a:ext cx="17" cy="1"/>
                            </a:xfrm>
                            <a:custGeom>
                              <a:avLst/>
                              <a:gdLst>
                                <a:gd name="T0" fmla="*/ 0 w 17"/>
                                <a:gd name="T1" fmla="*/ 0 h 1"/>
                                <a:gd name="T2" fmla="*/ 1 w 17"/>
                                <a:gd name="T3" fmla="*/ 0 h 1"/>
                                <a:gd name="T4" fmla="*/ 4 w 17"/>
                                <a:gd name="T5" fmla="*/ 0 h 1"/>
                                <a:gd name="T6" fmla="*/ 6 w 17"/>
                                <a:gd name="T7" fmla="*/ 0 h 1"/>
                                <a:gd name="T8" fmla="*/ 8 w 17"/>
                                <a:gd name="T9" fmla="*/ 0 h 1"/>
                                <a:gd name="T10" fmla="*/ 8 w 17"/>
                                <a:gd name="T11" fmla="*/ 0 h 1"/>
                                <a:gd name="T12" fmla="*/ 9 w 17"/>
                                <a:gd name="T13" fmla="*/ 0 h 1"/>
                                <a:gd name="T14" fmla="*/ 11 w 17"/>
                                <a:gd name="T15" fmla="*/ 0 h 1"/>
                                <a:gd name="T16" fmla="*/ 12 w 17"/>
                                <a:gd name="T17" fmla="*/ 0 h 1"/>
                                <a:gd name="T18" fmla="*/ 14 w 17"/>
                                <a:gd name="T19" fmla="*/ 0 h 1"/>
                                <a:gd name="T20" fmla="*/ 14 w 17"/>
                                <a:gd name="T21" fmla="*/ 0 h 1"/>
                                <a:gd name="T22" fmla="*/ 14 w 17"/>
                                <a:gd name="T23" fmla="*/ 0 h 1"/>
                                <a:gd name="T24" fmla="*/ 16 w 17"/>
                                <a:gd name="T25" fmla="*/ 0 h 1"/>
                                <a:gd name="T26" fmla="*/ 14 w 17"/>
                                <a:gd name="T27" fmla="*/ 0 h 1"/>
                                <a:gd name="T28" fmla="*/ 12 w 17"/>
                                <a:gd name="T29" fmla="*/ 0 h 1"/>
                                <a:gd name="T30" fmla="*/ 11 w 17"/>
                                <a:gd name="T31" fmla="*/ 0 h 1"/>
                                <a:gd name="T32" fmla="*/ 9 w 17"/>
                                <a:gd name="T33" fmla="*/ 0 h 1"/>
                                <a:gd name="T34" fmla="*/ 8 w 17"/>
                                <a:gd name="T35" fmla="*/ 0 h 1"/>
                                <a:gd name="T36" fmla="*/ 6 w 17"/>
                                <a:gd name="T37" fmla="*/ 0 h 1"/>
                                <a:gd name="T38" fmla="*/ 3 w 17"/>
                                <a:gd name="T39" fmla="*/ 0 h 1"/>
                                <a:gd name="T40" fmla="*/ 0 w 17"/>
                                <a:gd name="T41" fmla="*/ 0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
                                <a:gd name="T65" fmla="*/ 17 w 17"/>
                                <a:gd name="T66" fmla="*/ 1 h 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
                                  <a:moveTo>
                                    <a:pt x="0" y="0"/>
                                  </a:moveTo>
                                  <a:lnTo>
                                    <a:pt x="1" y="0"/>
                                  </a:lnTo>
                                  <a:lnTo>
                                    <a:pt x="4" y="0"/>
                                  </a:lnTo>
                                  <a:lnTo>
                                    <a:pt x="6" y="0"/>
                                  </a:lnTo>
                                  <a:lnTo>
                                    <a:pt x="8" y="0"/>
                                  </a:lnTo>
                                  <a:lnTo>
                                    <a:pt x="9" y="0"/>
                                  </a:lnTo>
                                  <a:lnTo>
                                    <a:pt x="11" y="0"/>
                                  </a:lnTo>
                                  <a:lnTo>
                                    <a:pt x="12" y="0"/>
                                  </a:lnTo>
                                  <a:lnTo>
                                    <a:pt x="14" y="0"/>
                                  </a:lnTo>
                                  <a:lnTo>
                                    <a:pt x="16" y="0"/>
                                  </a:lnTo>
                                  <a:lnTo>
                                    <a:pt x="14" y="0"/>
                                  </a:lnTo>
                                  <a:lnTo>
                                    <a:pt x="12" y="0"/>
                                  </a:lnTo>
                                  <a:lnTo>
                                    <a:pt x="11" y="0"/>
                                  </a:lnTo>
                                  <a:lnTo>
                                    <a:pt x="9" y="0"/>
                                  </a:lnTo>
                                  <a:lnTo>
                                    <a:pt x="8" y="0"/>
                                  </a:lnTo>
                                  <a:lnTo>
                                    <a:pt x="6" y="0"/>
                                  </a:lnTo>
                                  <a:lnTo>
                                    <a:pt x="3" y="0"/>
                                  </a:lnTo>
                                  <a:lnTo>
                                    <a:pt x="0" y="0"/>
                                  </a:lnTo>
                                </a:path>
                              </a:pathLst>
                            </a:custGeom>
                            <a:solidFill>
                              <a:srgbClr val="5F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77" name="Freeform 208"/>
                            <p:cNvSpPr/>
                            <p:nvPr/>
                          </p:nvSpPr>
                          <p:spPr bwMode="auto">
                            <a:xfrm>
                              <a:off x="3863" y="2070"/>
                              <a:ext cx="17" cy="17"/>
                            </a:xfrm>
                            <a:custGeom>
                              <a:avLst/>
                              <a:gdLst>
                                <a:gd name="T0" fmla="*/ 0 w 17"/>
                                <a:gd name="T1" fmla="*/ 0 h 17"/>
                                <a:gd name="T2" fmla="*/ 1 w 17"/>
                                <a:gd name="T3" fmla="*/ 0 h 17"/>
                                <a:gd name="T4" fmla="*/ 3 w 17"/>
                                <a:gd name="T5" fmla="*/ 0 h 17"/>
                                <a:gd name="T6" fmla="*/ 5 w 17"/>
                                <a:gd name="T7" fmla="*/ 16 h 17"/>
                                <a:gd name="T8" fmla="*/ 6 w 17"/>
                                <a:gd name="T9" fmla="*/ 16 h 17"/>
                                <a:gd name="T10" fmla="*/ 9 w 17"/>
                                <a:gd name="T11" fmla="*/ 16 h 17"/>
                                <a:gd name="T12" fmla="*/ 11 w 17"/>
                                <a:gd name="T13" fmla="*/ 16 h 17"/>
                                <a:gd name="T14" fmla="*/ 14 w 17"/>
                                <a:gd name="T15" fmla="*/ 16 h 17"/>
                                <a:gd name="T16" fmla="*/ 14 w 17"/>
                                <a:gd name="T17" fmla="*/ 16 h 17"/>
                                <a:gd name="T18" fmla="*/ 16 w 17"/>
                                <a:gd name="T19" fmla="*/ 16 h 17"/>
                                <a:gd name="T20" fmla="*/ 14 w 17"/>
                                <a:gd name="T21" fmla="*/ 16 h 17"/>
                                <a:gd name="T22" fmla="*/ 13 w 17"/>
                                <a:gd name="T23" fmla="*/ 0 h 17"/>
                                <a:gd name="T24" fmla="*/ 12 w 17"/>
                                <a:gd name="T25" fmla="*/ 0 h 17"/>
                                <a:gd name="T26" fmla="*/ 10 w 17"/>
                                <a:gd name="T27" fmla="*/ 0 h 17"/>
                                <a:gd name="T28" fmla="*/ 8 w 17"/>
                                <a:gd name="T29" fmla="*/ 0 h 17"/>
                                <a:gd name="T30" fmla="*/ 4 w 17"/>
                                <a:gd name="T31" fmla="*/ 0 h 17"/>
                                <a:gd name="T32" fmla="*/ 0 w 17"/>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7"/>
                                <a:gd name="T53" fmla="*/ 17 w 17"/>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7">
                                  <a:moveTo>
                                    <a:pt x="0" y="0"/>
                                  </a:moveTo>
                                  <a:lnTo>
                                    <a:pt x="1" y="0"/>
                                  </a:lnTo>
                                  <a:lnTo>
                                    <a:pt x="3" y="0"/>
                                  </a:lnTo>
                                  <a:lnTo>
                                    <a:pt x="5" y="16"/>
                                  </a:lnTo>
                                  <a:lnTo>
                                    <a:pt x="6" y="16"/>
                                  </a:lnTo>
                                  <a:lnTo>
                                    <a:pt x="9" y="16"/>
                                  </a:lnTo>
                                  <a:lnTo>
                                    <a:pt x="11" y="16"/>
                                  </a:lnTo>
                                  <a:lnTo>
                                    <a:pt x="14" y="16"/>
                                  </a:lnTo>
                                  <a:lnTo>
                                    <a:pt x="16" y="16"/>
                                  </a:lnTo>
                                  <a:lnTo>
                                    <a:pt x="14" y="16"/>
                                  </a:lnTo>
                                  <a:lnTo>
                                    <a:pt x="13" y="0"/>
                                  </a:lnTo>
                                  <a:lnTo>
                                    <a:pt x="12" y="0"/>
                                  </a:lnTo>
                                  <a:lnTo>
                                    <a:pt x="10" y="0"/>
                                  </a:lnTo>
                                  <a:lnTo>
                                    <a:pt x="8" y="0"/>
                                  </a:lnTo>
                                  <a:lnTo>
                                    <a:pt x="4" y="0"/>
                                  </a:lnTo>
                                  <a:lnTo>
                                    <a:pt x="0" y="0"/>
                                  </a:lnTo>
                                </a:path>
                              </a:pathLst>
                            </a:custGeom>
                            <a:solidFill>
                              <a:srgbClr val="5F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78" name="Freeform 209"/>
                            <p:cNvSpPr/>
                            <p:nvPr/>
                          </p:nvSpPr>
                          <p:spPr bwMode="auto">
                            <a:xfrm>
                              <a:off x="3723" y="1940"/>
                              <a:ext cx="33" cy="148"/>
                            </a:xfrm>
                            <a:custGeom>
                              <a:avLst/>
                              <a:gdLst>
                                <a:gd name="T0" fmla="*/ 3 w 33"/>
                                <a:gd name="T1" fmla="*/ 3 h 148"/>
                                <a:gd name="T2" fmla="*/ 5 w 33"/>
                                <a:gd name="T3" fmla="*/ 5 h 148"/>
                                <a:gd name="T4" fmla="*/ 5 w 33"/>
                                <a:gd name="T5" fmla="*/ 7 h 148"/>
                                <a:gd name="T6" fmla="*/ 2 w 33"/>
                                <a:gd name="T7" fmla="*/ 14 h 148"/>
                                <a:gd name="T8" fmla="*/ 0 w 33"/>
                                <a:gd name="T9" fmla="*/ 21 h 148"/>
                                <a:gd name="T10" fmla="*/ 2 w 33"/>
                                <a:gd name="T11" fmla="*/ 26 h 148"/>
                                <a:gd name="T12" fmla="*/ 4 w 33"/>
                                <a:gd name="T13" fmla="*/ 30 h 148"/>
                                <a:gd name="T14" fmla="*/ 5 w 33"/>
                                <a:gd name="T15" fmla="*/ 32 h 148"/>
                                <a:gd name="T16" fmla="*/ 5 w 33"/>
                                <a:gd name="T17" fmla="*/ 35 h 148"/>
                                <a:gd name="T18" fmla="*/ 3 w 33"/>
                                <a:gd name="T19" fmla="*/ 38 h 148"/>
                                <a:gd name="T20" fmla="*/ 4 w 33"/>
                                <a:gd name="T21" fmla="*/ 43 h 148"/>
                                <a:gd name="T22" fmla="*/ 2 w 33"/>
                                <a:gd name="T23" fmla="*/ 51 h 148"/>
                                <a:gd name="T24" fmla="*/ 2 w 33"/>
                                <a:gd name="T25" fmla="*/ 78 h 148"/>
                                <a:gd name="T26" fmla="*/ 3 w 33"/>
                                <a:gd name="T27" fmla="*/ 83 h 148"/>
                                <a:gd name="T28" fmla="*/ 3 w 33"/>
                                <a:gd name="T29" fmla="*/ 89 h 148"/>
                                <a:gd name="T30" fmla="*/ 5 w 33"/>
                                <a:gd name="T31" fmla="*/ 96 h 148"/>
                                <a:gd name="T32" fmla="*/ 5 w 33"/>
                                <a:gd name="T33" fmla="*/ 101 h 148"/>
                                <a:gd name="T34" fmla="*/ 7 w 33"/>
                                <a:gd name="T35" fmla="*/ 105 h 148"/>
                                <a:gd name="T36" fmla="*/ 9 w 33"/>
                                <a:gd name="T37" fmla="*/ 109 h 148"/>
                                <a:gd name="T38" fmla="*/ 9 w 33"/>
                                <a:gd name="T39" fmla="*/ 111 h 148"/>
                                <a:gd name="T40" fmla="*/ 12 w 33"/>
                                <a:gd name="T41" fmla="*/ 115 h 148"/>
                                <a:gd name="T42" fmla="*/ 15 w 33"/>
                                <a:gd name="T43" fmla="*/ 119 h 148"/>
                                <a:gd name="T44" fmla="*/ 13 w 33"/>
                                <a:gd name="T45" fmla="*/ 123 h 148"/>
                                <a:gd name="T46" fmla="*/ 12 w 33"/>
                                <a:gd name="T47" fmla="*/ 127 h 148"/>
                                <a:gd name="T48" fmla="*/ 9 w 33"/>
                                <a:gd name="T49" fmla="*/ 131 h 148"/>
                                <a:gd name="T50" fmla="*/ 10 w 33"/>
                                <a:gd name="T51" fmla="*/ 134 h 148"/>
                                <a:gd name="T52" fmla="*/ 6 w 33"/>
                                <a:gd name="T53" fmla="*/ 138 h 148"/>
                                <a:gd name="T54" fmla="*/ 4 w 33"/>
                                <a:gd name="T55" fmla="*/ 143 h 148"/>
                                <a:gd name="T56" fmla="*/ 2 w 33"/>
                                <a:gd name="T57" fmla="*/ 147 h 148"/>
                                <a:gd name="T58" fmla="*/ 27 w 33"/>
                                <a:gd name="T59" fmla="*/ 145 h 148"/>
                                <a:gd name="T60" fmla="*/ 29 w 33"/>
                                <a:gd name="T61" fmla="*/ 143 h 148"/>
                                <a:gd name="T62" fmla="*/ 30 w 33"/>
                                <a:gd name="T63" fmla="*/ 141 h 148"/>
                                <a:gd name="T64" fmla="*/ 31 w 33"/>
                                <a:gd name="T65" fmla="*/ 135 h 148"/>
                                <a:gd name="T66" fmla="*/ 32 w 33"/>
                                <a:gd name="T67" fmla="*/ 131 h 148"/>
                                <a:gd name="T68" fmla="*/ 30 w 33"/>
                                <a:gd name="T69" fmla="*/ 125 h 148"/>
                                <a:gd name="T70" fmla="*/ 26 w 33"/>
                                <a:gd name="T71" fmla="*/ 114 h 148"/>
                                <a:gd name="T72" fmla="*/ 21 w 33"/>
                                <a:gd name="T73" fmla="*/ 106 h 148"/>
                                <a:gd name="T74" fmla="*/ 21 w 33"/>
                                <a:gd name="T75" fmla="*/ 96 h 148"/>
                                <a:gd name="T76" fmla="*/ 19 w 33"/>
                                <a:gd name="T77" fmla="*/ 80 h 148"/>
                                <a:gd name="T78" fmla="*/ 19 w 33"/>
                                <a:gd name="T79" fmla="*/ 76 h 148"/>
                                <a:gd name="T80" fmla="*/ 20 w 33"/>
                                <a:gd name="T81" fmla="*/ 72 h 148"/>
                                <a:gd name="T82" fmla="*/ 18 w 33"/>
                                <a:gd name="T83" fmla="*/ 65 h 148"/>
                                <a:gd name="T84" fmla="*/ 15 w 33"/>
                                <a:gd name="T85" fmla="*/ 44 h 148"/>
                                <a:gd name="T86" fmla="*/ 16 w 33"/>
                                <a:gd name="T87" fmla="*/ 39 h 148"/>
                                <a:gd name="T88" fmla="*/ 15 w 33"/>
                                <a:gd name="T89" fmla="*/ 32 h 148"/>
                                <a:gd name="T90" fmla="*/ 14 w 33"/>
                                <a:gd name="T91" fmla="*/ 27 h 148"/>
                                <a:gd name="T92" fmla="*/ 16 w 33"/>
                                <a:gd name="T93" fmla="*/ 16 h 148"/>
                                <a:gd name="T94" fmla="*/ 1 w 33"/>
                                <a:gd name="T95" fmla="*/ 0 h 1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
                                <a:gd name="T145" fmla="*/ 0 h 148"/>
                                <a:gd name="T146" fmla="*/ 33 w 33"/>
                                <a:gd name="T147" fmla="*/ 148 h 1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 h="148">
                                  <a:moveTo>
                                    <a:pt x="1" y="0"/>
                                  </a:moveTo>
                                  <a:lnTo>
                                    <a:pt x="3" y="3"/>
                                  </a:lnTo>
                                  <a:lnTo>
                                    <a:pt x="5" y="4"/>
                                  </a:lnTo>
                                  <a:lnTo>
                                    <a:pt x="5" y="5"/>
                                  </a:lnTo>
                                  <a:lnTo>
                                    <a:pt x="5" y="6"/>
                                  </a:lnTo>
                                  <a:lnTo>
                                    <a:pt x="5" y="7"/>
                                  </a:lnTo>
                                  <a:lnTo>
                                    <a:pt x="3" y="10"/>
                                  </a:lnTo>
                                  <a:lnTo>
                                    <a:pt x="2" y="14"/>
                                  </a:lnTo>
                                  <a:lnTo>
                                    <a:pt x="1" y="17"/>
                                  </a:lnTo>
                                  <a:lnTo>
                                    <a:pt x="0" y="21"/>
                                  </a:lnTo>
                                  <a:lnTo>
                                    <a:pt x="1" y="23"/>
                                  </a:lnTo>
                                  <a:lnTo>
                                    <a:pt x="2" y="26"/>
                                  </a:lnTo>
                                  <a:lnTo>
                                    <a:pt x="3" y="28"/>
                                  </a:lnTo>
                                  <a:lnTo>
                                    <a:pt x="4" y="30"/>
                                  </a:lnTo>
                                  <a:lnTo>
                                    <a:pt x="5" y="32"/>
                                  </a:lnTo>
                                  <a:lnTo>
                                    <a:pt x="5" y="33"/>
                                  </a:lnTo>
                                  <a:lnTo>
                                    <a:pt x="5" y="35"/>
                                  </a:lnTo>
                                  <a:lnTo>
                                    <a:pt x="4" y="36"/>
                                  </a:lnTo>
                                  <a:lnTo>
                                    <a:pt x="3" y="38"/>
                                  </a:lnTo>
                                  <a:lnTo>
                                    <a:pt x="4" y="40"/>
                                  </a:lnTo>
                                  <a:lnTo>
                                    <a:pt x="4" y="43"/>
                                  </a:lnTo>
                                  <a:lnTo>
                                    <a:pt x="4" y="44"/>
                                  </a:lnTo>
                                  <a:lnTo>
                                    <a:pt x="2" y="51"/>
                                  </a:lnTo>
                                  <a:lnTo>
                                    <a:pt x="2" y="68"/>
                                  </a:lnTo>
                                  <a:lnTo>
                                    <a:pt x="2" y="78"/>
                                  </a:lnTo>
                                  <a:lnTo>
                                    <a:pt x="2" y="81"/>
                                  </a:lnTo>
                                  <a:lnTo>
                                    <a:pt x="3" y="83"/>
                                  </a:lnTo>
                                  <a:lnTo>
                                    <a:pt x="2" y="86"/>
                                  </a:lnTo>
                                  <a:lnTo>
                                    <a:pt x="3" y="89"/>
                                  </a:lnTo>
                                  <a:lnTo>
                                    <a:pt x="5" y="92"/>
                                  </a:lnTo>
                                  <a:lnTo>
                                    <a:pt x="5" y="96"/>
                                  </a:lnTo>
                                  <a:lnTo>
                                    <a:pt x="5" y="99"/>
                                  </a:lnTo>
                                  <a:lnTo>
                                    <a:pt x="5" y="101"/>
                                  </a:lnTo>
                                  <a:lnTo>
                                    <a:pt x="6" y="103"/>
                                  </a:lnTo>
                                  <a:lnTo>
                                    <a:pt x="7" y="105"/>
                                  </a:lnTo>
                                  <a:lnTo>
                                    <a:pt x="8" y="108"/>
                                  </a:lnTo>
                                  <a:lnTo>
                                    <a:pt x="9" y="109"/>
                                  </a:lnTo>
                                  <a:lnTo>
                                    <a:pt x="9" y="111"/>
                                  </a:lnTo>
                                  <a:lnTo>
                                    <a:pt x="10" y="113"/>
                                  </a:lnTo>
                                  <a:lnTo>
                                    <a:pt x="12" y="115"/>
                                  </a:lnTo>
                                  <a:lnTo>
                                    <a:pt x="13" y="117"/>
                                  </a:lnTo>
                                  <a:lnTo>
                                    <a:pt x="15" y="119"/>
                                  </a:lnTo>
                                  <a:lnTo>
                                    <a:pt x="13" y="121"/>
                                  </a:lnTo>
                                  <a:lnTo>
                                    <a:pt x="13" y="123"/>
                                  </a:lnTo>
                                  <a:lnTo>
                                    <a:pt x="13" y="125"/>
                                  </a:lnTo>
                                  <a:lnTo>
                                    <a:pt x="12" y="127"/>
                                  </a:lnTo>
                                  <a:lnTo>
                                    <a:pt x="10" y="129"/>
                                  </a:lnTo>
                                  <a:lnTo>
                                    <a:pt x="9" y="131"/>
                                  </a:lnTo>
                                  <a:lnTo>
                                    <a:pt x="9" y="132"/>
                                  </a:lnTo>
                                  <a:lnTo>
                                    <a:pt x="10" y="134"/>
                                  </a:lnTo>
                                  <a:lnTo>
                                    <a:pt x="8" y="136"/>
                                  </a:lnTo>
                                  <a:lnTo>
                                    <a:pt x="6" y="138"/>
                                  </a:lnTo>
                                  <a:lnTo>
                                    <a:pt x="4" y="141"/>
                                  </a:lnTo>
                                  <a:lnTo>
                                    <a:pt x="4" y="143"/>
                                  </a:lnTo>
                                  <a:lnTo>
                                    <a:pt x="4" y="144"/>
                                  </a:lnTo>
                                  <a:lnTo>
                                    <a:pt x="2" y="147"/>
                                  </a:lnTo>
                                  <a:lnTo>
                                    <a:pt x="30" y="147"/>
                                  </a:lnTo>
                                  <a:lnTo>
                                    <a:pt x="27" y="145"/>
                                  </a:lnTo>
                                  <a:lnTo>
                                    <a:pt x="27" y="143"/>
                                  </a:lnTo>
                                  <a:lnTo>
                                    <a:pt x="29" y="143"/>
                                  </a:lnTo>
                                  <a:lnTo>
                                    <a:pt x="30" y="144"/>
                                  </a:lnTo>
                                  <a:lnTo>
                                    <a:pt x="30" y="141"/>
                                  </a:lnTo>
                                  <a:lnTo>
                                    <a:pt x="30" y="137"/>
                                  </a:lnTo>
                                  <a:lnTo>
                                    <a:pt x="31" y="135"/>
                                  </a:lnTo>
                                  <a:lnTo>
                                    <a:pt x="32" y="134"/>
                                  </a:lnTo>
                                  <a:lnTo>
                                    <a:pt x="32" y="131"/>
                                  </a:lnTo>
                                  <a:lnTo>
                                    <a:pt x="31" y="127"/>
                                  </a:lnTo>
                                  <a:lnTo>
                                    <a:pt x="30" y="125"/>
                                  </a:lnTo>
                                  <a:lnTo>
                                    <a:pt x="27" y="118"/>
                                  </a:lnTo>
                                  <a:lnTo>
                                    <a:pt x="26" y="114"/>
                                  </a:lnTo>
                                  <a:lnTo>
                                    <a:pt x="23" y="109"/>
                                  </a:lnTo>
                                  <a:lnTo>
                                    <a:pt x="21" y="106"/>
                                  </a:lnTo>
                                  <a:lnTo>
                                    <a:pt x="20" y="101"/>
                                  </a:lnTo>
                                  <a:lnTo>
                                    <a:pt x="21" y="96"/>
                                  </a:lnTo>
                                  <a:lnTo>
                                    <a:pt x="20" y="82"/>
                                  </a:lnTo>
                                  <a:lnTo>
                                    <a:pt x="19" y="80"/>
                                  </a:lnTo>
                                  <a:lnTo>
                                    <a:pt x="20" y="78"/>
                                  </a:lnTo>
                                  <a:lnTo>
                                    <a:pt x="19" y="76"/>
                                  </a:lnTo>
                                  <a:lnTo>
                                    <a:pt x="20" y="74"/>
                                  </a:lnTo>
                                  <a:lnTo>
                                    <a:pt x="20" y="72"/>
                                  </a:lnTo>
                                  <a:lnTo>
                                    <a:pt x="19" y="69"/>
                                  </a:lnTo>
                                  <a:lnTo>
                                    <a:pt x="18" y="65"/>
                                  </a:lnTo>
                                  <a:lnTo>
                                    <a:pt x="16" y="55"/>
                                  </a:lnTo>
                                  <a:lnTo>
                                    <a:pt x="15" y="44"/>
                                  </a:lnTo>
                                  <a:lnTo>
                                    <a:pt x="14" y="40"/>
                                  </a:lnTo>
                                  <a:lnTo>
                                    <a:pt x="16" y="39"/>
                                  </a:lnTo>
                                  <a:lnTo>
                                    <a:pt x="16" y="37"/>
                                  </a:lnTo>
                                  <a:lnTo>
                                    <a:pt x="15" y="32"/>
                                  </a:lnTo>
                                  <a:lnTo>
                                    <a:pt x="14" y="30"/>
                                  </a:lnTo>
                                  <a:lnTo>
                                    <a:pt x="14" y="27"/>
                                  </a:lnTo>
                                  <a:lnTo>
                                    <a:pt x="15" y="22"/>
                                  </a:lnTo>
                                  <a:lnTo>
                                    <a:pt x="16" y="16"/>
                                  </a:lnTo>
                                  <a:lnTo>
                                    <a:pt x="8" y="4"/>
                                  </a:lnTo>
                                  <a:lnTo>
                                    <a:pt x="1" y="0"/>
                                  </a:lnTo>
                                </a:path>
                              </a:pathLst>
                            </a:custGeom>
                            <a:solidFill>
                              <a:srgbClr val="808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52" name="Group 210"/>
                        <p:cNvGrpSpPr/>
                        <p:nvPr/>
                      </p:nvGrpSpPr>
                      <p:grpSpPr bwMode="auto">
                        <a:xfrm>
                          <a:off x="3725" y="1972"/>
                          <a:ext cx="25" cy="117"/>
                          <a:chOff x="3725" y="1972"/>
                          <a:chExt cx="25" cy="117"/>
                        </a:xfrm>
                      </p:grpSpPr>
                      <p:grpSp>
                        <p:nvGrpSpPr>
                          <p:cNvPr id="53" name="Group 211"/>
                          <p:cNvGrpSpPr/>
                          <p:nvPr/>
                        </p:nvGrpSpPr>
                        <p:grpSpPr bwMode="auto">
                          <a:xfrm>
                            <a:off x="3726" y="1974"/>
                            <a:ext cx="24" cy="115"/>
                            <a:chOff x="3726" y="1974"/>
                            <a:chExt cx="24" cy="115"/>
                          </a:xfrm>
                        </p:grpSpPr>
                        <p:grpSp>
                          <p:nvGrpSpPr>
                            <p:cNvPr id="54" name="Group 212"/>
                            <p:cNvGrpSpPr/>
                            <p:nvPr/>
                          </p:nvGrpSpPr>
                          <p:grpSpPr bwMode="auto">
                            <a:xfrm>
                              <a:off x="3727" y="1974"/>
                              <a:ext cx="16" cy="99"/>
                              <a:chOff x="3727" y="1974"/>
                              <a:chExt cx="16" cy="99"/>
                            </a:xfrm>
                          </p:grpSpPr>
                          <p:sp>
                            <p:nvSpPr>
                              <p:cNvPr id="3460" name="Oval 213"/>
                              <p:cNvSpPr>
                                <a:spLocks noChangeArrowheads="1"/>
                              </p:cNvSpPr>
                              <p:nvPr/>
                            </p:nvSpPr>
                            <p:spPr bwMode="auto">
                              <a:xfrm>
                                <a:off x="3727" y="1974"/>
                                <a:ext cx="16" cy="16"/>
                              </a:xfrm>
                              <a:prstGeom prst="ellipse">
                                <a:avLst/>
                              </a:prstGeom>
                              <a:solidFill>
                                <a:srgbClr val="3F3F3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461" name="Oval 214"/>
                              <p:cNvSpPr>
                                <a:spLocks noChangeArrowheads="1"/>
                              </p:cNvSpPr>
                              <p:nvPr/>
                            </p:nvSpPr>
                            <p:spPr bwMode="auto">
                              <a:xfrm>
                                <a:off x="3727" y="2023"/>
                                <a:ext cx="16" cy="16"/>
                              </a:xfrm>
                              <a:prstGeom prst="ellipse">
                                <a:avLst/>
                              </a:prstGeom>
                              <a:solidFill>
                                <a:srgbClr val="3F3F3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462" name="Oval 215"/>
                              <p:cNvSpPr>
                                <a:spLocks noChangeArrowheads="1"/>
                              </p:cNvSpPr>
                              <p:nvPr/>
                            </p:nvSpPr>
                            <p:spPr bwMode="auto">
                              <a:xfrm>
                                <a:off x="3734" y="2073"/>
                                <a:ext cx="0" cy="0"/>
                              </a:xfrm>
                              <a:prstGeom prst="ellipse">
                                <a:avLst/>
                              </a:prstGeom>
                              <a:solidFill>
                                <a:srgbClr val="3F3F3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55" name="Group 216"/>
                            <p:cNvGrpSpPr/>
                            <p:nvPr/>
                          </p:nvGrpSpPr>
                          <p:grpSpPr bwMode="auto">
                            <a:xfrm>
                              <a:off x="3726" y="1974"/>
                              <a:ext cx="16" cy="99"/>
                              <a:chOff x="3726" y="1974"/>
                              <a:chExt cx="16" cy="99"/>
                            </a:xfrm>
                          </p:grpSpPr>
                          <p:sp>
                            <p:nvSpPr>
                              <p:cNvPr id="3457" name="Oval 217"/>
                              <p:cNvSpPr>
                                <a:spLocks noChangeArrowheads="1"/>
                              </p:cNvSpPr>
                              <p:nvPr/>
                            </p:nvSpPr>
                            <p:spPr bwMode="auto">
                              <a:xfrm>
                                <a:off x="3726" y="1974"/>
                                <a:ext cx="16" cy="16"/>
                              </a:xfrm>
                              <a:prstGeom prst="ellipse">
                                <a:avLst/>
                              </a:prstGeom>
                              <a:solidFill>
                                <a:srgbClr val="FFFFF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458" name="Oval 218"/>
                              <p:cNvSpPr>
                                <a:spLocks noChangeArrowheads="1"/>
                              </p:cNvSpPr>
                              <p:nvPr/>
                            </p:nvSpPr>
                            <p:spPr bwMode="auto">
                              <a:xfrm>
                                <a:off x="3726" y="2023"/>
                                <a:ext cx="16" cy="16"/>
                              </a:xfrm>
                              <a:prstGeom prst="ellipse">
                                <a:avLst/>
                              </a:prstGeom>
                              <a:solidFill>
                                <a:srgbClr val="FFFFF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459" name="Oval 219"/>
                              <p:cNvSpPr>
                                <a:spLocks noChangeArrowheads="1"/>
                              </p:cNvSpPr>
                              <p:nvPr/>
                            </p:nvSpPr>
                            <p:spPr bwMode="auto">
                              <a:xfrm>
                                <a:off x="3734" y="2073"/>
                                <a:ext cx="0" cy="0"/>
                              </a:xfrm>
                              <a:prstGeom prst="ellipse">
                                <a:avLst/>
                              </a:prstGeom>
                              <a:solidFill>
                                <a:srgbClr val="FFFFF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56" name="Group 220"/>
                            <p:cNvGrpSpPr/>
                            <p:nvPr/>
                          </p:nvGrpSpPr>
                          <p:grpSpPr bwMode="auto">
                            <a:xfrm>
                              <a:off x="3727" y="1974"/>
                              <a:ext cx="23" cy="115"/>
                              <a:chOff x="3727" y="1974"/>
                              <a:chExt cx="23" cy="115"/>
                            </a:xfrm>
                          </p:grpSpPr>
                          <p:sp>
                            <p:nvSpPr>
                              <p:cNvPr id="3454" name="Oval 221"/>
                              <p:cNvSpPr>
                                <a:spLocks noChangeArrowheads="1"/>
                              </p:cNvSpPr>
                              <p:nvPr/>
                            </p:nvSpPr>
                            <p:spPr bwMode="auto">
                              <a:xfrm>
                                <a:off x="3727" y="1974"/>
                                <a:ext cx="0" cy="0"/>
                              </a:xfrm>
                              <a:prstGeom prst="ellipse">
                                <a:avLst/>
                              </a:prstGeom>
                              <a:solidFill>
                                <a:srgbClr val="9F9F9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455" name="Oval 222"/>
                              <p:cNvSpPr>
                                <a:spLocks noChangeArrowheads="1"/>
                              </p:cNvSpPr>
                              <p:nvPr/>
                            </p:nvSpPr>
                            <p:spPr bwMode="auto">
                              <a:xfrm>
                                <a:off x="3727" y="2023"/>
                                <a:ext cx="0" cy="0"/>
                              </a:xfrm>
                              <a:prstGeom prst="ellipse">
                                <a:avLst/>
                              </a:prstGeom>
                              <a:solidFill>
                                <a:srgbClr val="9F9F9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456" name="Oval 223"/>
                              <p:cNvSpPr>
                                <a:spLocks noChangeArrowheads="1"/>
                              </p:cNvSpPr>
                              <p:nvPr/>
                            </p:nvSpPr>
                            <p:spPr bwMode="auto">
                              <a:xfrm>
                                <a:off x="3734" y="2073"/>
                                <a:ext cx="16" cy="16"/>
                              </a:xfrm>
                              <a:prstGeom prst="ellipse">
                                <a:avLst/>
                              </a:prstGeom>
                              <a:solidFill>
                                <a:srgbClr val="9F9F9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grpSp>
                        <p:nvGrpSpPr>
                          <p:cNvPr id="57" name="Group 224"/>
                          <p:cNvGrpSpPr/>
                          <p:nvPr/>
                        </p:nvGrpSpPr>
                        <p:grpSpPr bwMode="auto">
                          <a:xfrm>
                            <a:off x="3725" y="1972"/>
                            <a:ext cx="24" cy="115"/>
                            <a:chOff x="3725" y="1972"/>
                            <a:chExt cx="24" cy="115"/>
                          </a:xfrm>
                        </p:grpSpPr>
                        <p:grpSp>
                          <p:nvGrpSpPr>
                            <p:cNvPr id="58" name="Group 225"/>
                            <p:cNvGrpSpPr/>
                            <p:nvPr/>
                          </p:nvGrpSpPr>
                          <p:grpSpPr bwMode="auto">
                            <a:xfrm>
                              <a:off x="3725" y="1972"/>
                              <a:ext cx="16" cy="16"/>
                              <a:chOff x="3725" y="1972"/>
                              <a:chExt cx="16" cy="16"/>
                            </a:xfrm>
                          </p:grpSpPr>
                          <p:sp>
                            <p:nvSpPr>
                              <p:cNvPr id="3449" name="Oval 226"/>
                              <p:cNvSpPr>
                                <a:spLocks noChangeArrowheads="1"/>
                              </p:cNvSpPr>
                              <p:nvPr/>
                            </p:nvSpPr>
                            <p:spPr bwMode="auto">
                              <a:xfrm>
                                <a:off x="3725" y="1972"/>
                                <a:ext cx="16" cy="16"/>
                              </a:xfrm>
                              <a:prstGeom prst="ellipse">
                                <a:avLst/>
                              </a:prstGeom>
                              <a:solidFill>
                                <a:srgbClr val="5F5F5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450" name="Oval 227"/>
                              <p:cNvSpPr>
                                <a:spLocks noChangeArrowheads="1"/>
                              </p:cNvSpPr>
                              <p:nvPr/>
                            </p:nvSpPr>
                            <p:spPr bwMode="auto">
                              <a:xfrm>
                                <a:off x="3725" y="1972"/>
                                <a:ext cx="16" cy="16"/>
                              </a:xfrm>
                              <a:prstGeom prst="ellipse">
                                <a:avLst/>
                              </a:prstGeom>
                              <a:solidFill>
                                <a:srgbClr val="5F5F5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59" name="Group 228"/>
                            <p:cNvGrpSpPr/>
                            <p:nvPr/>
                          </p:nvGrpSpPr>
                          <p:grpSpPr bwMode="auto">
                            <a:xfrm>
                              <a:off x="3725" y="2022"/>
                              <a:ext cx="16" cy="16"/>
                              <a:chOff x="3725" y="2022"/>
                              <a:chExt cx="16" cy="16"/>
                            </a:xfrm>
                          </p:grpSpPr>
                          <p:sp>
                            <p:nvSpPr>
                              <p:cNvPr id="3447" name="Oval 229"/>
                              <p:cNvSpPr>
                                <a:spLocks noChangeArrowheads="1"/>
                              </p:cNvSpPr>
                              <p:nvPr/>
                            </p:nvSpPr>
                            <p:spPr bwMode="auto">
                              <a:xfrm>
                                <a:off x="3725" y="2022"/>
                                <a:ext cx="16" cy="16"/>
                              </a:xfrm>
                              <a:prstGeom prst="ellipse">
                                <a:avLst/>
                              </a:prstGeom>
                              <a:solidFill>
                                <a:srgbClr val="5F5F5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448" name="Oval 230"/>
                              <p:cNvSpPr>
                                <a:spLocks noChangeArrowheads="1"/>
                              </p:cNvSpPr>
                              <p:nvPr/>
                            </p:nvSpPr>
                            <p:spPr bwMode="auto">
                              <a:xfrm>
                                <a:off x="3725" y="2022"/>
                                <a:ext cx="16" cy="16"/>
                              </a:xfrm>
                              <a:prstGeom prst="ellipse">
                                <a:avLst/>
                              </a:prstGeom>
                              <a:solidFill>
                                <a:srgbClr val="5F5F5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0" name="Group 231"/>
                            <p:cNvGrpSpPr/>
                            <p:nvPr/>
                          </p:nvGrpSpPr>
                          <p:grpSpPr bwMode="auto">
                            <a:xfrm>
                              <a:off x="3731" y="2071"/>
                              <a:ext cx="18" cy="16"/>
                              <a:chOff x="3731" y="2071"/>
                              <a:chExt cx="18" cy="16"/>
                            </a:xfrm>
                          </p:grpSpPr>
                          <p:sp>
                            <p:nvSpPr>
                              <p:cNvPr id="3445" name="Oval 232"/>
                              <p:cNvSpPr>
                                <a:spLocks noChangeArrowheads="1"/>
                              </p:cNvSpPr>
                              <p:nvPr/>
                            </p:nvSpPr>
                            <p:spPr bwMode="auto">
                              <a:xfrm>
                                <a:off x="3731" y="2071"/>
                                <a:ext cx="16" cy="16"/>
                              </a:xfrm>
                              <a:prstGeom prst="ellipse">
                                <a:avLst/>
                              </a:prstGeom>
                              <a:solidFill>
                                <a:srgbClr val="5F5F5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446" name="Oval 233"/>
                              <p:cNvSpPr>
                                <a:spLocks noChangeArrowheads="1"/>
                              </p:cNvSpPr>
                              <p:nvPr/>
                            </p:nvSpPr>
                            <p:spPr bwMode="auto">
                              <a:xfrm>
                                <a:off x="3733" y="2071"/>
                                <a:ext cx="16" cy="16"/>
                              </a:xfrm>
                              <a:prstGeom prst="ellipse">
                                <a:avLst/>
                              </a:prstGeom>
                              <a:solidFill>
                                <a:srgbClr val="5F5F5F"/>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grpSp>
                  </p:grpSp>
                  <p:grpSp>
                    <p:nvGrpSpPr>
                      <p:cNvPr id="61" name="Group 234"/>
                      <p:cNvGrpSpPr/>
                      <p:nvPr/>
                    </p:nvGrpSpPr>
                    <p:grpSpPr bwMode="auto">
                      <a:xfrm>
                        <a:off x="3691" y="1932"/>
                        <a:ext cx="44" cy="156"/>
                        <a:chOff x="3691" y="1932"/>
                        <a:chExt cx="44" cy="156"/>
                      </a:xfrm>
                    </p:grpSpPr>
                    <p:sp>
                      <p:nvSpPr>
                        <p:cNvPr id="3428" name="Freeform 235"/>
                        <p:cNvSpPr/>
                        <p:nvPr/>
                      </p:nvSpPr>
                      <p:spPr bwMode="auto">
                        <a:xfrm>
                          <a:off x="3691" y="1932"/>
                          <a:ext cx="33" cy="156"/>
                        </a:xfrm>
                        <a:custGeom>
                          <a:avLst/>
                          <a:gdLst>
                            <a:gd name="T0" fmla="*/ 22 w 33"/>
                            <a:gd name="T1" fmla="*/ 0 h 156"/>
                            <a:gd name="T2" fmla="*/ 25 w 33"/>
                            <a:gd name="T3" fmla="*/ 0 h 156"/>
                            <a:gd name="T4" fmla="*/ 27 w 33"/>
                            <a:gd name="T5" fmla="*/ 2 h 156"/>
                            <a:gd name="T6" fmla="*/ 29 w 33"/>
                            <a:gd name="T7" fmla="*/ 6 h 156"/>
                            <a:gd name="T8" fmla="*/ 32 w 33"/>
                            <a:gd name="T9" fmla="*/ 13 h 156"/>
                            <a:gd name="T10" fmla="*/ 31 w 33"/>
                            <a:gd name="T11" fmla="*/ 19 h 156"/>
                            <a:gd name="T12" fmla="*/ 30 w 33"/>
                            <a:gd name="T13" fmla="*/ 24 h 156"/>
                            <a:gd name="T14" fmla="*/ 26 w 33"/>
                            <a:gd name="T15" fmla="*/ 27 h 156"/>
                            <a:gd name="T16" fmla="*/ 28 w 33"/>
                            <a:gd name="T17" fmla="*/ 30 h 156"/>
                            <a:gd name="T18" fmla="*/ 29 w 33"/>
                            <a:gd name="T19" fmla="*/ 41 h 156"/>
                            <a:gd name="T20" fmla="*/ 30 w 33"/>
                            <a:gd name="T21" fmla="*/ 52 h 156"/>
                            <a:gd name="T22" fmla="*/ 30 w 33"/>
                            <a:gd name="T23" fmla="*/ 63 h 156"/>
                            <a:gd name="T24" fmla="*/ 30 w 33"/>
                            <a:gd name="T25" fmla="*/ 71 h 156"/>
                            <a:gd name="T26" fmla="*/ 30 w 33"/>
                            <a:gd name="T27" fmla="*/ 80 h 156"/>
                            <a:gd name="T28" fmla="*/ 29 w 33"/>
                            <a:gd name="T29" fmla="*/ 90 h 156"/>
                            <a:gd name="T30" fmla="*/ 29 w 33"/>
                            <a:gd name="T31" fmla="*/ 102 h 156"/>
                            <a:gd name="T32" fmla="*/ 28 w 33"/>
                            <a:gd name="T33" fmla="*/ 115 h 156"/>
                            <a:gd name="T34" fmla="*/ 28 w 33"/>
                            <a:gd name="T35" fmla="*/ 127 h 156"/>
                            <a:gd name="T36" fmla="*/ 28 w 33"/>
                            <a:gd name="T37" fmla="*/ 140 h 156"/>
                            <a:gd name="T38" fmla="*/ 27 w 33"/>
                            <a:gd name="T39" fmla="*/ 151 h 156"/>
                            <a:gd name="T40" fmla="*/ 0 w 33"/>
                            <a:gd name="T41" fmla="*/ 155 h 156"/>
                            <a:gd name="T42" fmla="*/ 2 w 33"/>
                            <a:gd name="T43" fmla="*/ 141 h 156"/>
                            <a:gd name="T44" fmla="*/ 2 w 33"/>
                            <a:gd name="T45" fmla="*/ 131 h 156"/>
                            <a:gd name="T46" fmla="*/ 2 w 33"/>
                            <a:gd name="T47" fmla="*/ 119 h 156"/>
                            <a:gd name="T48" fmla="*/ 2 w 33"/>
                            <a:gd name="T49" fmla="*/ 105 h 156"/>
                            <a:gd name="T50" fmla="*/ 3 w 33"/>
                            <a:gd name="T51" fmla="*/ 94 h 156"/>
                            <a:gd name="T52" fmla="*/ 5 w 33"/>
                            <a:gd name="T53" fmla="*/ 84 h 156"/>
                            <a:gd name="T54" fmla="*/ 6 w 33"/>
                            <a:gd name="T55" fmla="*/ 73 h 156"/>
                            <a:gd name="T56" fmla="*/ 6 w 33"/>
                            <a:gd name="T57" fmla="*/ 64 h 156"/>
                            <a:gd name="T58" fmla="*/ 9 w 33"/>
                            <a:gd name="T59" fmla="*/ 54 h 156"/>
                            <a:gd name="T60" fmla="*/ 10 w 33"/>
                            <a:gd name="T61" fmla="*/ 41 h 156"/>
                            <a:gd name="T62" fmla="*/ 12 w 33"/>
                            <a:gd name="T63" fmla="*/ 32 h 156"/>
                            <a:gd name="T64" fmla="*/ 14 w 33"/>
                            <a:gd name="T65" fmla="*/ 26 h 156"/>
                            <a:gd name="T66" fmla="*/ 14 w 33"/>
                            <a:gd name="T67" fmla="*/ 23 h 156"/>
                            <a:gd name="T68" fmla="*/ 14 w 33"/>
                            <a:gd name="T69" fmla="*/ 16 h 156"/>
                            <a:gd name="T70" fmla="*/ 15 w 33"/>
                            <a:gd name="T71" fmla="*/ 7 h 156"/>
                            <a:gd name="T72" fmla="*/ 19 w 33"/>
                            <a:gd name="T73" fmla="*/ 1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
                            <a:gd name="T112" fmla="*/ 0 h 156"/>
                            <a:gd name="T113" fmla="*/ 33 w 33"/>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 h="156">
                              <a:moveTo>
                                <a:pt x="20" y="0"/>
                              </a:moveTo>
                              <a:lnTo>
                                <a:pt x="22" y="0"/>
                              </a:lnTo>
                              <a:lnTo>
                                <a:pt x="23" y="0"/>
                              </a:lnTo>
                              <a:lnTo>
                                <a:pt x="25" y="0"/>
                              </a:lnTo>
                              <a:lnTo>
                                <a:pt x="26" y="1"/>
                              </a:lnTo>
                              <a:lnTo>
                                <a:pt x="27" y="2"/>
                              </a:lnTo>
                              <a:lnTo>
                                <a:pt x="28" y="5"/>
                              </a:lnTo>
                              <a:lnTo>
                                <a:pt x="29" y="6"/>
                              </a:lnTo>
                              <a:lnTo>
                                <a:pt x="31" y="10"/>
                              </a:lnTo>
                              <a:lnTo>
                                <a:pt x="32" y="13"/>
                              </a:lnTo>
                              <a:lnTo>
                                <a:pt x="31" y="15"/>
                              </a:lnTo>
                              <a:lnTo>
                                <a:pt x="31" y="19"/>
                              </a:lnTo>
                              <a:lnTo>
                                <a:pt x="30" y="22"/>
                              </a:lnTo>
                              <a:lnTo>
                                <a:pt x="30" y="24"/>
                              </a:lnTo>
                              <a:lnTo>
                                <a:pt x="28" y="26"/>
                              </a:lnTo>
                              <a:lnTo>
                                <a:pt x="26" y="27"/>
                              </a:lnTo>
                              <a:lnTo>
                                <a:pt x="28" y="28"/>
                              </a:lnTo>
                              <a:lnTo>
                                <a:pt x="28" y="30"/>
                              </a:lnTo>
                              <a:lnTo>
                                <a:pt x="29" y="35"/>
                              </a:lnTo>
                              <a:lnTo>
                                <a:pt x="29" y="41"/>
                              </a:lnTo>
                              <a:lnTo>
                                <a:pt x="29" y="47"/>
                              </a:lnTo>
                              <a:lnTo>
                                <a:pt x="30" y="52"/>
                              </a:lnTo>
                              <a:lnTo>
                                <a:pt x="30" y="57"/>
                              </a:lnTo>
                              <a:lnTo>
                                <a:pt x="30" y="63"/>
                              </a:lnTo>
                              <a:lnTo>
                                <a:pt x="30" y="68"/>
                              </a:lnTo>
                              <a:lnTo>
                                <a:pt x="30" y="71"/>
                              </a:lnTo>
                              <a:lnTo>
                                <a:pt x="30" y="77"/>
                              </a:lnTo>
                              <a:lnTo>
                                <a:pt x="30" y="80"/>
                              </a:lnTo>
                              <a:lnTo>
                                <a:pt x="29" y="86"/>
                              </a:lnTo>
                              <a:lnTo>
                                <a:pt x="29" y="90"/>
                              </a:lnTo>
                              <a:lnTo>
                                <a:pt x="29" y="96"/>
                              </a:lnTo>
                              <a:lnTo>
                                <a:pt x="29" y="102"/>
                              </a:lnTo>
                              <a:lnTo>
                                <a:pt x="28" y="109"/>
                              </a:lnTo>
                              <a:lnTo>
                                <a:pt x="28" y="115"/>
                              </a:lnTo>
                              <a:lnTo>
                                <a:pt x="28" y="120"/>
                              </a:lnTo>
                              <a:lnTo>
                                <a:pt x="28" y="127"/>
                              </a:lnTo>
                              <a:lnTo>
                                <a:pt x="27" y="133"/>
                              </a:lnTo>
                              <a:lnTo>
                                <a:pt x="28" y="140"/>
                              </a:lnTo>
                              <a:lnTo>
                                <a:pt x="27" y="146"/>
                              </a:lnTo>
                              <a:lnTo>
                                <a:pt x="27" y="151"/>
                              </a:lnTo>
                              <a:lnTo>
                                <a:pt x="28" y="155"/>
                              </a:lnTo>
                              <a:lnTo>
                                <a:pt x="0" y="155"/>
                              </a:lnTo>
                              <a:lnTo>
                                <a:pt x="1" y="148"/>
                              </a:lnTo>
                              <a:lnTo>
                                <a:pt x="2" y="141"/>
                              </a:lnTo>
                              <a:lnTo>
                                <a:pt x="2" y="136"/>
                              </a:lnTo>
                              <a:lnTo>
                                <a:pt x="2" y="131"/>
                              </a:lnTo>
                              <a:lnTo>
                                <a:pt x="2" y="124"/>
                              </a:lnTo>
                              <a:lnTo>
                                <a:pt x="2" y="119"/>
                              </a:lnTo>
                              <a:lnTo>
                                <a:pt x="2" y="113"/>
                              </a:lnTo>
                              <a:lnTo>
                                <a:pt x="2" y="105"/>
                              </a:lnTo>
                              <a:lnTo>
                                <a:pt x="2" y="97"/>
                              </a:lnTo>
                              <a:lnTo>
                                <a:pt x="3" y="94"/>
                              </a:lnTo>
                              <a:lnTo>
                                <a:pt x="4" y="88"/>
                              </a:lnTo>
                              <a:lnTo>
                                <a:pt x="5" y="84"/>
                              </a:lnTo>
                              <a:lnTo>
                                <a:pt x="6" y="78"/>
                              </a:lnTo>
                              <a:lnTo>
                                <a:pt x="6" y="73"/>
                              </a:lnTo>
                              <a:lnTo>
                                <a:pt x="6" y="68"/>
                              </a:lnTo>
                              <a:lnTo>
                                <a:pt x="6" y="64"/>
                              </a:lnTo>
                              <a:lnTo>
                                <a:pt x="8" y="59"/>
                              </a:lnTo>
                              <a:lnTo>
                                <a:pt x="9" y="54"/>
                              </a:lnTo>
                              <a:lnTo>
                                <a:pt x="10" y="47"/>
                              </a:lnTo>
                              <a:lnTo>
                                <a:pt x="10" y="41"/>
                              </a:lnTo>
                              <a:lnTo>
                                <a:pt x="11" y="36"/>
                              </a:lnTo>
                              <a:lnTo>
                                <a:pt x="12" y="32"/>
                              </a:lnTo>
                              <a:lnTo>
                                <a:pt x="13" y="27"/>
                              </a:lnTo>
                              <a:lnTo>
                                <a:pt x="14" y="26"/>
                              </a:lnTo>
                              <a:lnTo>
                                <a:pt x="15" y="25"/>
                              </a:lnTo>
                              <a:lnTo>
                                <a:pt x="14" y="23"/>
                              </a:lnTo>
                              <a:lnTo>
                                <a:pt x="14" y="21"/>
                              </a:lnTo>
                              <a:lnTo>
                                <a:pt x="14" y="16"/>
                              </a:lnTo>
                              <a:lnTo>
                                <a:pt x="14" y="12"/>
                              </a:lnTo>
                              <a:lnTo>
                                <a:pt x="15" y="7"/>
                              </a:lnTo>
                              <a:lnTo>
                                <a:pt x="17" y="5"/>
                              </a:lnTo>
                              <a:lnTo>
                                <a:pt x="19" y="1"/>
                              </a:lnTo>
                              <a:lnTo>
                                <a:pt x="20" y="0"/>
                              </a:lnTo>
                            </a:path>
                          </a:pathLst>
                        </a:custGeom>
                        <a:solidFill>
                          <a:srgbClr val="00BF9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62" name="Group 236"/>
                        <p:cNvGrpSpPr/>
                        <p:nvPr/>
                      </p:nvGrpSpPr>
                      <p:grpSpPr bwMode="auto">
                        <a:xfrm>
                          <a:off x="3693" y="1937"/>
                          <a:ext cx="42" cy="151"/>
                          <a:chOff x="3693" y="1937"/>
                          <a:chExt cx="42" cy="151"/>
                        </a:xfrm>
                      </p:grpSpPr>
                      <p:sp>
                        <p:nvSpPr>
                          <p:cNvPr id="3430" name="Freeform 237"/>
                          <p:cNvSpPr/>
                          <p:nvPr/>
                        </p:nvSpPr>
                        <p:spPr bwMode="auto">
                          <a:xfrm>
                            <a:off x="3707" y="1937"/>
                            <a:ext cx="17" cy="17"/>
                          </a:xfrm>
                          <a:custGeom>
                            <a:avLst/>
                            <a:gdLst>
                              <a:gd name="T0" fmla="*/ 0 w 17"/>
                              <a:gd name="T1" fmla="*/ 16 h 17"/>
                              <a:gd name="T2" fmla="*/ 2 w 17"/>
                              <a:gd name="T3" fmla="*/ 14 h 17"/>
                              <a:gd name="T4" fmla="*/ 5 w 17"/>
                              <a:gd name="T5" fmla="*/ 12 h 17"/>
                              <a:gd name="T6" fmla="*/ 6 w 17"/>
                              <a:gd name="T7" fmla="*/ 8 h 17"/>
                              <a:gd name="T8" fmla="*/ 8 w 17"/>
                              <a:gd name="T9" fmla="*/ 7 h 17"/>
                              <a:gd name="T10" fmla="*/ 10 w 17"/>
                              <a:gd name="T11" fmla="*/ 5 h 17"/>
                              <a:gd name="T12" fmla="*/ 14 w 17"/>
                              <a:gd name="T13" fmla="*/ 3 h 17"/>
                              <a:gd name="T14" fmla="*/ 16 w 17"/>
                              <a:gd name="T15" fmla="*/ 3 h 17"/>
                              <a:gd name="T16" fmla="*/ 16 w 17"/>
                              <a:gd name="T17" fmla="*/ 1 h 17"/>
                              <a:gd name="T18" fmla="*/ 13 w 17"/>
                              <a:gd name="T19" fmla="*/ 0 h 17"/>
                              <a:gd name="T20" fmla="*/ 10 w 17"/>
                              <a:gd name="T21" fmla="*/ 1 h 17"/>
                              <a:gd name="T22" fmla="*/ 8 w 17"/>
                              <a:gd name="T23" fmla="*/ 3 h 17"/>
                              <a:gd name="T24" fmla="*/ 8 w 17"/>
                              <a:gd name="T25" fmla="*/ 3 h 17"/>
                              <a:gd name="T26" fmla="*/ 5 w 17"/>
                              <a:gd name="T27" fmla="*/ 5 h 17"/>
                              <a:gd name="T28" fmla="*/ 4 w 17"/>
                              <a:gd name="T29" fmla="*/ 7 h 17"/>
                              <a:gd name="T30" fmla="*/ 1 w 17"/>
                              <a:gd name="T31" fmla="*/ 10 h 17"/>
                              <a:gd name="T32" fmla="*/ 1 w 17"/>
                              <a:gd name="T33" fmla="*/ 10 h 17"/>
                              <a:gd name="T34" fmla="*/ 0 w 17"/>
                              <a:gd name="T35" fmla="*/ 14 h 17"/>
                              <a:gd name="T36" fmla="*/ 0 w 1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7"/>
                              <a:gd name="T59" fmla="*/ 17 w 1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7">
                                <a:moveTo>
                                  <a:pt x="0" y="16"/>
                                </a:moveTo>
                                <a:lnTo>
                                  <a:pt x="2" y="14"/>
                                </a:lnTo>
                                <a:lnTo>
                                  <a:pt x="5" y="12"/>
                                </a:lnTo>
                                <a:lnTo>
                                  <a:pt x="6" y="8"/>
                                </a:lnTo>
                                <a:lnTo>
                                  <a:pt x="8" y="7"/>
                                </a:lnTo>
                                <a:lnTo>
                                  <a:pt x="10" y="5"/>
                                </a:lnTo>
                                <a:lnTo>
                                  <a:pt x="14" y="3"/>
                                </a:lnTo>
                                <a:lnTo>
                                  <a:pt x="16" y="3"/>
                                </a:lnTo>
                                <a:lnTo>
                                  <a:pt x="16" y="1"/>
                                </a:lnTo>
                                <a:lnTo>
                                  <a:pt x="13" y="0"/>
                                </a:lnTo>
                                <a:lnTo>
                                  <a:pt x="10" y="1"/>
                                </a:lnTo>
                                <a:lnTo>
                                  <a:pt x="8" y="3"/>
                                </a:lnTo>
                                <a:lnTo>
                                  <a:pt x="5" y="5"/>
                                </a:lnTo>
                                <a:lnTo>
                                  <a:pt x="4" y="7"/>
                                </a:lnTo>
                                <a:lnTo>
                                  <a:pt x="1" y="10"/>
                                </a:lnTo>
                                <a:lnTo>
                                  <a:pt x="0" y="14"/>
                                </a:lnTo>
                                <a:lnTo>
                                  <a:pt x="0" y="16"/>
                                </a:lnTo>
                              </a:path>
                            </a:pathLst>
                          </a:custGeom>
                          <a:solidFill>
                            <a:srgbClr val="008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31" name="Freeform 238"/>
                          <p:cNvSpPr/>
                          <p:nvPr/>
                        </p:nvSpPr>
                        <p:spPr bwMode="auto">
                          <a:xfrm>
                            <a:off x="3708" y="1939"/>
                            <a:ext cx="17" cy="17"/>
                          </a:xfrm>
                          <a:custGeom>
                            <a:avLst/>
                            <a:gdLst>
                              <a:gd name="T0" fmla="*/ 14 w 17"/>
                              <a:gd name="T1" fmla="*/ 2 h 17"/>
                              <a:gd name="T2" fmla="*/ 16 w 17"/>
                              <a:gd name="T3" fmla="*/ 3 h 17"/>
                              <a:gd name="T4" fmla="*/ 14 w 17"/>
                              <a:gd name="T5" fmla="*/ 3 h 17"/>
                              <a:gd name="T6" fmla="*/ 11 w 17"/>
                              <a:gd name="T7" fmla="*/ 5 h 17"/>
                              <a:gd name="T8" fmla="*/ 10 w 17"/>
                              <a:gd name="T9" fmla="*/ 7 h 17"/>
                              <a:gd name="T10" fmla="*/ 9 w 17"/>
                              <a:gd name="T11" fmla="*/ 8 h 17"/>
                              <a:gd name="T12" fmla="*/ 8 w 17"/>
                              <a:gd name="T13" fmla="*/ 10 h 17"/>
                              <a:gd name="T14" fmla="*/ 7 w 17"/>
                              <a:gd name="T15" fmla="*/ 10 h 17"/>
                              <a:gd name="T16" fmla="*/ 7 w 17"/>
                              <a:gd name="T17" fmla="*/ 12 h 17"/>
                              <a:gd name="T18" fmla="*/ 7 w 17"/>
                              <a:gd name="T19" fmla="*/ 14 h 17"/>
                              <a:gd name="T20" fmla="*/ 6 w 17"/>
                              <a:gd name="T21" fmla="*/ 16 h 17"/>
                              <a:gd name="T22" fmla="*/ 5 w 17"/>
                              <a:gd name="T23" fmla="*/ 14 h 17"/>
                              <a:gd name="T24" fmla="*/ 3 w 17"/>
                              <a:gd name="T25" fmla="*/ 16 h 17"/>
                              <a:gd name="T26" fmla="*/ 1 w 17"/>
                              <a:gd name="T27" fmla="*/ 14 h 17"/>
                              <a:gd name="T28" fmla="*/ 0 w 17"/>
                              <a:gd name="T29" fmla="*/ 14 h 17"/>
                              <a:gd name="T30" fmla="*/ 1 w 17"/>
                              <a:gd name="T31" fmla="*/ 14 h 17"/>
                              <a:gd name="T32" fmla="*/ 1 w 17"/>
                              <a:gd name="T33" fmla="*/ 14 h 17"/>
                              <a:gd name="T34" fmla="*/ 4 w 17"/>
                              <a:gd name="T35" fmla="*/ 13 h 17"/>
                              <a:gd name="T36" fmla="*/ 4 w 17"/>
                              <a:gd name="T37" fmla="*/ 12 h 17"/>
                              <a:gd name="T38" fmla="*/ 4 w 17"/>
                              <a:gd name="T39" fmla="*/ 10 h 17"/>
                              <a:gd name="T40" fmla="*/ 5 w 17"/>
                              <a:gd name="T41" fmla="*/ 8 h 17"/>
                              <a:gd name="T42" fmla="*/ 6 w 17"/>
                              <a:gd name="T43" fmla="*/ 7 h 17"/>
                              <a:gd name="T44" fmla="*/ 7 w 17"/>
                              <a:gd name="T45" fmla="*/ 5 h 17"/>
                              <a:gd name="T46" fmla="*/ 8 w 17"/>
                              <a:gd name="T47" fmla="*/ 4 h 17"/>
                              <a:gd name="T48" fmla="*/ 8 w 17"/>
                              <a:gd name="T49" fmla="*/ 3 h 17"/>
                              <a:gd name="T50" fmla="*/ 9 w 17"/>
                              <a:gd name="T51" fmla="*/ 2 h 17"/>
                              <a:gd name="T52" fmla="*/ 10 w 17"/>
                              <a:gd name="T53" fmla="*/ 1 h 17"/>
                              <a:gd name="T54" fmla="*/ 12 w 17"/>
                              <a:gd name="T55" fmla="*/ 0 h 17"/>
                              <a:gd name="T56" fmla="*/ 14 w 17"/>
                              <a:gd name="T57" fmla="*/ 2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
                              <a:gd name="T88" fmla="*/ 0 h 17"/>
                              <a:gd name="T89" fmla="*/ 17 w 17"/>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 h="17">
                                <a:moveTo>
                                  <a:pt x="14" y="2"/>
                                </a:moveTo>
                                <a:lnTo>
                                  <a:pt x="16" y="3"/>
                                </a:lnTo>
                                <a:lnTo>
                                  <a:pt x="14" y="3"/>
                                </a:lnTo>
                                <a:lnTo>
                                  <a:pt x="11" y="5"/>
                                </a:lnTo>
                                <a:lnTo>
                                  <a:pt x="10" y="7"/>
                                </a:lnTo>
                                <a:lnTo>
                                  <a:pt x="9" y="8"/>
                                </a:lnTo>
                                <a:lnTo>
                                  <a:pt x="8" y="10"/>
                                </a:lnTo>
                                <a:lnTo>
                                  <a:pt x="7" y="10"/>
                                </a:lnTo>
                                <a:lnTo>
                                  <a:pt x="7" y="12"/>
                                </a:lnTo>
                                <a:lnTo>
                                  <a:pt x="7" y="14"/>
                                </a:lnTo>
                                <a:lnTo>
                                  <a:pt x="6" y="16"/>
                                </a:lnTo>
                                <a:lnTo>
                                  <a:pt x="5" y="14"/>
                                </a:lnTo>
                                <a:lnTo>
                                  <a:pt x="3" y="16"/>
                                </a:lnTo>
                                <a:lnTo>
                                  <a:pt x="1" y="14"/>
                                </a:lnTo>
                                <a:lnTo>
                                  <a:pt x="0" y="14"/>
                                </a:lnTo>
                                <a:lnTo>
                                  <a:pt x="1" y="14"/>
                                </a:lnTo>
                                <a:lnTo>
                                  <a:pt x="4" y="13"/>
                                </a:lnTo>
                                <a:lnTo>
                                  <a:pt x="4" y="12"/>
                                </a:lnTo>
                                <a:lnTo>
                                  <a:pt x="4" y="10"/>
                                </a:lnTo>
                                <a:lnTo>
                                  <a:pt x="5" y="8"/>
                                </a:lnTo>
                                <a:lnTo>
                                  <a:pt x="6" y="7"/>
                                </a:lnTo>
                                <a:lnTo>
                                  <a:pt x="7" y="5"/>
                                </a:lnTo>
                                <a:lnTo>
                                  <a:pt x="8" y="4"/>
                                </a:lnTo>
                                <a:lnTo>
                                  <a:pt x="8" y="3"/>
                                </a:lnTo>
                                <a:lnTo>
                                  <a:pt x="9" y="2"/>
                                </a:lnTo>
                                <a:lnTo>
                                  <a:pt x="10" y="1"/>
                                </a:lnTo>
                                <a:lnTo>
                                  <a:pt x="12" y="0"/>
                                </a:lnTo>
                                <a:lnTo>
                                  <a:pt x="14" y="2"/>
                                </a:lnTo>
                              </a:path>
                            </a:pathLst>
                          </a:custGeom>
                          <a:solidFill>
                            <a:srgbClr val="00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32" name="Freeform 239"/>
                          <p:cNvSpPr/>
                          <p:nvPr/>
                        </p:nvSpPr>
                        <p:spPr bwMode="auto">
                          <a:xfrm>
                            <a:off x="3718" y="1952"/>
                            <a:ext cx="17" cy="17"/>
                          </a:xfrm>
                          <a:custGeom>
                            <a:avLst/>
                            <a:gdLst>
                              <a:gd name="T0" fmla="*/ 16 w 17"/>
                              <a:gd name="T1" fmla="*/ 0 h 17"/>
                              <a:gd name="T2" fmla="*/ 16 w 17"/>
                              <a:gd name="T3" fmla="*/ 5 h 17"/>
                              <a:gd name="T4" fmla="*/ 16 w 17"/>
                              <a:gd name="T5" fmla="*/ 5 h 17"/>
                              <a:gd name="T6" fmla="*/ 12 w 17"/>
                              <a:gd name="T7" fmla="*/ 10 h 17"/>
                              <a:gd name="T8" fmla="*/ 8 w 17"/>
                              <a:gd name="T9" fmla="*/ 10 h 17"/>
                              <a:gd name="T10" fmla="*/ 4 w 17"/>
                              <a:gd name="T11" fmla="*/ 16 h 17"/>
                              <a:gd name="T12" fmla="*/ 4 w 17"/>
                              <a:gd name="T13" fmla="*/ 16 h 17"/>
                              <a:gd name="T14" fmla="*/ 0 w 17"/>
                              <a:gd name="T15" fmla="*/ 16 h 17"/>
                              <a:gd name="T16" fmla="*/ 0 w 17"/>
                              <a:gd name="T17" fmla="*/ 10 h 17"/>
                              <a:gd name="T18" fmla="*/ 4 w 17"/>
                              <a:gd name="T19" fmla="*/ 5 h 17"/>
                              <a:gd name="T20" fmla="*/ 8 w 17"/>
                              <a:gd name="T21" fmla="*/ 5 h 17"/>
                              <a:gd name="T22" fmla="*/ 12 w 17"/>
                              <a:gd name="T23" fmla="*/ 0 h 17"/>
                              <a:gd name="T24" fmla="*/ 16 w 17"/>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7"/>
                              <a:gd name="T41" fmla="*/ 17 w 17"/>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7">
                                <a:moveTo>
                                  <a:pt x="16" y="0"/>
                                </a:moveTo>
                                <a:lnTo>
                                  <a:pt x="16" y="5"/>
                                </a:lnTo>
                                <a:lnTo>
                                  <a:pt x="12" y="10"/>
                                </a:lnTo>
                                <a:lnTo>
                                  <a:pt x="8" y="10"/>
                                </a:lnTo>
                                <a:lnTo>
                                  <a:pt x="4" y="16"/>
                                </a:lnTo>
                                <a:lnTo>
                                  <a:pt x="0" y="16"/>
                                </a:lnTo>
                                <a:lnTo>
                                  <a:pt x="0" y="10"/>
                                </a:lnTo>
                                <a:lnTo>
                                  <a:pt x="4" y="5"/>
                                </a:lnTo>
                                <a:lnTo>
                                  <a:pt x="8" y="5"/>
                                </a:lnTo>
                                <a:lnTo>
                                  <a:pt x="12" y="0"/>
                                </a:lnTo>
                                <a:lnTo>
                                  <a:pt x="16" y="0"/>
                                </a:lnTo>
                              </a:path>
                            </a:pathLst>
                          </a:custGeom>
                          <a:solidFill>
                            <a:srgbClr val="008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33" name="Freeform 240"/>
                          <p:cNvSpPr/>
                          <p:nvPr/>
                        </p:nvSpPr>
                        <p:spPr bwMode="auto">
                          <a:xfrm>
                            <a:off x="3712" y="1959"/>
                            <a:ext cx="17" cy="22"/>
                          </a:xfrm>
                          <a:custGeom>
                            <a:avLst/>
                            <a:gdLst>
                              <a:gd name="T0" fmla="*/ 2 w 17"/>
                              <a:gd name="T1" fmla="*/ 0 h 22"/>
                              <a:gd name="T2" fmla="*/ 4 w 17"/>
                              <a:gd name="T3" fmla="*/ 0 h 22"/>
                              <a:gd name="T4" fmla="*/ 6 w 17"/>
                              <a:gd name="T5" fmla="*/ 0 h 22"/>
                              <a:gd name="T6" fmla="*/ 6 w 17"/>
                              <a:gd name="T7" fmla="*/ 1 h 22"/>
                              <a:gd name="T8" fmla="*/ 9 w 17"/>
                              <a:gd name="T9" fmla="*/ 2 h 22"/>
                              <a:gd name="T10" fmla="*/ 11 w 17"/>
                              <a:gd name="T11" fmla="*/ 2 h 22"/>
                              <a:gd name="T12" fmla="*/ 13 w 17"/>
                              <a:gd name="T13" fmla="*/ 3 h 22"/>
                              <a:gd name="T14" fmla="*/ 13 w 17"/>
                              <a:gd name="T15" fmla="*/ 5 h 22"/>
                              <a:gd name="T16" fmla="*/ 16 w 17"/>
                              <a:gd name="T17" fmla="*/ 9 h 22"/>
                              <a:gd name="T18" fmla="*/ 16 w 17"/>
                              <a:gd name="T19" fmla="*/ 13 h 22"/>
                              <a:gd name="T20" fmla="*/ 16 w 17"/>
                              <a:gd name="T21" fmla="*/ 16 h 22"/>
                              <a:gd name="T22" fmla="*/ 16 w 17"/>
                              <a:gd name="T23" fmla="*/ 18 h 22"/>
                              <a:gd name="T24" fmla="*/ 16 w 17"/>
                              <a:gd name="T25" fmla="*/ 21 h 22"/>
                              <a:gd name="T26" fmla="*/ 13 w 17"/>
                              <a:gd name="T27" fmla="*/ 19 h 22"/>
                              <a:gd name="T28" fmla="*/ 13 w 17"/>
                              <a:gd name="T29" fmla="*/ 16 h 22"/>
                              <a:gd name="T30" fmla="*/ 11 w 17"/>
                              <a:gd name="T31" fmla="*/ 14 h 22"/>
                              <a:gd name="T32" fmla="*/ 9 w 17"/>
                              <a:gd name="T33" fmla="*/ 11 h 22"/>
                              <a:gd name="T34" fmla="*/ 6 w 17"/>
                              <a:gd name="T35" fmla="*/ 10 h 22"/>
                              <a:gd name="T36" fmla="*/ 6 w 17"/>
                              <a:gd name="T37" fmla="*/ 8 h 22"/>
                              <a:gd name="T38" fmla="*/ 4 w 17"/>
                              <a:gd name="T39" fmla="*/ 8 h 22"/>
                              <a:gd name="T40" fmla="*/ 2 w 17"/>
                              <a:gd name="T41" fmla="*/ 7 h 22"/>
                              <a:gd name="T42" fmla="*/ 2 w 17"/>
                              <a:gd name="T43" fmla="*/ 5 h 22"/>
                              <a:gd name="T44" fmla="*/ 2 w 17"/>
                              <a:gd name="T45" fmla="*/ 5 h 22"/>
                              <a:gd name="T46" fmla="*/ 0 w 17"/>
                              <a:gd name="T47" fmla="*/ 2 h 22"/>
                              <a:gd name="T48" fmla="*/ 2 w 17"/>
                              <a:gd name="T49" fmla="*/ 0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22"/>
                              <a:gd name="T77" fmla="*/ 17 w 17"/>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22">
                                <a:moveTo>
                                  <a:pt x="2" y="0"/>
                                </a:moveTo>
                                <a:lnTo>
                                  <a:pt x="4" y="0"/>
                                </a:lnTo>
                                <a:lnTo>
                                  <a:pt x="6" y="0"/>
                                </a:lnTo>
                                <a:lnTo>
                                  <a:pt x="6" y="1"/>
                                </a:lnTo>
                                <a:lnTo>
                                  <a:pt x="9" y="2"/>
                                </a:lnTo>
                                <a:lnTo>
                                  <a:pt x="11" y="2"/>
                                </a:lnTo>
                                <a:lnTo>
                                  <a:pt x="13" y="3"/>
                                </a:lnTo>
                                <a:lnTo>
                                  <a:pt x="13" y="5"/>
                                </a:lnTo>
                                <a:lnTo>
                                  <a:pt x="16" y="9"/>
                                </a:lnTo>
                                <a:lnTo>
                                  <a:pt x="16" y="13"/>
                                </a:lnTo>
                                <a:lnTo>
                                  <a:pt x="16" y="16"/>
                                </a:lnTo>
                                <a:lnTo>
                                  <a:pt x="16" y="18"/>
                                </a:lnTo>
                                <a:lnTo>
                                  <a:pt x="16" y="21"/>
                                </a:lnTo>
                                <a:lnTo>
                                  <a:pt x="13" y="19"/>
                                </a:lnTo>
                                <a:lnTo>
                                  <a:pt x="13" y="16"/>
                                </a:lnTo>
                                <a:lnTo>
                                  <a:pt x="11" y="14"/>
                                </a:lnTo>
                                <a:lnTo>
                                  <a:pt x="9" y="11"/>
                                </a:lnTo>
                                <a:lnTo>
                                  <a:pt x="6" y="10"/>
                                </a:lnTo>
                                <a:lnTo>
                                  <a:pt x="6" y="8"/>
                                </a:lnTo>
                                <a:lnTo>
                                  <a:pt x="4" y="8"/>
                                </a:lnTo>
                                <a:lnTo>
                                  <a:pt x="2" y="7"/>
                                </a:lnTo>
                                <a:lnTo>
                                  <a:pt x="2" y="5"/>
                                </a:lnTo>
                                <a:lnTo>
                                  <a:pt x="0" y="2"/>
                                </a:lnTo>
                                <a:lnTo>
                                  <a:pt x="2" y="0"/>
                                </a:lnTo>
                              </a:path>
                            </a:pathLst>
                          </a:custGeom>
                          <a:solidFill>
                            <a:srgbClr val="00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34" name="Freeform 241"/>
                          <p:cNvSpPr/>
                          <p:nvPr/>
                        </p:nvSpPr>
                        <p:spPr bwMode="auto">
                          <a:xfrm>
                            <a:off x="3703" y="1972"/>
                            <a:ext cx="19" cy="33"/>
                          </a:xfrm>
                          <a:custGeom>
                            <a:avLst/>
                            <a:gdLst>
                              <a:gd name="T0" fmla="*/ 1 w 19"/>
                              <a:gd name="T1" fmla="*/ 0 h 33"/>
                              <a:gd name="T2" fmla="*/ 2 w 19"/>
                              <a:gd name="T3" fmla="*/ 2 h 33"/>
                              <a:gd name="T4" fmla="*/ 3 w 19"/>
                              <a:gd name="T5" fmla="*/ 3 h 33"/>
                              <a:gd name="T6" fmla="*/ 5 w 19"/>
                              <a:gd name="T7" fmla="*/ 5 h 33"/>
                              <a:gd name="T8" fmla="*/ 6 w 19"/>
                              <a:gd name="T9" fmla="*/ 7 h 33"/>
                              <a:gd name="T10" fmla="*/ 9 w 19"/>
                              <a:gd name="T11" fmla="*/ 9 h 33"/>
                              <a:gd name="T12" fmla="*/ 12 w 19"/>
                              <a:gd name="T13" fmla="*/ 13 h 33"/>
                              <a:gd name="T14" fmla="*/ 12 w 19"/>
                              <a:gd name="T15" fmla="*/ 15 h 33"/>
                              <a:gd name="T16" fmla="*/ 14 w 19"/>
                              <a:gd name="T17" fmla="*/ 16 h 33"/>
                              <a:gd name="T18" fmla="*/ 15 w 19"/>
                              <a:gd name="T19" fmla="*/ 18 h 33"/>
                              <a:gd name="T20" fmla="*/ 17 w 19"/>
                              <a:gd name="T21" fmla="*/ 20 h 33"/>
                              <a:gd name="T22" fmla="*/ 18 w 19"/>
                              <a:gd name="T23" fmla="*/ 20 h 33"/>
                              <a:gd name="T24" fmla="*/ 18 w 19"/>
                              <a:gd name="T25" fmla="*/ 23 h 33"/>
                              <a:gd name="T26" fmla="*/ 18 w 19"/>
                              <a:gd name="T27" fmla="*/ 27 h 33"/>
                              <a:gd name="T28" fmla="*/ 18 w 19"/>
                              <a:gd name="T29" fmla="*/ 32 h 33"/>
                              <a:gd name="T30" fmla="*/ 16 w 19"/>
                              <a:gd name="T31" fmla="*/ 30 h 33"/>
                              <a:gd name="T32" fmla="*/ 13 w 19"/>
                              <a:gd name="T33" fmla="*/ 29 h 33"/>
                              <a:gd name="T34" fmla="*/ 11 w 19"/>
                              <a:gd name="T35" fmla="*/ 27 h 33"/>
                              <a:gd name="T36" fmla="*/ 10 w 19"/>
                              <a:gd name="T37" fmla="*/ 26 h 33"/>
                              <a:gd name="T38" fmla="*/ 9 w 19"/>
                              <a:gd name="T39" fmla="*/ 24 h 33"/>
                              <a:gd name="T40" fmla="*/ 8 w 19"/>
                              <a:gd name="T41" fmla="*/ 21 h 33"/>
                              <a:gd name="T42" fmla="*/ 6 w 19"/>
                              <a:gd name="T43" fmla="*/ 20 h 33"/>
                              <a:gd name="T44" fmla="*/ 4 w 19"/>
                              <a:gd name="T45" fmla="*/ 17 h 33"/>
                              <a:gd name="T46" fmla="*/ 3 w 19"/>
                              <a:gd name="T47" fmla="*/ 16 h 33"/>
                              <a:gd name="T48" fmla="*/ 2 w 19"/>
                              <a:gd name="T49" fmla="*/ 13 h 33"/>
                              <a:gd name="T50" fmla="*/ 1 w 19"/>
                              <a:gd name="T51" fmla="*/ 10 h 33"/>
                              <a:gd name="T52" fmla="*/ 0 w 19"/>
                              <a:gd name="T53" fmla="*/ 8 h 33"/>
                              <a:gd name="T54" fmla="*/ 0 w 19"/>
                              <a:gd name="T55" fmla="*/ 6 h 33"/>
                              <a:gd name="T56" fmla="*/ 0 w 19"/>
                              <a:gd name="T57" fmla="*/ 5 h 33"/>
                              <a:gd name="T58" fmla="*/ 1 w 19"/>
                              <a:gd name="T59" fmla="*/ 3 h 33"/>
                              <a:gd name="T60" fmla="*/ 1 w 19"/>
                              <a:gd name="T61" fmla="*/ 1 h 33"/>
                              <a:gd name="T62" fmla="*/ 1 w 19"/>
                              <a:gd name="T63" fmla="*/ 0 h 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33"/>
                              <a:gd name="T98" fmla="*/ 19 w 19"/>
                              <a:gd name="T99" fmla="*/ 33 h 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33">
                                <a:moveTo>
                                  <a:pt x="1" y="0"/>
                                </a:moveTo>
                                <a:lnTo>
                                  <a:pt x="2" y="2"/>
                                </a:lnTo>
                                <a:lnTo>
                                  <a:pt x="3" y="3"/>
                                </a:lnTo>
                                <a:lnTo>
                                  <a:pt x="5" y="5"/>
                                </a:lnTo>
                                <a:lnTo>
                                  <a:pt x="6" y="7"/>
                                </a:lnTo>
                                <a:lnTo>
                                  <a:pt x="9" y="9"/>
                                </a:lnTo>
                                <a:lnTo>
                                  <a:pt x="12" y="13"/>
                                </a:lnTo>
                                <a:lnTo>
                                  <a:pt x="12" y="15"/>
                                </a:lnTo>
                                <a:lnTo>
                                  <a:pt x="14" y="16"/>
                                </a:lnTo>
                                <a:lnTo>
                                  <a:pt x="15" y="18"/>
                                </a:lnTo>
                                <a:lnTo>
                                  <a:pt x="17" y="20"/>
                                </a:lnTo>
                                <a:lnTo>
                                  <a:pt x="18" y="20"/>
                                </a:lnTo>
                                <a:lnTo>
                                  <a:pt x="18" y="23"/>
                                </a:lnTo>
                                <a:lnTo>
                                  <a:pt x="18" y="27"/>
                                </a:lnTo>
                                <a:lnTo>
                                  <a:pt x="18" y="32"/>
                                </a:lnTo>
                                <a:lnTo>
                                  <a:pt x="16" y="30"/>
                                </a:lnTo>
                                <a:lnTo>
                                  <a:pt x="13" y="29"/>
                                </a:lnTo>
                                <a:lnTo>
                                  <a:pt x="11" y="27"/>
                                </a:lnTo>
                                <a:lnTo>
                                  <a:pt x="10" y="26"/>
                                </a:lnTo>
                                <a:lnTo>
                                  <a:pt x="9" y="24"/>
                                </a:lnTo>
                                <a:lnTo>
                                  <a:pt x="8" y="21"/>
                                </a:lnTo>
                                <a:lnTo>
                                  <a:pt x="6" y="20"/>
                                </a:lnTo>
                                <a:lnTo>
                                  <a:pt x="4" y="17"/>
                                </a:lnTo>
                                <a:lnTo>
                                  <a:pt x="3" y="16"/>
                                </a:lnTo>
                                <a:lnTo>
                                  <a:pt x="2" y="13"/>
                                </a:lnTo>
                                <a:lnTo>
                                  <a:pt x="1" y="10"/>
                                </a:lnTo>
                                <a:lnTo>
                                  <a:pt x="0" y="8"/>
                                </a:lnTo>
                                <a:lnTo>
                                  <a:pt x="0" y="6"/>
                                </a:lnTo>
                                <a:lnTo>
                                  <a:pt x="0" y="5"/>
                                </a:lnTo>
                                <a:lnTo>
                                  <a:pt x="1" y="3"/>
                                </a:lnTo>
                                <a:lnTo>
                                  <a:pt x="1" y="1"/>
                                </a:lnTo>
                                <a:lnTo>
                                  <a:pt x="1" y="0"/>
                                </a:lnTo>
                              </a:path>
                            </a:pathLst>
                          </a:custGeom>
                          <a:solidFill>
                            <a:srgbClr val="008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35" name="Freeform 242"/>
                          <p:cNvSpPr/>
                          <p:nvPr/>
                        </p:nvSpPr>
                        <p:spPr bwMode="auto">
                          <a:xfrm>
                            <a:off x="3700" y="1990"/>
                            <a:ext cx="20" cy="50"/>
                          </a:xfrm>
                          <a:custGeom>
                            <a:avLst/>
                            <a:gdLst>
                              <a:gd name="T0" fmla="*/ 1 w 20"/>
                              <a:gd name="T1" fmla="*/ 0 h 50"/>
                              <a:gd name="T2" fmla="*/ 1 w 20"/>
                              <a:gd name="T3" fmla="*/ 3 h 50"/>
                              <a:gd name="T4" fmla="*/ 1 w 20"/>
                              <a:gd name="T5" fmla="*/ 7 h 50"/>
                              <a:gd name="T6" fmla="*/ 0 w 20"/>
                              <a:gd name="T7" fmla="*/ 9 h 50"/>
                              <a:gd name="T8" fmla="*/ 0 w 20"/>
                              <a:gd name="T9" fmla="*/ 11 h 50"/>
                              <a:gd name="T10" fmla="*/ 1 w 20"/>
                              <a:gd name="T11" fmla="*/ 14 h 50"/>
                              <a:gd name="T12" fmla="*/ 3 w 20"/>
                              <a:gd name="T13" fmla="*/ 18 h 50"/>
                              <a:gd name="T14" fmla="*/ 5 w 20"/>
                              <a:gd name="T15" fmla="*/ 23 h 50"/>
                              <a:gd name="T16" fmla="*/ 7 w 20"/>
                              <a:gd name="T17" fmla="*/ 30 h 50"/>
                              <a:gd name="T18" fmla="*/ 9 w 20"/>
                              <a:gd name="T19" fmla="*/ 34 h 50"/>
                              <a:gd name="T20" fmla="*/ 11 w 20"/>
                              <a:gd name="T21" fmla="*/ 38 h 50"/>
                              <a:gd name="T22" fmla="*/ 14 w 20"/>
                              <a:gd name="T23" fmla="*/ 41 h 50"/>
                              <a:gd name="T24" fmla="*/ 16 w 20"/>
                              <a:gd name="T25" fmla="*/ 43 h 50"/>
                              <a:gd name="T26" fmla="*/ 18 w 20"/>
                              <a:gd name="T27" fmla="*/ 49 h 50"/>
                              <a:gd name="T28" fmla="*/ 19 w 20"/>
                              <a:gd name="T29" fmla="*/ 44 h 50"/>
                              <a:gd name="T30" fmla="*/ 19 w 20"/>
                              <a:gd name="T31" fmla="*/ 41 h 50"/>
                              <a:gd name="T32" fmla="*/ 19 w 20"/>
                              <a:gd name="T33" fmla="*/ 37 h 50"/>
                              <a:gd name="T34" fmla="*/ 17 w 20"/>
                              <a:gd name="T35" fmla="*/ 33 h 50"/>
                              <a:gd name="T36" fmla="*/ 16 w 20"/>
                              <a:gd name="T37" fmla="*/ 29 h 50"/>
                              <a:gd name="T38" fmla="*/ 12 w 20"/>
                              <a:gd name="T39" fmla="*/ 25 h 50"/>
                              <a:gd name="T40" fmla="*/ 10 w 20"/>
                              <a:gd name="T41" fmla="*/ 19 h 50"/>
                              <a:gd name="T42" fmla="*/ 7 w 20"/>
                              <a:gd name="T43" fmla="*/ 16 h 50"/>
                              <a:gd name="T44" fmla="*/ 5 w 20"/>
                              <a:gd name="T45" fmla="*/ 12 h 50"/>
                              <a:gd name="T46" fmla="*/ 4 w 20"/>
                              <a:gd name="T47" fmla="*/ 9 h 50"/>
                              <a:gd name="T48" fmla="*/ 3 w 20"/>
                              <a:gd name="T49" fmla="*/ 6 h 50"/>
                              <a:gd name="T50" fmla="*/ 2 w 20"/>
                              <a:gd name="T51" fmla="*/ 3 h 50"/>
                              <a:gd name="T52" fmla="*/ 1 w 20"/>
                              <a:gd name="T53" fmla="*/ 0 h 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
                              <a:gd name="T82" fmla="*/ 0 h 50"/>
                              <a:gd name="T83" fmla="*/ 20 w 20"/>
                              <a:gd name="T84" fmla="*/ 50 h 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 h="50">
                                <a:moveTo>
                                  <a:pt x="1" y="0"/>
                                </a:moveTo>
                                <a:lnTo>
                                  <a:pt x="1" y="3"/>
                                </a:lnTo>
                                <a:lnTo>
                                  <a:pt x="1" y="7"/>
                                </a:lnTo>
                                <a:lnTo>
                                  <a:pt x="0" y="9"/>
                                </a:lnTo>
                                <a:lnTo>
                                  <a:pt x="0" y="11"/>
                                </a:lnTo>
                                <a:lnTo>
                                  <a:pt x="1" y="14"/>
                                </a:lnTo>
                                <a:lnTo>
                                  <a:pt x="3" y="18"/>
                                </a:lnTo>
                                <a:lnTo>
                                  <a:pt x="5" y="23"/>
                                </a:lnTo>
                                <a:lnTo>
                                  <a:pt x="7" y="30"/>
                                </a:lnTo>
                                <a:lnTo>
                                  <a:pt x="9" y="34"/>
                                </a:lnTo>
                                <a:lnTo>
                                  <a:pt x="11" y="38"/>
                                </a:lnTo>
                                <a:lnTo>
                                  <a:pt x="14" y="41"/>
                                </a:lnTo>
                                <a:lnTo>
                                  <a:pt x="16" y="43"/>
                                </a:lnTo>
                                <a:lnTo>
                                  <a:pt x="18" y="49"/>
                                </a:lnTo>
                                <a:lnTo>
                                  <a:pt x="19" y="44"/>
                                </a:lnTo>
                                <a:lnTo>
                                  <a:pt x="19" y="41"/>
                                </a:lnTo>
                                <a:lnTo>
                                  <a:pt x="19" y="37"/>
                                </a:lnTo>
                                <a:lnTo>
                                  <a:pt x="17" y="33"/>
                                </a:lnTo>
                                <a:lnTo>
                                  <a:pt x="16" y="29"/>
                                </a:lnTo>
                                <a:lnTo>
                                  <a:pt x="12" y="25"/>
                                </a:lnTo>
                                <a:lnTo>
                                  <a:pt x="10" y="19"/>
                                </a:lnTo>
                                <a:lnTo>
                                  <a:pt x="7" y="16"/>
                                </a:lnTo>
                                <a:lnTo>
                                  <a:pt x="5" y="12"/>
                                </a:lnTo>
                                <a:lnTo>
                                  <a:pt x="4" y="9"/>
                                </a:lnTo>
                                <a:lnTo>
                                  <a:pt x="3" y="6"/>
                                </a:lnTo>
                                <a:lnTo>
                                  <a:pt x="2" y="3"/>
                                </a:lnTo>
                                <a:lnTo>
                                  <a:pt x="1" y="0"/>
                                </a:lnTo>
                              </a:path>
                            </a:pathLst>
                          </a:custGeom>
                          <a:solidFill>
                            <a:srgbClr val="00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36" name="Freeform 243"/>
                          <p:cNvSpPr/>
                          <p:nvPr/>
                        </p:nvSpPr>
                        <p:spPr bwMode="auto">
                          <a:xfrm>
                            <a:off x="3695" y="2019"/>
                            <a:ext cx="24" cy="55"/>
                          </a:xfrm>
                          <a:custGeom>
                            <a:avLst/>
                            <a:gdLst>
                              <a:gd name="T0" fmla="*/ 1 w 24"/>
                              <a:gd name="T1" fmla="*/ 0 h 55"/>
                              <a:gd name="T2" fmla="*/ 4 w 24"/>
                              <a:gd name="T3" fmla="*/ 4 h 55"/>
                              <a:gd name="T4" fmla="*/ 6 w 24"/>
                              <a:gd name="T5" fmla="*/ 9 h 55"/>
                              <a:gd name="T6" fmla="*/ 7 w 24"/>
                              <a:gd name="T7" fmla="*/ 13 h 55"/>
                              <a:gd name="T8" fmla="*/ 10 w 24"/>
                              <a:gd name="T9" fmla="*/ 16 h 55"/>
                              <a:gd name="T10" fmla="*/ 13 w 24"/>
                              <a:gd name="T11" fmla="*/ 21 h 55"/>
                              <a:gd name="T12" fmla="*/ 15 w 24"/>
                              <a:gd name="T13" fmla="*/ 27 h 55"/>
                              <a:gd name="T14" fmla="*/ 17 w 24"/>
                              <a:gd name="T15" fmla="*/ 29 h 55"/>
                              <a:gd name="T16" fmla="*/ 19 w 24"/>
                              <a:gd name="T17" fmla="*/ 33 h 55"/>
                              <a:gd name="T18" fmla="*/ 19 w 24"/>
                              <a:gd name="T19" fmla="*/ 35 h 55"/>
                              <a:gd name="T20" fmla="*/ 20 w 24"/>
                              <a:gd name="T21" fmla="*/ 37 h 55"/>
                              <a:gd name="T22" fmla="*/ 22 w 24"/>
                              <a:gd name="T23" fmla="*/ 38 h 55"/>
                              <a:gd name="T24" fmla="*/ 23 w 24"/>
                              <a:gd name="T25" fmla="*/ 38 h 55"/>
                              <a:gd name="T26" fmla="*/ 23 w 24"/>
                              <a:gd name="T27" fmla="*/ 43 h 55"/>
                              <a:gd name="T28" fmla="*/ 23 w 24"/>
                              <a:gd name="T29" fmla="*/ 48 h 55"/>
                              <a:gd name="T30" fmla="*/ 23 w 24"/>
                              <a:gd name="T31" fmla="*/ 53 h 55"/>
                              <a:gd name="T32" fmla="*/ 22 w 24"/>
                              <a:gd name="T33" fmla="*/ 54 h 55"/>
                              <a:gd name="T34" fmla="*/ 20 w 24"/>
                              <a:gd name="T35" fmla="*/ 52 h 55"/>
                              <a:gd name="T36" fmla="*/ 19 w 24"/>
                              <a:gd name="T37" fmla="*/ 48 h 55"/>
                              <a:gd name="T38" fmla="*/ 17 w 24"/>
                              <a:gd name="T39" fmla="*/ 44 h 55"/>
                              <a:gd name="T40" fmla="*/ 16 w 24"/>
                              <a:gd name="T41" fmla="*/ 41 h 55"/>
                              <a:gd name="T42" fmla="*/ 15 w 24"/>
                              <a:gd name="T43" fmla="*/ 39 h 55"/>
                              <a:gd name="T44" fmla="*/ 13 w 24"/>
                              <a:gd name="T45" fmla="*/ 36 h 55"/>
                              <a:gd name="T46" fmla="*/ 10 w 24"/>
                              <a:gd name="T47" fmla="*/ 33 h 55"/>
                              <a:gd name="T48" fmla="*/ 9 w 24"/>
                              <a:gd name="T49" fmla="*/ 29 h 55"/>
                              <a:gd name="T50" fmla="*/ 7 w 24"/>
                              <a:gd name="T51" fmla="*/ 26 h 55"/>
                              <a:gd name="T52" fmla="*/ 5 w 24"/>
                              <a:gd name="T53" fmla="*/ 22 h 55"/>
                              <a:gd name="T54" fmla="*/ 4 w 24"/>
                              <a:gd name="T55" fmla="*/ 18 h 55"/>
                              <a:gd name="T56" fmla="*/ 2 w 24"/>
                              <a:gd name="T57" fmla="*/ 15 h 55"/>
                              <a:gd name="T58" fmla="*/ 1 w 24"/>
                              <a:gd name="T59" fmla="*/ 12 h 55"/>
                              <a:gd name="T60" fmla="*/ 0 w 24"/>
                              <a:gd name="T61" fmla="*/ 10 h 55"/>
                              <a:gd name="T62" fmla="*/ 1 w 24"/>
                              <a:gd name="T63" fmla="*/ 6 h 55"/>
                              <a:gd name="T64" fmla="*/ 1 w 2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55"/>
                              <a:gd name="T101" fmla="*/ 24 w 2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55">
                                <a:moveTo>
                                  <a:pt x="1" y="0"/>
                                </a:moveTo>
                                <a:lnTo>
                                  <a:pt x="4" y="4"/>
                                </a:lnTo>
                                <a:lnTo>
                                  <a:pt x="6" y="9"/>
                                </a:lnTo>
                                <a:lnTo>
                                  <a:pt x="7" y="13"/>
                                </a:lnTo>
                                <a:lnTo>
                                  <a:pt x="10" y="16"/>
                                </a:lnTo>
                                <a:lnTo>
                                  <a:pt x="13" y="21"/>
                                </a:lnTo>
                                <a:lnTo>
                                  <a:pt x="15" y="27"/>
                                </a:lnTo>
                                <a:lnTo>
                                  <a:pt x="17" y="29"/>
                                </a:lnTo>
                                <a:lnTo>
                                  <a:pt x="19" y="33"/>
                                </a:lnTo>
                                <a:lnTo>
                                  <a:pt x="19" y="35"/>
                                </a:lnTo>
                                <a:lnTo>
                                  <a:pt x="20" y="37"/>
                                </a:lnTo>
                                <a:lnTo>
                                  <a:pt x="22" y="38"/>
                                </a:lnTo>
                                <a:lnTo>
                                  <a:pt x="23" y="38"/>
                                </a:lnTo>
                                <a:lnTo>
                                  <a:pt x="23" y="43"/>
                                </a:lnTo>
                                <a:lnTo>
                                  <a:pt x="23" y="48"/>
                                </a:lnTo>
                                <a:lnTo>
                                  <a:pt x="23" y="53"/>
                                </a:lnTo>
                                <a:lnTo>
                                  <a:pt x="22" y="54"/>
                                </a:lnTo>
                                <a:lnTo>
                                  <a:pt x="20" y="52"/>
                                </a:lnTo>
                                <a:lnTo>
                                  <a:pt x="19" y="48"/>
                                </a:lnTo>
                                <a:lnTo>
                                  <a:pt x="17" y="44"/>
                                </a:lnTo>
                                <a:lnTo>
                                  <a:pt x="16" y="41"/>
                                </a:lnTo>
                                <a:lnTo>
                                  <a:pt x="15" y="39"/>
                                </a:lnTo>
                                <a:lnTo>
                                  <a:pt x="13" y="36"/>
                                </a:lnTo>
                                <a:lnTo>
                                  <a:pt x="10" y="33"/>
                                </a:lnTo>
                                <a:lnTo>
                                  <a:pt x="9" y="29"/>
                                </a:lnTo>
                                <a:lnTo>
                                  <a:pt x="7" y="26"/>
                                </a:lnTo>
                                <a:lnTo>
                                  <a:pt x="5" y="22"/>
                                </a:lnTo>
                                <a:lnTo>
                                  <a:pt x="4" y="18"/>
                                </a:lnTo>
                                <a:lnTo>
                                  <a:pt x="2" y="15"/>
                                </a:lnTo>
                                <a:lnTo>
                                  <a:pt x="1" y="12"/>
                                </a:lnTo>
                                <a:lnTo>
                                  <a:pt x="0" y="10"/>
                                </a:lnTo>
                                <a:lnTo>
                                  <a:pt x="1" y="6"/>
                                </a:lnTo>
                                <a:lnTo>
                                  <a:pt x="1" y="0"/>
                                </a:lnTo>
                              </a:path>
                            </a:pathLst>
                          </a:custGeom>
                          <a:solidFill>
                            <a:srgbClr val="008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37" name="Freeform 244"/>
                          <p:cNvSpPr/>
                          <p:nvPr/>
                        </p:nvSpPr>
                        <p:spPr bwMode="auto">
                          <a:xfrm>
                            <a:off x="3693" y="2049"/>
                            <a:ext cx="24" cy="39"/>
                          </a:xfrm>
                          <a:custGeom>
                            <a:avLst/>
                            <a:gdLst>
                              <a:gd name="T0" fmla="*/ 1 w 24"/>
                              <a:gd name="T1" fmla="*/ 0 h 39"/>
                              <a:gd name="T2" fmla="*/ 4 w 24"/>
                              <a:gd name="T3" fmla="*/ 5 h 39"/>
                              <a:gd name="T4" fmla="*/ 7 w 24"/>
                              <a:gd name="T5" fmla="*/ 10 h 39"/>
                              <a:gd name="T6" fmla="*/ 9 w 24"/>
                              <a:gd name="T7" fmla="*/ 13 h 39"/>
                              <a:gd name="T8" fmla="*/ 12 w 24"/>
                              <a:gd name="T9" fmla="*/ 17 h 39"/>
                              <a:gd name="T10" fmla="*/ 12 w 24"/>
                              <a:gd name="T11" fmla="*/ 21 h 39"/>
                              <a:gd name="T12" fmla="*/ 15 w 24"/>
                              <a:gd name="T13" fmla="*/ 23 h 39"/>
                              <a:gd name="T14" fmla="*/ 17 w 24"/>
                              <a:gd name="T15" fmla="*/ 26 h 39"/>
                              <a:gd name="T16" fmla="*/ 18 w 24"/>
                              <a:gd name="T17" fmla="*/ 30 h 39"/>
                              <a:gd name="T18" fmla="*/ 20 w 24"/>
                              <a:gd name="T19" fmla="*/ 34 h 39"/>
                              <a:gd name="T20" fmla="*/ 21 w 24"/>
                              <a:gd name="T21" fmla="*/ 36 h 39"/>
                              <a:gd name="T22" fmla="*/ 23 w 24"/>
                              <a:gd name="T23" fmla="*/ 38 h 39"/>
                              <a:gd name="T24" fmla="*/ 15 w 24"/>
                              <a:gd name="T25" fmla="*/ 38 h 39"/>
                              <a:gd name="T26" fmla="*/ 14 w 24"/>
                              <a:gd name="T27" fmla="*/ 35 h 39"/>
                              <a:gd name="T28" fmla="*/ 12 w 24"/>
                              <a:gd name="T29" fmla="*/ 32 h 39"/>
                              <a:gd name="T30" fmla="*/ 10 w 24"/>
                              <a:gd name="T31" fmla="*/ 29 h 39"/>
                              <a:gd name="T32" fmla="*/ 9 w 24"/>
                              <a:gd name="T33" fmla="*/ 26 h 39"/>
                              <a:gd name="T34" fmla="*/ 8 w 24"/>
                              <a:gd name="T35" fmla="*/ 23 h 39"/>
                              <a:gd name="T36" fmla="*/ 6 w 24"/>
                              <a:gd name="T37" fmla="*/ 21 h 39"/>
                              <a:gd name="T38" fmla="*/ 5 w 24"/>
                              <a:gd name="T39" fmla="*/ 18 h 39"/>
                              <a:gd name="T40" fmla="*/ 2 w 24"/>
                              <a:gd name="T41" fmla="*/ 15 h 39"/>
                              <a:gd name="T42" fmla="*/ 0 w 24"/>
                              <a:gd name="T43" fmla="*/ 12 h 39"/>
                              <a:gd name="T44" fmla="*/ 0 w 24"/>
                              <a:gd name="T45" fmla="*/ 8 h 39"/>
                              <a:gd name="T46" fmla="*/ 1 w 24"/>
                              <a:gd name="T47" fmla="*/ 3 h 39"/>
                              <a:gd name="T48" fmla="*/ 1 w 24"/>
                              <a:gd name="T49" fmla="*/ 0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39"/>
                              <a:gd name="T77" fmla="*/ 24 w 24"/>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39">
                                <a:moveTo>
                                  <a:pt x="1" y="0"/>
                                </a:moveTo>
                                <a:lnTo>
                                  <a:pt x="4" y="5"/>
                                </a:lnTo>
                                <a:lnTo>
                                  <a:pt x="7" y="10"/>
                                </a:lnTo>
                                <a:lnTo>
                                  <a:pt x="9" y="13"/>
                                </a:lnTo>
                                <a:lnTo>
                                  <a:pt x="12" y="17"/>
                                </a:lnTo>
                                <a:lnTo>
                                  <a:pt x="12" y="21"/>
                                </a:lnTo>
                                <a:lnTo>
                                  <a:pt x="15" y="23"/>
                                </a:lnTo>
                                <a:lnTo>
                                  <a:pt x="17" y="26"/>
                                </a:lnTo>
                                <a:lnTo>
                                  <a:pt x="18" y="30"/>
                                </a:lnTo>
                                <a:lnTo>
                                  <a:pt x="20" y="34"/>
                                </a:lnTo>
                                <a:lnTo>
                                  <a:pt x="21" y="36"/>
                                </a:lnTo>
                                <a:lnTo>
                                  <a:pt x="23" y="38"/>
                                </a:lnTo>
                                <a:lnTo>
                                  <a:pt x="15" y="38"/>
                                </a:lnTo>
                                <a:lnTo>
                                  <a:pt x="14" y="35"/>
                                </a:lnTo>
                                <a:lnTo>
                                  <a:pt x="12" y="32"/>
                                </a:lnTo>
                                <a:lnTo>
                                  <a:pt x="10" y="29"/>
                                </a:lnTo>
                                <a:lnTo>
                                  <a:pt x="9" y="26"/>
                                </a:lnTo>
                                <a:lnTo>
                                  <a:pt x="8" y="23"/>
                                </a:lnTo>
                                <a:lnTo>
                                  <a:pt x="6" y="21"/>
                                </a:lnTo>
                                <a:lnTo>
                                  <a:pt x="5" y="18"/>
                                </a:lnTo>
                                <a:lnTo>
                                  <a:pt x="2" y="15"/>
                                </a:lnTo>
                                <a:lnTo>
                                  <a:pt x="0" y="12"/>
                                </a:lnTo>
                                <a:lnTo>
                                  <a:pt x="0" y="8"/>
                                </a:lnTo>
                                <a:lnTo>
                                  <a:pt x="1" y="3"/>
                                </a:lnTo>
                                <a:lnTo>
                                  <a:pt x="1" y="0"/>
                                </a:lnTo>
                              </a:path>
                            </a:pathLst>
                          </a:custGeom>
                          <a:solidFill>
                            <a:srgbClr val="00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grpSp>
                <p:grpSp>
                  <p:nvGrpSpPr>
                    <p:cNvPr id="63" name="Group 245"/>
                    <p:cNvGrpSpPr/>
                    <p:nvPr/>
                  </p:nvGrpSpPr>
                  <p:grpSpPr bwMode="auto">
                    <a:xfrm>
                      <a:off x="3690" y="1882"/>
                      <a:ext cx="85" cy="76"/>
                      <a:chOff x="3690" y="1882"/>
                      <a:chExt cx="85" cy="76"/>
                    </a:xfrm>
                  </p:grpSpPr>
                  <p:grpSp>
                    <p:nvGrpSpPr>
                      <p:cNvPr id="64" name="Group 246"/>
                      <p:cNvGrpSpPr/>
                      <p:nvPr/>
                    </p:nvGrpSpPr>
                    <p:grpSpPr bwMode="auto">
                      <a:xfrm>
                        <a:off x="3722" y="1882"/>
                        <a:ext cx="53" cy="76"/>
                        <a:chOff x="3722" y="1882"/>
                        <a:chExt cx="53" cy="76"/>
                      </a:xfrm>
                    </p:grpSpPr>
                    <p:sp>
                      <p:nvSpPr>
                        <p:cNvPr id="3423" name="Freeform 247"/>
                        <p:cNvSpPr/>
                        <p:nvPr/>
                      </p:nvSpPr>
                      <p:spPr bwMode="auto">
                        <a:xfrm>
                          <a:off x="3745" y="1889"/>
                          <a:ext cx="30" cy="69"/>
                        </a:xfrm>
                        <a:custGeom>
                          <a:avLst/>
                          <a:gdLst>
                            <a:gd name="T0" fmla="*/ 27 w 30"/>
                            <a:gd name="T1" fmla="*/ 0 h 69"/>
                            <a:gd name="T2" fmla="*/ 28 w 30"/>
                            <a:gd name="T3" fmla="*/ 1 h 69"/>
                            <a:gd name="T4" fmla="*/ 29 w 30"/>
                            <a:gd name="T5" fmla="*/ 3 h 69"/>
                            <a:gd name="T6" fmla="*/ 27 w 30"/>
                            <a:gd name="T7" fmla="*/ 3 h 69"/>
                            <a:gd name="T8" fmla="*/ 27 w 30"/>
                            <a:gd name="T9" fmla="*/ 5 h 69"/>
                            <a:gd name="T10" fmla="*/ 26 w 30"/>
                            <a:gd name="T11" fmla="*/ 7 h 69"/>
                            <a:gd name="T12" fmla="*/ 25 w 30"/>
                            <a:gd name="T13" fmla="*/ 10 h 69"/>
                            <a:gd name="T14" fmla="*/ 24 w 30"/>
                            <a:gd name="T15" fmla="*/ 14 h 69"/>
                            <a:gd name="T16" fmla="*/ 23 w 30"/>
                            <a:gd name="T17" fmla="*/ 18 h 69"/>
                            <a:gd name="T18" fmla="*/ 21 w 30"/>
                            <a:gd name="T19" fmla="*/ 22 h 69"/>
                            <a:gd name="T20" fmla="*/ 20 w 30"/>
                            <a:gd name="T21" fmla="*/ 24 h 69"/>
                            <a:gd name="T22" fmla="*/ 20 w 30"/>
                            <a:gd name="T23" fmla="*/ 25 h 69"/>
                            <a:gd name="T24" fmla="*/ 19 w 30"/>
                            <a:gd name="T25" fmla="*/ 27 h 69"/>
                            <a:gd name="T26" fmla="*/ 19 w 30"/>
                            <a:gd name="T27" fmla="*/ 29 h 69"/>
                            <a:gd name="T28" fmla="*/ 17 w 30"/>
                            <a:gd name="T29" fmla="*/ 31 h 69"/>
                            <a:gd name="T30" fmla="*/ 16 w 30"/>
                            <a:gd name="T31" fmla="*/ 33 h 69"/>
                            <a:gd name="T32" fmla="*/ 15 w 30"/>
                            <a:gd name="T33" fmla="*/ 35 h 69"/>
                            <a:gd name="T34" fmla="*/ 14 w 30"/>
                            <a:gd name="T35" fmla="*/ 37 h 69"/>
                            <a:gd name="T36" fmla="*/ 14 w 30"/>
                            <a:gd name="T37" fmla="*/ 39 h 69"/>
                            <a:gd name="T38" fmla="*/ 14 w 30"/>
                            <a:gd name="T39" fmla="*/ 42 h 69"/>
                            <a:gd name="T40" fmla="*/ 14 w 30"/>
                            <a:gd name="T41" fmla="*/ 44 h 69"/>
                            <a:gd name="T42" fmla="*/ 13 w 30"/>
                            <a:gd name="T43" fmla="*/ 44 h 69"/>
                            <a:gd name="T44" fmla="*/ 13 w 30"/>
                            <a:gd name="T45" fmla="*/ 45 h 69"/>
                            <a:gd name="T46" fmla="*/ 12 w 30"/>
                            <a:gd name="T47" fmla="*/ 47 h 69"/>
                            <a:gd name="T48" fmla="*/ 11 w 30"/>
                            <a:gd name="T49" fmla="*/ 50 h 69"/>
                            <a:gd name="T50" fmla="*/ 10 w 30"/>
                            <a:gd name="T51" fmla="*/ 51 h 69"/>
                            <a:gd name="T52" fmla="*/ 9 w 30"/>
                            <a:gd name="T53" fmla="*/ 52 h 69"/>
                            <a:gd name="T54" fmla="*/ 8 w 30"/>
                            <a:gd name="T55" fmla="*/ 53 h 69"/>
                            <a:gd name="T56" fmla="*/ 5 w 30"/>
                            <a:gd name="T57" fmla="*/ 56 h 69"/>
                            <a:gd name="T58" fmla="*/ 4 w 30"/>
                            <a:gd name="T59" fmla="*/ 58 h 69"/>
                            <a:gd name="T60" fmla="*/ 5 w 30"/>
                            <a:gd name="T61" fmla="*/ 59 h 69"/>
                            <a:gd name="T62" fmla="*/ 5 w 30"/>
                            <a:gd name="T63" fmla="*/ 62 h 69"/>
                            <a:gd name="T64" fmla="*/ 4 w 30"/>
                            <a:gd name="T65" fmla="*/ 63 h 69"/>
                            <a:gd name="T66" fmla="*/ 4 w 30"/>
                            <a:gd name="T67" fmla="*/ 65 h 69"/>
                            <a:gd name="T68" fmla="*/ 2 w 30"/>
                            <a:gd name="T69" fmla="*/ 65 h 69"/>
                            <a:gd name="T70" fmla="*/ 1 w 30"/>
                            <a:gd name="T71" fmla="*/ 68 h 69"/>
                            <a:gd name="T72" fmla="*/ 1 w 30"/>
                            <a:gd name="T73" fmla="*/ 65 h 69"/>
                            <a:gd name="T74" fmla="*/ 0 w 30"/>
                            <a:gd name="T75" fmla="*/ 58 h 69"/>
                            <a:gd name="T76" fmla="*/ 5 w 30"/>
                            <a:gd name="T77" fmla="*/ 51 h 69"/>
                            <a:gd name="T78" fmla="*/ 20 w 30"/>
                            <a:gd name="T79" fmla="*/ 21 h 69"/>
                            <a:gd name="T80" fmla="*/ 21 w 30"/>
                            <a:gd name="T81" fmla="*/ 17 h 69"/>
                            <a:gd name="T82" fmla="*/ 24 w 30"/>
                            <a:gd name="T83" fmla="*/ 9 h 69"/>
                            <a:gd name="T84" fmla="*/ 27 w 30"/>
                            <a:gd name="T85" fmla="*/ 4 h 69"/>
                            <a:gd name="T86" fmla="*/ 27 w 30"/>
                            <a:gd name="T87" fmla="*/ 3 h 69"/>
                            <a:gd name="T88" fmla="*/ 27 w 30"/>
                            <a:gd name="T89" fmla="*/ 0 h 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
                            <a:gd name="T136" fmla="*/ 0 h 69"/>
                            <a:gd name="T137" fmla="*/ 30 w 30"/>
                            <a:gd name="T138" fmla="*/ 69 h 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 h="69">
                              <a:moveTo>
                                <a:pt x="27" y="0"/>
                              </a:moveTo>
                              <a:lnTo>
                                <a:pt x="28" y="1"/>
                              </a:lnTo>
                              <a:lnTo>
                                <a:pt x="29" y="3"/>
                              </a:lnTo>
                              <a:lnTo>
                                <a:pt x="27" y="3"/>
                              </a:lnTo>
                              <a:lnTo>
                                <a:pt x="27" y="5"/>
                              </a:lnTo>
                              <a:lnTo>
                                <a:pt x="26" y="7"/>
                              </a:lnTo>
                              <a:lnTo>
                                <a:pt x="25" y="10"/>
                              </a:lnTo>
                              <a:lnTo>
                                <a:pt x="24" y="14"/>
                              </a:lnTo>
                              <a:lnTo>
                                <a:pt x="23" y="18"/>
                              </a:lnTo>
                              <a:lnTo>
                                <a:pt x="21" y="22"/>
                              </a:lnTo>
                              <a:lnTo>
                                <a:pt x="20" y="24"/>
                              </a:lnTo>
                              <a:lnTo>
                                <a:pt x="20" y="25"/>
                              </a:lnTo>
                              <a:lnTo>
                                <a:pt x="19" y="27"/>
                              </a:lnTo>
                              <a:lnTo>
                                <a:pt x="19" y="29"/>
                              </a:lnTo>
                              <a:lnTo>
                                <a:pt x="17" y="31"/>
                              </a:lnTo>
                              <a:lnTo>
                                <a:pt x="16" y="33"/>
                              </a:lnTo>
                              <a:lnTo>
                                <a:pt x="15" y="35"/>
                              </a:lnTo>
                              <a:lnTo>
                                <a:pt x="14" y="37"/>
                              </a:lnTo>
                              <a:lnTo>
                                <a:pt x="14" y="39"/>
                              </a:lnTo>
                              <a:lnTo>
                                <a:pt x="14" y="42"/>
                              </a:lnTo>
                              <a:lnTo>
                                <a:pt x="14" y="44"/>
                              </a:lnTo>
                              <a:lnTo>
                                <a:pt x="13" y="44"/>
                              </a:lnTo>
                              <a:lnTo>
                                <a:pt x="13" y="45"/>
                              </a:lnTo>
                              <a:lnTo>
                                <a:pt x="12" y="47"/>
                              </a:lnTo>
                              <a:lnTo>
                                <a:pt x="11" y="50"/>
                              </a:lnTo>
                              <a:lnTo>
                                <a:pt x="10" y="51"/>
                              </a:lnTo>
                              <a:lnTo>
                                <a:pt x="9" y="52"/>
                              </a:lnTo>
                              <a:lnTo>
                                <a:pt x="8" y="53"/>
                              </a:lnTo>
                              <a:lnTo>
                                <a:pt x="5" y="56"/>
                              </a:lnTo>
                              <a:lnTo>
                                <a:pt x="4" y="58"/>
                              </a:lnTo>
                              <a:lnTo>
                                <a:pt x="5" y="59"/>
                              </a:lnTo>
                              <a:lnTo>
                                <a:pt x="5" y="62"/>
                              </a:lnTo>
                              <a:lnTo>
                                <a:pt x="4" y="63"/>
                              </a:lnTo>
                              <a:lnTo>
                                <a:pt x="4" y="65"/>
                              </a:lnTo>
                              <a:lnTo>
                                <a:pt x="2" y="65"/>
                              </a:lnTo>
                              <a:lnTo>
                                <a:pt x="1" y="68"/>
                              </a:lnTo>
                              <a:lnTo>
                                <a:pt x="1" y="65"/>
                              </a:lnTo>
                              <a:lnTo>
                                <a:pt x="0" y="58"/>
                              </a:lnTo>
                              <a:lnTo>
                                <a:pt x="5" y="51"/>
                              </a:lnTo>
                              <a:lnTo>
                                <a:pt x="20" y="21"/>
                              </a:lnTo>
                              <a:lnTo>
                                <a:pt x="21" y="17"/>
                              </a:lnTo>
                              <a:lnTo>
                                <a:pt x="24" y="9"/>
                              </a:lnTo>
                              <a:lnTo>
                                <a:pt x="27" y="4"/>
                              </a:lnTo>
                              <a:lnTo>
                                <a:pt x="27" y="3"/>
                              </a:lnTo>
                              <a:lnTo>
                                <a:pt x="27" y="0"/>
                              </a:lnTo>
                            </a:path>
                          </a:pathLst>
                        </a:custGeom>
                        <a:solidFill>
                          <a:srgbClr val="5F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24" name="Freeform 248"/>
                        <p:cNvSpPr/>
                        <p:nvPr/>
                      </p:nvSpPr>
                      <p:spPr bwMode="auto">
                        <a:xfrm>
                          <a:off x="3722" y="1882"/>
                          <a:ext cx="51" cy="74"/>
                        </a:xfrm>
                        <a:custGeom>
                          <a:avLst/>
                          <a:gdLst>
                            <a:gd name="T0" fmla="*/ 39 w 51"/>
                            <a:gd name="T1" fmla="*/ 0 h 74"/>
                            <a:gd name="T2" fmla="*/ 41 w 51"/>
                            <a:gd name="T3" fmla="*/ 2 h 74"/>
                            <a:gd name="T4" fmla="*/ 43 w 51"/>
                            <a:gd name="T5" fmla="*/ 4 h 74"/>
                            <a:gd name="T6" fmla="*/ 43 w 51"/>
                            <a:gd name="T7" fmla="*/ 5 h 74"/>
                            <a:gd name="T8" fmla="*/ 47 w 51"/>
                            <a:gd name="T9" fmla="*/ 6 h 74"/>
                            <a:gd name="T10" fmla="*/ 49 w 51"/>
                            <a:gd name="T11" fmla="*/ 7 h 74"/>
                            <a:gd name="T12" fmla="*/ 50 w 51"/>
                            <a:gd name="T13" fmla="*/ 7 h 74"/>
                            <a:gd name="T14" fmla="*/ 48 w 51"/>
                            <a:gd name="T15" fmla="*/ 10 h 74"/>
                            <a:gd name="T16" fmla="*/ 37 w 51"/>
                            <a:gd name="T17" fmla="*/ 38 h 74"/>
                            <a:gd name="T18" fmla="*/ 31 w 51"/>
                            <a:gd name="T19" fmla="*/ 50 h 74"/>
                            <a:gd name="T20" fmla="*/ 29 w 51"/>
                            <a:gd name="T21" fmla="*/ 57 h 74"/>
                            <a:gd name="T22" fmla="*/ 26 w 51"/>
                            <a:gd name="T23" fmla="*/ 63 h 74"/>
                            <a:gd name="T24" fmla="*/ 26 w 51"/>
                            <a:gd name="T25" fmla="*/ 64 h 74"/>
                            <a:gd name="T26" fmla="*/ 25 w 51"/>
                            <a:gd name="T27" fmla="*/ 67 h 74"/>
                            <a:gd name="T28" fmla="*/ 25 w 51"/>
                            <a:gd name="T29" fmla="*/ 70 h 74"/>
                            <a:gd name="T30" fmla="*/ 23 w 51"/>
                            <a:gd name="T31" fmla="*/ 71 h 74"/>
                            <a:gd name="T32" fmla="*/ 22 w 51"/>
                            <a:gd name="T33" fmla="*/ 73 h 74"/>
                            <a:gd name="T34" fmla="*/ 15 w 51"/>
                            <a:gd name="T35" fmla="*/ 67 h 74"/>
                            <a:gd name="T36" fmla="*/ 7 w 51"/>
                            <a:gd name="T37" fmla="*/ 61 h 74"/>
                            <a:gd name="T38" fmla="*/ 5 w 51"/>
                            <a:gd name="T39" fmla="*/ 56 h 74"/>
                            <a:gd name="T40" fmla="*/ 2 w 51"/>
                            <a:gd name="T41" fmla="*/ 52 h 74"/>
                            <a:gd name="T42" fmla="*/ 0 w 51"/>
                            <a:gd name="T43" fmla="*/ 48 h 74"/>
                            <a:gd name="T44" fmla="*/ 5 w 51"/>
                            <a:gd name="T45" fmla="*/ 46 h 74"/>
                            <a:gd name="T46" fmla="*/ 7 w 51"/>
                            <a:gd name="T47" fmla="*/ 44 h 74"/>
                            <a:gd name="T48" fmla="*/ 11 w 51"/>
                            <a:gd name="T49" fmla="*/ 40 h 74"/>
                            <a:gd name="T50" fmla="*/ 13 w 51"/>
                            <a:gd name="T51" fmla="*/ 37 h 74"/>
                            <a:gd name="T52" fmla="*/ 15 w 51"/>
                            <a:gd name="T53" fmla="*/ 34 h 74"/>
                            <a:gd name="T54" fmla="*/ 18 w 51"/>
                            <a:gd name="T55" fmla="*/ 30 h 74"/>
                            <a:gd name="T56" fmla="*/ 21 w 51"/>
                            <a:gd name="T57" fmla="*/ 26 h 74"/>
                            <a:gd name="T58" fmla="*/ 24 w 51"/>
                            <a:gd name="T59" fmla="*/ 21 h 74"/>
                            <a:gd name="T60" fmla="*/ 26 w 51"/>
                            <a:gd name="T61" fmla="*/ 17 h 74"/>
                            <a:gd name="T62" fmla="*/ 30 w 51"/>
                            <a:gd name="T63" fmla="*/ 14 h 74"/>
                            <a:gd name="T64" fmla="*/ 31 w 51"/>
                            <a:gd name="T65" fmla="*/ 11 h 74"/>
                            <a:gd name="T66" fmla="*/ 34 w 51"/>
                            <a:gd name="T67" fmla="*/ 8 h 74"/>
                            <a:gd name="T68" fmla="*/ 36 w 51"/>
                            <a:gd name="T69" fmla="*/ 3 h 74"/>
                            <a:gd name="T70" fmla="*/ 39 w 51"/>
                            <a:gd name="T71" fmla="*/ 0 h 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
                            <a:gd name="T109" fmla="*/ 0 h 74"/>
                            <a:gd name="T110" fmla="*/ 51 w 51"/>
                            <a:gd name="T111" fmla="*/ 74 h 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 h="74">
                              <a:moveTo>
                                <a:pt x="39" y="0"/>
                              </a:moveTo>
                              <a:lnTo>
                                <a:pt x="41" y="2"/>
                              </a:lnTo>
                              <a:lnTo>
                                <a:pt x="43" y="4"/>
                              </a:lnTo>
                              <a:lnTo>
                                <a:pt x="43" y="5"/>
                              </a:lnTo>
                              <a:lnTo>
                                <a:pt x="47" y="6"/>
                              </a:lnTo>
                              <a:lnTo>
                                <a:pt x="49" y="7"/>
                              </a:lnTo>
                              <a:lnTo>
                                <a:pt x="50" y="7"/>
                              </a:lnTo>
                              <a:lnTo>
                                <a:pt x="48" y="10"/>
                              </a:lnTo>
                              <a:lnTo>
                                <a:pt x="37" y="38"/>
                              </a:lnTo>
                              <a:lnTo>
                                <a:pt x="31" y="50"/>
                              </a:lnTo>
                              <a:lnTo>
                                <a:pt x="29" y="57"/>
                              </a:lnTo>
                              <a:lnTo>
                                <a:pt x="26" y="63"/>
                              </a:lnTo>
                              <a:lnTo>
                                <a:pt x="26" y="64"/>
                              </a:lnTo>
                              <a:lnTo>
                                <a:pt x="25" y="67"/>
                              </a:lnTo>
                              <a:lnTo>
                                <a:pt x="25" y="70"/>
                              </a:lnTo>
                              <a:lnTo>
                                <a:pt x="23" y="71"/>
                              </a:lnTo>
                              <a:lnTo>
                                <a:pt x="22" y="73"/>
                              </a:lnTo>
                              <a:lnTo>
                                <a:pt x="15" y="67"/>
                              </a:lnTo>
                              <a:lnTo>
                                <a:pt x="7" y="61"/>
                              </a:lnTo>
                              <a:lnTo>
                                <a:pt x="5" y="56"/>
                              </a:lnTo>
                              <a:lnTo>
                                <a:pt x="2" y="52"/>
                              </a:lnTo>
                              <a:lnTo>
                                <a:pt x="0" y="48"/>
                              </a:lnTo>
                              <a:lnTo>
                                <a:pt x="5" y="46"/>
                              </a:lnTo>
                              <a:lnTo>
                                <a:pt x="7" y="44"/>
                              </a:lnTo>
                              <a:lnTo>
                                <a:pt x="11" y="40"/>
                              </a:lnTo>
                              <a:lnTo>
                                <a:pt x="13" y="37"/>
                              </a:lnTo>
                              <a:lnTo>
                                <a:pt x="15" y="34"/>
                              </a:lnTo>
                              <a:lnTo>
                                <a:pt x="18" y="30"/>
                              </a:lnTo>
                              <a:lnTo>
                                <a:pt x="21" y="26"/>
                              </a:lnTo>
                              <a:lnTo>
                                <a:pt x="24" y="21"/>
                              </a:lnTo>
                              <a:lnTo>
                                <a:pt x="26" y="17"/>
                              </a:lnTo>
                              <a:lnTo>
                                <a:pt x="30" y="14"/>
                              </a:lnTo>
                              <a:lnTo>
                                <a:pt x="31" y="11"/>
                              </a:lnTo>
                              <a:lnTo>
                                <a:pt x="34" y="8"/>
                              </a:lnTo>
                              <a:lnTo>
                                <a:pt x="36" y="3"/>
                              </a:lnTo>
                              <a:lnTo>
                                <a:pt x="39" y="0"/>
                              </a:lnTo>
                            </a:path>
                          </a:pathLst>
                        </a:custGeom>
                        <a:solidFill>
                          <a:srgbClr val="FFFFF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25" name="Freeform 249"/>
                        <p:cNvSpPr/>
                        <p:nvPr/>
                      </p:nvSpPr>
                      <p:spPr bwMode="auto">
                        <a:xfrm>
                          <a:off x="3743" y="1888"/>
                          <a:ext cx="30" cy="68"/>
                        </a:xfrm>
                        <a:custGeom>
                          <a:avLst/>
                          <a:gdLst>
                            <a:gd name="T0" fmla="*/ 27 w 30"/>
                            <a:gd name="T1" fmla="*/ 0 h 68"/>
                            <a:gd name="T2" fmla="*/ 29 w 30"/>
                            <a:gd name="T3" fmla="*/ 1 h 68"/>
                            <a:gd name="T4" fmla="*/ 29 w 30"/>
                            <a:gd name="T5" fmla="*/ 2 h 68"/>
                            <a:gd name="T6" fmla="*/ 29 w 30"/>
                            <a:gd name="T7" fmla="*/ 3 h 68"/>
                            <a:gd name="T8" fmla="*/ 28 w 30"/>
                            <a:gd name="T9" fmla="*/ 3 h 68"/>
                            <a:gd name="T10" fmla="*/ 28 w 30"/>
                            <a:gd name="T11" fmla="*/ 5 h 68"/>
                            <a:gd name="T12" fmla="*/ 27 w 30"/>
                            <a:gd name="T13" fmla="*/ 7 h 68"/>
                            <a:gd name="T14" fmla="*/ 27 w 30"/>
                            <a:gd name="T15" fmla="*/ 9 h 68"/>
                            <a:gd name="T16" fmla="*/ 26 w 30"/>
                            <a:gd name="T17" fmla="*/ 10 h 68"/>
                            <a:gd name="T18" fmla="*/ 25 w 30"/>
                            <a:gd name="T19" fmla="*/ 12 h 68"/>
                            <a:gd name="T20" fmla="*/ 24 w 30"/>
                            <a:gd name="T21" fmla="*/ 15 h 68"/>
                            <a:gd name="T22" fmla="*/ 24 w 30"/>
                            <a:gd name="T23" fmla="*/ 17 h 68"/>
                            <a:gd name="T24" fmla="*/ 22 w 30"/>
                            <a:gd name="T25" fmla="*/ 22 h 68"/>
                            <a:gd name="T26" fmla="*/ 20 w 30"/>
                            <a:gd name="T27" fmla="*/ 24 h 68"/>
                            <a:gd name="T28" fmla="*/ 17 w 30"/>
                            <a:gd name="T29" fmla="*/ 31 h 68"/>
                            <a:gd name="T30" fmla="*/ 16 w 30"/>
                            <a:gd name="T31" fmla="*/ 35 h 68"/>
                            <a:gd name="T32" fmla="*/ 14 w 30"/>
                            <a:gd name="T33" fmla="*/ 37 h 68"/>
                            <a:gd name="T34" fmla="*/ 13 w 30"/>
                            <a:gd name="T35" fmla="*/ 39 h 68"/>
                            <a:gd name="T36" fmla="*/ 12 w 30"/>
                            <a:gd name="T37" fmla="*/ 43 h 68"/>
                            <a:gd name="T38" fmla="*/ 11 w 30"/>
                            <a:gd name="T39" fmla="*/ 46 h 68"/>
                            <a:gd name="T40" fmla="*/ 9 w 30"/>
                            <a:gd name="T41" fmla="*/ 50 h 68"/>
                            <a:gd name="T42" fmla="*/ 8 w 30"/>
                            <a:gd name="T43" fmla="*/ 53 h 68"/>
                            <a:gd name="T44" fmla="*/ 6 w 30"/>
                            <a:gd name="T45" fmla="*/ 57 h 68"/>
                            <a:gd name="T46" fmla="*/ 5 w 30"/>
                            <a:gd name="T47" fmla="*/ 60 h 68"/>
                            <a:gd name="T48" fmla="*/ 5 w 30"/>
                            <a:gd name="T49" fmla="*/ 63 h 68"/>
                            <a:gd name="T50" fmla="*/ 4 w 30"/>
                            <a:gd name="T51" fmla="*/ 65 h 68"/>
                            <a:gd name="T52" fmla="*/ 2 w 30"/>
                            <a:gd name="T53" fmla="*/ 67 h 68"/>
                            <a:gd name="T54" fmla="*/ 2 w 30"/>
                            <a:gd name="T55" fmla="*/ 66 h 68"/>
                            <a:gd name="T56" fmla="*/ 0 w 30"/>
                            <a:gd name="T57" fmla="*/ 64 h 68"/>
                            <a:gd name="T58" fmla="*/ 1 w 30"/>
                            <a:gd name="T59" fmla="*/ 61 h 68"/>
                            <a:gd name="T60" fmla="*/ 1 w 30"/>
                            <a:gd name="T61" fmla="*/ 57 h 68"/>
                            <a:gd name="T62" fmla="*/ 2 w 30"/>
                            <a:gd name="T63" fmla="*/ 53 h 68"/>
                            <a:gd name="T64" fmla="*/ 2 w 30"/>
                            <a:gd name="T65" fmla="*/ 50 h 68"/>
                            <a:gd name="T66" fmla="*/ 4 w 30"/>
                            <a:gd name="T67" fmla="*/ 47 h 68"/>
                            <a:gd name="T68" fmla="*/ 5 w 30"/>
                            <a:gd name="T69" fmla="*/ 44 h 68"/>
                            <a:gd name="T70" fmla="*/ 8 w 30"/>
                            <a:gd name="T71" fmla="*/ 42 h 68"/>
                            <a:gd name="T72" fmla="*/ 9 w 30"/>
                            <a:gd name="T73" fmla="*/ 39 h 68"/>
                            <a:gd name="T74" fmla="*/ 11 w 30"/>
                            <a:gd name="T75" fmla="*/ 37 h 68"/>
                            <a:gd name="T76" fmla="*/ 13 w 30"/>
                            <a:gd name="T77" fmla="*/ 35 h 68"/>
                            <a:gd name="T78" fmla="*/ 15 w 30"/>
                            <a:gd name="T79" fmla="*/ 32 h 68"/>
                            <a:gd name="T80" fmla="*/ 16 w 30"/>
                            <a:gd name="T81" fmla="*/ 30 h 68"/>
                            <a:gd name="T82" fmla="*/ 17 w 30"/>
                            <a:gd name="T83" fmla="*/ 28 h 68"/>
                            <a:gd name="T84" fmla="*/ 18 w 30"/>
                            <a:gd name="T85" fmla="*/ 25 h 68"/>
                            <a:gd name="T86" fmla="*/ 18 w 30"/>
                            <a:gd name="T87" fmla="*/ 23 h 68"/>
                            <a:gd name="T88" fmla="*/ 19 w 30"/>
                            <a:gd name="T89" fmla="*/ 22 h 68"/>
                            <a:gd name="T90" fmla="*/ 20 w 30"/>
                            <a:gd name="T91" fmla="*/ 20 h 68"/>
                            <a:gd name="T92" fmla="*/ 21 w 30"/>
                            <a:gd name="T93" fmla="*/ 18 h 68"/>
                            <a:gd name="T94" fmla="*/ 21 w 30"/>
                            <a:gd name="T95" fmla="*/ 17 h 68"/>
                            <a:gd name="T96" fmla="*/ 22 w 30"/>
                            <a:gd name="T97" fmla="*/ 15 h 68"/>
                            <a:gd name="T98" fmla="*/ 22 w 30"/>
                            <a:gd name="T99" fmla="*/ 13 h 68"/>
                            <a:gd name="T100" fmla="*/ 23 w 30"/>
                            <a:gd name="T101" fmla="*/ 11 h 68"/>
                            <a:gd name="T102" fmla="*/ 24 w 30"/>
                            <a:gd name="T103" fmla="*/ 10 h 68"/>
                            <a:gd name="T104" fmla="*/ 24 w 30"/>
                            <a:gd name="T105" fmla="*/ 7 h 68"/>
                            <a:gd name="T106" fmla="*/ 24 w 30"/>
                            <a:gd name="T107" fmla="*/ 5 h 68"/>
                            <a:gd name="T108" fmla="*/ 25 w 30"/>
                            <a:gd name="T109" fmla="*/ 3 h 68"/>
                            <a:gd name="T110" fmla="*/ 27 w 30"/>
                            <a:gd name="T111" fmla="*/ 2 h 68"/>
                            <a:gd name="T112" fmla="*/ 27 w 30"/>
                            <a:gd name="T113" fmla="*/ 0 h 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
                            <a:gd name="T172" fmla="*/ 0 h 68"/>
                            <a:gd name="T173" fmla="*/ 30 w 30"/>
                            <a:gd name="T174" fmla="*/ 68 h 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 h="68">
                              <a:moveTo>
                                <a:pt x="27" y="0"/>
                              </a:moveTo>
                              <a:lnTo>
                                <a:pt x="29" y="1"/>
                              </a:lnTo>
                              <a:lnTo>
                                <a:pt x="29" y="2"/>
                              </a:lnTo>
                              <a:lnTo>
                                <a:pt x="29" y="3"/>
                              </a:lnTo>
                              <a:lnTo>
                                <a:pt x="28" y="3"/>
                              </a:lnTo>
                              <a:lnTo>
                                <a:pt x="28" y="5"/>
                              </a:lnTo>
                              <a:lnTo>
                                <a:pt x="27" y="7"/>
                              </a:lnTo>
                              <a:lnTo>
                                <a:pt x="27" y="9"/>
                              </a:lnTo>
                              <a:lnTo>
                                <a:pt x="26" y="10"/>
                              </a:lnTo>
                              <a:lnTo>
                                <a:pt x="25" y="12"/>
                              </a:lnTo>
                              <a:lnTo>
                                <a:pt x="24" y="15"/>
                              </a:lnTo>
                              <a:lnTo>
                                <a:pt x="24" y="17"/>
                              </a:lnTo>
                              <a:lnTo>
                                <a:pt x="22" y="22"/>
                              </a:lnTo>
                              <a:lnTo>
                                <a:pt x="20" y="24"/>
                              </a:lnTo>
                              <a:lnTo>
                                <a:pt x="17" y="31"/>
                              </a:lnTo>
                              <a:lnTo>
                                <a:pt x="16" y="35"/>
                              </a:lnTo>
                              <a:lnTo>
                                <a:pt x="14" y="37"/>
                              </a:lnTo>
                              <a:lnTo>
                                <a:pt x="13" y="39"/>
                              </a:lnTo>
                              <a:lnTo>
                                <a:pt x="12" y="43"/>
                              </a:lnTo>
                              <a:lnTo>
                                <a:pt x="11" y="46"/>
                              </a:lnTo>
                              <a:lnTo>
                                <a:pt x="9" y="50"/>
                              </a:lnTo>
                              <a:lnTo>
                                <a:pt x="8" y="53"/>
                              </a:lnTo>
                              <a:lnTo>
                                <a:pt x="6" y="57"/>
                              </a:lnTo>
                              <a:lnTo>
                                <a:pt x="5" y="60"/>
                              </a:lnTo>
                              <a:lnTo>
                                <a:pt x="5" y="63"/>
                              </a:lnTo>
                              <a:lnTo>
                                <a:pt x="4" y="65"/>
                              </a:lnTo>
                              <a:lnTo>
                                <a:pt x="2" y="67"/>
                              </a:lnTo>
                              <a:lnTo>
                                <a:pt x="2" y="66"/>
                              </a:lnTo>
                              <a:lnTo>
                                <a:pt x="0" y="64"/>
                              </a:lnTo>
                              <a:lnTo>
                                <a:pt x="1" y="61"/>
                              </a:lnTo>
                              <a:lnTo>
                                <a:pt x="1" y="57"/>
                              </a:lnTo>
                              <a:lnTo>
                                <a:pt x="2" y="53"/>
                              </a:lnTo>
                              <a:lnTo>
                                <a:pt x="2" y="50"/>
                              </a:lnTo>
                              <a:lnTo>
                                <a:pt x="4" y="47"/>
                              </a:lnTo>
                              <a:lnTo>
                                <a:pt x="5" y="44"/>
                              </a:lnTo>
                              <a:lnTo>
                                <a:pt x="8" y="42"/>
                              </a:lnTo>
                              <a:lnTo>
                                <a:pt x="9" y="39"/>
                              </a:lnTo>
                              <a:lnTo>
                                <a:pt x="11" y="37"/>
                              </a:lnTo>
                              <a:lnTo>
                                <a:pt x="13" y="35"/>
                              </a:lnTo>
                              <a:lnTo>
                                <a:pt x="15" y="32"/>
                              </a:lnTo>
                              <a:lnTo>
                                <a:pt x="16" y="30"/>
                              </a:lnTo>
                              <a:lnTo>
                                <a:pt x="17" y="28"/>
                              </a:lnTo>
                              <a:lnTo>
                                <a:pt x="18" y="25"/>
                              </a:lnTo>
                              <a:lnTo>
                                <a:pt x="18" y="23"/>
                              </a:lnTo>
                              <a:lnTo>
                                <a:pt x="19" y="22"/>
                              </a:lnTo>
                              <a:lnTo>
                                <a:pt x="20" y="20"/>
                              </a:lnTo>
                              <a:lnTo>
                                <a:pt x="21" y="18"/>
                              </a:lnTo>
                              <a:lnTo>
                                <a:pt x="21" y="17"/>
                              </a:lnTo>
                              <a:lnTo>
                                <a:pt x="22" y="15"/>
                              </a:lnTo>
                              <a:lnTo>
                                <a:pt x="22" y="13"/>
                              </a:lnTo>
                              <a:lnTo>
                                <a:pt x="23" y="11"/>
                              </a:lnTo>
                              <a:lnTo>
                                <a:pt x="24" y="10"/>
                              </a:lnTo>
                              <a:lnTo>
                                <a:pt x="24" y="7"/>
                              </a:lnTo>
                              <a:lnTo>
                                <a:pt x="24" y="5"/>
                              </a:lnTo>
                              <a:lnTo>
                                <a:pt x="25" y="3"/>
                              </a:lnTo>
                              <a:lnTo>
                                <a:pt x="27" y="2"/>
                              </a:lnTo>
                              <a:lnTo>
                                <a:pt x="27" y="0"/>
                              </a:lnTo>
                            </a:path>
                          </a:pathLst>
                        </a:custGeom>
                        <a:solidFill>
                          <a:srgbClr val="C0C0C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65" name="Group 250"/>
                      <p:cNvGrpSpPr/>
                      <p:nvPr/>
                    </p:nvGrpSpPr>
                    <p:grpSpPr bwMode="auto">
                      <a:xfrm>
                        <a:off x="3690" y="1915"/>
                        <a:ext cx="19" cy="43"/>
                        <a:chOff x="3690" y="1915"/>
                        <a:chExt cx="19" cy="43"/>
                      </a:xfrm>
                    </p:grpSpPr>
                    <p:sp>
                      <p:nvSpPr>
                        <p:cNvPr id="3420" name="Freeform 251"/>
                        <p:cNvSpPr/>
                        <p:nvPr/>
                      </p:nvSpPr>
                      <p:spPr bwMode="auto">
                        <a:xfrm>
                          <a:off x="3690" y="1915"/>
                          <a:ext cx="19" cy="35"/>
                        </a:xfrm>
                        <a:custGeom>
                          <a:avLst/>
                          <a:gdLst>
                            <a:gd name="T0" fmla="*/ 0 w 19"/>
                            <a:gd name="T1" fmla="*/ 1 h 35"/>
                            <a:gd name="T2" fmla="*/ 1 w 19"/>
                            <a:gd name="T3" fmla="*/ 0 h 35"/>
                            <a:gd name="T4" fmla="*/ 3 w 19"/>
                            <a:gd name="T5" fmla="*/ 1 h 35"/>
                            <a:gd name="T6" fmla="*/ 5 w 19"/>
                            <a:gd name="T7" fmla="*/ 1 h 35"/>
                            <a:gd name="T8" fmla="*/ 8 w 19"/>
                            <a:gd name="T9" fmla="*/ 2 h 35"/>
                            <a:gd name="T10" fmla="*/ 9 w 19"/>
                            <a:gd name="T11" fmla="*/ 3 h 35"/>
                            <a:gd name="T12" fmla="*/ 10 w 19"/>
                            <a:gd name="T13" fmla="*/ 5 h 35"/>
                            <a:gd name="T14" fmla="*/ 11 w 19"/>
                            <a:gd name="T15" fmla="*/ 6 h 35"/>
                            <a:gd name="T16" fmla="*/ 12 w 19"/>
                            <a:gd name="T17" fmla="*/ 8 h 35"/>
                            <a:gd name="T18" fmla="*/ 13 w 19"/>
                            <a:gd name="T19" fmla="*/ 9 h 35"/>
                            <a:gd name="T20" fmla="*/ 14 w 19"/>
                            <a:gd name="T21" fmla="*/ 9 h 35"/>
                            <a:gd name="T22" fmla="*/ 14 w 19"/>
                            <a:gd name="T23" fmla="*/ 10 h 35"/>
                            <a:gd name="T24" fmla="*/ 15 w 19"/>
                            <a:gd name="T25" fmla="*/ 12 h 35"/>
                            <a:gd name="T26" fmla="*/ 16 w 19"/>
                            <a:gd name="T27" fmla="*/ 13 h 35"/>
                            <a:gd name="T28" fmla="*/ 18 w 19"/>
                            <a:gd name="T29" fmla="*/ 15 h 35"/>
                            <a:gd name="T30" fmla="*/ 18 w 19"/>
                            <a:gd name="T31" fmla="*/ 16 h 35"/>
                            <a:gd name="T32" fmla="*/ 17 w 19"/>
                            <a:gd name="T33" fmla="*/ 17 h 35"/>
                            <a:gd name="T34" fmla="*/ 16 w 19"/>
                            <a:gd name="T35" fmla="*/ 20 h 35"/>
                            <a:gd name="T36" fmla="*/ 14 w 19"/>
                            <a:gd name="T37" fmla="*/ 21 h 35"/>
                            <a:gd name="T38" fmla="*/ 14 w 19"/>
                            <a:gd name="T39" fmla="*/ 23 h 35"/>
                            <a:gd name="T40" fmla="*/ 13 w 19"/>
                            <a:gd name="T41" fmla="*/ 25 h 35"/>
                            <a:gd name="T42" fmla="*/ 11 w 19"/>
                            <a:gd name="T43" fmla="*/ 27 h 35"/>
                            <a:gd name="T44" fmla="*/ 10 w 19"/>
                            <a:gd name="T45" fmla="*/ 28 h 35"/>
                            <a:gd name="T46" fmla="*/ 8 w 19"/>
                            <a:gd name="T47" fmla="*/ 31 h 35"/>
                            <a:gd name="T48" fmla="*/ 6 w 19"/>
                            <a:gd name="T49" fmla="*/ 32 h 35"/>
                            <a:gd name="T50" fmla="*/ 3 w 19"/>
                            <a:gd name="T51" fmla="*/ 34 h 35"/>
                            <a:gd name="T52" fmla="*/ 3 w 19"/>
                            <a:gd name="T53" fmla="*/ 31 h 35"/>
                            <a:gd name="T54" fmla="*/ 2 w 19"/>
                            <a:gd name="T55" fmla="*/ 27 h 35"/>
                            <a:gd name="T56" fmla="*/ 1 w 19"/>
                            <a:gd name="T57" fmla="*/ 23 h 35"/>
                            <a:gd name="T58" fmla="*/ 1 w 19"/>
                            <a:gd name="T59" fmla="*/ 14 h 35"/>
                            <a:gd name="T60" fmla="*/ 1 w 19"/>
                            <a:gd name="T61" fmla="*/ 4 h 35"/>
                            <a:gd name="T62" fmla="*/ 0 w 19"/>
                            <a:gd name="T63" fmla="*/ 1 h 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35"/>
                            <a:gd name="T98" fmla="*/ 19 w 19"/>
                            <a:gd name="T99" fmla="*/ 35 h 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35">
                              <a:moveTo>
                                <a:pt x="0" y="1"/>
                              </a:moveTo>
                              <a:lnTo>
                                <a:pt x="1" y="0"/>
                              </a:lnTo>
                              <a:lnTo>
                                <a:pt x="3" y="1"/>
                              </a:lnTo>
                              <a:lnTo>
                                <a:pt x="5" y="1"/>
                              </a:lnTo>
                              <a:lnTo>
                                <a:pt x="8" y="2"/>
                              </a:lnTo>
                              <a:lnTo>
                                <a:pt x="9" y="3"/>
                              </a:lnTo>
                              <a:lnTo>
                                <a:pt x="10" y="5"/>
                              </a:lnTo>
                              <a:lnTo>
                                <a:pt x="11" y="6"/>
                              </a:lnTo>
                              <a:lnTo>
                                <a:pt x="12" y="8"/>
                              </a:lnTo>
                              <a:lnTo>
                                <a:pt x="13" y="9"/>
                              </a:lnTo>
                              <a:lnTo>
                                <a:pt x="14" y="9"/>
                              </a:lnTo>
                              <a:lnTo>
                                <a:pt x="14" y="10"/>
                              </a:lnTo>
                              <a:lnTo>
                                <a:pt x="15" y="12"/>
                              </a:lnTo>
                              <a:lnTo>
                                <a:pt x="16" y="13"/>
                              </a:lnTo>
                              <a:lnTo>
                                <a:pt x="18" y="15"/>
                              </a:lnTo>
                              <a:lnTo>
                                <a:pt x="18" y="16"/>
                              </a:lnTo>
                              <a:lnTo>
                                <a:pt x="17" y="17"/>
                              </a:lnTo>
                              <a:lnTo>
                                <a:pt x="16" y="20"/>
                              </a:lnTo>
                              <a:lnTo>
                                <a:pt x="14" y="21"/>
                              </a:lnTo>
                              <a:lnTo>
                                <a:pt x="14" y="23"/>
                              </a:lnTo>
                              <a:lnTo>
                                <a:pt x="13" y="25"/>
                              </a:lnTo>
                              <a:lnTo>
                                <a:pt x="11" y="27"/>
                              </a:lnTo>
                              <a:lnTo>
                                <a:pt x="10" y="28"/>
                              </a:lnTo>
                              <a:lnTo>
                                <a:pt x="8" y="31"/>
                              </a:lnTo>
                              <a:lnTo>
                                <a:pt x="6" y="32"/>
                              </a:lnTo>
                              <a:lnTo>
                                <a:pt x="3" y="34"/>
                              </a:lnTo>
                              <a:lnTo>
                                <a:pt x="3" y="31"/>
                              </a:lnTo>
                              <a:lnTo>
                                <a:pt x="2" y="27"/>
                              </a:lnTo>
                              <a:lnTo>
                                <a:pt x="1" y="23"/>
                              </a:lnTo>
                              <a:lnTo>
                                <a:pt x="1" y="14"/>
                              </a:lnTo>
                              <a:lnTo>
                                <a:pt x="1" y="4"/>
                              </a:lnTo>
                              <a:lnTo>
                                <a:pt x="0" y="1"/>
                              </a:lnTo>
                            </a:path>
                          </a:pathLst>
                        </a:custGeom>
                        <a:solidFill>
                          <a:srgbClr val="FFFFF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21" name="Freeform 252"/>
                        <p:cNvSpPr/>
                        <p:nvPr/>
                      </p:nvSpPr>
                      <p:spPr bwMode="auto">
                        <a:xfrm>
                          <a:off x="3690" y="1915"/>
                          <a:ext cx="19" cy="17"/>
                        </a:xfrm>
                        <a:custGeom>
                          <a:avLst/>
                          <a:gdLst>
                            <a:gd name="T0" fmla="*/ 0 w 19"/>
                            <a:gd name="T1" fmla="*/ 1 h 17"/>
                            <a:gd name="T2" fmla="*/ 1 w 19"/>
                            <a:gd name="T3" fmla="*/ 1 h 17"/>
                            <a:gd name="T4" fmla="*/ 3 w 19"/>
                            <a:gd name="T5" fmla="*/ 0 h 17"/>
                            <a:gd name="T6" fmla="*/ 5 w 19"/>
                            <a:gd name="T7" fmla="*/ 1 h 17"/>
                            <a:gd name="T8" fmla="*/ 7 w 19"/>
                            <a:gd name="T9" fmla="*/ 1 h 17"/>
                            <a:gd name="T10" fmla="*/ 8 w 19"/>
                            <a:gd name="T11" fmla="*/ 2 h 17"/>
                            <a:gd name="T12" fmla="*/ 9 w 19"/>
                            <a:gd name="T13" fmla="*/ 3 h 17"/>
                            <a:gd name="T14" fmla="*/ 11 w 19"/>
                            <a:gd name="T15" fmla="*/ 4 h 17"/>
                            <a:gd name="T16" fmla="*/ 11 w 19"/>
                            <a:gd name="T17" fmla="*/ 5 h 17"/>
                            <a:gd name="T18" fmla="*/ 12 w 19"/>
                            <a:gd name="T19" fmla="*/ 7 h 17"/>
                            <a:gd name="T20" fmla="*/ 13 w 19"/>
                            <a:gd name="T21" fmla="*/ 7 h 17"/>
                            <a:gd name="T22" fmla="*/ 14 w 19"/>
                            <a:gd name="T23" fmla="*/ 8 h 17"/>
                            <a:gd name="T24" fmla="*/ 15 w 19"/>
                            <a:gd name="T25" fmla="*/ 9 h 17"/>
                            <a:gd name="T26" fmla="*/ 15 w 19"/>
                            <a:gd name="T27" fmla="*/ 10 h 17"/>
                            <a:gd name="T28" fmla="*/ 16 w 19"/>
                            <a:gd name="T29" fmla="*/ 10 h 17"/>
                            <a:gd name="T30" fmla="*/ 17 w 19"/>
                            <a:gd name="T31" fmla="*/ 11 h 17"/>
                            <a:gd name="T32" fmla="*/ 18 w 19"/>
                            <a:gd name="T33" fmla="*/ 12 h 17"/>
                            <a:gd name="T34" fmla="*/ 18 w 19"/>
                            <a:gd name="T35" fmla="*/ 14 h 17"/>
                            <a:gd name="T36" fmla="*/ 18 w 19"/>
                            <a:gd name="T37" fmla="*/ 14 h 17"/>
                            <a:gd name="T38" fmla="*/ 17 w 19"/>
                            <a:gd name="T39" fmla="*/ 16 h 17"/>
                            <a:gd name="T40" fmla="*/ 17 w 19"/>
                            <a:gd name="T41" fmla="*/ 14 h 17"/>
                            <a:gd name="T42" fmla="*/ 17 w 19"/>
                            <a:gd name="T43" fmla="*/ 13 h 17"/>
                            <a:gd name="T44" fmla="*/ 16 w 19"/>
                            <a:gd name="T45" fmla="*/ 12 h 17"/>
                            <a:gd name="T46" fmla="*/ 15 w 19"/>
                            <a:gd name="T47" fmla="*/ 12 h 17"/>
                            <a:gd name="T48" fmla="*/ 14 w 19"/>
                            <a:gd name="T49" fmla="*/ 11 h 17"/>
                            <a:gd name="T50" fmla="*/ 13 w 19"/>
                            <a:gd name="T51" fmla="*/ 10 h 17"/>
                            <a:gd name="T52" fmla="*/ 12 w 19"/>
                            <a:gd name="T53" fmla="*/ 9 h 17"/>
                            <a:gd name="T54" fmla="*/ 11 w 19"/>
                            <a:gd name="T55" fmla="*/ 8 h 17"/>
                            <a:gd name="T56" fmla="*/ 11 w 19"/>
                            <a:gd name="T57" fmla="*/ 7 h 17"/>
                            <a:gd name="T58" fmla="*/ 9 w 19"/>
                            <a:gd name="T59" fmla="*/ 6 h 17"/>
                            <a:gd name="T60" fmla="*/ 8 w 19"/>
                            <a:gd name="T61" fmla="*/ 5 h 17"/>
                            <a:gd name="T62" fmla="*/ 7 w 19"/>
                            <a:gd name="T63" fmla="*/ 5 h 17"/>
                            <a:gd name="T64" fmla="*/ 5 w 19"/>
                            <a:gd name="T65" fmla="*/ 3 h 17"/>
                            <a:gd name="T66" fmla="*/ 5 w 19"/>
                            <a:gd name="T67" fmla="*/ 2 h 17"/>
                            <a:gd name="T68" fmla="*/ 4 w 19"/>
                            <a:gd name="T69" fmla="*/ 2 h 17"/>
                            <a:gd name="T70" fmla="*/ 3 w 19"/>
                            <a:gd name="T71" fmla="*/ 1 h 17"/>
                            <a:gd name="T72" fmla="*/ 1 w 19"/>
                            <a:gd name="T73" fmla="*/ 1 h 17"/>
                            <a:gd name="T74" fmla="*/ 0 w 19"/>
                            <a:gd name="T75" fmla="*/ 1 h 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
                            <a:gd name="T115" fmla="*/ 0 h 17"/>
                            <a:gd name="T116" fmla="*/ 19 w 19"/>
                            <a:gd name="T117" fmla="*/ 17 h 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 h="17">
                              <a:moveTo>
                                <a:pt x="0" y="1"/>
                              </a:moveTo>
                              <a:lnTo>
                                <a:pt x="1" y="1"/>
                              </a:lnTo>
                              <a:lnTo>
                                <a:pt x="3" y="0"/>
                              </a:lnTo>
                              <a:lnTo>
                                <a:pt x="5" y="1"/>
                              </a:lnTo>
                              <a:lnTo>
                                <a:pt x="7" y="1"/>
                              </a:lnTo>
                              <a:lnTo>
                                <a:pt x="8" y="2"/>
                              </a:lnTo>
                              <a:lnTo>
                                <a:pt x="9" y="3"/>
                              </a:lnTo>
                              <a:lnTo>
                                <a:pt x="11" y="4"/>
                              </a:lnTo>
                              <a:lnTo>
                                <a:pt x="11" y="5"/>
                              </a:lnTo>
                              <a:lnTo>
                                <a:pt x="12" y="7"/>
                              </a:lnTo>
                              <a:lnTo>
                                <a:pt x="13" y="7"/>
                              </a:lnTo>
                              <a:lnTo>
                                <a:pt x="14" y="8"/>
                              </a:lnTo>
                              <a:lnTo>
                                <a:pt x="15" y="9"/>
                              </a:lnTo>
                              <a:lnTo>
                                <a:pt x="15" y="10"/>
                              </a:lnTo>
                              <a:lnTo>
                                <a:pt x="16" y="10"/>
                              </a:lnTo>
                              <a:lnTo>
                                <a:pt x="17" y="11"/>
                              </a:lnTo>
                              <a:lnTo>
                                <a:pt x="18" y="12"/>
                              </a:lnTo>
                              <a:lnTo>
                                <a:pt x="18" y="14"/>
                              </a:lnTo>
                              <a:lnTo>
                                <a:pt x="17" y="16"/>
                              </a:lnTo>
                              <a:lnTo>
                                <a:pt x="17" y="14"/>
                              </a:lnTo>
                              <a:lnTo>
                                <a:pt x="17" y="13"/>
                              </a:lnTo>
                              <a:lnTo>
                                <a:pt x="16" y="12"/>
                              </a:lnTo>
                              <a:lnTo>
                                <a:pt x="15" y="12"/>
                              </a:lnTo>
                              <a:lnTo>
                                <a:pt x="14" y="11"/>
                              </a:lnTo>
                              <a:lnTo>
                                <a:pt x="13" y="10"/>
                              </a:lnTo>
                              <a:lnTo>
                                <a:pt x="12" y="9"/>
                              </a:lnTo>
                              <a:lnTo>
                                <a:pt x="11" y="8"/>
                              </a:lnTo>
                              <a:lnTo>
                                <a:pt x="11" y="7"/>
                              </a:lnTo>
                              <a:lnTo>
                                <a:pt x="9" y="6"/>
                              </a:lnTo>
                              <a:lnTo>
                                <a:pt x="8" y="5"/>
                              </a:lnTo>
                              <a:lnTo>
                                <a:pt x="7" y="5"/>
                              </a:lnTo>
                              <a:lnTo>
                                <a:pt x="5" y="3"/>
                              </a:lnTo>
                              <a:lnTo>
                                <a:pt x="5" y="2"/>
                              </a:lnTo>
                              <a:lnTo>
                                <a:pt x="4" y="2"/>
                              </a:lnTo>
                              <a:lnTo>
                                <a:pt x="3" y="1"/>
                              </a:lnTo>
                              <a:lnTo>
                                <a:pt x="1" y="1"/>
                              </a:lnTo>
                              <a:lnTo>
                                <a:pt x="0" y="1"/>
                              </a:lnTo>
                            </a:path>
                          </a:pathLst>
                        </a:custGeom>
                        <a:solidFill>
                          <a:srgbClr val="C0C0C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22" name="Freeform 253"/>
                        <p:cNvSpPr/>
                        <p:nvPr/>
                      </p:nvSpPr>
                      <p:spPr bwMode="auto">
                        <a:xfrm>
                          <a:off x="3692" y="1941"/>
                          <a:ext cx="17" cy="17"/>
                        </a:xfrm>
                        <a:custGeom>
                          <a:avLst/>
                          <a:gdLst>
                            <a:gd name="T0" fmla="*/ 16 w 17"/>
                            <a:gd name="T1" fmla="*/ 0 h 17"/>
                            <a:gd name="T2" fmla="*/ 14 w 17"/>
                            <a:gd name="T3" fmla="*/ 1 h 17"/>
                            <a:gd name="T4" fmla="*/ 14 w 17"/>
                            <a:gd name="T5" fmla="*/ 3 h 17"/>
                            <a:gd name="T6" fmla="*/ 13 w 17"/>
                            <a:gd name="T7" fmla="*/ 6 h 17"/>
                            <a:gd name="T8" fmla="*/ 10 w 17"/>
                            <a:gd name="T9" fmla="*/ 8 h 17"/>
                            <a:gd name="T10" fmla="*/ 8 w 17"/>
                            <a:gd name="T11" fmla="*/ 9 h 17"/>
                            <a:gd name="T12" fmla="*/ 7 w 17"/>
                            <a:gd name="T13" fmla="*/ 11 h 17"/>
                            <a:gd name="T14" fmla="*/ 5 w 17"/>
                            <a:gd name="T15" fmla="*/ 12 h 17"/>
                            <a:gd name="T16" fmla="*/ 1 w 17"/>
                            <a:gd name="T17" fmla="*/ 14 h 17"/>
                            <a:gd name="T18" fmla="*/ 1 w 17"/>
                            <a:gd name="T19" fmla="*/ 12 h 17"/>
                            <a:gd name="T20" fmla="*/ 1 w 17"/>
                            <a:gd name="T21" fmla="*/ 9 h 17"/>
                            <a:gd name="T22" fmla="*/ 0 w 17"/>
                            <a:gd name="T23" fmla="*/ 8 h 17"/>
                            <a:gd name="T24" fmla="*/ 0 w 17"/>
                            <a:gd name="T25" fmla="*/ 9 h 17"/>
                            <a:gd name="T26" fmla="*/ 1 w 17"/>
                            <a:gd name="T27" fmla="*/ 11 h 17"/>
                            <a:gd name="T28" fmla="*/ 1 w 17"/>
                            <a:gd name="T29" fmla="*/ 14 h 17"/>
                            <a:gd name="T30" fmla="*/ 1 w 17"/>
                            <a:gd name="T31" fmla="*/ 16 h 17"/>
                            <a:gd name="T32" fmla="*/ 1 w 17"/>
                            <a:gd name="T33" fmla="*/ 14 h 17"/>
                            <a:gd name="T34" fmla="*/ 2 w 17"/>
                            <a:gd name="T35" fmla="*/ 14 h 17"/>
                            <a:gd name="T36" fmla="*/ 5 w 17"/>
                            <a:gd name="T37" fmla="*/ 14 h 17"/>
                            <a:gd name="T38" fmla="*/ 7 w 17"/>
                            <a:gd name="T39" fmla="*/ 12 h 17"/>
                            <a:gd name="T40" fmla="*/ 8 w 17"/>
                            <a:gd name="T41" fmla="*/ 12 h 17"/>
                            <a:gd name="T42" fmla="*/ 10 w 17"/>
                            <a:gd name="T43" fmla="*/ 11 h 17"/>
                            <a:gd name="T44" fmla="*/ 11 w 17"/>
                            <a:gd name="T45" fmla="*/ 9 h 17"/>
                            <a:gd name="T46" fmla="*/ 13 w 17"/>
                            <a:gd name="T47" fmla="*/ 6 h 17"/>
                            <a:gd name="T48" fmla="*/ 14 w 17"/>
                            <a:gd name="T49" fmla="*/ 4 h 17"/>
                            <a:gd name="T50" fmla="*/ 14 w 17"/>
                            <a:gd name="T51" fmla="*/ 3 h 17"/>
                            <a:gd name="T52" fmla="*/ 16 w 17"/>
                            <a:gd name="T53" fmla="*/ 1 h 17"/>
                            <a:gd name="T54" fmla="*/ 16 w 17"/>
                            <a:gd name="T55" fmla="*/ 0 h 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
                            <a:gd name="T85" fmla="*/ 0 h 17"/>
                            <a:gd name="T86" fmla="*/ 17 w 17"/>
                            <a:gd name="T87" fmla="*/ 17 h 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 h="17">
                              <a:moveTo>
                                <a:pt x="16" y="0"/>
                              </a:moveTo>
                              <a:lnTo>
                                <a:pt x="14" y="1"/>
                              </a:lnTo>
                              <a:lnTo>
                                <a:pt x="14" y="3"/>
                              </a:lnTo>
                              <a:lnTo>
                                <a:pt x="13" y="6"/>
                              </a:lnTo>
                              <a:lnTo>
                                <a:pt x="10" y="8"/>
                              </a:lnTo>
                              <a:lnTo>
                                <a:pt x="8" y="9"/>
                              </a:lnTo>
                              <a:lnTo>
                                <a:pt x="7" y="11"/>
                              </a:lnTo>
                              <a:lnTo>
                                <a:pt x="5" y="12"/>
                              </a:lnTo>
                              <a:lnTo>
                                <a:pt x="1" y="14"/>
                              </a:lnTo>
                              <a:lnTo>
                                <a:pt x="1" y="12"/>
                              </a:lnTo>
                              <a:lnTo>
                                <a:pt x="1" y="9"/>
                              </a:lnTo>
                              <a:lnTo>
                                <a:pt x="0" y="8"/>
                              </a:lnTo>
                              <a:lnTo>
                                <a:pt x="0" y="9"/>
                              </a:lnTo>
                              <a:lnTo>
                                <a:pt x="1" y="11"/>
                              </a:lnTo>
                              <a:lnTo>
                                <a:pt x="1" y="14"/>
                              </a:lnTo>
                              <a:lnTo>
                                <a:pt x="1" y="16"/>
                              </a:lnTo>
                              <a:lnTo>
                                <a:pt x="1" y="14"/>
                              </a:lnTo>
                              <a:lnTo>
                                <a:pt x="2" y="14"/>
                              </a:lnTo>
                              <a:lnTo>
                                <a:pt x="5" y="14"/>
                              </a:lnTo>
                              <a:lnTo>
                                <a:pt x="7" y="12"/>
                              </a:lnTo>
                              <a:lnTo>
                                <a:pt x="8" y="12"/>
                              </a:lnTo>
                              <a:lnTo>
                                <a:pt x="10" y="11"/>
                              </a:lnTo>
                              <a:lnTo>
                                <a:pt x="11" y="9"/>
                              </a:lnTo>
                              <a:lnTo>
                                <a:pt x="13" y="6"/>
                              </a:lnTo>
                              <a:lnTo>
                                <a:pt x="14" y="4"/>
                              </a:lnTo>
                              <a:lnTo>
                                <a:pt x="14" y="3"/>
                              </a:lnTo>
                              <a:lnTo>
                                <a:pt x="16" y="1"/>
                              </a:lnTo>
                              <a:lnTo>
                                <a:pt x="16" y="0"/>
                              </a:lnTo>
                            </a:path>
                          </a:pathLst>
                        </a:custGeom>
                        <a:solidFill>
                          <a:srgbClr val="5F5F5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grpSp>
            </p:grpSp>
          </p:grpSp>
          <p:sp>
            <p:nvSpPr>
              <p:cNvPr id="3411" name="Freeform 254"/>
              <p:cNvSpPr/>
              <p:nvPr/>
            </p:nvSpPr>
            <p:spPr bwMode="auto">
              <a:xfrm>
                <a:off x="3472" y="1985"/>
                <a:ext cx="17" cy="1"/>
              </a:xfrm>
              <a:custGeom>
                <a:avLst/>
                <a:gdLst>
                  <a:gd name="T0" fmla="*/ 0 w 17"/>
                  <a:gd name="T1" fmla="*/ 0 h 1"/>
                  <a:gd name="T2" fmla="*/ 0 w 17"/>
                  <a:gd name="T3" fmla="*/ 0 h 1"/>
                  <a:gd name="T4" fmla="*/ 0 w 17"/>
                  <a:gd name="T5" fmla="*/ 0 h 1"/>
                  <a:gd name="T6" fmla="*/ 0 w 17"/>
                  <a:gd name="T7" fmla="*/ 0 h 1"/>
                  <a:gd name="T8" fmla="*/ 16 w 17"/>
                  <a:gd name="T9" fmla="*/ 0 h 1"/>
                  <a:gd name="T10" fmla="*/ 16 w 17"/>
                  <a:gd name="T11" fmla="*/ 0 h 1"/>
                  <a:gd name="T12" fmla="*/ 16 w 17"/>
                  <a:gd name="T13" fmla="*/ 0 h 1"/>
                  <a:gd name="T14" fmla="*/ 16 w 17"/>
                  <a:gd name="T15" fmla="*/ 0 h 1"/>
                  <a:gd name="T16" fmla="*/ 0 w 17"/>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
                  <a:gd name="T29" fmla="*/ 17 w 17"/>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
                    <a:moveTo>
                      <a:pt x="0" y="0"/>
                    </a:moveTo>
                    <a:lnTo>
                      <a:pt x="0" y="0"/>
                    </a:lnTo>
                    <a:lnTo>
                      <a:pt x="16" y="0"/>
                    </a:lnTo>
                    <a:lnTo>
                      <a:pt x="0"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150" name="Rectangle 255"/>
            <p:cNvSpPr>
              <a:spLocks noChangeArrowheads="1"/>
            </p:cNvSpPr>
            <p:nvPr/>
          </p:nvSpPr>
          <p:spPr bwMode="auto">
            <a:xfrm>
              <a:off x="3284" y="1670"/>
              <a:ext cx="433" cy="215"/>
            </a:xfrm>
            <a:prstGeom prst="rect">
              <a:avLst/>
            </a:prstGeom>
            <a:noFill/>
            <a:ln w="9525">
              <a:noFill/>
              <a:miter lim="800000"/>
            </a:ln>
            <a:effectLst/>
          </p:spPr>
          <p:txBody>
            <a:bodyPr wrap="none" lIns="34925" tIns="17462" rIns="34925" bIns="17462">
              <a:spAutoFit/>
            </a:bodyPr>
            <a:lstStyle/>
            <a:p>
              <a:pPr defTabSz="240030" eaLnBrk="0" hangingPunct="0">
                <a:lnSpc>
                  <a:spcPct val="85000"/>
                </a:lnSpc>
                <a:defRPr/>
              </a:pPr>
              <a:r>
                <a:rPr lang="en-US" altLang="zh-CN" sz="1200" dirty="0">
                  <a:solidFill>
                    <a:schemeClr val="accent2"/>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OK !</a:t>
              </a:r>
              <a:endParaRPr lang="en-US" altLang="zh-CN" sz="1200" dirty="0">
                <a:solidFill>
                  <a:schemeClr val="accent2"/>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sp>
        <p:nvSpPr>
          <p:cNvPr id="255" name="Rectangle 256"/>
          <p:cNvSpPr>
            <a:spLocks noChangeArrowheads="1"/>
          </p:cNvSpPr>
          <p:nvPr/>
        </p:nvSpPr>
        <p:spPr bwMode="auto">
          <a:xfrm>
            <a:off x="2070101" y="2118519"/>
            <a:ext cx="682880" cy="233526"/>
          </a:xfrm>
          <a:prstGeom prst="rect">
            <a:avLst/>
          </a:prstGeom>
          <a:noFill/>
          <a:ln w="9525">
            <a:noFill/>
            <a:miter lim="800000"/>
          </a:ln>
          <a:effectLst/>
        </p:spPr>
        <p:txBody>
          <a:bodyPr wrap="none" lIns="65088" tIns="33338" rIns="65088" bIns="33338">
            <a:spAutoFit/>
          </a:bodyPr>
          <a:lstStyle/>
          <a:p>
            <a:pPr defTabSz="360680" eaLnBrk="0" hangingPunct="0">
              <a:lnSpc>
                <a:spcPct val="90000"/>
              </a:lnSpc>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供应商</a:t>
            </a:r>
            <a:r>
              <a:rPr lang="en-US" altLang="zh-CN" sz="1200">
                <a:effectLst>
                  <a:outerShdw blurRad="38100" dist="38100" dir="2700000" algn="tl">
                    <a:srgbClr val="C0C0C0"/>
                  </a:outerShdw>
                </a:effectLst>
                <a:latin typeface="微软雅黑" panose="020B0503020204020204" pitchFamily="34" charset="-122"/>
                <a:ea typeface="微软雅黑" panose="020B0503020204020204" pitchFamily="34" charset="-122"/>
              </a:rPr>
              <a:t>2</a:t>
            </a:r>
            <a:endParaRPr lang="en-US" altLang="zh-CN"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66" name="Group 257"/>
          <p:cNvGrpSpPr/>
          <p:nvPr/>
        </p:nvGrpSpPr>
        <p:grpSpPr bwMode="auto">
          <a:xfrm>
            <a:off x="1676400" y="2419845"/>
            <a:ext cx="268288" cy="223913"/>
            <a:chOff x="1704" y="1967"/>
            <a:chExt cx="301" cy="250"/>
          </a:xfrm>
        </p:grpSpPr>
        <p:grpSp>
          <p:nvGrpSpPr>
            <p:cNvPr id="67" name="Group 258"/>
            <p:cNvGrpSpPr/>
            <p:nvPr/>
          </p:nvGrpSpPr>
          <p:grpSpPr bwMode="auto">
            <a:xfrm>
              <a:off x="1748" y="1969"/>
              <a:ext cx="208" cy="248"/>
              <a:chOff x="1748" y="1969"/>
              <a:chExt cx="208" cy="248"/>
            </a:xfrm>
          </p:grpSpPr>
          <p:sp>
            <p:nvSpPr>
              <p:cNvPr id="3404" name="AutoShape 259"/>
              <p:cNvSpPr>
                <a:spLocks noChangeArrowheads="1"/>
              </p:cNvSpPr>
              <p:nvPr/>
            </p:nvSpPr>
            <p:spPr bwMode="auto">
              <a:xfrm>
                <a:off x="1748" y="1969"/>
                <a:ext cx="208" cy="220"/>
              </a:xfrm>
              <a:prstGeom prst="roundRect">
                <a:avLst>
                  <a:gd name="adj" fmla="val 12074"/>
                </a:avLst>
              </a:prstGeom>
              <a:gradFill rotWithShape="0">
                <a:gsLst>
                  <a:gs pos="0">
                    <a:srgbClr val="FFFFFF"/>
                  </a:gs>
                  <a:gs pos="100000">
                    <a:srgbClr val="CCCCCC"/>
                  </a:gs>
                </a:gsLst>
                <a:lin ang="5400000" scaled="1"/>
              </a:gra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262" name="Rectangle 260"/>
              <p:cNvSpPr>
                <a:spLocks noChangeArrowheads="1"/>
              </p:cNvSpPr>
              <p:nvPr/>
            </p:nvSpPr>
            <p:spPr bwMode="auto">
              <a:xfrm>
                <a:off x="1768" y="1988"/>
                <a:ext cx="180" cy="229"/>
              </a:xfrm>
              <a:prstGeom prst="rect">
                <a:avLst/>
              </a:prstGeom>
              <a:noFill/>
              <a:ln w="9525">
                <a:noFill/>
                <a:miter lim="800000"/>
              </a:ln>
              <a:effectLst/>
            </p:spPr>
            <p:txBody>
              <a:bodyPr wrap="none" lIns="41275" tIns="19050" rIns="41275" bIns="19050">
                <a:spAutoFit/>
              </a:bodyPr>
              <a:lstStyle/>
              <a:p>
                <a:pPr defTabSz="200025" eaLnBrk="0" hangingPunct="0">
                  <a:lnSpc>
                    <a:spcPct val="90000"/>
                  </a:lnSpc>
                  <a:defRPr/>
                </a:pPr>
                <a:r>
                  <a:rPr lang="en-US" altLang="zh-CN" sz="1200" dirty="0">
                    <a:solidFill>
                      <a:schemeClr val="accent2"/>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endParaRPr lang="en-US" altLang="zh-CN" sz="1200" dirty="0">
                  <a:solidFill>
                    <a:schemeClr val="accent2"/>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grpSp>
          <p:nvGrpSpPr>
            <p:cNvPr id="68" name="Group 261"/>
            <p:cNvGrpSpPr/>
            <p:nvPr/>
          </p:nvGrpSpPr>
          <p:grpSpPr bwMode="auto">
            <a:xfrm>
              <a:off x="1704" y="1967"/>
              <a:ext cx="301" cy="185"/>
              <a:chOff x="1704" y="1967"/>
              <a:chExt cx="301" cy="185"/>
            </a:xfrm>
          </p:grpSpPr>
          <p:sp>
            <p:nvSpPr>
              <p:cNvPr id="3402" name="Freeform 262"/>
              <p:cNvSpPr/>
              <p:nvPr/>
            </p:nvSpPr>
            <p:spPr bwMode="auto">
              <a:xfrm>
                <a:off x="1704" y="1982"/>
                <a:ext cx="301" cy="170"/>
              </a:xfrm>
              <a:custGeom>
                <a:avLst/>
                <a:gdLst>
                  <a:gd name="T0" fmla="*/ 0 w 301"/>
                  <a:gd name="T1" fmla="*/ 0 h 170"/>
                  <a:gd name="T2" fmla="*/ 300 w 301"/>
                  <a:gd name="T3" fmla="*/ 169 h 170"/>
                  <a:gd name="T4" fmla="*/ 300 w 301"/>
                  <a:gd name="T5" fmla="*/ 169 h 170"/>
                  <a:gd name="T6" fmla="*/ 0 60000 65536"/>
                  <a:gd name="T7" fmla="*/ 0 60000 65536"/>
                  <a:gd name="T8" fmla="*/ 0 60000 65536"/>
                  <a:gd name="T9" fmla="*/ 0 w 301"/>
                  <a:gd name="T10" fmla="*/ 0 h 170"/>
                  <a:gd name="T11" fmla="*/ 301 w 301"/>
                  <a:gd name="T12" fmla="*/ 170 h 170"/>
                </a:gdLst>
                <a:ahLst/>
                <a:cxnLst>
                  <a:cxn ang="T6">
                    <a:pos x="T0" y="T1"/>
                  </a:cxn>
                  <a:cxn ang="T7">
                    <a:pos x="T2" y="T3"/>
                  </a:cxn>
                  <a:cxn ang="T8">
                    <a:pos x="T4" y="T5"/>
                  </a:cxn>
                </a:cxnLst>
                <a:rect l="T9" t="T10" r="T11" b="T12"/>
                <a:pathLst>
                  <a:path w="301" h="170">
                    <a:moveTo>
                      <a:pt x="0" y="0"/>
                    </a:moveTo>
                    <a:lnTo>
                      <a:pt x="300" y="169"/>
                    </a:lnTo>
                  </a:path>
                </a:pathLst>
              </a:custGeom>
              <a:noFill/>
              <a:ln w="25400" cap="rnd" cmpd="sng">
                <a:solidFill>
                  <a:schemeClr val="tx2"/>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sp>
            <p:nvSpPr>
              <p:cNvPr id="3403" name="Freeform 263"/>
              <p:cNvSpPr/>
              <p:nvPr/>
            </p:nvSpPr>
            <p:spPr bwMode="auto">
              <a:xfrm>
                <a:off x="1732" y="1967"/>
                <a:ext cx="245" cy="185"/>
              </a:xfrm>
              <a:custGeom>
                <a:avLst/>
                <a:gdLst>
                  <a:gd name="T0" fmla="*/ 0 w 245"/>
                  <a:gd name="T1" fmla="*/ 184 h 185"/>
                  <a:gd name="T2" fmla="*/ 244 w 245"/>
                  <a:gd name="T3" fmla="*/ 0 h 185"/>
                  <a:gd name="T4" fmla="*/ 0 60000 65536"/>
                  <a:gd name="T5" fmla="*/ 0 60000 65536"/>
                  <a:gd name="T6" fmla="*/ 0 w 245"/>
                  <a:gd name="T7" fmla="*/ 0 h 185"/>
                  <a:gd name="T8" fmla="*/ 245 w 245"/>
                  <a:gd name="T9" fmla="*/ 185 h 185"/>
                </a:gdLst>
                <a:ahLst/>
                <a:cxnLst>
                  <a:cxn ang="T4">
                    <a:pos x="T0" y="T1"/>
                  </a:cxn>
                  <a:cxn ang="T5">
                    <a:pos x="T2" y="T3"/>
                  </a:cxn>
                </a:cxnLst>
                <a:rect l="T6" t="T7" r="T8" b="T9"/>
                <a:pathLst>
                  <a:path w="245" h="185">
                    <a:moveTo>
                      <a:pt x="0" y="184"/>
                    </a:moveTo>
                    <a:lnTo>
                      <a:pt x="244" y="0"/>
                    </a:lnTo>
                  </a:path>
                </a:pathLst>
              </a:custGeom>
              <a:noFill/>
              <a:ln w="25400" cap="rnd" cmpd="sng">
                <a:solidFill>
                  <a:schemeClr val="tx2"/>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69" name="Group 264"/>
          <p:cNvGrpSpPr/>
          <p:nvPr/>
        </p:nvGrpSpPr>
        <p:grpSpPr bwMode="auto">
          <a:xfrm>
            <a:off x="2182814" y="2411586"/>
            <a:ext cx="187325" cy="232172"/>
            <a:chOff x="2272" y="1971"/>
            <a:chExt cx="208" cy="260"/>
          </a:xfrm>
        </p:grpSpPr>
        <p:sp>
          <p:nvSpPr>
            <p:cNvPr id="3398" name="AutoShape 265"/>
            <p:cNvSpPr>
              <a:spLocks noChangeArrowheads="1"/>
            </p:cNvSpPr>
            <p:nvPr/>
          </p:nvSpPr>
          <p:spPr bwMode="auto">
            <a:xfrm>
              <a:off x="2272" y="1976"/>
              <a:ext cx="208" cy="220"/>
            </a:xfrm>
            <a:prstGeom prst="roundRect">
              <a:avLst>
                <a:gd name="adj" fmla="val 12074"/>
              </a:avLst>
            </a:prstGeom>
            <a:gradFill rotWithShape="0">
              <a:gsLst>
                <a:gs pos="0">
                  <a:srgbClr val="FFFFFF"/>
                </a:gs>
                <a:gs pos="100000">
                  <a:srgbClr val="CCCCCC"/>
                </a:gs>
              </a:gsLst>
              <a:lin ang="5400000" scaled="1"/>
            </a:gra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399" name="Freeform 266"/>
            <p:cNvSpPr/>
            <p:nvPr/>
          </p:nvSpPr>
          <p:spPr bwMode="auto">
            <a:xfrm>
              <a:off x="2289" y="1971"/>
              <a:ext cx="178" cy="260"/>
            </a:xfrm>
            <a:custGeom>
              <a:avLst/>
              <a:gdLst>
                <a:gd name="T0" fmla="*/ 20 w 178"/>
                <a:gd name="T1" fmla="*/ 121 h 260"/>
                <a:gd name="T2" fmla="*/ 0 w 178"/>
                <a:gd name="T3" fmla="*/ 191 h 260"/>
                <a:gd name="T4" fmla="*/ 69 w 178"/>
                <a:gd name="T5" fmla="*/ 259 h 260"/>
                <a:gd name="T6" fmla="*/ 177 w 178"/>
                <a:gd name="T7" fmla="*/ 30 h 260"/>
                <a:gd name="T8" fmla="*/ 177 w 178"/>
                <a:gd name="T9" fmla="*/ 0 h 260"/>
                <a:gd name="T10" fmla="*/ 56 w 178"/>
                <a:gd name="T11" fmla="*/ 193 h 260"/>
                <a:gd name="T12" fmla="*/ 20 w 178"/>
                <a:gd name="T13" fmla="*/ 121 h 260"/>
                <a:gd name="T14" fmla="*/ 0 60000 65536"/>
                <a:gd name="T15" fmla="*/ 0 60000 65536"/>
                <a:gd name="T16" fmla="*/ 0 60000 65536"/>
                <a:gd name="T17" fmla="*/ 0 60000 65536"/>
                <a:gd name="T18" fmla="*/ 0 60000 65536"/>
                <a:gd name="T19" fmla="*/ 0 60000 65536"/>
                <a:gd name="T20" fmla="*/ 0 60000 65536"/>
                <a:gd name="T21" fmla="*/ 0 w 178"/>
                <a:gd name="T22" fmla="*/ 0 h 260"/>
                <a:gd name="T23" fmla="*/ 178 w 178"/>
                <a:gd name="T24" fmla="*/ 260 h 2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260">
                  <a:moveTo>
                    <a:pt x="20" y="121"/>
                  </a:moveTo>
                  <a:lnTo>
                    <a:pt x="0" y="191"/>
                  </a:lnTo>
                  <a:lnTo>
                    <a:pt x="69" y="259"/>
                  </a:lnTo>
                  <a:lnTo>
                    <a:pt x="177" y="30"/>
                  </a:lnTo>
                  <a:lnTo>
                    <a:pt x="177" y="0"/>
                  </a:lnTo>
                  <a:lnTo>
                    <a:pt x="56" y="193"/>
                  </a:lnTo>
                  <a:lnTo>
                    <a:pt x="20" y="121"/>
                  </a:lnTo>
                </a:path>
              </a:pathLst>
            </a:custGeom>
            <a:solidFill>
              <a:schemeClr val="accent2"/>
            </a:solidFill>
            <a:ln w="12700" cap="rnd" cmpd="sng">
              <a:solidFill>
                <a:schemeClr val="tx2"/>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aphicFrame>
        <p:nvGraphicFramePr>
          <p:cNvPr id="3074" name="Object 3"/>
          <p:cNvGraphicFramePr/>
          <p:nvPr/>
        </p:nvGraphicFramePr>
        <p:xfrm>
          <a:off x="2068514" y="1876822"/>
          <a:ext cx="433387" cy="226219"/>
        </p:xfrm>
        <a:graphic>
          <a:graphicData uri="http://schemas.openxmlformats.org/presentationml/2006/ole">
            <mc:AlternateContent xmlns:mc="http://schemas.openxmlformats.org/markup-compatibility/2006">
              <mc:Choice xmlns:v="urn:schemas-microsoft-com:vml" Requires="v">
                <p:oleObj spid="_x0000_s12774" name="CorelDRAW!" r:id="rId3" imgW="1102360" imgH="572770" progId="">
                  <p:embed/>
                </p:oleObj>
              </mc:Choice>
              <mc:Fallback>
                <p:oleObj name="CorelDRAW!" r:id="rId3" imgW="1102360" imgH="572770" progId="">
                  <p:embed/>
                  <p:pic>
                    <p:nvPicPr>
                      <p:cNvPr id="0" name="Objec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514" y="1876822"/>
                        <a:ext cx="433387" cy="22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4"/>
          <p:cNvGraphicFramePr/>
          <p:nvPr/>
        </p:nvGraphicFramePr>
        <p:xfrm>
          <a:off x="1597025" y="1876822"/>
          <a:ext cx="433388" cy="226219"/>
        </p:xfrm>
        <a:graphic>
          <a:graphicData uri="http://schemas.openxmlformats.org/presentationml/2006/ole">
            <mc:AlternateContent xmlns:mc="http://schemas.openxmlformats.org/markup-compatibility/2006">
              <mc:Choice xmlns:v="urn:schemas-microsoft-com:vml" Requires="v">
                <p:oleObj spid="_x0000_s12775" name="CorelDRAW!" r:id="rId5" imgW="1102360" imgH="572770" progId="">
                  <p:embed/>
                </p:oleObj>
              </mc:Choice>
              <mc:Fallback>
                <p:oleObj name="CorelDRAW!" r:id="rId5" imgW="1102360" imgH="572770" progId="">
                  <p:embed/>
                  <p:pic>
                    <p:nvPicPr>
                      <p:cNvPr id="0" name="Object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7025" y="1876822"/>
                        <a:ext cx="433388" cy="22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8" name="Rectangle 269"/>
          <p:cNvSpPr>
            <a:spLocks noChangeArrowheads="1"/>
          </p:cNvSpPr>
          <p:nvPr/>
        </p:nvSpPr>
        <p:spPr bwMode="auto">
          <a:xfrm>
            <a:off x="1479551" y="2118519"/>
            <a:ext cx="682880" cy="233526"/>
          </a:xfrm>
          <a:prstGeom prst="rect">
            <a:avLst/>
          </a:prstGeom>
          <a:noFill/>
          <a:ln w="9525">
            <a:noFill/>
            <a:miter lim="800000"/>
          </a:ln>
          <a:effectLst/>
        </p:spPr>
        <p:txBody>
          <a:bodyPr wrap="none" lIns="65088" tIns="33338" rIns="65088" bIns="33338">
            <a:spAutoFit/>
          </a:bodyPr>
          <a:lstStyle/>
          <a:p>
            <a:pPr defTabSz="360680" eaLnBrk="0" hangingPunct="0">
              <a:lnSpc>
                <a:spcPct val="90000"/>
              </a:lnSpc>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供应商</a:t>
            </a:r>
            <a:r>
              <a:rPr lang="en-US" altLang="zh-CN" sz="1200">
                <a:effectLst>
                  <a:outerShdw blurRad="38100" dist="38100" dir="2700000" algn="tl">
                    <a:srgbClr val="C0C0C0"/>
                  </a:outerShdw>
                </a:effectLst>
                <a:latin typeface="微软雅黑" panose="020B0503020204020204" pitchFamily="34" charset="-122"/>
                <a:ea typeface="微软雅黑" panose="020B0503020204020204" pitchFamily="34" charset="-122"/>
              </a:rPr>
              <a:t>1</a:t>
            </a:r>
            <a:endParaRPr lang="en-US" altLang="zh-CN"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124" name="Rectangle 277"/>
          <p:cNvSpPr>
            <a:spLocks noChangeArrowheads="1"/>
          </p:cNvSpPr>
          <p:nvPr/>
        </p:nvSpPr>
        <p:spPr bwMode="auto">
          <a:xfrm>
            <a:off x="7821613" y="2946003"/>
            <a:ext cx="963612" cy="1930003"/>
          </a:xfrm>
          <a:prstGeom prst="rect">
            <a:avLst/>
          </a:prstGeom>
          <a:solidFill>
            <a:srgbClr val="A4B6F1"/>
          </a:solidFill>
          <a:ln w="9525">
            <a:noFill/>
            <a:miter lim="800000"/>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26" name="Freeform 285"/>
          <p:cNvSpPr/>
          <p:nvPr/>
        </p:nvSpPr>
        <p:spPr bwMode="auto">
          <a:xfrm>
            <a:off x="7645400" y="2545953"/>
            <a:ext cx="31750" cy="226219"/>
          </a:xfrm>
          <a:custGeom>
            <a:avLst/>
            <a:gdLst>
              <a:gd name="T0" fmla="*/ 2147483647 w 41"/>
              <a:gd name="T1" fmla="*/ 2147483647 h 327"/>
              <a:gd name="T2" fmla="*/ 2147483647 w 41"/>
              <a:gd name="T3" fmla="*/ 0 h 327"/>
              <a:gd name="T4" fmla="*/ 0 w 41"/>
              <a:gd name="T5" fmla="*/ 2147483647 h 327"/>
              <a:gd name="T6" fmla="*/ 0 w 41"/>
              <a:gd name="T7" fmla="*/ 2147483647 h 327"/>
              <a:gd name="T8" fmla="*/ 2147483647 w 41"/>
              <a:gd name="T9" fmla="*/ 2147483647 h 327"/>
              <a:gd name="T10" fmla="*/ 0 60000 65536"/>
              <a:gd name="T11" fmla="*/ 0 60000 65536"/>
              <a:gd name="T12" fmla="*/ 0 60000 65536"/>
              <a:gd name="T13" fmla="*/ 0 60000 65536"/>
              <a:gd name="T14" fmla="*/ 0 60000 65536"/>
              <a:gd name="T15" fmla="*/ 0 w 41"/>
              <a:gd name="T16" fmla="*/ 0 h 327"/>
              <a:gd name="T17" fmla="*/ 41 w 41"/>
              <a:gd name="T18" fmla="*/ 327 h 327"/>
            </a:gdLst>
            <a:ahLst/>
            <a:cxnLst>
              <a:cxn ang="T10">
                <a:pos x="T0" y="T1"/>
              </a:cxn>
              <a:cxn ang="T11">
                <a:pos x="T2" y="T3"/>
              </a:cxn>
              <a:cxn ang="T12">
                <a:pos x="T4" y="T5"/>
              </a:cxn>
              <a:cxn ang="T13">
                <a:pos x="T6" y="T7"/>
              </a:cxn>
              <a:cxn ang="T14">
                <a:pos x="T8" y="T9"/>
              </a:cxn>
            </a:cxnLst>
            <a:rect l="T15" t="T16" r="T17" b="T18"/>
            <a:pathLst>
              <a:path w="41" h="327">
                <a:moveTo>
                  <a:pt x="40" y="286"/>
                </a:moveTo>
                <a:lnTo>
                  <a:pt x="40" y="0"/>
                </a:lnTo>
                <a:lnTo>
                  <a:pt x="0" y="45"/>
                </a:lnTo>
                <a:lnTo>
                  <a:pt x="0" y="326"/>
                </a:lnTo>
                <a:lnTo>
                  <a:pt x="40" y="286"/>
                </a:lnTo>
              </a:path>
            </a:pathLst>
          </a:custGeom>
          <a:gradFill rotWithShape="0">
            <a:gsLst>
              <a:gs pos="0">
                <a:srgbClr val="828282"/>
              </a:gs>
              <a:gs pos="50000">
                <a:srgbClr val="919191"/>
              </a:gs>
              <a:gs pos="100000">
                <a:srgbClr val="828282"/>
              </a:gs>
            </a:gsLst>
            <a:lin ang="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285" name="Rectangle 286"/>
          <p:cNvSpPr>
            <a:spLocks noChangeArrowheads="1"/>
          </p:cNvSpPr>
          <p:nvPr/>
        </p:nvSpPr>
        <p:spPr bwMode="auto">
          <a:xfrm>
            <a:off x="7869238" y="2600607"/>
            <a:ext cx="878446" cy="259175"/>
          </a:xfrm>
          <a:prstGeom prst="rect">
            <a:avLst/>
          </a:prstGeom>
          <a:noFill/>
          <a:ln w="9525">
            <a:noFill/>
            <a:miter lim="800000"/>
          </a:ln>
          <a:effectLst/>
        </p:spPr>
        <p:txBody>
          <a:bodyPr wrap="none" lIns="92075" tIns="46038" rIns="92075" bIns="46038">
            <a:spAutoFit/>
          </a:bodyPr>
          <a:lstStyle/>
          <a:p>
            <a:pPr defTabSz="762000" eaLnBrk="0" hangingPunct="0">
              <a:lnSpc>
                <a:spcPct val="90000"/>
              </a:lnSpc>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财务控制 </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128" name="Freeform 287"/>
          <p:cNvSpPr/>
          <p:nvPr/>
        </p:nvSpPr>
        <p:spPr bwMode="auto">
          <a:xfrm>
            <a:off x="7646989" y="2742406"/>
            <a:ext cx="293687" cy="32147"/>
          </a:xfrm>
          <a:custGeom>
            <a:avLst/>
            <a:gdLst>
              <a:gd name="T0" fmla="*/ 2147483647 w 384"/>
              <a:gd name="T1" fmla="*/ 0 h 46"/>
              <a:gd name="T2" fmla="*/ 2147483647 w 384"/>
              <a:gd name="T3" fmla="*/ 2147483647 h 46"/>
              <a:gd name="T4" fmla="*/ 2147483647 w 384"/>
              <a:gd name="T5" fmla="*/ 2147483647 h 46"/>
              <a:gd name="T6" fmla="*/ 0 w 384"/>
              <a:gd name="T7" fmla="*/ 2147483647 h 46"/>
              <a:gd name="T8" fmla="*/ 2147483647 w 384"/>
              <a:gd name="T9" fmla="*/ 0 h 46"/>
              <a:gd name="T10" fmla="*/ 0 60000 65536"/>
              <a:gd name="T11" fmla="*/ 0 60000 65536"/>
              <a:gd name="T12" fmla="*/ 0 60000 65536"/>
              <a:gd name="T13" fmla="*/ 0 60000 65536"/>
              <a:gd name="T14" fmla="*/ 0 60000 65536"/>
              <a:gd name="T15" fmla="*/ 0 w 384"/>
              <a:gd name="T16" fmla="*/ 0 h 46"/>
              <a:gd name="T17" fmla="*/ 384 w 384"/>
              <a:gd name="T18" fmla="*/ 46 h 46"/>
            </a:gdLst>
            <a:ahLst/>
            <a:cxnLst>
              <a:cxn ang="T10">
                <a:pos x="T0" y="T1"/>
              </a:cxn>
              <a:cxn ang="T11">
                <a:pos x="T2" y="T3"/>
              </a:cxn>
              <a:cxn ang="T12">
                <a:pos x="T4" y="T5"/>
              </a:cxn>
              <a:cxn ang="T13">
                <a:pos x="T6" y="T7"/>
              </a:cxn>
              <a:cxn ang="T14">
                <a:pos x="T8" y="T9"/>
              </a:cxn>
            </a:cxnLst>
            <a:rect l="T15" t="T16" r="T17" b="T18"/>
            <a:pathLst>
              <a:path w="384" h="46">
                <a:moveTo>
                  <a:pt x="39" y="0"/>
                </a:moveTo>
                <a:lnTo>
                  <a:pt x="362" y="3"/>
                </a:lnTo>
                <a:lnTo>
                  <a:pt x="383" y="45"/>
                </a:lnTo>
                <a:lnTo>
                  <a:pt x="0" y="41"/>
                </a:lnTo>
                <a:lnTo>
                  <a:pt x="39" y="0"/>
                </a:lnTo>
              </a:path>
            </a:pathLst>
          </a:custGeom>
          <a:gradFill rotWithShape="0">
            <a:gsLst>
              <a:gs pos="0">
                <a:srgbClr val="828282"/>
              </a:gs>
              <a:gs pos="50000">
                <a:srgbClr val="919191"/>
              </a:gs>
              <a:gs pos="100000">
                <a:srgbClr val="828282"/>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287" name="Rectangle 288"/>
          <p:cNvSpPr>
            <a:spLocks noChangeArrowheads="1"/>
          </p:cNvSpPr>
          <p:nvPr/>
        </p:nvSpPr>
        <p:spPr bwMode="auto">
          <a:xfrm>
            <a:off x="7877175" y="3696096"/>
            <a:ext cx="846138" cy="517707"/>
          </a:xfrm>
          <a:prstGeom prst="rect">
            <a:avLst/>
          </a:prstGeom>
          <a:noFill/>
          <a:ln w="9525">
            <a:noFill/>
            <a:miter lim="800000"/>
          </a:ln>
          <a:effectLst/>
        </p:spPr>
        <p:txBody>
          <a:bodyPr lIns="92075" tIns="46038" rIns="92075" bIns="46038">
            <a:spAutoFit/>
          </a:bodyPr>
          <a:lstStyle/>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评估</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en-US" altLang="zh-CN" sz="1200">
                <a:effectLst>
                  <a:outerShdw blurRad="38100" dist="38100" dir="2700000" algn="tl">
                    <a:srgbClr val="C0C0C0"/>
                  </a:outerShdw>
                </a:effectLst>
                <a:latin typeface="微软雅黑" panose="020B0503020204020204" pitchFamily="34" charset="-122"/>
                <a:ea typeface="微软雅黑" panose="020B0503020204020204" pitchFamily="34" charset="-122"/>
              </a:rPr>
              <a:t>Q-</a:t>
            </a: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成本</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131" name="Rectangle 296"/>
          <p:cNvSpPr>
            <a:spLocks noChangeArrowheads="1"/>
          </p:cNvSpPr>
          <p:nvPr/>
        </p:nvSpPr>
        <p:spPr bwMode="auto">
          <a:xfrm>
            <a:off x="5314951" y="2500710"/>
            <a:ext cx="963613" cy="1820465"/>
          </a:xfrm>
          <a:prstGeom prst="rect">
            <a:avLst/>
          </a:prstGeom>
          <a:gradFill rotWithShape="0">
            <a:gsLst>
              <a:gs pos="0">
                <a:srgbClr val="0063BC"/>
              </a:gs>
              <a:gs pos="100000">
                <a:srgbClr val="3382C9"/>
              </a:gs>
            </a:gsLst>
            <a:lin ang="2700000" scaled="1"/>
          </a:gradFill>
          <a:ln w="9525">
            <a:noFill/>
            <a:miter lim="800000"/>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nvGrpSpPr>
          <p:cNvPr id="73" name="Group 297"/>
          <p:cNvGrpSpPr/>
          <p:nvPr/>
        </p:nvGrpSpPr>
        <p:grpSpPr bwMode="auto">
          <a:xfrm>
            <a:off x="5318126" y="2498328"/>
            <a:ext cx="962025" cy="1822847"/>
            <a:chOff x="385" y="1418"/>
            <a:chExt cx="1259" cy="1841"/>
          </a:xfrm>
        </p:grpSpPr>
        <p:sp>
          <p:nvSpPr>
            <p:cNvPr id="3378" name="Freeform 298"/>
            <p:cNvSpPr/>
            <p:nvPr/>
          </p:nvSpPr>
          <p:spPr bwMode="auto">
            <a:xfrm>
              <a:off x="385" y="1418"/>
              <a:ext cx="1259" cy="1841"/>
            </a:xfrm>
            <a:custGeom>
              <a:avLst/>
              <a:gdLst>
                <a:gd name="T0" fmla="*/ 0 w 1259"/>
                <a:gd name="T1" fmla="*/ 1840 h 1841"/>
                <a:gd name="T2" fmla="*/ 0 w 1259"/>
                <a:gd name="T3" fmla="*/ 0 h 1841"/>
                <a:gd name="T4" fmla="*/ 1258 w 1259"/>
                <a:gd name="T5" fmla="*/ 0 h 1841"/>
                <a:gd name="T6" fmla="*/ 0 60000 65536"/>
                <a:gd name="T7" fmla="*/ 0 60000 65536"/>
                <a:gd name="T8" fmla="*/ 0 60000 65536"/>
                <a:gd name="T9" fmla="*/ 0 w 1259"/>
                <a:gd name="T10" fmla="*/ 0 h 1841"/>
                <a:gd name="T11" fmla="*/ 1259 w 1259"/>
                <a:gd name="T12" fmla="*/ 1841 h 1841"/>
              </a:gdLst>
              <a:ahLst/>
              <a:cxnLst>
                <a:cxn ang="T6">
                  <a:pos x="T0" y="T1"/>
                </a:cxn>
                <a:cxn ang="T7">
                  <a:pos x="T2" y="T3"/>
                </a:cxn>
                <a:cxn ang="T8">
                  <a:pos x="T4" y="T5"/>
                </a:cxn>
              </a:cxnLst>
              <a:rect l="T9" t="T10" r="T11" b="T12"/>
              <a:pathLst>
                <a:path w="1259" h="1841">
                  <a:moveTo>
                    <a:pt x="0" y="1840"/>
                  </a:moveTo>
                  <a:lnTo>
                    <a:pt x="0" y="0"/>
                  </a:lnTo>
                  <a:lnTo>
                    <a:pt x="1258" y="0"/>
                  </a:lnTo>
                </a:path>
              </a:pathLst>
            </a:custGeom>
            <a:solidFill>
              <a:srgbClr val="A4B6F1"/>
            </a:solidFill>
            <a:ln w="12700" cap="rnd" cmpd="sng">
              <a:solidFill>
                <a:schemeClr val="tx1"/>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79" name="Freeform 299"/>
            <p:cNvSpPr/>
            <p:nvPr/>
          </p:nvSpPr>
          <p:spPr bwMode="auto">
            <a:xfrm>
              <a:off x="385" y="1418"/>
              <a:ext cx="1259" cy="1841"/>
            </a:xfrm>
            <a:custGeom>
              <a:avLst/>
              <a:gdLst>
                <a:gd name="T0" fmla="*/ 1258 w 1259"/>
                <a:gd name="T1" fmla="*/ 0 h 1841"/>
                <a:gd name="T2" fmla="*/ 1258 w 1259"/>
                <a:gd name="T3" fmla="*/ 1840 h 1841"/>
                <a:gd name="T4" fmla="*/ 0 w 1259"/>
                <a:gd name="T5" fmla="*/ 1840 h 1841"/>
                <a:gd name="T6" fmla="*/ 0 60000 65536"/>
                <a:gd name="T7" fmla="*/ 0 60000 65536"/>
                <a:gd name="T8" fmla="*/ 0 60000 65536"/>
                <a:gd name="T9" fmla="*/ 0 w 1259"/>
                <a:gd name="T10" fmla="*/ 0 h 1841"/>
                <a:gd name="T11" fmla="*/ 1259 w 1259"/>
                <a:gd name="T12" fmla="*/ 1841 h 1841"/>
              </a:gdLst>
              <a:ahLst/>
              <a:cxnLst>
                <a:cxn ang="T6">
                  <a:pos x="T0" y="T1"/>
                </a:cxn>
                <a:cxn ang="T7">
                  <a:pos x="T2" y="T3"/>
                </a:cxn>
                <a:cxn ang="T8">
                  <a:pos x="T4" y="T5"/>
                </a:cxn>
              </a:cxnLst>
              <a:rect l="T9" t="T10" r="T11" b="T12"/>
              <a:pathLst>
                <a:path w="1259" h="1841">
                  <a:moveTo>
                    <a:pt x="1258" y="0"/>
                  </a:moveTo>
                  <a:lnTo>
                    <a:pt x="1258" y="1840"/>
                  </a:lnTo>
                  <a:lnTo>
                    <a:pt x="0" y="1840"/>
                  </a:lnTo>
                </a:path>
              </a:pathLst>
            </a:custGeom>
            <a:solidFill>
              <a:srgbClr val="A4B6F1"/>
            </a:solidFill>
            <a:ln w="12700" cap="rnd" cmpd="sng">
              <a:solidFill>
                <a:schemeClr val="tx2"/>
              </a:solidFill>
              <a:prstDash val="solid"/>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134" name="Rectangle 307"/>
          <p:cNvSpPr>
            <a:spLocks noChangeArrowheads="1"/>
          </p:cNvSpPr>
          <p:nvPr/>
        </p:nvSpPr>
        <p:spPr bwMode="auto">
          <a:xfrm>
            <a:off x="6553201" y="2718594"/>
            <a:ext cx="963613" cy="1879997"/>
          </a:xfrm>
          <a:prstGeom prst="rect">
            <a:avLst/>
          </a:prstGeom>
          <a:solidFill>
            <a:srgbClr val="A4B6F1"/>
          </a:solidFill>
          <a:ln w="9525">
            <a:noFill/>
            <a:miter lim="800000"/>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36" name="Freeform 315"/>
          <p:cNvSpPr/>
          <p:nvPr/>
        </p:nvSpPr>
        <p:spPr bwMode="auto">
          <a:xfrm>
            <a:off x="5888038" y="2318544"/>
            <a:ext cx="520700" cy="32147"/>
          </a:xfrm>
          <a:custGeom>
            <a:avLst/>
            <a:gdLst>
              <a:gd name="T0" fmla="*/ 2147483647 w 682"/>
              <a:gd name="T1" fmla="*/ 2147483647 h 46"/>
              <a:gd name="T2" fmla="*/ 2147483647 w 682"/>
              <a:gd name="T3" fmla="*/ 2147483647 h 46"/>
              <a:gd name="T4" fmla="*/ 0 w 682"/>
              <a:gd name="T5" fmla="*/ 0 h 46"/>
              <a:gd name="T6" fmla="*/ 2147483647 w 682"/>
              <a:gd name="T7" fmla="*/ 0 h 46"/>
              <a:gd name="T8" fmla="*/ 2147483647 w 682"/>
              <a:gd name="T9" fmla="*/ 2147483647 h 46"/>
              <a:gd name="T10" fmla="*/ 0 60000 65536"/>
              <a:gd name="T11" fmla="*/ 0 60000 65536"/>
              <a:gd name="T12" fmla="*/ 0 60000 65536"/>
              <a:gd name="T13" fmla="*/ 0 60000 65536"/>
              <a:gd name="T14" fmla="*/ 0 60000 65536"/>
              <a:gd name="T15" fmla="*/ 0 w 682"/>
              <a:gd name="T16" fmla="*/ 0 h 46"/>
              <a:gd name="T17" fmla="*/ 682 w 682"/>
              <a:gd name="T18" fmla="*/ 46 h 46"/>
            </a:gdLst>
            <a:ahLst/>
            <a:cxnLst>
              <a:cxn ang="T10">
                <a:pos x="T0" y="T1"/>
              </a:cxn>
              <a:cxn ang="T11">
                <a:pos x="T2" y="T3"/>
              </a:cxn>
              <a:cxn ang="T12">
                <a:pos x="T4" y="T5"/>
              </a:cxn>
              <a:cxn ang="T13">
                <a:pos x="T6" y="T7"/>
              </a:cxn>
              <a:cxn ang="T14">
                <a:pos x="T8" y="T9"/>
              </a:cxn>
            </a:cxnLst>
            <a:rect l="T15" t="T16" r="T17" b="T18"/>
            <a:pathLst>
              <a:path w="682" h="46">
                <a:moveTo>
                  <a:pt x="642" y="41"/>
                </a:moveTo>
                <a:lnTo>
                  <a:pt x="15" y="45"/>
                </a:lnTo>
                <a:lnTo>
                  <a:pt x="0" y="0"/>
                </a:lnTo>
                <a:lnTo>
                  <a:pt x="681" y="0"/>
                </a:lnTo>
                <a:lnTo>
                  <a:pt x="642" y="41"/>
                </a:lnTo>
              </a:path>
            </a:pathLst>
          </a:custGeom>
          <a:gradFill rotWithShape="0">
            <a:gsLst>
              <a:gs pos="0">
                <a:srgbClr val="828282"/>
              </a:gs>
              <a:gs pos="50000">
                <a:srgbClr val="919191"/>
              </a:gs>
              <a:gs pos="100000">
                <a:srgbClr val="828282"/>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37" name="Freeform 316"/>
          <p:cNvSpPr/>
          <p:nvPr/>
        </p:nvSpPr>
        <p:spPr bwMode="auto">
          <a:xfrm>
            <a:off x="6378576" y="2318543"/>
            <a:ext cx="30163" cy="225029"/>
          </a:xfrm>
          <a:custGeom>
            <a:avLst/>
            <a:gdLst>
              <a:gd name="T0" fmla="*/ 2147483647 w 41"/>
              <a:gd name="T1" fmla="*/ 2147483647 h 327"/>
              <a:gd name="T2" fmla="*/ 2147483647 w 41"/>
              <a:gd name="T3" fmla="*/ 0 h 327"/>
              <a:gd name="T4" fmla="*/ 0 w 41"/>
              <a:gd name="T5" fmla="*/ 2147483647 h 327"/>
              <a:gd name="T6" fmla="*/ 0 w 41"/>
              <a:gd name="T7" fmla="*/ 2147483647 h 327"/>
              <a:gd name="T8" fmla="*/ 2147483647 w 41"/>
              <a:gd name="T9" fmla="*/ 2147483647 h 327"/>
              <a:gd name="T10" fmla="*/ 0 60000 65536"/>
              <a:gd name="T11" fmla="*/ 0 60000 65536"/>
              <a:gd name="T12" fmla="*/ 0 60000 65536"/>
              <a:gd name="T13" fmla="*/ 0 60000 65536"/>
              <a:gd name="T14" fmla="*/ 0 60000 65536"/>
              <a:gd name="T15" fmla="*/ 0 w 41"/>
              <a:gd name="T16" fmla="*/ 0 h 327"/>
              <a:gd name="T17" fmla="*/ 41 w 41"/>
              <a:gd name="T18" fmla="*/ 327 h 327"/>
            </a:gdLst>
            <a:ahLst/>
            <a:cxnLst>
              <a:cxn ang="T10">
                <a:pos x="T0" y="T1"/>
              </a:cxn>
              <a:cxn ang="T11">
                <a:pos x="T2" y="T3"/>
              </a:cxn>
              <a:cxn ang="T12">
                <a:pos x="T4" y="T5"/>
              </a:cxn>
              <a:cxn ang="T13">
                <a:pos x="T6" y="T7"/>
              </a:cxn>
              <a:cxn ang="T14">
                <a:pos x="T8" y="T9"/>
              </a:cxn>
            </a:cxnLst>
            <a:rect l="T15" t="T16" r="T17" b="T18"/>
            <a:pathLst>
              <a:path w="41" h="327">
                <a:moveTo>
                  <a:pt x="40" y="286"/>
                </a:moveTo>
                <a:lnTo>
                  <a:pt x="40" y="0"/>
                </a:lnTo>
                <a:lnTo>
                  <a:pt x="0" y="45"/>
                </a:lnTo>
                <a:lnTo>
                  <a:pt x="0" y="326"/>
                </a:lnTo>
                <a:lnTo>
                  <a:pt x="40" y="286"/>
                </a:lnTo>
              </a:path>
            </a:pathLst>
          </a:custGeom>
          <a:gradFill rotWithShape="0">
            <a:gsLst>
              <a:gs pos="0">
                <a:srgbClr val="828282"/>
              </a:gs>
              <a:gs pos="50000">
                <a:srgbClr val="919191"/>
              </a:gs>
              <a:gs pos="100000">
                <a:srgbClr val="828282"/>
              </a:gs>
            </a:gsLst>
            <a:lin ang="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3" name="Rectangle 324"/>
          <p:cNvSpPr>
            <a:spLocks noChangeArrowheads="1"/>
          </p:cNvSpPr>
          <p:nvPr/>
        </p:nvSpPr>
        <p:spPr bwMode="auto">
          <a:xfrm>
            <a:off x="5401543" y="2211710"/>
            <a:ext cx="538609" cy="259175"/>
          </a:xfrm>
          <a:prstGeom prst="rect">
            <a:avLst/>
          </a:prstGeom>
          <a:noFill/>
          <a:ln w="9525">
            <a:noFill/>
            <a:miter lim="800000"/>
          </a:ln>
          <a:effectLst/>
        </p:spPr>
        <p:txBody>
          <a:bodyPr wrap="none" lIns="92075" tIns="46038" rIns="92075" bIns="46038">
            <a:spAutoFit/>
          </a:bodyPr>
          <a:lstStyle/>
          <a:p>
            <a:pPr defTabSz="762000" eaLnBrk="0" hangingPunct="0">
              <a:lnSpc>
                <a:spcPct val="90000"/>
              </a:lnSpc>
              <a:defRPr/>
            </a:pPr>
            <a:r>
              <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rPr>
              <a:t>生产 </a:t>
            </a:r>
            <a:endParaRPr lang="zh-CN" altLang="en-US" sz="12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24" name="Rectangle 325"/>
          <p:cNvSpPr>
            <a:spLocks noChangeArrowheads="1"/>
          </p:cNvSpPr>
          <p:nvPr/>
        </p:nvSpPr>
        <p:spPr bwMode="auto">
          <a:xfrm>
            <a:off x="6660232" y="2384583"/>
            <a:ext cx="538609" cy="259175"/>
          </a:xfrm>
          <a:prstGeom prst="rect">
            <a:avLst/>
          </a:prstGeom>
          <a:noFill/>
          <a:ln w="9525">
            <a:noFill/>
            <a:miter lim="800000"/>
          </a:ln>
          <a:effectLst/>
        </p:spPr>
        <p:txBody>
          <a:bodyPr wrap="none" lIns="92075" tIns="46038" rIns="92075" bIns="46038">
            <a:spAutoFit/>
          </a:bodyPr>
          <a:lstStyle/>
          <a:p>
            <a:pPr defTabSz="762000" eaLnBrk="0" hangingPunct="0">
              <a:lnSpc>
                <a:spcPct val="90000"/>
              </a:lnSpc>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销售 </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141" name="Freeform 326"/>
          <p:cNvSpPr/>
          <p:nvPr/>
        </p:nvSpPr>
        <p:spPr bwMode="auto">
          <a:xfrm>
            <a:off x="6378575" y="2514996"/>
            <a:ext cx="293688" cy="32147"/>
          </a:xfrm>
          <a:custGeom>
            <a:avLst/>
            <a:gdLst>
              <a:gd name="T0" fmla="*/ 2147483647 w 384"/>
              <a:gd name="T1" fmla="*/ 0 h 46"/>
              <a:gd name="T2" fmla="*/ 2147483647 w 384"/>
              <a:gd name="T3" fmla="*/ 2147483647 h 46"/>
              <a:gd name="T4" fmla="*/ 2147483647 w 384"/>
              <a:gd name="T5" fmla="*/ 2147483647 h 46"/>
              <a:gd name="T6" fmla="*/ 0 w 384"/>
              <a:gd name="T7" fmla="*/ 2147483647 h 46"/>
              <a:gd name="T8" fmla="*/ 2147483647 w 384"/>
              <a:gd name="T9" fmla="*/ 0 h 46"/>
              <a:gd name="T10" fmla="*/ 0 60000 65536"/>
              <a:gd name="T11" fmla="*/ 0 60000 65536"/>
              <a:gd name="T12" fmla="*/ 0 60000 65536"/>
              <a:gd name="T13" fmla="*/ 0 60000 65536"/>
              <a:gd name="T14" fmla="*/ 0 60000 65536"/>
              <a:gd name="T15" fmla="*/ 0 w 384"/>
              <a:gd name="T16" fmla="*/ 0 h 46"/>
              <a:gd name="T17" fmla="*/ 384 w 384"/>
              <a:gd name="T18" fmla="*/ 46 h 46"/>
            </a:gdLst>
            <a:ahLst/>
            <a:cxnLst>
              <a:cxn ang="T10">
                <a:pos x="T0" y="T1"/>
              </a:cxn>
              <a:cxn ang="T11">
                <a:pos x="T2" y="T3"/>
              </a:cxn>
              <a:cxn ang="T12">
                <a:pos x="T4" y="T5"/>
              </a:cxn>
              <a:cxn ang="T13">
                <a:pos x="T6" y="T7"/>
              </a:cxn>
              <a:cxn ang="T14">
                <a:pos x="T8" y="T9"/>
              </a:cxn>
            </a:cxnLst>
            <a:rect l="T15" t="T16" r="T17" b="T18"/>
            <a:pathLst>
              <a:path w="384" h="46">
                <a:moveTo>
                  <a:pt x="39" y="0"/>
                </a:moveTo>
                <a:lnTo>
                  <a:pt x="362" y="3"/>
                </a:lnTo>
                <a:lnTo>
                  <a:pt x="383" y="45"/>
                </a:lnTo>
                <a:lnTo>
                  <a:pt x="0" y="41"/>
                </a:lnTo>
                <a:lnTo>
                  <a:pt x="39" y="0"/>
                </a:lnTo>
              </a:path>
            </a:pathLst>
          </a:custGeom>
          <a:gradFill rotWithShape="0">
            <a:gsLst>
              <a:gs pos="0">
                <a:srgbClr val="828282"/>
              </a:gs>
              <a:gs pos="50000">
                <a:srgbClr val="919191"/>
              </a:gs>
              <a:gs pos="100000">
                <a:srgbClr val="828282"/>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6" name="Rectangle 327"/>
          <p:cNvSpPr>
            <a:spLocks noChangeArrowheads="1"/>
          </p:cNvSpPr>
          <p:nvPr/>
        </p:nvSpPr>
        <p:spPr bwMode="auto">
          <a:xfrm>
            <a:off x="5314951" y="3042444"/>
            <a:ext cx="957263" cy="1293304"/>
          </a:xfrm>
          <a:prstGeom prst="rect">
            <a:avLst/>
          </a:prstGeom>
          <a:noFill/>
          <a:ln w="9525">
            <a:noFill/>
            <a:miter lim="800000"/>
          </a:ln>
          <a:effectLst/>
        </p:spPr>
        <p:txBody>
          <a:bodyPr lIns="92075" tIns="46038" rIns="92075" bIns="46038">
            <a:spAutoFit/>
          </a:bodyPr>
          <a:lstStyle/>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批生产指令</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批包装指令</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产品检验</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过程控制</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设备管理</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27" name="Rectangle 328"/>
          <p:cNvSpPr>
            <a:spLocks noChangeArrowheads="1"/>
          </p:cNvSpPr>
          <p:nvPr/>
        </p:nvSpPr>
        <p:spPr bwMode="auto">
          <a:xfrm>
            <a:off x="6608764" y="3313906"/>
            <a:ext cx="846137" cy="1034771"/>
          </a:xfrm>
          <a:prstGeom prst="rect">
            <a:avLst/>
          </a:prstGeom>
          <a:noFill/>
          <a:ln w="9525">
            <a:noFill/>
            <a:miter lim="800000"/>
          </a:ln>
          <a:effectLst/>
        </p:spPr>
        <p:txBody>
          <a:bodyPr lIns="92075" tIns="46038" rIns="92075" bIns="46038">
            <a:spAutoFit/>
          </a:bodyPr>
          <a:lstStyle/>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客户证照</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销售记录</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销售退货</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defTabSz="762000" eaLnBrk="0" hangingPunct="0">
              <a:lnSpc>
                <a:spcPct val="90000"/>
              </a:lnSpc>
              <a:spcAft>
                <a:spcPct val="50000"/>
              </a:spcAft>
              <a:defRPr/>
            </a:pPr>
            <a:r>
              <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rPr>
              <a:t>批次追踪</a:t>
            </a:r>
            <a:endParaRPr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aphicFrame>
        <p:nvGraphicFramePr>
          <p:cNvPr id="3076" name="Object 5"/>
          <p:cNvGraphicFramePr/>
          <p:nvPr/>
        </p:nvGraphicFramePr>
        <p:xfrm>
          <a:off x="6943726" y="2757885"/>
          <a:ext cx="320675" cy="154781"/>
        </p:xfrm>
        <a:graphic>
          <a:graphicData uri="http://schemas.openxmlformats.org/presentationml/2006/ole">
            <mc:AlternateContent xmlns:mc="http://schemas.openxmlformats.org/markup-compatibility/2006">
              <mc:Choice xmlns:v="urn:schemas-microsoft-com:vml" Requires="v">
                <p:oleObj spid="_x0000_s12776" name="CorelDRAW!" r:id="rId7" imgW="3676015" imgH="1915795" progId="">
                  <p:embed/>
                </p:oleObj>
              </mc:Choice>
              <mc:Fallback>
                <p:oleObj name="CorelDRAW!" r:id="rId7" imgW="3676015" imgH="1915795" progId="">
                  <p:embed/>
                  <p:pic>
                    <p:nvPicPr>
                      <p:cNvPr id="0" name="Object 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3726" y="2757885"/>
                        <a:ext cx="320675" cy="15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7" name="Object 6"/>
          <p:cNvGraphicFramePr/>
          <p:nvPr/>
        </p:nvGraphicFramePr>
        <p:xfrm>
          <a:off x="7072313" y="2962672"/>
          <a:ext cx="374650" cy="141684"/>
        </p:xfrm>
        <a:graphic>
          <a:graphicData uri="http://schemas.openxmlformats.org/presentationml/2006/ole">
            <mc:AlternateContent xmlns:mc="http://schemas.openxmlformats.org/markup-compatibility/2006">
              <mc:Choice xmlns:v="urn:schemas-microsoft-com:vml" Requires="v">
                <p:oleObj spid="_x0000_s12777" name="CorelDRAW!" r:id="rId9" imgW="5650230" imgH="2340610" progId="">
                  <p:embed/>
                </p:oleObj>
              </mc:Choice>
              <mc:Fallback>
                <p:oleObj name="CorelDRAW!" r:id="rId9" imgW="5650230" imgH="2340610" progId="">
                  <p:embed/>
                  <p:pic>
                    <p:nvPicPr>
                      <p:cNvPr id="0" name="Object 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2313" y="2962672"/>
                        <a:ext cx="374650" cy="14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8" name="Object 7"/>
          <p:cNvGraphicFramePr/>
          <p:nvPr/>
        </p:nvGraphicFramePr>
        <p:xfrm>
          <a:off x="7021513" y="3129360"/>
          <a:ext cx="474662" cy="105965"/>
        </p:xfrm>
        <a:graphic>
          <a:graphicData uri="http://schemas.openxmlformats.org/presentationml/2006/ole">
            <mc:AlternateContent xmlns:mc="http://schemas.openxmlformats.org/markup-compatibility/2006">
              <mc:Choice xmlns:v="urn:schemas-microsoft-com:vml" Requires="v">
                <p:oleObj spid="_x0000_s12778" name="CorelDRAW!" r:id="rId11" imgW="6791325" imgH="1700530" progId="">
                  <p:embed/>
                </p:oleObj>
              </mc:Choice>
              <mc:Fallback>
                <p:oleObj name="CorelDRAW!" r:id="rId11" imgW="6791325" imgH="1700530" progId="">
                  <p:embed/>
                  <p:pic>
                    <p:nvPicPr>
                      <p:cNvPr id="0" name="Object 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1513" y="3129360"/>
                        <a:ext cx="474662" cy="10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1" name="Line 332"/>
          <p:cNvSpPr>
            <a:spLocks noChangeShapeType="1"/>
          </p:cNvSpPr>
          <p:nvPr/>
        </p:nvSpPr>
        <p:spPr bwMode="auto">
          <a:xfrm flipV="1">
            <a:off x="6780214" y="2910284"/>
            <a:ext cx="173037" cy="101203"/>
          </a:xfrm>
          <a:prstGeom prst="line">
            <a:avLst/>
          </a:prstGeom>
          <a:noFill/>
          <a:ln w="25400">
            <a:solidFill>
              <a:srgbClr val="FC0128"/>
            </a:solidFill>
            <a:round/>
            <a:headEnd type="none" w="sm" len="sm"/>
            <a:tailEnd type="stealth" w="med" len="lg"/>
          </a:ln>
          <a:effectLst>
            <a:outerShdw dist="17961" dir="2700000" algn="ctr" rotWithShape="0">
              <a:schemeClr val="tx1"/>
            </a:outerShdw>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332" name="Line 333"/>
          <p:cNvSpPr>
            <a:spLocks noChangeShapeType="1"/>
          </p:cNvSpPr>
          <p:nvPr/>
        </p:nvSpPr>
        <p:spPr bwMode="auto">
          <a:xfrm flipV="1">
            <a:off x="6808789" y="3042443"/>
            <a:ext cx="212725" cy="42863"/>
          </a:xfrm>
          <a:prstGeom prst="line">
            <a:avLst/>
          </a:prstGeom>
          <a:noFill/>
          <a:ln w="25400">
            <a:solidFill>
              <a:srgbClr val="FC0128"/>
            </a:solidFill>
            <a:round/>
            <a:headEnd type="none" w="sm" len="sm"/>
            <a:tailEnd type="stealth" w="med" len="lg"/>
          </a:ln>
          <a:effectLst>
            <a:outerShdw dist="17961" dir="2700000" algn="ctr" rotWithShape="0">
              <a:schemeClr val="tx1"/>
            </a:outerShdw>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333" name="Line 334"/>
          <p:cNvSpPr>
            <a:spLocks noChangeShapeType="1"/>
          </p:cNvSpPr>
          <p:nvPr/>
        </p:nvSpPr>
        <p:spPr bwMode="auto">
          <a:xfrm>
            <a:off x="6818313" y="3153172"/>
            <a:ext cx="169862" cy="19050"/>
          </a:xfrm>
          <a:prstGeom prst="line">
            <a:avLst/>
          </a:prstGeom>
          <a:noFill/>
          <a:ln w="25400">
            <a:solidFill>
              <a:srgbClr val="FC0128"/>
            </a:solidFill>
            <a:round/>
            <a:headEnd type="none" w="sm" len="sm"/>
            <a:tailEnd type="stealth" w="med" len="lg"/>
          </a:ln>
          <a:effectLst>
            <a:outerShdw dist="17961" dir="2700000" algn="ctr" rotWithShape="0">
              <a:schemeClr val="tx1"/>
            </a:outerShdw>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grpSp>
        <p:nvGrpSpPr>
          <p:cNvPr id="77" name="Group 335"/>
          <p:cNvGrpSpPr/>
          <p:nvPr/>
        </p:nvGrpSpPr>
        <p:grpSpPr bwMode="auto">
          <a:xfrm>
            <a:off x="6559550" y="2929335"/>
            <a:ext cx="230188" cy="269081"/>
            <a:chOff x="2221" y="2008"/>
            <a:chExt cx="303" cy="390"/>
          </a:xfrm>
        </p:grpSpPr>
        <p:grpSp>
          <p:nvGrpSpPr>
            <p:cNvPr id="78" name="Group 336"/>
            <p:cNvGrpSpPr/>
            <p:nvPr/>
          </p:nvGrpSpPr>
          <p:grpSpPr bwMode="auto">
            <a:xfrm>
              <a:off x="2424" y="2270"/>
              <a:ext cx="100" cy="124"/>
              <a:chOff x="2424" y="2270"/>
              <a:chExt cx="100" cy="124"/>
            </a:xfrm>
          </p:grpSpPr>
          <p:sp>
            <p:nvSpPr>
              <p:cNvPr id="3357" name="Freeform 337"/>
              <p:cNvSpPr/>
              <p:nvPr/>
            </p:nvSpPr>
            <p:spPr bwMode="auto">
              <a:xfrm>
                <a:off x="2453" y="2286"/>
                <a:ext cx="71" cy="107"/>
              </a:xfrm>
              <a:custGeom>
                <a:avLst/>
                <a:gdLst>
                  <a:gd name="T0" fmla="*/ 70 w 71"/>
                  <a:gd name="T1" fmla="*/ 0 h 107"/>
                  <a:gd name="T2" fmla="*/ 0 w 71"/>
                  <a:gd name="T3" fmla="*/ 0 h 107"/>
                  <a:gd name="T4" fmla="*/ 0 w 71"/>
                  <a:gd name="T5" fmla="*/ 106 h 107"/>
                  <a:gd name="T6" fmla="*/ 70 w 71"/>
                  <a:gd name="T7" fmla="*/ 106 h 107"/>
                  <a:gd name="T8" fmla="*/ 70 w 71"/>
                  <a:gd name="T9" fmla="*/ 0 h 107"/>
                  <a:gd name="T10" fmla="*/ 0 60000 65536"/>
                  <a:gd name="T11" fmla="*/ 0 60000 65536"/>
                  <a:gd name="T12" fmla="*/ 0 60000 65536"/>
                  <a:gd name="T13" fmla="*/ 0 60000 65536"/>
                  <a:gd name="T14" fmla="*/ 0 60000 65536"/>
                  <a:gd name="T15" fmla="*/ 0 w 71"/>
                  <a:gd name="T16" fmla="*/ 0 h 107"/>
                  <a:gd name="T17" fmla="*/ 71 w 71"/>
                  <a:gd name="T18" fmla="*/ 107 h 107"/>
                </a:gdLst>
                <a:ahLst/>
                <a:cxnLst>
                  <a:cxn ang="T10">
                    <a:pos x="T0" y="T1"/>
                  </a:cxn>
                  <a:cxn ang="T11">
                    <a:pos x="T2" y="T3"/>
                  </a:cxn>
                  <a:cxn ang="T12">
                    <a:pos x="T4" y="T5"/>
                  </a:cxn>
                  <a:cxn ang="T13">
                    <a:pos x="T6" y="T7"/>
                  </a:cxn>
                  <a:cxn ang="T14">
                    <a:pos x="T8" y="T9"/>
                  </a:cxn>
                </a:cxnLst>
                <a:rect l="T15" t="T16" r="T17" b="T18"/>
                <a:pathLst>
                  <a:path w="71" h="107">
                    <a:moveTo>
                      <a:pt x="70" y="0"/>
                    </a:moveTo>
                    <a:lnTo>
                      <a:pt x="0" y="0"/>
                    </a:lnTo>
                    <a:lnTo>
                      <a:pt x="0" y="106"/>
                    </a:lnTo>
                    <a:lnTo>
                      <a:pt x="70" y="106"/>
                    </a:lnTo>
                    <a:lnTo>
                      <a:pt x="70" y="0"/>
                    </a:lnTo>
                  </a:path>
                </a:pathLst>
              </a:custGeom>
              <a:solidFill>
                <a:srgbClr val="FFC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58" name="Freeform 338"/>
              <p:cNvSpPr/>
              <p:nvPr/>
            </p:nvSpPr>
            <p:spPr bwMode="auto">
              <a:xfrm>
                <a:off x="2424" y="2270"/>
                <a:ext cx="100" cy="18"/>
              </a:xfrm>
              <a:custGeom>
                <a:avLst/>
                <a:gdLst>
                  <a:gd name="T0" fmla="*/ 99 w 100"/>
                  <a:gd name="T1" fmla="*/ 17 h 18"/>
                  <a:gd name="T2" fmla="*/ 62 w 100"/>
                  <a:gd name="T3" fmla="*/ 0 h 18"/>
                  <a:gd name="T4" fmla="*/ 0 w 100"/>
                  <a:gd name="T5" fmla="*/ 0 h 18"/>
                  <a:gd name="T6" fmla="*/ 28 w 100"/>
                  <a:gd name="T7" fmla="*/ 17 h 18"/>
                  <a:gd name="T8" fmla="*/ 99 w 100"/>
                  <a:gd name="T9" fmla="*/ 17 h 18"/>
                  <a:gd name="T10" fmla="*/ 0 60000 65536"/>
                  <a:gd name="T11" fmla="*/ 0 60000 65536"/>
                  <a:gd name="T12" fmla="*/ 0 60000 65536"/>
                  <a:gd name="T13" fmla="*/ 0 60000 65536"/>
                  <a:gd name="T14" fmla="*/ 0 60000 65536"/>
                  <a:gd name="T15" fmla="*/ 0 w 100"/>
                  <a:gd name="T16" fmla="*/ 0 h 18"/>
                  <a:gd name="T17" fmla="*/ 100 w 100"/>
                  <a:gd name="T18" fmla="*/ 18 h 18"/>
                </a:gdLst>
                <a:ahLst/>
                <a:cxnLst>
                  <a:cxn ang="T10">
                    <a:pos x="T0" y="T1"/>
                  </a:cxn>
                  <a:cxn ang="T11">
                    <a:pos x="T2" y="T3"/>
                  </a:cxn>
                  <a:cxn ang="T12">
                    <a:pos x="T4" y="T5"/>
                  </a:cxn>
                  <a:cxn ang="T13">
                    <a:pos x="T6" y="T7"/>
                  </a:cxn>
                  <a:cxn ang="T14">
                    <a:pos x="T8" y="T9"/>
                  </a:cxn>
                </a:cxnLst>
                <a:rect l="T15" t="T16" r="T17" b="T18"/>
                <a:pathLst>
                  <a:path w="100" h="18">
                    <a:moveTo>
                      <a:pt x="99" y="17"/>
                    </a:moveTo>
                    <a:lnTo>
                      <a:pt x="62" y="0"/>
                    </a:lnTo>
                    <a:lnTo>
                      <a:pt x="0" y="0"/>
                    </a:lnTo>
                    <a:lnTo>
                      <a:pt x="28" y="17"/>
                    </a:lnTo>
                    <a:lnTo>
                      <a:pt x="99" y="17"/>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59" name="Freeform 339"/>
              <p:cNvSpPr/>
              <p:nvPr/>
            </p:nvSpPr>
            <p:spPr bwMode="auto">
              <a:xfrm>
                <a:off x="2426" y="2270"/>
                <a:ext cx="28" cy="124"/>
              </a:xfrm>
              <a:custGeom>
                <a:avLst/>
                <a:gdLst>
                  <a:gd name="T0" fmla="*/ 27 w 28"/>
                  <a:gd name="T1" fmla="*/ 123 h 124"/>
                  <a:gd name="T2" fmla="*/ 0 w 28"/>
                  <a:gd name="T3" fmla="*/ 93 h 124"/>
                  <a:gd name="T4" fmla="*/ 0 w 28"/>
                  <a:gd name="T5" fmla="*/ 0 h 124"/>
                  <a:gd name="T6" fmla="*/ 27 w 28"/>
                  <a:gd name="T7" fmla="*/ 17 h 124"/>
                  <a:gd name="T8" fmla="*/ 27 w 28"/>
                  <a:gd name="T9" fmla="*/ 123 h 124"/>
                  <a:gd name="T10" fmla="*/ 0 60000 65536"/>
                  <a:gd name="T11" fmla="*/ 0 60000 65536"/>
                  <a:gd name="T12" fmla="*/ 0 60000 65536"/>
                  <a:gd name="T13" fmla="*/ 0 60000 65536"/>
                  <a:gd name="T14" fmla="*/ 0 60000 65536"/>
                  <a:gd name="T15" fmla="*/ 0 w 28"/>
                  <a:gd name="T16" fmla="*/ 0 h 124"/>
                  <a:gd name="T17" fmla="*/ 28 w 28"/>
                  <a:gd name="T18" fmla="*/ 124 h 124"/>
                </a:gdLst>
                <a:ahLst/>
                <a:cxnLst>
                  <a:cxn ang="T10">
                    <a:pos x="T0" y="T1"/>
                  </a:cxn>
                  <a:cxn ang="T11">
                    <a:pos x="T2" y="T3"/>
                  </a:cxn>
                  <a:cxn ang="T12">
                    <a:pos x="T4" y="T5"/>
                  </a:cxn>
                  <a:cxn ang="T13">
                    <a:pos x="T6" y="T7"/>
                  </a:cxn>
                  <a:cxn ang="T14">
                    <a:pos x="T8" y="T9"/>
                  </a:cxn>
                </a:cxnLst>
                <a:rect l="T15" t="T16" r="T17" b="T18"/>
                <a:pathLst>
                  <a:path w="28" h="124">
                    <a:moveTo>
                      <a:pt x="27" y="123"/>
                    </a:moveTo>
                    <a:lnTo>
                      <a:pt x="0" y="93"/>
                    </a:lnTo>
                    <a:lnTo>
                      <a:pt x="0" y="0"/>
                    </a:lnTo>
                    <a:lnTo>
                      <a:pt x="27" y="17"/>
                    </a:lnTo>
                    <a:lnTo>
                      <a:pt x="27" y="123"/>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79" name="Group 340"/>
            <p:cNvGrpSpPr/>
            <p:nvPr/>
          </p:nvGrpSpPr>
          <p:grpSpPr bwMode="auto">
            <a:xfrm>
              <a:off x="2326" y="2229"/>
              <a:ext cx="130" cy="163"/>
              <a:chOff x="2326" y="2229"/>
              <a:chExt cx="130" cy="163"/>
            </a:xfrm>
          </p:grpSpPr>
          <p:sp>
            <p:nvSpPr>
              <p:cNvPr id="3354" name="Freeform 341"/>
              <p:cNvSpPr/>
              <p:nvPr/>
            </p:nvSpPr>
            <p:spPr bwMode="auto">
              <a:xfrm>
                <a:off x="2363" y="2249"/>
                <a:ext cx="93" cy="143"/>
              </a:xfrm>
              <a:custGeom>
                <a:avLst/>
                <a:gdLst>
                  <a:gd name="T0" fmla="*/ 92 w 93"/>
                  <a:gd name="T1" fmla="*/ 0 h 143"/>
                  <a:gd name="T2" fmla="*/ 0 w 93"/>
                  <a:gd name="T3" fmla="*/ 0 h 143"/>
                  <a:gd name="T4" fmla="*/ 0 w 93"/>
                  <a:gd name="T5" fmla="*/ 142 h 143"/>
                  <a:gd name="T6" fmla="*/ 92 w 93"/>
                  <a:gd name="T7" fmla="*/ 142 h 143"/>
                  <a:gd name="T8" fmla="*/ 92 w 93"/>
                  <a:gd name="T9" fmla="*/ 0 h 143"/>
                  <a:gd name="T10" fmla="*/ 0 60000 65536"/>
                  <a:gd name="T11" fmla="*/ 0 60000 65536"/>
                  <a:gd name="T12" fmla="*/ 0 60000 65536"/>
                  <a:gd name="T13" fmla="*/ 0 60000 65536"/>
                  <a:gd name="T14" fmla="*/ 0 60000 65536"/>
                  <a:gd name="T15" fmla="*/ 0 w 93"/>
                  <a:gd name="T16" fmla="*/ 0 h 143"/>
                  <a:gd name="T17" fmla="*/ 93 w 93"/>
                  <a:gd name="T18" fmla="*/ 143 h 143"/>
                </a:gdLst>
                <a:ahLst/>
                <a:cxnLst>
                  <a:cxn ang="T10">
                    <a:pos x="T0" y="T1"/>
                  </a:cxn>
                  <a:cxn ang="T11">
                    <a:pos x="T2" y="T3"/>
                  </a:cxn>
                  <a:cxn ang="T12">
                    <a:pos x="T4" y="T5"/>
                  </a:cxn>
                  <a:cxn ang="T13">
                    <a:pos x="T6" y="T7"/>
                  </a:cxn>
                  <a:cxn ang="T14">
                    <a:pos x="T8" y="T9"/>
                  </a:cxn>
                </a:cxnLst>
                <a:rect l="T15" t="T16" r="T17" b="T18"/>
                <a:pathLst>
                  <a:path w="93" h="143">
                    <a:moveTo>
                      <a:pt x="92" y="0"/>
                    </a:moveTo>
                    <a:lnTo>
                      <a:pt x="0" y="0"/>
                    </a:lnTo>
                    <a:lnTo>
                      <a:pt x="0" y="142"/>
                    </a:lnTo>
                    <a:lnTo>
                      <a:pt x="92" y="142"/>
                    </a:lnTo>
                    <a:lnTo>
                      <a:pt x="92" y="0"/>
                    </a:lnTo>
                  </a:path>
                </a:pathLst>
              </a:custGeom>
              <a:solidFill>
                <a:srgbClr val="FFC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55" name="Freeform 342"/>
              <p:cNvSpPr/>
              <p:nvPr/>
            </p:nvSpPr>
            <p:spPr bwMode="auto">
              <a:xfrm>
                <a:off x="2326" y="2229"/>
                <a:ext cx="130" cy="22"/>
              </a:xfrm>
              <a:custGeom>
                <a:avLst/>
                <a:gdLst>
                  <a:gd name="T0" fmla="*/ 129 w 130"/>
                  <a:gd name="T1" fmla="*/ 21 h 22"/>
                  <a:gd name="T2" fmla="*/ 81 w 130"/>
                  <a:gd name="T3" fmla="*/ 0 h 22"/>
                  <a:gd name="T4" fmla="*/ 0 w 130"/>
                  <a:gd name="T5" fmla="*/ 0 h 22"/>
                  <a:gd name="T6" fmla="*/ 37 w 130"/>
                  <a:gd name="T7" fmla="*/ 21 h 22"/>
                  <a:gd name="T8" fmla="*/ 129 w 130"/>
                  <a:gd name="T9" fmla="*/ 21 h 22"/>
                  <a:gd name="T10" fmla="*/ 0 60000 65536"/>
                  <a:gd name="T11" fmla="*/ 0 60000 65536"/>
                  <a:gd name="T12" fmla="*/ 0 60000 65536"/>
                  <a:gd name="T13" fmla="*/ 0 60000 65536"/>
                  <a:gd name="T14" fmla="*/ 0 60000 65536"/>
                  <a:gd name="T15" fmla="*/ 0 w 130"/>
                  <a:gd name="T16" fmla="*/ 0 h 22"/>
                  <a:gd name="T17" fmla="*/ 130 w 130"/>
                  <a:gd name="T18" fmla="*/ 22 h 22"/>
                </a:gdLst>
                <a:ahLst/>
                <a:cxnLst>
                  <a:cxn ang="T10">
                    <a:pos x="T0" y="T1"/>
                  </a:cxn>
                  <a:cxn ang="T11">
                    <a:pos x="T2" y="T3"/>
                  </a:cxn>
                  <a:cxn ang="T12">
                    <a:pos x="T4" y="T5"/>
                  </a:cxn>
                  <a:cxn ang="T13">
                    <a:pos x="T6" y="T7"/>
                  </a:cxn>
                  <a:cxn ang="T14">
                    <a:pos x="T8" y="T9"/>
                  </a:cxn>
                </a:cxnLst>
                <a:rect l="T15" t="T16" r="T17" b="T18"/>
                <a:pathLst>
                  <a:path w="130" h="22">
                    <a:moveTo>
                      <a:pt x="129" y="21"/>
                    </a:moveTo>
                    <a:lnTo>
                      <a:pt x="81" y="0"/>
                    </a:lnTo>
                    <a:lnTo>
                      <a:pt x="0" y="0"/>
                    </a:lnTo>
                    <a:lnTo>
                      <a:pt x="37" y="21"/>
                    </a:lnTo>
                    <a:lnTo>
                      <a:pt x="129" y="21"/>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56" name="Freeform 343"/>
              <p:cNvSpPr/>
              <p:nvPr/>
            </p:nvSpPr>
            <p:spPr bwMode="auto">
              <a:xfrm>
                <a:off x="2328" y="2229"/>
                <a:ext cx="36" cy="163"/>
              </a:xfrm>
              <a:custGeom>
                <a:avLst/>
                <a:gdLst>
                  <a:gd name="T0" fmla="*/ 35 w 36"/>
                  <a:gd name="T1" fmla="*/ 162 h 163"/>
                  <a:gd name="T2" fmla="*/ 0 w 36"/>
                  <a:gd name="T3" fmla="*/ 122 h 163"/>
                  <a:gd name="T4" fmla="*/ 0 w 36"/>
                  <a:gd name="T5" fmla="*/ 0 h 163"/>
                  <a:gd name="T6" fmla="*/ 35 w 36"/>
                  <a:gd name="T7" fmla="*/ 22 h 163"/>
                  <a:gd name="T8" fmla="*/ 35 w 36"/>
                  <a:gd name="T9" fmla="*/ 162 h 163"/>
                  <a:gd name="T10" fmla="*/ 0 60000 65536"/>
                  <a:gd name="T11" fmla="*/ 0 60000 65536"/>
                  <a:gd name="T12" fmla="*/ 0 60000 65536"/>
                  <a:gd name="T13" fmla="*/ 0 60000 65536"/>
                  <a:gd name="T14" fmla="*/ 0 60000 65536"/>
                  <a:gd name="T15" fmla="*/ 0 w 36"/>
                  <a:gd name="T16" fmla="*/ 0 h 163"/>
                  <a:gd name="T17" fmla="*/ 36 w 36"/>
                  <a:gd name="T18" fmla="*/ 163 h 163"/>
                </a:gdLst>
                <a:ahLst/>
                <a:cxnLst>
                  <a:cxn ang="T10">
                    <a:pos x="T0" y="T1"/>
                  </a:cxn>
                  <a:cxn ang="T11">
                    <a:pos x="T2" y="T3"/>
                  </a:cxn>
                  <a:cxn ang="T12">
                    <a:pos x="T4" y="T5"/>
                  </a:cxn>
                  <a:cxn ang="T13">
                    <a:pos x="T6" y="T7"/>
                  </a:cxn>
                  <a:cxn ang="T14">
                    <a:pos x="T8" y="T9"/>
                  </a:cxn>
                </a:cxnLst>
                <a:rect l="T15" t="T16" r="T17" b="T18"/>
                <a:pathLst>
                  <a:path w="36" h="163">
                    <a:moveTo>
                      <a:pt x="35" y="162"/>
                    </a:moveTo>
                    <a:lnTo>
                      <a:pt x="0" y="122"/>
                    </a:lnTo>
                    <a:lnTo>
                      <a:pt x="0" y="0"/>
                    </a:lnTo>
                    <a:lnTo>
                      <a:pt x="35" y="22"/>
                    </a:lnTo>
                    <a:lnTo>
                      <a:pt x="35" y="162"/>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84" name="Group 344"/>
            <p:cNvGrpSpPr/>
            <p:nvPr/>
          </p:nvGrpSpPr>
          <p:grpSpPr bwMode="auto">
            <a:xfrm>
              <a:off x="2230" y="2335"/>
              <a:ext cx="136" cy="63"/>
              <a:chOff x="2230" y="2335"/>
              <a:chExt cx="136" cy="63"/>
            </a:xfrm>
          </p:grpSpPr>
          <p:sp>
            <p:nvSpPr>
              <p:cNvPr id="3351" name="Freeform 345"/>
              <p:cNvSpPr/>
              <p:nvPr/>
            </p:nvSpPr>
            <p:spPr bwMode="auto">
              <a:xfrm>
                <a:off x="2274" y="2357"/>
                <a:ext cx="92" cy="41"/>
              </a:xfrm>
              <a:custGeom>
                <a:avLst/>
                <a:gdLst>
                  <a:gd name="T0" fmla="*/ 91 w 92"/>
                  <a:gd name="T1" fmla="*/ 0 h 41"/>
                  <a:gd name="T2" fmla="*/ 91 w 92"/>
                  <a:gd name="T3" fmla="*/ 40 h 41"/>
                  <a:gd name="T4" fmla="*/ 0 w 92"/>
                  <a:gd name="T5" fmla="*/ 40 h 41"/>
                  <a:gd name="T6" fmla="*/ 0 w 92"/>
                  <a:gd name="T7" fmla="*/ 0 h 41"/>
                  <a:gd name="T8" fmla="*/ 91 w 92"/>
                  <a:gd name="T9" fmla="*/ 0 h 41"/>
                  <a:gd name="T10" fmla="*/ 0 60000 65536"/>
                  <a:gd name="T11" fmla="*/ 0 60000 65536"/>
                  <a:gd name="T12" fmla="*/ 0 60000 65536"/>
                  <a:gd name="T13" fmla="*/ 0 60000 65536"/>
                  <a:gd name="T14" fmla="*/ 0 60000 65536"/>
                  <a:gd name="T15" fmla="*/ 0 w 92"/>
                  <a:gd name="T16" fmla="*/ 0 h 41"/>
                  <a:gd name="T17" fmla="*/ 92 w 92"/>
                  <a:gd name="T18" fmla="*/ 41 h 41"/>
                </a:gdLst>
                <a:ahLst/>
                <a:cxnLst>
                  <a:cxn ang="T10">
                    <a:pos x="T0" y="T1"/>
                  </a:cxn>
                  <a:cxn ang="T11">
                    <a:pos x="T2" y="T3"/>
                  </a:cxn>
                  <a:cxn ang="T12">
                    <a:pos x="T4" y="T5"/>
                  </a:cxn>
                  <a:cxn ang="T13">
                    <a:pos x="T6" y="T7"/>
                  </a:cxn>
                  <a:cxn ang="T14">
                    <a:pos x="T8" y="T9"/>
                  </a:cxn>
                </a:cxnLst>
                <a:rect l="T15" t="T16" r="T17" b="T18"/>
                <a:pathLst>
                  <a:path w="92" h="41">
                    <a:moveTo>
                      <a:pt x="91" y="0"/>
                    </a:moveTo>
                    <a:lnTo>
                      <a:pt x="91" y="40"/>
                    </a:lnTo>
                    <a:lnTo>
                      <a:pt x="0" y="40"/>
                    </a:lnTo>
                    <a:lnTo>
                      <a:pt x="0" y="0"/>
                    </a:lnTo>
                    <a:lnTo>
                      <a:pt x="91" y="0"/>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52" name="Freeform 346"/>
              <p:cNvSpPr/>
              <p:nvPr/>
            </p:nvSpPr>
            <p:spPr bwMode="auto">
              <a:xfrm>
                <a:off x="2230" y="2335"/>
                <a:ext cx="136" cy="23"/>
              </a:xfrm>
              <a:custGeom>
                <a:avLst/>
                <a:gdLst>
                  <a:gd name="T0" fmla="*/ 135 w 136"/>
                  <a:gd name="T1" fmla="*/ 22 h 23"/>
                  <a:gd name="T2" fmla="*/ 93 w 136"/>
                  <a:gd name="T3" fmla="*/ 0 h 23"/>
                  <a:gd name="T4" fmla="*/ 0 w 136"/>
                  <a:gd name="T5" fmla="*/ 0 h 23"/>
                  <a:gd name="T6" fmla="*/ 45 w 136"/>
                  <a:gd name="T7" fmla="*/ 22 h 23"/>
                  <a:gd name="T8" fmla="*/ 135 w 136"/>
                  <a:gd name="T9" fmla="*/ 22 h 23"/>
                  <a:gd name="T10" fmla="*/ 0 60000 65536"/>
                  <a:gd name="T11" fmla="*/ 0 60000 65536"/>
                  <a:gd name="T12" fmla="*/ 0 60000 65536"/>
                  <a:gd name="T13" fmla="*/ 0 60000 65536"/>
                  <a:gd name="T14" fmla="*/ 0 60000 65536"/>
                  <a:gd name="T15" fmla="*/ 0 w 136"/>
                  <a:gd name="T16" fmla="*/ 0 h 23"/>
                  <a:gd name="T17" fmla="*/ 136 w 136"/>
                  <a:gd name="T18" fmla="*/ 23 h 23"/>
                </a:gdLst>
                <a:ahLst/>
                <a:cxnLst>
                  <a:cxn ang="T10">
                    <a:pos x="T0" y="T1"/>
                  </a:cxn>
                  <a:cxn ang="T11">
                    <a:pos x="T2" y="T3"/>
                  </a:cxn>
                  <a:cxn ang="T12">
                    <a:pos x="T4" y="T5"/>
                  </a:cxn>
                  <a:cxn ang="T13">
                    <a:pos x="T6" y="T7"/>
                  </a:cxn>
                  <a:cxn ang="T14">
                    <a:pos x="T8" y="T9"/>
                  </a:cxn>
                </a:cxnLst>
                <a:rect l="T15" t="T16" r="T17" b="T18"/>
                <a:pathLst>
                  <a:path w="136" h="23">
                    <a:moveTo>
                      <a:pt x="135" y="22"/>
                    </a:moveTo>
                    <a:lnTo>
                      <a:pt x="93" y="0"/>
                    </a:lnTo>
                    <a:lnTo>
                      <a:pt x="0" y="0"/>
                    </a:lnTo>
                    <a:lnTo>
                      <a:pt x="45" y="22"/>
                    </a:lnTo>
                    <a:lnTo>
                      <a:pt x="135" y="22"/>
                    </a:lnTo>
                  </a:path>
                </a:pathLst>
              </a:custGeom>
              <a:solidFill>
                <a:srgbClr val="FFC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53" name="Freeform 347"/>
              <p:cNvSpPr/>
              <p:nvPr/>
            </p:nvSpPr>
            <p:spPr bwMode="auto">
              <a:xfrm>
                <a:off x="2230" y="2335"/>
                <a:ext cx="45" cy="63"/>
              </a:xfrm>
              <a:custGeom>
                <a:avLst/>
                <a:gdLst>
                  <a:gd name="T0" fmla="*/ 44 w 45"/>
                  <a:gd name="T1" fmla="*/ 22 h 63"/>
                  <a:gd name="T2" fmla="*/ 0 w 45"/>
                  <a:gd name="T3" fmla="*/ 0 h 63"/>
                  <a:gd name="T4" fmla="*/ 0 w 45"/>
                  <a:gd name="T5" fmla="*/ 34 h 63"/>
                  <a:gd name="T6" fmla="*/ 44 w 45"/>
                  <a:gd name="T7" fmla="*/ 62 h 63"/>
                  <a:gd name="T8" fmla="*/ 44 w 45"/>
                  <a:gd name="T9" fmla="*/ 22 h 63"/>
                  <a:gd name="T10" fmla="*/ 0 60000 65536"/>
                  <a:gd name="T11" fmla="*/ 0 60000 65536"/>
                  <a:gd name="T12" fmla="*/ 0 60000 65536"/>
                  <a:gd name="T13" fmla="*/ 0 60000 65536"/>
                  <a:gd name="T14" fmla="*/ 0 60000 65536"/>
                  <a:gd name="T15" fmla="*/ 0 w 45"/>
                  <a:gd name="T16" fmla="*/ 0 h 63"/>
                  <a:gd name="T17" fmla="*/ 45 w 45"/>
                  <a:gd name="T18" fmla="*/ 63 h 63"/>
                </a:gdLst>
                <a:ahLst/>
                <a:cxnLst>
                  <a:cxn ang="T10">
                    <a:pos x="T0" y="T1"/>
                  </a:cxn>
                  <a:cxn ang="T11">
                    <a:pos x="T2" y="T3"/>
                  </a:cxn>
                  <a:cxn ang="T12">
                    <a:pos x="T4" y="T5"/>
                  </a:cxn>
                  <a:cxn ang="T13">
                    <a:pos x="T6" y="T7"/>
                  </a:cxn>
                  <a:cxn ang="T14">
                    <a:pos x="T8" y="T9"/>
                  </a:cxn>
                </a:cxnLst>
                <a:rect l="T15" t="T16" r="T17" b="T18"/>
                <a:pathLst>
                  <a:path w="45" h="63">
                    <a:moveTo>
                      <a:pt x="44" y="22"/>
                    </a:moveTo>
                    <a:lnTo>
                      <a:pt x="0" y="0"/>
                    </a:lnTo>
                    <a:lnTo>
                      <a:pt x="0" y="34"/>
                    </a:lnTo>
                    <a:lnTo>
                      <a:pt x="44" y="62"/>
                    </a:lnTo>
                    <a:lnTo>
                      <a:pt x="44" y="22"/>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85" name="Group 348"/>
            <p:cNvGrpSpPr/>
            <p:nvPr/>
          </p:nvGrpSpPr>
          <p:grpSpPr bwMode="auto">
            <a:xfrm>
              <a:off x="2243" y="2300"/>
              <a:ext cx="136" cy="62"/>
              <a:chOff x="2243" y="2300"/>
              <a:chExt cx="136" cy="62"/>
            </a:xfrm>
          </p:grpSpPr>
          <p:sp>
            <p:nvSpPr>
              <p:cNvPr id="3348" name="Freeform 349"/>
              <p:cNvSpPr/>
              <p:nvPr/>
            </p:nvSpPr>
            <p:spPr bwMode="auto">
              <a:xfrm>
                <a:off x="2288" y="2322"/>
                <a:ext cx="91" cy="40"/>
              </a:xfrm>
              <a:custGeom>
                <a:avLst/>
                <a:gdLst>
                  <a:gd name="T0" fmla="*/ 90 w 91"/>
                  <a:gd name="T1" fmla="*/ 0 h 40"/>
                  <a:gd name="T2" fmla="*/ 90 w 91"/>
                  <a:gd name="T3" fmla="*/ 39 h 40"/>
                  <a:gd name="T4" fmla="*/ 0 w 91"/>
                  <a:gd name="T5" fmla="*/ 39 h 40"/>
                  <a:gd name="T6" fmla="*/ 0 w 91"/>
                  <a:gd name="T7" fmla="*/ 0 h 40"/>
                  <a:gd name="T8" fmla="*/ 90 w 91"/>
                  <a:gd name="T9" fmla="*/ 0 h 40"/>
                  <a:gd name="T10" fmla="*/ 0 60000 65536"/>
                  <a:gd name="T11" fmla="*/ 0 60000 65536"/>
                  <a:gd name="T12" fmla="*/ 0 60000 65536"/>
                  <a:gd name="T13" fmla="*/ 0 60000 65536"/>
                  <a:gd name="T14" fmla="*/ 0 60000 65536"/>
                  <a:gd name="T15" fmla="*/ 0 w 91"/>
                  <a:gd name="T16" fmla="*/ 0 h 40"/>
                  <a:gd name="T17" fmla="*/ 91 w 91"/>
                  <a:gd name="T18" fmla="*/ 40 h 40"/>
                </a:gdLst>
                <a:ahLst/>
                <a:cxnLst>
                  <a:cxn ang="T10">
                    <a:pos x="T0" y="T1"/>
                  </a:cxn>
                  <a:cxn ang="T11">
                    <a:pos x="T2" y="T3"/>
                  </a:cxn>
                  <a:cxn ang="T12">
                    <a:pos x="T4" y="T5"/>
                  </a:cxn>
                  <a:cxn ang="T13">
                    <a:pos x="T6" y="T7"/>
                  </a:cxn>
                  <a:cxn ang="T14">
                    <a:pos x="T8" y="T9"/>
                  </a:cxn>
                </a:cxnLst>
                <a:rect l="T15" t="T16" r="T17" b="T18"/>
                <a:pathLst>
                  <a:path w="91" h="40">
                    <a:moveTo>
                      <a:pt x="90" y="0"/>
                    </a:moveTo>
                    <a:lnTo>
                      <a:pt x="90" y="39"/>
                    </a:lnTo>
                    <a:lnTo>
                      <a:pt x="0" y="39"/>
                    </a:lnTo>
                    <a:lnTo>
                      <a:pt x="0" y="0"/>
                    </a:lnTo>
                    <a:lnTo>
                      <a:pt x="90" y="0"/>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49" name="Freeform 350"/>
              <p:cNvSpPr/>
              <p:nvPr/>
            </p:nvSpPr>
            <p:spPr bwMode="auto">
              <a:xfrm>
                <a:off x="2243" y="2300"/>
                <a:ext cx="136" cy="23"/>
              </a:xfrm>
              <a:custGeom>
                <a:avLst/>
                <a:gdLst>
                  <a:gd name="T0" fmla="*/ 135 w 136"/>
                  <a:gd name="T1" fmla="*/ 22 h 23"/>
                  <a:gd name="T2" fmla="*/ 93 w 136"/>
                  <a:gd name="T3" fmla="*/ 0 h 23"/>
                  <a:gd name="T4" fmla="*/ 0 w 136"/>
                  <a:gd name="T5" fmla="*/ 0 h 23"/>
                  <a:gd name="T6" fmla="*/ 45 w 136"/>
                  <a:gd name="T7" fmla="*/ 22 h 23"/>
                  <a:gd name="T8" fmla="*/ 135 w 136"/>
                  <a:gd name="T9" fmla="*/ 22 h 23"/>
                  <a:gd name="T10" fmla="*/ 0 60000 65536"/>
                  <a:gd name="T11" fmla="*/ 0 60000 65536"/>
                  <a:gd name="T12" fmla="*/ 0 60000 65536"/>
                  <a:gd name="T13" fmla="*/ 0 60000 65536"/>
                  <a:gd name="T14" fmla="*/ 0 60000 65536"/>
                  <a:gd name="T15" fmla="*/ 0 w 136"/>
                  <a:gd name="T16" fmla="*/ 0 h 23"/>
                  <a:gd name="T17" fmla="*/ 136 w 136"/>
                  <a:gd name="T18" fmla="*/ 23 h 23"/>
                </a:gdLst>
                <a:ahLst/>
                <a:cxnLst>
                  <a:cxn ang="T10">
                    <a:pos x="T0" y="T1"/>
                  </a:cxn>
                  <a:cxn ang="T11">
                    <a:pos x="T2" y="T3"/>
                  </a:cxn>
                  <a:cxn ang="T12">
                    <a:pos x="T4" y="T5"/>
                  </a:cxn>
                  <a:cxn ang="T13">
                    <a:pos x="T6" y="T7"/>
                  </a:cxn>
                  <a:cxn ang="T14">
                    <a:pos x="T8" y="T9"/>
                  </a:cxn>
                </a:cxnLst>
                <a:rect l="T15" t="T16" r="T17" b="T18"/>
                <a:pathLst>
                  <a:path w="136" h="23">
                    <a:moveTo>
                      <a:pt x="135" y="22"/>
                    </a:moveTo>
                    <a:lnTo>
                      <a:pt x="93" y="0"/>
                    </a:lnTo>
                    <a:lnTo>
                      <a:pt x="0" y="0"/>
                    </a:lnTo>
                    <a:lnTo>
                      <a:pt x="45" y="22"/>
                    </a:lnTo>
                    <a:lnTo>
                      <a:pt x="135" y="22"/>
                    </a:lnTo>
                  </a:path>
                </a:pathLst>
              </a:custGeom>
              <a:solidFill>
                <a:srgbClr val="FFC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50" name="Freeform 351"/>
              <p:cNvSpPr/>
              <p:nvPr/>
            </p:nvSpPr>
            <p:spPr bwMode="auto">
              <a:xfrm>
                <a:off x="2243" y="2300"/>
                <a:ext cx="46" cy="62"/>
              </a:xfrm>
              <a:custGeom>
                <a:avLst/>
                <a:gdLst>
                  <a:gd name="T0" fmla="*/ 45 w 46"/>
                  <a:gd name="T1" fmla="*/ 21 h 62"/>
                  <a:gd name="T2" fmla="*/ 0 w 46"/>
                  <a:gd name="T3" fmla="*/ 0 h 62"/>
                  <a:gd name="T4" fmla="*/ 0 w 46"/>
                  <a:gd name="T5" fmla="*/ 34 h 62"/>
                  <a:gd name="T6" fmla="*/ 45 w 46"/>
                  <a:gd name="T7" fmla="*/ 61 h 62"/>
                  <a:gd name="T8" fmla="*/ 45 w 46"/>
                  <a:gd name="T9" fmla="*/ 21 h 62"/>
                  <a:gd name="T10" fmla="*/ 0 60000 65536"/>
                  <a:gd name="T11" fmla="*/ 0 60000 65536"/>
                  <a:gd name="T12" fmla="*/ 0 60000 65536"/>
                  <a:gd name="T13" fmla="*/ 0 60000 65536"/>
                  <a:gd name="T14" fmla="*/ 0 60000 65536"/>
                  <a:gd name="T15" fmla="*/ 0 w 46"/>
                  <a:gd name="T16" fmla="*/ 0 h 62"/>
                  <a:gd name="T17" fmla="*/ 46 w 46"/>
                  <a:gd name="T18" fmla="*/ 62 h 62"/>
                </a:gdLst>
                <a:ahLst/>
                <a:cxnLst>
                  <a:cxn ang="T10">
                    <a:pos x="T0" y="T1"/>
                  </a:cxn>
                  <a:cxn ang="T11">
                    <a:pos x="T2" y="T3"/>
                  </a:cxn>
                  <a:cxn ang="T12">
                    <a:pos x="T4" y="T5"/>
                  </a:cxn>
                  <a:cxn ang="T13">
                    <a:pos x="T6" y="T7"/>
                  </a:cxn>
                  <a:cxn ang="T14">
                    <a:pos x="T8" y="T9"/>
                  </a:cxn>
                </a:cxnLst>
                <a:rect l="T15" t="T16" r="T17" b="T18"/>
                <a:pathLst>
                  <a:path w="46" h="62">
                    <a:moveTo>
                      <a:pt x="45" y="21"/>
                    </a:moveTo>
                    <a:lnTo>
                      <a:pt x="0" y="0"/>
                    </a:lnTo>
                    <a:lnTo>
                      <a:pt x="0" y="34"/>
                    </a:lnTo>
                    <a:lnTo>
                      <a:pt x="45" y="61"/>
                    </a:lnTo>
                    <a:lnTo>
                      <a:pt x="45" y="21"/>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86" name="Group 352"/>
            <p:cNvGrpSpPr/>
            <p:nvPr/>
          </p:nvGrpSpPr>
          <p:grpSpPr bwMode="auto">
            <a:xfrm>
              <a:off x="2230" y="2255"/>
              <a:ext cx="136" cy="62"/>
              <a:chOff x="2230" y="2255"/>
              <a:chExt cx="136" cy="62"/>
            </a:xfrm>
          </p:grpSpPr>
          <p:sp>
            <p:nvSpPr>
              <p:cNvPr id="3345" name="Freeform 353"/>
              <p:cNvSpPr/>
              <p:nvPr/>
            </p:nvSpPr>
            <p:spPr bwMode="auto">
              <a:xfrm>
                <a:off x="2274" y="2277"/>
                <a:ext cx="92" cy="40"/>
              </a:xfrm>
              <a:custGeom>
                <a:avLst/>
                <a:gdLst>
                  <a:gd name="T0" fmla="*/ 91 w 92"/>
                  <a:gd name="T1" fmla="*/ 0 h 40"/>
                  <a:gd name="T2" fmla="*/ 91 w 92"/>
                  <a:gd name="T3" fmla="*/ 39 h 40"/>
                  <a:gd name="T4" fmla="*/ 0 w 92"/>
                  <a:gd name="T5" fmla="*/ 39 h 40"/>
                  <a:gd name="T6" fmla="*/ 0 w 92"/>
                  <a:gd name="T7" fmla="*/ 0 h 40"/>
                  <a:gd name="T8" fmla="*/ 91 w 92"/>
                  <a:gd name="T9" fmla="*/ 0 h 40"/>
                  <a:gd name="T10" fmla="*/ 0 60000 65536"/>
                  <a:gd name="T11" fmla="*/ 0 60000 65536"/>
                  <a:gd name="T12" fmla="*/ 0 60000 65536"/>
                  <a:gd name="T13" fmla="*/ 0 60000 65536"/>
                  <a:gd name="T14" fmla="*/ 0 60000 65536"/>
                  <a:gd name="T15" fmla="*/ 0 w 92"/>
                  <a:gd name="T16" fmla="*/ 0 h 40"/>
                  <a:gd name="T17" fmla="*/ 92 w 92"/>
                  <a:gd name="T18" fmla="*/ 40 h 40"/>
                </a:gdLst>
                <a:ahLst/>
                <a:cxnLst>
                  <a:cxn ang="T10">
                    <a:pos x="T0" y="T1"/>
                  </a:cxn>
                  <a:cxn ang="T11">
                    <a:pos x="T2" y="T3"/>
                  </a:cxn>
                  <a:cxn ang="T12">
                    <a:pos x="T4" y="T5"/>
                  </a:cxn>
                  <a:cxn ang="T13">
                    <a:pos x="T6" y="T7"/>
                  </a:cxn>
                  <a:cxn ang="T14">
                    <a:pos x="T8" y="T9"/>
                  </a:cxn>
                </a:cxnLst>
                <a:rect l="T15" t="T16" r="T17" b="T18"/>
                <a:pathLst>
                  <a:path w="92" h="40">
                    <a:moveTo>
                      <a:pt x="91" y="0"/>
                    </a:moveTo>
                    <a:lnTo>
                      <a:pt x="91" y="39"/>
                    </a:lnTo>
                    <a:lnTo>
                      <a:pt x="0" y="39"/>
                    </a:lnTo>
                    <a:lnTo>
                      <a:pt x="0" y="0"/>
                    </a:lnTo>
                    <a:lnTo>
                      <a:pt x="91" y="0"/>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46" name="Freeform 354"/>
              <p:cNvSpPr/>
              <p:nvPr/>
            </p:nvSpPr>
            <p:spPr bwMode="auto">
              <a:xfrm>
                <a:off x="2230" y="2255"/>
                <a:ext cx="136" cy="23"/>
              </a:xfrm>
              <a:custGeom>
                <a:avLst/>
                <a:gdLst>
                  <a:gd name="T0" fmla="*/ 135 w 136"/>
                  <a:gd name="T1" fmla="*/ 22 h 23"/>
                  <a:gd name="T2" fmla="*/ 93 w 136"/>
                  <a:gd name="T3" fmla="*/ 0 h 23"/>
                  <a:gd name="T4" fmla="*/ 0 w 136"/>
                  <a:gd name="T5" fmla="*/ 0 h 23"/>
                  <a:gd name="T6" fmla="*/ 45 w 136"/>
                  <a:gd name="T7" fmla="*/ 22 h 23"/>
                  <a:gd name="T8" fmla="*/ 135 w 136"/>
                  <a:gd name="T9" fmla="*/ 22 h 23"/>
                  <a:gd name="T10" fmla="*/ 0 60000 65536"/>
                  <a:gd name="T11" fmla="*/ 0 60000 65536"/>
                  <a:gd name="T12" fmla="*/ 0 60000 65536"/>
                  <a:gd name="T13" fmla="*/ 0 60000 65536"/>
                  <a:gd name="T14" fmla="*/ 0 60000 65536"/>
                  <a:gd name="T15" fmla="*/ 0 w 136"/>
                  <a:gd name="T16" fmla="*/ 0 h 23"/>
                  <a:gd name="T17" fmla="*/ 136 w 136"/>
                  <a:gd name="T18" fmla="*/ 23 h 23"/>
                </a:gdLst>
                <a:ahLst/>
                <a:cxnLst>
                  <a:cxn ang="T10">
                    <a:pos x="T0" y="T1"/>
                  </a:cxn>
                  <a:cxn ang="T11">
                    <a:pos x="T2" y="T3"/>
                  </a:cxn>
                  <a:cxn ang="T12">
                    <a:pos x="T4" y="T5"/>
                  </a:cxn>
                  <a:cxn ang="T13">
                    <a:pos x="T6" y="T7"/>
                  </a:cxn>
                  <a:cxn ang="T14">
                    <a:pos x="T8" y="T9"/>
                  </a:cxn>
                </a:cxnLst>
                <a:rect l="T15" t="T16" r="T17" b="T18"/>
                <a:pathLst>
                  <a:path w="136" h="23">
                    <a:moveTo>
                      <a:pt x="135" y="22"/>
                    </a:moveTo>
                    <a:lnTo>
                      <a:pt x="93" y="0"/>
                    </a:lnTo>
                    <a:lnTo>
                      <a:pt x="0" y="0"/>
                    </a:lnTo>
                    <a:lnTo>
                      <a:pt x="45" y="22"/>
                    </a:lnTo>
                    <a:lnTo>
                      <a:pt x="135" y="22"/>
                    </a:lnTo>
                  </a:path>
                </a:pathLst>
              </a:custGeom>
              <a:solidFill>
                <a:srgbClr val="FFC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47" name="Freeform 355"/>
              <p:cNvSpPr/>
              <p:nvPr/>
            </p:nvSpPr>
            <p:spPr bwMode="auto">
              <a:xfrm>
                <a:off x="2230" y="2255"/>
                <a:ext cx="45" cy="62"/>
              </a:xfrm>
              <a:custGeom>
                <a:avLst/>
                <a:gdLst>
                  <a:gd name="T0" fmla="*/ 44 w 45"/>
                  <a:gd name="T1" fmla="*/ 21 h 62"/>
                  <a:gd name="T2" fmla="*/ 0 w 45"/>
                  <a:gd name="T3" fmla="*/ 0 h 62"/>
                  <a:gd name="T4" fmla="*/ 0 w 45"/>
                  <a:gd name="T5" fmla="*/ 34 h 62"/>
                  <a:gd name="T6" fmla="*/ 44 w 45"/>
                  <a:gd name="T7" fmla="*/ 61 h 62"/>
                  <a:gd name="T8" fmla="*/ 44 w 45"/>
                  <a:gd name="T9" fmla="*/ 2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44" y="21"/>
                    </a:moveTo>
                    <a:lnTo>
                      <a:pt x="0" y="0"/>
                    </a:lnTo>
                    <a:lnTo>
                      <a:pt x="0" y="34"/>
                    </a:lnTo>
                    <a:lnTo>
                      <a:pt x="44" y="61"/>
                    </a:lnTo>
                    <a:lnTo>
                      <a:pt x="44" y="21"/>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87" name="Group 356"/>
            <p:cNvGrpSpPr/>
            <p:nvPr/>
          </p:nvGrpSpPr>
          <p:grpSpPr bwMode="auto">
            <a:xfrm>
              <a:off x="2221" y="2102"/>
              <a:ext cx="128" cy="163"/>
              <a:chOff x="2221" y="2102"/>
              <a:chExt cx="128" cy="163"/>
            </a:xfrm>
          </p:grpSpPr>
          <p:sp>
            <p:nvSpPr>
              <p:cNvPr id="3342" name="Freeform 357"/>
              <p:cNvSpPr/>
              <p:nvPr/>
            </p:nvSpPr>
            <p:spPr bwMode="auto">
              <a:xfrm>
                <a:off x="2257" y="2123"/>
                <a:ext cx="92" cy="142"/>
              </a:xfrm>
              <a:custGeom>
                <a:avLst/>
                <a:gdLst>
                  <a:gd name="T0" fmla="*/ 91 w 92"/>
                  <a:gd name="T1" fmla="*/ 0 h 142"/>
                  <a:gd name="T2" fmla="*/ 0 w 92"/>
                  <a:gd name="T3" fmla="*/ 0 h 142"/>
                  <a:gd name="T4" fmla="*/ 0 w 92"/>
                  <a:gd name="T5" fmla="*/ 141 h 142"/>
                  <a:gd name="T6" fmla="*/ 91 w 92"/>
                  <a:gd name="T7" fmla="*/ 141 h 142"/>
                  <a:gd name="T8" fmla="*/ 91 w 92"/>
                  <a:gd name="T9" fmla="*/ 0 h 142"/>
                  <a:gd name="T10" fmla="*/ 0 60000 65536"/>
                  <a:gd name="T11" fmla="*/ 0 60000 65536"/>
                  <a:gd name="T12" fmla="*/ 0 60000 65536"/>
                  <a:gd name="T13" fmla="*/ 0 60000 65536"/>
                  <a:gd name="T14" fmla="*/ 0 60000 65536"/>
                  <a:gd name="T15" fmla="*/ 0 w 92"/>
                  <a:gd name="T16" fmla="*/ 0 h 142"/>
                  <a:gd name="T17" fmla="*/ 92 w 92"/>
                  <a:gd name="T18" fmla="*/ 142 h 142"/>
                </a:gdLst>
                <a:ahLst/>
                <a:cxnLst>
                  <a:cxn ang="T10">
                    <a:pos x="T0" y="T1"/>
                  </a:cxn>
                  <a:cxn ang="T11">
                    <a:pos x="T2" y="T3"/>
                  </a:cxn>
                  <a:cxn ang="T12">
                    <a:pos x="T4" y="T5"/>
                  </a:cxn>
                  <a:cxn ang="T13">
                    <a:pos x="T6" y="T7"/>
                  </a:cxn>
                  <a:cxn ang="T14">
                    <a:pos x="T8" y="T9"/>
                  </a:cxn>
                </a:cxnLst>
                <a:rect l="T15" t="T16" r="T17" b="T18"/>
                <a:pathLst>
                  <a:path w="92" h="142">
                    <a:moveTo>
                      <a:pt x="91" y="0"/>
                    </a:moveTo>
                    <a:lnTo>
                      <a:pt x="0" y="0"/>
                    </a:lnTo>
                    <a:lnTo>
                      <a:pt x="0" y="141"/>
                    </a:lnTo>
                    <a:lnTo>
                      <a:pt x="91" y="141"/>
                    </a:lnTo>
                    <a:lnTo>
                      <a:pt x="91" y="0"/>
                    </a:lnTo>
                  </a:path>
                </a:pathLst>
              </a:custGeom>
              <a:solidFill>
                <a:srgbClr val="FFC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43" name="Freeform 358"/>
              <p:cNvSpPr/>
              <p:nvPr/>
            </p:nvSpPr>
            <p:spPr bwMode="auto">
              <a:xfrm>
                <a:off x="2221" y="2102"/>
                <a:ext cx="128" cy="23"/>
              </a:xfrm>
              <a:custGeom>
                <a:avLst/>
                <a:gdLst>
                  <a:gd name="T0" fmla="*/ 127 w 128"/>
                  <a:gd name="T1" fmla="*/ 22 h 23"/>
                  <a:gd name="T2" fmla="*/ 79 w 128"/>
                  <a:gd name="T3" fmla="*/ 0 h 23"/>
                  <a:gd name="T4" fmla="*/ 0 w 128"/>
                  <a:gd name="T5" fmla="*/ 0 h 23"/>
                  <a:gd name="T6" fmla="*/ 36 w 128"/>
                  <a:gd name="T7" fmla="*/ 22 h 23"/>
                  <a:gd name="T8" fmla="*/ 127 w 128"/>
                  <a:gd name="T9" fmla="*/ 22 h 23"/>
                  <a:gd name="T10" fmla="*/ 0 60000 65536"/>
                  <a:gd name="T11" fmla="*/ 0 60000 65536"/>
                  <a:gd name="T12" fmla="*/ 0 60000 65536"/>
                  <a:gd name="T13" fmla="*/ 0 60000 65536"/>
                  <a:gd name="T14" fmla="*/ 0 60000 65536"/>
                  <a:gd name="T15" fmla="*/ 0 w 128"/>
                  <a:gd name="T16" fmla="*/ 0 h 23"/>
                  <a:gd name="T17" fmla="*/ 128 w 128"/>
                  <a:gd name="T18" fmla="*/ 23 h 23"/>
                </a:gdLst>
                <a:ahLst/>
                <a:cxnLst>
                  <a:cxn ang="T10">
                    <a:pos x="T0" y="T1"/>
                  </a:cxn>
                  <a:cxn ang="T11">
                    <a:pos x="T2" y="T3"/>
                  </a:cxn>
                  <a:cxn ang="T12">
                    <a:pos x="T4" y="T5"/>
                  </a:cxn>
                  <a:cxn ang="T13">
                    <a:pos x="T6" y="T7"/>
                  </a:cxn>
                  <a:cxn ang="T14">
                    <a:pos x="T8" y="T9"/>
                  </a:cxn>
                </a:cxnLst>
                <a:rect l="T15" t="T16" r="T17" b="T18"/>
                <a:pathLst>
                  <a:path w="128" h="23">
                    <a:moveTo>
                      <a:pt x="127" y="22"/>
                    </a:moveTo>
                    <a:lnTo>
                      <a:pt x="79" y="0"/>
                    </a:lnTo>
                    <a:lnTo>
                      <a:pt x="0" y="0"/>
                    </a:lnTo>
                    <a:lnTo>
                      <a:pt x="36" y="22"/>
                    </a:lnTo>
                    <a:lnTo>
                      <a:pt x="127" y="22"/>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44" name="Freeform 359"/>
              <p:cNvSpPr/>
              <p:nvPr/>
            </p:nvSpPr>
            <p:spPr bwMode="auto">
              <a:xfrm>
                <a:off x="2222" y="2102"/>
                <a:ext cx="36" cy="163"/>
              </a:xfrm>
              <a:custGeom>
                <a:avLst/>
                <a:gdLst>
                  <a:gd name="T0" fmla="*/ 35 w 36"/>
                  <a:gd name="T1" fmla="*/ 162 h 163"/>
                  <a:gd name="T2" fmla="*/ 0 w 36"/>
                  <a:gd name="T3" fmla="*/ 122 h 163"/>
                  <a:gd name="T4" fmla="*/ 0 w 36"/>
                  <a:gd name="T5" fmla="*/ 0 h 163"/>
                  <a:gd name="T6" fmla="*/ 35 w 36"/>
                  <a:gd name="T7" fmla="*/ 22 h 163"/>
                  <a:gd name="T8" fmla="*/ 35 w 36"/>
                  <a:gd name="T9" fmla="*/ 162 h 163"/>
                  <a:gd name="T10" fmla="*/ 0 60000 65536"/>
                  <a:gd name="T11" fmla="*/ 0 60000 65536"/>
                  <a:gd name="T12" fmla="*/ 0 60000 65536"/>
                  <a:gd name="T13" fmla="*/ 0 60000 65536"/>
                  <a:gd name="T14" fmla="*/ 0 60000 65536"/>
                  <a:gd name="T15" fmla="*/ 0 w 36"/>
                  <a:gd name="T16" fmla="*/ 0 h 163"/>
                  <a:gd name="T17" fmla="*/ 36 w 36"/>
                  <a:gd name="T18" fmla="*/ 163 h 163"/>
                </a:gdLst>
                <a:ahLst/>
                <a:cxnLst>
                  <a:cxn ang="T10">
                    <a:pos x="T0" y="T1"/>
                  </a:cxn>
                  <a:cxn ang="T11">
                    <a:pos x="T2" y="T3"/>
                  </a:cxn>
                  <a:cxn ang="T12">
                    <a:pos x="T4" y="T5"/>
                  </a:cxn>
                  <a:cxn ang="T13">
                    <a:pos x="T6" y="T7"/>
                  </a:cxn>
                  <a:cxn ang="T14">
                    <a:pos x="T8" y="T9"/>
                  </a:cxn>
                </a:cxnLst>
                <a:rect l="T15" t="T16" r="T17" b="T18"/>
                <a:pathLst>
                  <a:path w="36" h="163">
                    <a:moveTo>
                      <a:pt x="35" y="162"/>
                    </a:moveTo>
                    <a:lnTo>
                      <a:pt x="0" y="122"/>
                    </a:lnTo>
                    <a:lnTo>
                      <a:pt x="0" y="0"/>
                    </a:lnTo>
                    <a:lnTo>
                      <a:pt x="35" y="22"/>
                    </a:lnTo>
                    <a:lnTo>
                      <a:pt x="35" y="162"/>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92" name="Group 360"/>
            <p:cNvGrpSpPr/>
            <p:nvPr/>
          </p:nvGrpSpPr>
          <p:grpSpPr bwMode="auto">
            <a:xfrm>
              <a:off x="2346" y="2155"/>
              <a:ext cx="130" cy="99"/>
              <a:chOff x="2346" y="2155"/>
              <a:chExt cx="130" cy="99"/>
            </a:xfrm>
          </p:grpSpPr>
          <p:sp>
            <p:nvSpPr>
              <p:cNvPr id="3338" name="Freeform 361"/>
              <p:cNvSpPr/>
              <p:nvPr/>
            </p:nvSpPr>
            <p:spPr bwMode="auto">
              <a:xfrm>
                <a:off x="2418" y="2155"/>
                <a:ext cx="58" cy="99"/>
              </a:xfrm>
              <a:custGeom>
                <a:avLst/>
                <a:gdLst>
                  <a:gd name="T0" fmla="*/ 57 w 58"/>
                  <a:gd name="T1" fmla="*/ 12 h 99"/>
                  <a:gd name="T2" fmla="*/ 0 w 58"/>
                  <a:gd name="T3" fmla="*/ 0 h 99"/>
                  <a:gd name="T4" fmla="*/ 0 w 58"/>
                  <a:gd name="T5" fmla="*/ 95 h 99"/>
                  <a:gd name="T6" fmla="*/ 57 w 58"/>
                  <a:gd name="T7" fmla="*/ 98 h 99"/>
                  <a:gd name="T8" fmla="*/ 57 w 58"/>
                  <a:gd name="T9" fmla="*/ 12 h 99"/>
                  <a:gd name="T10" fmla="*/ 0 60000 65536"/>
                  <a:gd name="T11" fmla="*/ 0 60000 65536"/>
                  <a:gd name="T12" fmla="*/ 0 60000 65536"/>
                  <a:gd name="T13" fmla="*/ 0 60000 65536"/>
                  <a:gd name="T14" fmla="*/ 0 60000 65536"/>
                  <a:gd name="T15" fmla="*/ 0 w 58"/>
                  <a:gd name="T16" fmla="*/ 0 h 99"/>
                  <a:gd name="T17" fmla="*/ 58 w 58"/>
                  <a:gd name="T18" fmla="*/ 99 h 99"/>
                </a:gdLst>
                <a:ahLst/>
                <a:cxnLst>
                  <a:cxn ang="T10">
                    <a:pos x="T0" y="T1"/>
                  </a:cxn>
                  <a:cxn ang="T11">
                    <a:pos x="T2" y="T3"/>
                  </a:cxn>
                  <a:cxn ang="T12">
                    <a:pos x="T4" y="T5"/>
                  </a:cxn>
                  <a:cxn ang="T13">
                    <a:pos x="T6" y="T7"/>
                  </a:cxn>
                  <a:cxn ang="T14">
                    <a:pos x="T8" y="T9"/>
                  </a:cxn>
                </a:cxnLst>
                <a:rect l="T15" t="T16" r="T17" b="T18"/>
                <a:pathLst>
                  <a:path w="58" h="99">
                    <a:moveTo>
                      <a:pt x="57" y="12"/>
                    </a:moveTo>
                    <a:lnTo>
                      <a:pt x="0" y="0"/>
                    </a:lnTo>
                    <a:lnTo>
                      <a:pt x="0" y="95"/>
                    </a:lnTo>
                    <a:lnTo>
                      <a:pt x="57" y="98"/>
                    </a:lnTo>
                    <a:lnTo>
                      <a:pt x="57" y="12"/>
                    </a:lnTo>
                  </a:path>
                </a:pathLst>
              </a:custGeom>
              <a:solidFill>
                <a:srgbClr val="FFC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39" name="Freeform 362"/>
              <p:cNvSpPr/>
              <p:nvPr/>
            </p:nvSpPr>
            <p:spPr bwMode="auto">
              <a:xfrm>
                <a:off x="2365" y="2155"/>
                <a:ext cx="54" cy="98"/>
              </a:xfrm>
              <a:custGeom>
                <a:avLst/>
                <a:gdLst>
                  <a:gd name="T0" fmla="*/ 53 w 54"/>
                  <a:gd name="T1" fmla="*/ 0 h 98"/>
                  <a:gd name="T2" fmla="*/ 0 w 54"/>
                  <a:gd name="T3" fmla="*/ 6 h 98"/>
                  <a:gd name="T4" fmla="*/ 0 w 54"/>
                  <a:gd name="T5" fmla="*/ 97 h 98"/>
                  <a:gd name="T6" fmla="*/ 53 w 54"/>
                  <a:gd name="T7" fmla="*/ 94 h 98"/>
                  <a:gd name="T8" fmla="*/ 53 w 54"/>
                  <a:gd name="T9" fmla="*/ 0 h 98"/>
                  <a:gd name="T10" fmla="*/ 0 60000 65536"/>
                  <a:gd name="T11" fmla="*/ 0 60000 65536"/>
                  <a:gd name="T12" fmla="*/ 0 60000 65536"/>
                  <a:gd name="T13" fmla="*/ 0 60000 65536"/>
                  <a:gd name="T14" fmla="*/ 0 60000 65536"/>
                  <a:gd name="T15" fmla="*/ 0 w 54"/>
                  <a:gd name="T16" fmla="*/ 0 h 98"/>
                  <a:gd name="T17" fmla="*/ 54 w 54"/>
                  <a:gd name="T18" fmla="*/ 98 h 98"/>
                </a:gdLst>
                <a:ahLst/>
                <a:cxnLst>
                  <a:cxn ang="T10">
                    <a:pos x="T0" y="T1"/>
                  </a:cxn>
                  <a:cxn ang="T11">
                    <a:pos x="T2" y="T3"/>
                  </a:cxn>
                  <a:cxn ang="T12">
                    <a:pos x="T4" y="T5"/>
                  </a:cxn>
                  <a:cxn ang="T13">
                    <a:pos x="T6" y="T7"/>
                  </a:cxn>
                  <a:cxn ang="T14">
                    <a:pos x="T8" y="T9"/>
                  </a:cxn>
                </a:cxnLst>
                <a:rect l="T15" t="T16" r="T17" b="T18"/>
                <a:pathLst>
                  <a:path w="54" h="98">
                    <a:moveTo>
                      <a:pt x="53" y="0"/>
                    </a:moveTo>
                    <a:lnTo>
                      <a:pt x="0" y="6"/>
                    </a:lnTo>
                    <a:lnTo>
                      <a:pt x="0" y="97"/>
                    </a:lnTo>
                    <a:lnTo>
                      <a:pt x="53" y="94"/>
                    </a:lnTo>
                    <a:lnTo>
                      <a:pt x="53" y="0"/>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40" name="Freeform 363"/>
              <p:cNvSpPr/>
              <p:nvPr/>
            </p:nvSpPr>
            <p:spPr bwMode="auto">
              <a:xfrm>
                <a:off x="2346" y="2155"/>
                <a:ext cx="73" cy="46"/>
              </a:xfrm>
              <a:custGeom>
                <a:avLst/>
                <a:gdLst>
                  <a:gd name="T0" fmla="*/ 72 w 73"/>
                  <a:gd name="T1" fmla="*/ 0 h 46"/>
                  <a:gd name="T2" fmla="*/ 18 w 73"/>
                  <a:gd name="T3" fmla="*/ 5 h 46"/>
                  <a:gd name="T4" fmla="*/ 0 w 73"/>
                  <a:gd name="T5" fmla="*/ 45 h 46"/>
                  <a:gd name="T6" fmla="*/ 63 w 73"/>
                  <a:gd name="T7" fmla="*/ 40 h 46"/>
                  <a:gd name="T8" fmla="*/ 72 w 73"/>
                  <a:gd name="T9" fmla="*/ 0 h 46"/>
                  <a:gd name="T10" fmla="*/ 0 60000 65536"/>
                  <a:gd name="T11" fmla="*/ 0 60000 65536"/>
                  <a:gd name="T12" fmla="*/ 0 60000 65536"/>
                  <a:gd name="T13" fmla="*/ 0 60000 65536"/>
                  <a:gd name="T14" fmla="*/ 0 60000 65536"/>
                  <a:gd name="T15" fmla="*/ 0 w 73"/>
                  <a:gd name="T16" fmla="*/ 0 h 46"/>
                  <a:gd name="T17" fmla="*/ 73 w 73"/>
                  <a:gd name="T18" fmla="*/ 46 h 46"/>
                </a:gdLst>
                <a:ahLst/>
                <a:cxnLst>
                  <a:cxn ang="T10">
                    <a:pos x="T0" y="T1"/>
                  </a:cxn>
                  <a:cxn ang="T11">
                    <a:pos x="T2" y="T3"/>
                  </a:cxn>
                  <a:cxn ang="T12">
                    <a:pos x="T4" y="T5"/>
                  </a:cxn>
                  <a:cxn ang="T13">
                    <a:pos x="T6" y="T7"/>
                  </a:cxn>
                  <a:cxn ang="T14">
                    <a:pos x="T8" y="T9"/>
                  </a:cxn>
                </a:cxnLst>
                <a:rect l="T15" t="T16" r="T17" b="T18"/>
                <a:pathLst>
                  <a:path w="73" h="46">
                    <a:moveTo>
                      <a:pt x="72" y="0"/>
                    </a:moveTo>
                    <a:lnTo>
                      <a:pt x="18" y="5"/>
                    </a:lnTo>
                    <a:lnTo>
                      <a:pt x="0" y="45"/>
                    </a:lnTo>
                    <a:lnTo>
                      <a:pt x="63" y="40"/>
                    </a:lnTo>
                    <a:lnTo>
                      <a:pt x="72" y="0"/>
                    </a:lnTo>
                  </a:path>
                </a:pathLst>
              </a:custGeom>
              <a:solidFill>
                <a:srgbClr val="FFC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41" name="Freeform 364"/>
              <p:cNvSpPr/>
              <p:nvPr/>
            </p:nvSpPr>
            <p:spPr bwMode="auto">
              <a:xfrm>
                <a:off x="2346" y="2200"/>
                <a:ext cx="73" cy="53"/>
              </a:xfrm>
              <a:custGeom>
                <a:avLst/>
                <a:gdLst>
                  <a:gd name="T0" fmla="*/ 72 w 73"/>
                  <a:gd name="T1" fmla="*/ 49 h 53"/>
                  <a:gd name="T2" fmla="*/ 60 w 73"/>
                  <a:gd name="T3" fmla="*/ 0 h 53"/>
                  <a:gd name="T4" fmla="*/ 0 w 73"/>
                  <a:gd name="T5" fmla="*/ 6 h 53"/>
                  <a:gd name="T6" fmla="*/ 21 w 73"/>
                  <a:gd name="T7" fmla="*/ 52 h 53"/>
                  <a:gd name="T8" fmla="*/ 72 w 73"/>
                  <a:gd name="T9" fmla="*/ 49 h 53"/>
                  <a:gd name="T10" fmla="*/ 0 60000 65536"/>
                  <a:gd name="T11" fmla="*/ 0 60000 65536"/>
                  <a:gd name="T12" fmla="*/ 0 60000 65536"/>
                  <a:gd name="T13" fmla="*/ 0 60000 65536"/>
                  <a:gd name="T14" fmla="*/ 0 60000 65536"/>
                  <a:gd name="T15" fmla="*/ 0 w 73"/>
                  <a:gd name="T16" fmla="*/ 0 h 53"/>
                  <a:gd name="T17" fmla="*/ 73 w 73"/>
                  <a:gd name="T18" fmla="*/ 53 h 53"/>
                </a:gdLst>
                <a:ahLst/>
                <a:cxnLst>
                  <a:cxn ang="T10">
                    <a:pos x="T0" y="T1"/>
                  </a:cxn>
                  <a:cxn ang="T11">
                    <a:pos x="T2" y="T3"/>
                  </a:cxn>
                  <a:cxn ang="T12">
                    <a:pos x="T4" y="T5"/>
                  </a:cxn>
                  <a:cxn ang="T13">
                    <a:pos x="T6" y="T7"/>
                  </a:cxn>
                  <a:cxn ang="T14">
                    <a:pos x="T8" y="T9"/>
                  </a:cxn>
                </a:cxnLst>
                <a:rect l="T15" t="T16" r="T17" b="T18"/>
                <a:pathLst>
                  <a:path w="73" h="53">
                    <a:moveTo>
                      <a:pt x="72" y="49"/>
                    </a:moveTo>
                    <a:lnTo>
                      <a:pt x="60" y="0"/>
                    </a:lnTo>
                    <a:lnTo>
                      <a:pt x="0" y="6"/>
                    </a:lnTo>
                    <a:lnTo>
                      <a:pt x="21" y="52"/>
                    </a:lnTo>
                    <a:lnTo>
                      <a:pt x="72" y="49"/>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93" name="Group 365"/>
            <p:cNvGrpSpPr/>
            <p:nvPr/>
          </p:nvGrpSpPr>
          <p:grpSpPr bwMode="auto">
            <a:xfrm>
              <a:off x="2262" y="2008"/>
              <a:ext cx="100" cy="126"/>
              <a:chOff x="2262" y="2008"/>
              <a:chExt cx="100" cy="126"/>
            </a:xfrm>
          </p:grpSpPr>
          <p:sp>
            <p:nvSpPr>
              <p:cNvPr id="3335" name="Freeform 366"/>
              <p:cNvSpPr/>
              <p:nvPr/>
            </p:nvSpPr>
            <p:spPr bwMode="auto">
              <a:xfrm>
                <a:off x="2290" y="2024"/>
                <a:ext cx="72" cy="110"/>
              </a:xfrm>
              <a:custGeom>
                <a:avLst/>
                <a:gdLst>
                  <a:gd name="T0" fmla="*/ 71 w 72"/>
                  <a:gd name="T1" fmla="*/ 0 h 110"/>
                  <a:gd name="T2" fmla="*/ 0 w 72"/>
                  <a:gd name="T3" fmla="*/ 0 h 110"/>
                  <a:gd name="T4" fmla="*/ 0 w 72"/>
                  <a:gd name="T5" fmla="*/ 109 h 110"/>
                  <a:gd name="T6" fmla="*/ 71 w 72"/>
                  <a:gd name="T7" fmla="*/ 109 h 110"/>
                  <a:gd name="T8" fmla="*/ 71 w 72"/>
                  <a:gd name="T9" fmla="*/ 0 h 110"/>
                  <a:gd name="T10" fmla="*/ 0 60000 65536"/>
                  <a:gd name="T11" fmla="*/ 0 60000 65536"/>
                  <a:gd name="T12" fmla="*/ 0 60000 65536"/>
                  <a:gd name="T13" fmla="*/ 0 60000 65536"/>
                  <a:gd name="T14" fmla="*/ 0 60000 65536"/>
                  <a:gd name="T15" fmla="*/ 0 w 72"/>
                  <a:gd name="T16" fmla="*/ 0 h 110"/>
                  <a:gd name="T17" fmla="*/ 72 w 72"/>
                  <a:gd name="T18" fmla="*/ 110 h 110"/>
                </a:gdLst>
                <a:ahLst/>
                <a:cxnLst>
                  <a:cxn ang="T10">
                    <a:pos x="T0" y="T1"/>
                  </a:cxn>
                  <a:cxn ang="T11">
                    <a:pos x="T2" y="T3"/>
                  </a:cxn>
                  <a:cxn ang="T12">
                    <a:pos x="T4" y="T5"/>
                  </a:cxn>
                  <a:cxn ang="T13">
                    <a:pos x="T6" y="T7"/>
                  </a:cxn>
                  <a:cxn ang="T14">
                    <a:pos x="T8" y="T9"/>
                  </a:cxn>
                </a:cxnLst>
                <a:rect l="T15" t="T16" r="T17" b="T18"/>
                <a:pathLst>
                  <a:path w="72" h="110">
                    <a:moveTo>
                      <a:pt x="71" y="0"/>
                    </a:moveTo>
                    <a:lnTo>
                      <a:pt x="0" y="0"/>
                    </a:lnTo>
                    <a:lnTo>
                      <a:pt x="0" y="109"/>
                    </a:lnTo>
                    <a:lnTo>
                      <a:pt x="71" y="109"/>
                    </a:lnTo>
                    <a:lnTo>
                      <a:pt x="71" y="0"/>
                    </a:lnTo>
                  </a:path>
                </a:pathLst>
              </a:custGeom>
              <a:solidFill>
                <a:srgbClr val="FFC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36" name="Freeform 367"/>
              <p:cNvSpPr/>
              <p:nvPr/>
            </p:nvSpPr>
            <p:spPr bwMode="auto">
              <a:xfrm>
                <a:off x="2262" y="2008"/>
                <a:ext cx="100" cy="18"/>
              </a:xfrm>
              <a:custGeom>
                <a:avLst/>
                <a:gdLst>
                  <a:gd name="T0" fmla="*/ 99 w 100"/>
                  <a:gd name="T1" fmla="*/ 17 h 18"/>
                  <a:gd name="T2" fmla="*/ 62 w 100"/>
                  <a:gd name="T3" fmla="*/ 0 h 18"/>
                  <a:gd name="T4" fmla="*/ 0 w 100"/>
                  <a:gd name="T5" fmla="*/ 0 h 18"/>
                  <a:gd name="T6" fmla="*/ 28 w 100"/>
                  <a:gd name="T7" fmla="*/ 17 h 18"/>
                  <a:gd name="T8" fmla="*/ 99 w 100"/>
                  <a:gd name="T9" fmla="*/ 17 h 18"/>
                  <a:gd name="T10" fmla="*/ 0 60000 65536"/>
                  <a:gd name="T11" fmla="*/ 0 60000 65536"/>
                  <a:gd name="T12" fmla="*/ 0 60000 65536"/>
                  <a:gd name="T13" fmla="*/ 0 60000 65536"/>
                  <a:gd name="T14" fmla="*/ 0 60000 65536"/>
                  <a:gd name="T15" fmla="*/ 0 w 100"/>
                  <a:gd name="T16" fmla="*/ 0 h 18"/>
                  <a:gd name="T17" fmla="*/ 100 w 100"/>
                  <a:gd name="T18" fmla="*/ 18 h 18"/>
                </a:gdLst>
                <a:ahLst/>
                <a:cxnLst>
                  <a:cxn ang="T10">
                    <a:pos x="T0" y="T1"/>
                  </a:cxn>
                  <a:cxn ang="T11">
                    <a:pos x="T2" y="T3"/>
                  </a:cxn>
                  <a:cxn ang="T12">
                    <a:pos x="T4" y="T5"/>
                  </a:cxn>
                  <a:cxn ang="T13">
                    <a:pos x="T6" y="T7"/>
                  </a:cxn>
                  <a:cxn ang="T14">
                    <a:pos x="T8" y="T9"/>
                  </a:cxn>
                </a:cxnLst>
                <a:rect l="T15" t="T16" r="T17" b="T18"/>
                <a:pathLst>
                  <a:path w="100" h="18">
                    <a:moveTo>
                      <a:pt x="99" y="17"/>
                    </a:moveTo>
                    <a:lnTo>
                      <a:pt x="62" y="0"/>
                    </a:lnTo>
                    <a:lnTo>
                      <a:pt x="0" y="0"/>
                    </a:lnTo>
                    <a:lnTo>
                      <a:pt x="28" y="17"/>
                    </a:lnTo>
                    <a:lnTo>
                      <a:pt x="99" y="17"/>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37" name="Freeform 368"/>
              <p:cNvSpPr/>
              <p:nvPr/>
            </p:nvSpPr>
            <p:spPr bwMode="auto">
              <a:xfrm>
                <a:off x="2263" y="2008"/>
                <a:ext cx="28" cy="126"/>
              </a:xfrm>
              <a:custGeom>
                <a:avLst/>
                <a:gdLst>
                  <a:gd name="T0" fmla="*/ 27 w 28"/>
                  <a:gd name="T1" fmla="*/ 125 h 126"/>
                  <a:gd name="T2" fmla="*/ 0 w 28"/>
                  <a:gd name="T3" fmla="*/ 94 h 126"/>
                  <a:gd name="T4" fmla="*/ 0 w 28"/>
                  <a:gd name="T5" fmla="*/ 0 h 126"/>
                  <a:gd name="T6" fmla="*/ 27 w 28"/>
                  <a:gd name="T7" fmla="*/ 17 h 126"/>
                  <a:gd name="T8" fmla="*/ 27 w 28"/>
                  <a:gd name="T9" fmla="*/ 125 h 126"/>
                  <a:gd name="T10" fmla="*/ 0 60000 65536"/>
                  <a:gd name="T11" fmla="*/ 0 60000 65536"/>
                  <a:gd name="T12" fmla="*/ 0 60000 65536"/>
                  <a:gd name="T13" fmla="*/ 0 60000 65536"/>
                  <a:gd name="T14" fmla="*/ 0 60000 65536"/>
                  <a:gd name="T15" fmla="*/ 0 w 28"/>
                  <a:gd name="T16" fmla="*/ 0 h 126"/>
                  <a:gd name="T17" fmla="*/ 28 w 28"/>
                  <a:gd name="T18" fmla="*/ 126 h 126"/>
                </a:gdLst>
                <a:ahLst/>
                <a:cxnLst>
                  <a:cxn ang="T10">
                    <a:pos x="T0" y="T1"/>
                  </a:cxn>
                  <a:cxn ang="T11">
                    <a:pos x="T2" y="T3"/>
                  </a:cxn>
                  <a:cxn ang="T12">
                    <a:pos x="T4" y="T5"/>
                  </a:cxn>
                  <a:cxn ang="T13">
                    <a:pos x="T6" y="T7"/>
                  </a:cxn>
                  <a:cxn ang="T14">
                    <a:pos x="T8" y="T9"/>
                  </a:cxn>
                </a:cxnLst>
                <a:rect l="T15" t="T16" r="T17" b="T18"/>
                <a:pathLst>
                  <a:path w="28" h="126">
                    <a:moveTo>
                      <a:pt x="27" y="125"/>
                    </a:moveTo>
                    <a:lnTo>
                      <a:pt x="0" y="94"/>
                    </a:lnTo>
                    <a:lnTo>
                      <a:pt x="0" y="0"/>
                    </a:lnTo>
                    <a:lnTo>
                      <a:pt x="27" y="17"/>
                    </a:lnTo>
                    <a:lnTo>
                      <a:pt x="27" y="125"/>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95" name="Group 376"/>
          <p:cNvGrpSpPr/>
          <p:nvPr/>
        </p:nvGrpSpPr>
        <p:grpSpPr bwMode="auto">
          <a:xfrm>
            <a:off x="5541963" y="2529284"/>
            <a:ext cx="565150" cy="425053"/>
            <a:chOff x="678" y="1463"/>
            <a:chExt cx="740" cy="616"/>
          </a:xfrm>
        </p:grpSpPr>
        <p:grpSp>
          <p:nvGrpSpPr>
            <p:cNvPr id="96" name="Group 377"/>
            <p:cNvGrpSpPr/>
            <p:nvPr/>
          </p:nvGrpSpPr>
          <p:grpSpPr bwMode="auto">
            <a:xfrm>
              <a:off x="678" y="1733"/>
              <a:ext cx="462" cy="207"/>
              <a:chOff x="678" y="1733"/>
              <a:chExt cx="462" cy="207"/>
            </a:xfrm>
          </p:grpSpPr>
          <p:grpSp>
            <p:nvGrpSpPr>
              <p:cNvPr id="97" name="Group 378"/>
              <p:cNvGrpSpPr/>
              <p:nvPr/>
            </p:nvGrpSpPr>
            <p:grpSpPr bwMode="auto">
              <a:xfrm>
                <a:off x="808" y="1742"/>
                <a:ext cx="30" cy="157"/>
                <a:chOff x="808" y="1742"/>
                <a:chExt cx="30" cy="157"/>
              </a:xfrm>
            </p:grpSpPr>
            <p:sp>
              <p:nvSpPr>
                <p:cNvPr id="3319" name="Freeform 379"/>
                <p:cNvSpPr/>
                <p:nvPr/>
              </p:nvSpPr>
              <p:spPr bwMode="auto">
                <a:xfrm>
                  <a:off x="821" y="1752"/>
                  <a:ext cx="17" cy="147"/>
                </a:xfrm>
                <a:custGeom>
                  <a:avLst/>
                  <a:gdLst>
                    <a:gd name="T0" fmla="*/ 0 w 17"/>
                    <a:gd name="T1" fmla="*/ 146 h 147"/>
                    <a:gd name="T2" fmla="*/ 0 w 17"/>
                    <a:gd name="T3" fmla="*/ 0 h 147"/>
                    <a:gd name="T4" fmla="*/ 16 w 17"/>
                    <a:gd name="T5" fmla="*/ 0 h 147"/>
                    <a:gd name="T6" fmla="*/ 16 w 17"/>
                    <a:gd name="T7" fmla="*/ 140 h 147"/>
                    <a:gd name="T8" fmla="*/ 0 w 17"/>
                    <a:gd name="T9" fmla="*/ 146 h 147"/>
                    <a:gd name="T10" fmla="*/ 0 60000 65536"/>
                    <a:gd name="T11" fmla="*/ 0 60000 65536"/>
                    <a:gd name="T12" fmla="*/ 0 60000 65536"/>
                    <a:gd name="T13" fmla="*/ 0 60000 65536"/>
                    <a:gd name="T14" fmla="*/ 0 60000 65536"/>
                    <a:gd name="T15" fmla="*/ 0 w 17"/>
                    <a:gd name="T16" fmla="*/ 0 h 147"/>
                    <a:gd name="T17" fmla="*/ 17 w 17"/>
                    <a:gd name="T18" fmla="*/ 147 h 147"/>
                  </a:gdLst>
                  <a:ahLst/>
                  <a:cxnLst>
                    <a:cxn ang="T10">
                      <a:pos x="T0" y="T1"/>
                    </a:cxn>
                    <a:cxn ang="T11">
                      <a:pos x="T2" y="T3"/>
                    </a:cxn>
                    <a:cxn ang="T12">
                      <a:pos x="T4" y="T5"/>
                    </a:cxn>
                    <a:cxn ang="T13">
                      <a:pos x="T6" y="T7"/>
                    </a:cxn>
                    <a:cxn ang="T14">
                      <a:pos x="T8" y="T9"/>
                    </a:cxn>
                  </a:cxnLst>
                  <a:rect l="T15" t="T16" r="T17" b="T18"/>
                  <a:pathLst>
                    <a:path w="17" h="147">
                      <a:moveTo>
                        <a:pt x="0" y="146"/>
                      </a:moveTo>
                      <a:lnTo>
                        <a:pt x="0" y="0"/>
                      </a:lnTo>
                      <a:lnTo>
                        <a:pt x="16" y="0"/>
                      </a:lnTo>
                      <a:lnTo>
                        <a:pt x="16" y="140"/>
                      </a:lnTo>
                      <a:lnTo>
                        <a:pt x="0" y="146"/>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20" name="Freeform 380"/>
                <p:cNvSpPr/>
                <p:nvPr/>
              </p:nvSpPr>
              <p:spPr bwMode="auto">
                <a:xfrm>
                  <a:off x="808" y="1742"/>
                  <a:ext cx="17" cy="157"/>
                </a:xfrm>
                <a:custGeom>
                  <a:avLst/>
                  <a:gdLst>
                    <a:gd name="T0" fmla="*/ 0 w 17"/>
                    <a:gd name="T1" fmla="*/ 12 h 157"/>
                    <a:gd name="T2" fmla="*/ 0 w 17"/>
                    <a:gd name="T3" fmla="*/ 154 h 157"/>
                    <a:gd name="T4" fmla="*/ 16 w 17"/>
                    <a:gd name="T5" fmla="*/ 156 h 157"/>
                    <a:gd name="T6" fmla="*/ 16 w 17"/>
                    <a:gd name="T7" fmla="*/ 0 h 157"/>
                    <a:gd name="T8" fmla="*/ 0 w 17"/>
                    <a:gd name="T9" fmla="*/ 12 h 157"/>
                    <a:gd name="T10" fmla="*/ 0 60000 65536"/>
                    <a:gd name="T11" fmla="*/ 0 60000 65536"/>
                    <a:gd name="T12" fmla="*/ 0 60000 65536"/>
                    <a:gd name="T13" fmla="*/ 0 60000 65536"/>
                    <a:gd name="T14" fmla="*/ 0 60000 65536"/>
                    <a:gd name="T15" fmla="*/ 0 w 17"/>
                    <a:gd name="T16" fmla="*/ 0 h 157"/>
                    <a:gd name="T17" fmla="*/ 17 w 17"/>
                    <a:gd name="T18" fmla="*/ 157 h 157"/>
                  </a:gdLst>
                  <a:ahLst/>
                  <a:cxnLst>
                    <a:cxn ang="T10">
                      <a:pos x="T0" y="T1"/>
                    </a:cxn>
                    <a:cxn ang="T11">
                      <a:pos x="T2" y="T3"/>
                    </a:cxn>
                    <a:cxn ang="T12">
                      <a:pos x="T4" y="T5"/>
                    </a:cxn>
                    <a:cxn ang="T13">
                      <a:pos x="T6" y="T7"/>
                    </a:cxn>
                    <a:cxn ang="T14">
                      <a:pos x="T8" y="T9"/>
                    </a:cxn>
                  </a:cxnLst>
                  <a:rect l="T15" t="T16" r="T17" b="T18"/>
                  <a:pathLst>
                    <a:path w="17" h="157">
                      <a:moveTo>
                        <a:pt x="0" y="12"/>
                      </a:moveTo>
                      <a:lnTo>
                        <a:pt x="0" y="154"/>
                      </a:lnTo>
                      <a:lnTo>
                        <a:pt x="16" y="156"/>
                      </a:lnTo>
                      <a:lnTo>
                        <a:pt x="16" y="0"/>
                      </a:lnTo>
                      <a:lnTo>
                        <a:pt x="0" y="12"/>
                      </a:lnTo>
                    </a:path>
                  </a:pathLst>
                </a:custGeom>
                <a:solidFill>
                  <a:srgbClr val="C0C0C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98" name="Group 381"/>
              <p:cNvGrpSpPr/>
              <p:nvPr/>
            </p:nvGrpSpPr>
            <p:grpSpPr bwMode="auto">
              <a:xfrm>
                <a:off x="724" y="1762"/>
                <a:ext cx="31" cy="178"/>
                <a:chOff x="724" y="1762"/>
                <a:chExt cx="31" cy="178"/>
              </a:xfrm>
            </p:grpSpPr>
            <p:sp>
              <p:nvSpPr>
                <p:cNvPr id="3317" name="Freeform 382"/>
                <p:cNvSpPr/>
                <p:nvPr/>
              </p:nvSpPr>
              <p:spPr bwMode="auto">
                <a:xfrm>
                  <a:off x="738" y="1774"/>
                  <a:ext cx="17" cy="166"/>
                </a:xfrm>
                <a:custGeom>
                  <a:avLst/>
                  <a:gdLst>
                    <a:gd name="T0" fmla="*/ 0 w 17"/>
                    <a:gd name="T1" fmla="*/ 165 h 166"/>
                    <a:gd name="T2" fmla="*/ 0 w 17"/>
                    <a:gd name="T3" fmla="*/ 0 h 166"/>
                    <a:gd name="T4" fmla="*/ 16 w 17"/>
                    <a:gd name="T5" fmla="*/ 0 h 166"/>
                    <a:gd name="T6" fmla="*/ 16 w 17"/>
                    <a:gd name="T7" fmla="*/ 159 h 166"/>
                    <a:gd name="T8" fmla="*/ 0 w 17"/>
                    <a:gd name="T9" fmla="*/ 165 h 166"/>
                    <a:gd name="T10" fmla="*/ 0 60000 65536"/>
                    <a:gd name="T11" fmla="*/ 0 60000 65536"/>
                    <a:gd name="T12" fmla="*/ 0 60000 65536"/>
                    <a:gd name="T13" fmla="*/ 0 60000 65536"/>
                    <a:gd name="T14" fmla="*/ 0 60000 65536"/>
                    <a:gd name="T15" fmla="*/ 0 w 17"/>
                    <a:gd name="T16" fmla="*/ 0 h 166"/>
                    <a:gd name="T17" fmla="*/ 17 w 17"/>
                    <a:gd name="T18" fmla="*/ 166 h 166"/>
                  </a:gdLst>
                  <a:ahLst/>
                  <a:cxnLst>
                    <a:cxn ang="T10">
                      <a:pos x="T0" y="T1"/>
                    </a:cxn>
                    <a:cxn ang="T11">
                      <a:pos x="T2" y="T3"/>
                    </a:cxn>
                    <a:cxn ang="T12">
                      <a:pos x="T4" y="T5"/>
                    </a:cxn>
                    <a:cxn ang="T13">
                      <a:pos x="T6" y="T7"/>
                    </a:cxn>
                    <a:cxn ang="T14">
                      <a:pos x="T8" y="T9"/>
                    </a:cxn>
                  </a:cxnLst>
                  <a:rect l="T15" t="T16" r="T17" b="T18"/>
                  <a:pathLst>
                    <a:path w="17" h="166">
                      <a:moveTo>
                        <a:pt x="0" y="165"/>
                      </a:moveTo>
                      <a:lnTo>
                        <a:pt x="0" y="0"/>
                      </a:lnTo>
                      <a:lnTo>
                        <a:pt x="16" y="0"/>
                      </a:lnTo>
                      <a:lnTo>
                        <a:pt x="16" y="159"/>
                      </a:lnTo>
                      <a:lnTo>
                        <a:pt x="0" y="165"/>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18" name="Freeform 383"/>
                <p:cNvSpPr/>
                <p:nvPr/>
              </p:nvSpPr>
              <p:spPr bwMode="auto">
                <a:xfrm>
                  <a:off x="724" y="1762"/>
                  <a:ext cx="17" cy="178"/>
                </a:xfrm>
                <a:custGeom>
                  <a:avLst/>
                  <a:gdLst>
                    <a:gd name="T0" fmla="*/ 0 w 17"/>
                    <a:gd name="T1" fmla="*/ 14 h 178"/>
                    <a:gd name="T2" fmla="*/ 0 w 17"/>
                    <a:gd name="T3" fmla="*/ 175 h 178"/>
                    <a:gd name="T4" fmla="*/ 16 w 17"/>
                    <a:gd name="T5" fmla="*/ 177 h 178"/>
                    <a:gd name="T6" fmla="*/ 16 w 17"/>
                    <a:gd name="T7" fmla="*/ 0 h 178"/>
                    <a:gd name="T8" fmla="*/ 0 w 17"/>
                    <a:gd name="T9" fmla="*/ 14 h 178"/>
                    <a:gd name="T10" fmla="*/ 0 60000 65536"/>
                    <a:gd name="T11" fmla="*/ 0 60000 65536"/>
                    <a:gd name="T12" fmla="*/ 0 60000 65536"/>
                    <a:gd name="T13" fmla="*/ 0 60000 65536"/>
                    <a:gd name="T14" fmla="*/ 0 60000 65536"/>
                    <a:gd name="T15" fmla="*/ 0 w 17"/>
                    <a:gd name="T16" fmla="*/ 0 h 178"/>
                    <a:gd name="T17" fmla="*/ 17 w 17"/>
                    <a:gd name="T18" fmla="*/ 178 h 178"/>
                  </a:gdLst>
                  <a:ahLst/>
                  <a:cxnLst>
                    <a:cxn ang="T10">
                      <a:pos x="T0" y="T1"/>
                    </a:cxn>
                    <a:cxn ang="T11">
                      <a:pos x="T2" y="T3"/>
                    </a:cxn>
                    <a:cxn ang="T12">
                      <a:pos x="T4" y="T5"/>
                    </a:cxn>
                    <a:cxn ang="T13">
                      <a:pos x="T6" y="T7"/>
                    </a:cxn>
                    <a:cxn ang="T14">
                      <a:pos x="T8" y="T9"/>
                    </a:cxn>
                  </a:cxnLst>
                  <a:rect l="T15" t="T16" r="T17" b="T18"/>
                  <a:pathLst>
                    <a:path w="17" h="178">
                      <a:moveTo>
                        <a:pt x="0" y="14"/>
                      </a:moveTo>
                      <a:lnTo>
                        <a:pt x="0" y="175"/>
                      </a:lnTo>
                      <a:lnTo>
                        <a:pt x="16" y="177"/>
                      </a:lnTo>
                      <a:lnTo>
                        <a:pt x="16" y="0"/>
                      </a:lnTo>
                      <a:lnTo>
                        <a:pt x="0" y="14"/>
                      </a:lnTo>
                    </a:path>
                  </a:pathLst>
                </a:custGeom>
                <a:solidFill>
                  <a:srgbClr val="C0C0C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315" name="Freeform 384"/>
              <p:cNvSpPr/>
              <p:nvPr/>
            </p:nvSpPr>
            <p:spPr bwMode="auto">
              <a:xfrm>
                <a:off x="678" y="1733"/>
                <a:ext cx="462" cy="47"/>
              </a:xfrm>
              <a:custGeom>
                <a:avLst/>
                <a:gdLst>
                  <a:gd name="T0" fmla="*/ 359 w 462"/>
                  <a:gd name="T1" fmla="*/ 46 h 47"/>
                  <a:gd name="T2" fmla="*/ 0 w 462"/>
                  <a:gd name="T3" fmla="*/ 21 h 47"/>
                  <a:gd name="T4" fmla="*/ 122 w 462"/>
                  <a:gd name="T5" fmla="*/ 0 h 47"/>
                  <a:gd name="T6" fmla="*/ 461 w 462"/>
                  <a:gd name="T7" fmla="*/ 12 h 47"/>
                  <a:gd name="T8" fmla="*/ 359 w 462"/>
                  <a:gd name="T9" fmla="*/ 46 h 47"/>
                  <a:gd name="T10" fmla="*/ 0 60000 65536"/>
                  <a:gd name="T11" fmla="*/ 0 60000 65536"/>
                  <a:gd name="T12" fmla="*/ 0 60000 65536"/>
                  <a:gd name="T13" fmla="*/ 0 60000 65536"/>
                  <a:gd name="T14" fmla="*/ 0 60000 65536"/>
                  <a:gd name="T15" fmla="*/ 0 w 462"/>
                  <a:gd name="T16" fmla="*/ 0 h 47"/>
                  <a:gd name="T17" fmla="*/ 462 w 462"/>
                  <a:gd name="T18" fmla="*/ 47 h 47"/>
                </a:gdLst>
                <a:ahLst/>
                <a:cxnLst>
                  <a:cxn ang="T10">
                    <a:pos x="T0" y="T1"/>
                  </a:cxn>
                  <a:cxn ang="T11">
                    <a:pos x="T2" y="T3"/>
                  </a:cxn>
                  <a:cxn ang="T12">
                    <a:pos x="T4" y="T5"/>
                  </a:cxn>
                  <a:cxn ang="T13">
                    <a:pos x="T6" y="T7"/>
                  </a:cxn>
                  <a:cxn ang="T14">
                    <a:pos x="T8" y="T9"/>
                  </a:cxn>
                </a:cxnLst>
                <a:rect l="T15" t="T16" r="T17" b="T18"/>
                <a:pathLst>
                  <a:path w="462" h="47">
                    <a:moveTo>
                      <a:pt x="359" y="46"/>
                    </a:moveTo>
                    <a:lnTo>
                      <a:pt x="0" y="21"/>
                    </a:lnTo>
                    <a:lnTo>
                      <a:pt x="122" y="0"/>
                    </a:lnTo>
                    <a:lnTo>
                      <a:pt x="461" y="12"/>
                    </a:lnTo>
                    <a:lnTo>
                      <a:pt x="359" y="46"/>
                    </a:lnTo>
                  </a:path>
                </a:pathLst>
              </a:custGeom>
              <a:solidFill>
                <a:srgbClr val="E0E0E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16" name="Freeform 385"/>
              <p:cNvSpPr/>
              <p:nvPr/>
            </p:nvSpPr>
            <p:spPr bwMode="auto">
              <a:xfrm>
                <a:off x="678" y="1756"/>
                <a:ext cx="355" cy="47"/>
              </a:xfrm>
              <a:custGeom>
                <a:avLst/>
                <a:gdLst>
                  <a:gd name="T0" fmla="*/ 0 w 355"/>
                  <a:gd name="T1" fmla="*/ 0 h 47"/>
                  <a:gd name="T2" fmla="*/ 354 w 355"/>
                  <a:gd name="T3" fmla="*/ 25 h 47"/>
                  <a:gd name="T4" fmla="*/ 354 w 355"/>
                  <a:gd name="T5" fmla="*/ 46 h 47"/>
                  <a:gd name="T6" fmla="*/ 0 w 355"/>
                  <a:gd name="T7" fmla="*/ 17 h 47"/>
                  <a:gd name="T8" fmla="*/ 0 w 355"/>
                  <a:gd name="T9" fmla="*/ 0 h 47"/>
                  <a:gd name="T10" fmla="*/ 0 60000 65536"/>
                  <a:gd name="T11" fmla="*/ 0 60000 65536"/>
                  <a:gd name="T12" fmla="*/ 0 60000 65536"/>
                  <a:gd name="T13" fmla="*/ 0 60000 65536"/>
                  <a:gd name="T14" fmla="*/ 0 60000 65536"/>
                  <a:gd name="T15" fmla="*/ 0 w 355"/>
                  <a:gd name="T16" fmla="*/ 0 h 47"/>
                  <a:gd name="T17" fmla="*/ 355 w 355"/>
                  <a:gd name="T18" fmla="*/ 47 h 47"/>
                </a:gdLst>
                <a:ahLst/>
                <a:cxnLst>
                  <a:cxn ang="T10">
                    <a:pos x="T0" y="T1"/>
                  </a:cxn>
                  <a:cxn ang="T11">
                    <a:pos x="T2" y="T3"/>
                  </a:cxn>
                  <a:cxn ang="T12">
                    <a:pos x="T4" y="T5"/>
                  </a:cxn>
                  <a:cxn ang="T13">
                    <a:pos x="T6" y="T7"/>
                  </a:cxn>
                  <a:cxn ang="T14">
                    <a:pos x="T8" y="T9"/>
                  </a:cxn>
                </a:cxnLst>
                <a:rect l="T15" t="T16" r="T17" b="T18"/>
                <a:pathLst>
                  <a:path w="355" h="47">
                    <a:moveTo>
                      <a:pt x="0" y="0"/>
                    </a:moveTo>
                    <a:lnTo>
                      <a:pt x="354" y="25"/>
                    </a:lnTo>
                    <a:lnTo>
                      <a:pt x="354" y="46"/>
                    </a:lnTo>
                    <a:lnTo>
                      <a:pt x="0" y="17"/>
                    </a:lnTo>
                    <a:lnTo>
                      <a:pt x="0" y="0"/>
                    </a:lnTo>
                  </a:path>
                </a:pathLst>
              </a:custGeom>
              <a:solidFill>
                <a:srgbClr val="C0C0C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99" name="Group 386"/>
            <p:cNvGrpSpPr/>
            <p:nvPr/>
          </p:nvGrpSpPr>
          <p:grpSpPr bwMode="auto">
            <a:xfrm>
              <a:off x="798" y="1678"/>
              <a:ext cx="165" cy="83"/>
              <a:chOff x="798" y="1678"/>
              <a:chExt cx="165" cy="83"/>
            </a:xfrm>
          </p:grpSpPr>
          <p:grpSp>
            <p:nvGrpSpPr>
              <p:cNvPr id="100" name="Group 387"/>
              <p:cNvGrpSpPr/>
              <p:nvPr/>
            </p:nvGrpSpPr>
            <p:grpSpPr bwMode="auto">
              <a:xfrm>
                <a:off x="798" y="1678"/>
                <a:ext cx="165" cy="83"/>
                <a:chOff x="798" y="1678"/>
                <a:chExt cx="165" cy="83"/>
              </a:xfrm>
            </p:grpSpPr>
            <p:sp>
              <p:nvSpPr>
                <p:cNvPr id="3310" name="Freeform 388"/>
                <p:cNvSpPr/>
                <p:nvPr/>
              </p:nvSpPr>
              <p:spPr bwMode="auto">
                <a:xfrm>
                  <a:off x="798" y="1685"/>
                  <a:ext cx="131" cy="76"/>
                </a:xfrm>
                <a:custGeom>
                  <a:avLst/>
                  <a:gdLst>
                    <a:gd name="T0" fmla="*/ 0 w 131"/>
                    <a:gd name="T1" fmla="*/ 61 h 76"/>
                    <a:gd name="T2" fmla="*/ 130 w 131"/>
                    <a:gd name="T3" fmla="*/ 75 h 76"/>
                    <a:gd name="T4" fmla="*/ 130 w 131"/>
                    <a:gd name="T5" fmla="*/ 9 h 76"/>
                    <a:gd name="T6" fmla="*/ 0 w 131"/>
                    <a:gd name="T7" fmla="*/ 0 h 76"/>
                    <a:gd name="T8" fmla="*/ 0 w 131"/>
                    <a:gd name="T9" fmla="*/ 61 h 76"/>
                    <a:gd name="T10" fmla="*/ 0 60000 65536"/>
                    <a:gd name="T11" fmla="*/ 0 60000 65536"/>
                    <a:gd name="T12" fmla="*/ 0 60000 65536"/>
                    <a:gd name="T13" fmla="*/ 0 60000 65536"/>
                    <a:gd name="T14" fmla="*/ 0 60000 65536"/>
                    <a:gd name="T15" fmla="*/ 0 w 131"/>
                    <a:gd name="T16" fmla="*/ 0 h 76"/>
                    <a:gd name="T17" fmla="*/ 131 w 131"/>
                    <a:gd name="T18" fmla="*/ 76 h 76"/>
                  </a:gdLst>
                  <a:ahLst/>
                  <a:cxnLst>
                    <a:cxn ang="T10">
                      <a:pos x="T0" y="T1"/>
                    </a:cxn>
                    <a:cxn ang="T11">
                      <a:pos x="T2" y="T3"/>
                    </a:cxn>
                    <a:cxn ang="T12">
                      <a:pos x="T4" y="T5"/>
                    </a:cxn>
                    <a:cxn ang="T13">
                      <a:pos x="T6" y="T7"/>
                    </a:cxn>
                    <a:cxn ang="T14">
                      <a:pos x="T8" y="T9"/>
                    </a:cxn>
                  </a:cxnLst>
                  <a:rect l="T15" t="T16" r="T17" b="T18"/>
                  <a:pathLst>
                    <a:path w="131" h="76">
                      <a:moveTo>
                        <a:pt x="0" y="61"/>
                      </a:moveTo>
                      <a:lnTo>
                        <a:pt x="130" y="75"/>
                      </a:lnTo>
                      <a:lnTo>
                        <a:pt x="130" y="9"/>
                      </a:lnTo>
                      <a:lnTo>
                        <a:pt x="0" y="0"/>
                      </a:lnTo>
                      <a:lnTo>
                        <a:pt x="0" y="61"/>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11" name="Freeform 389"/>
                <p:cNvSpPr/>
                <p:nvPr/>
              </p:nvSpPr>
              <p:spPr bwMode="auto">
                <a:xfrm>
                  <a:off x="928" y="1683"/>
                  <a:ext cx="35" cy="78"/>
                </a:xfrm>
                <a:custGeom>
                  <a:avLst/>
                  <a:gdLst>
                    <a:gd name="T0" fmla="*/ 0 w 35"/>
                    <a:gd name="T1" fmla="*/ 77 h 78"/>
                    <a:gd name="T2" fmla="*/ 0 w 35"/>
                    <a:gd name="T3" fmla="*/ 11 h 78"/>
                    <a:gd name="T4" fmla="*/ 34 w 35"/>
                    <a:gd name="T5" fmla="*/ 0 h 78"/>
                    <a:gd name="T6" fmla="*/ 34 w 35"/>
                    <a:gd name="T7" fmla="*/ 57 h 78"/>
                    <a:gd name="T8" fmla="*/ 0 w 35"/>
                    <a:gd name="T9" fmla="*/ 77 h 78"/>
                    <a:gd name="T10" fmla="*/ 0 60000 65536"/>
                    <a:gd name="T11" fmla="*/ 0 60000 65536"/>
                    <a:gd name="T12" fmla="*/ 0 60000 65536"/>
                    <a:gd name="T13" fmla="*/ 0 60000 65536"/>
                    <a:gd name="T14" fmla="*/ 0 60000 65536"/>
                    <a:gd name="T15" fmla="*/ 0 w 35"/>
                    <a:gd name="T16" fmla="*/ 0 h 78"/>
                    <a:gd name="T17" fmla="*/ 35 w 35"/>
                    <a:gd name="T18" fmla="*/ 78 h 78"/>
                  </a:gdLst>
                  <a:ahLst/>
                  <a:cxnLst>
                    <a:cxn ang="T10">
                      <a:pos x="T0" y="T1"/>
                    </a:cxn>
                    <a:cxn ang="T11">
                      <a:pos x="T2" y="T3"/>
                    </a:cxn>
                    <a:cxn ang="T12">
                      <a:pos x="T4" y="T5"/>
                    </a:cxn>
                    <a:cxn ang="T13">
                      <a:pos x="T6" y="T7"/>
                    </a:cxn>
                    <a:cxn ang="T14">
                      <a:pos x="T8" y="T9"/>
                    </a:cxn>
                  </a:cxnLst>
                  <a:rect l="T15" t="T16" r="T17" b="T18"/>
                  <a:pathLst>
                    <a:path w="35" h="78">
                      <a:moveTo>
                        <a:pt x="0" y="77"/>
                      </a:moveTo>
                      <a:lnTo>
                        <a:pt x="0" y="11"/>
                      </a:lnTo>
                      <a:lnTo>
                        <a:pt x="34" y="0"/>
                      </a:lnTo>
                      <a:lnTo>
                        <a:pt x="34" y="57"/>
                      </a:lnTo>
                      <a:lnTo>
                        <a:pt x="0" y="77"/>
                      </a:lnTo>
                    </a:path>
                  </a:pathLst>
                </a:custGeom>
                <a:solidFill>
                  <a:srgbClr val="60300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12" name="Freeform 390"/>
                <p:cNvSpPr/>
                <p:nvPr/>
              </p:nvSpPr>
              <p:spPr bwMode="auto">
                <a:xfrm>
                  <a:off x="798" y="1678"/>
                  <a:ext cx="165" cy="17"/>
                </a:xfrm>
                <a:custGeom>
                  <a:avLst/>
                  <a:gdLst>
                    <a:gd name="T0" fmla="*/ 164 w 165"/>
                    <a:gd name="T1" fmla="*/ 6 h 17"/>
                    <a:gd name="T2" fmla="*/ 130 w 165"/>
                    <a:gd name="T3" fmla="*/ 16 h 17"/>
                    <a:gd name="T4" fmla="*/ 0 w 165"/>
                    <a:gd name="T5" fmla="*/ 7 h 17"/>
                    <a:gd name="T6" fmla="*/ 40 w 165"/>
                    <a:gd name="T7" fmla="*/ 0 h 17"/>
                    <a:gd name="T8" fmla="*/ 164 w 165"/>
                    <a:gd name="T9" fmla="*/ 6 h 17"/>
                    <a:gd name="T10" fmla="*/ 0 60000 65536"/>
                    <a:gd name="T11" fmla="*/ 0 60000 65536"/>
                    <a:gd name="T12" fmla="*/ 0 60000 65536"/>
                    <a:gd name="T13" fmla="*/ 0 60000 65536"/>
                    <a:gd name="T14" fmla="*/ 0 60000 65536"/>
                    <a:gd name="T15" fmla="*/ 0 w 165"/>
                    <a:gd name="T16" fmla="*/ 0 h 17"/>
                    <a:gd name="T17" fmla="*/ 165 w 165"/>
                    <a:gd name="T18" fmla="*/ 17 h 17"/>
                  </a:gdLst>
                  <a:ahLst/>
                  <a:cxnLst>
                    <a:cxn ang="T10">
                      <a:pos x="T0" y="T1"/>
                    </a:cxn>
                    <a:cxn ang="T11">
                      <a:pos x="T2" y="T3"/>
                    </a:cxn>
                    <a:cxn ang="T12">
                      <a:pos x="T4" y="T5"/>
                    </a:cxn>
                    <a:cxn ang="T13">
                      <a:pos x="T6" y="T7"/>
                    </a:cxn>
                    <a:cxn ang="T14">
                      <a:pos x="T8" y="T9"/>
                    </a:cxn>
                  </a:cxnLst>
                  <a:rect l="T15" t="T16" r="T17" b="T18"/>
                  <a:pathLst>
                    <a:path w="165" h="17">
                      <a:moveTo>
                        <a:pt x="164" y="6"/>
                      </a:moveTo>
                      <a:lnTo>
                        <a:pt x="130" y="16"/>
                      </a:lnTo>
                      <a:lnTo>
                        <a:pt x="0" y="7"/>
                      </a:lnTo>
                      <a:lnTo>
                        <a:pt x="40" y="0"/>
                      </a:lnTo>
                      <a:lnTo>
                        <a:pt x="164" y="6"/>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302" name="Oval 391"/>
              <p:cNvSpPr>
                <a:spLocks noChangeArrowheads="1"/>
              </p:cNvSpPr>
              <p:nvPr/>
            </p:nvSpPr>
            <p:spPr bwMode="auto">
              <a:xfrm flipH="1" flipV="1">
                <a:off x="914" y="1697"/>
                <a:ext cx="7" cy="5"/>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303" name="Oval 392"/>
              <p:cNvSpPr>
                <a:spLocks noChangeArrowheads="1"/>
              </p:cNvSpPr>
              <p:nvPr/>
            </p:nvSpPr>
            <p:spPr bwMode="auto">
              <a:xfrm flipH="1" flipV="1">
                <a:off x="890" y="1694"/>
                <a:ext cx="6" cy="7"/>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304" name="Oval 393"/>
              <p:cNvSpPr>
                <a:spLocks noChangeArrowheads="1"/>
              </p:cNvSpPr>
              <p:nvPr/>
            </p:nvSpPr>
            <p:spPr bwMode="auto">
              <a:xfrm flipH="1" flipV="1">
                <a:off x="862" y="1692"/>
                <a:ext cx="6" cy="6"/>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305" name="Oval 394"/>
              <p:cNvSpPr>
                <a:spLocks noChangeArrowheads="1"/>
              </p:cNvSpPr>
              <p:nvPr/>
            </p:nvSpPr>
            <p:spPr bwMode="auto">
              <a:xfrm flipH="1" flipV="1">
                <a:off x="837" y="1690"/>
                <a:ext cx="7" cy="7"/>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306" name="Oval 395"/>
              <p:cNvSpPr>
                <a:spLocks noChangeArrowheads="1"/>
              </p:cNvSpPr>
              <p:nvPr/>
            </p:nvSpPr>
            <p:spPr bwMode="auto">
              <a:xfrm flipH="1" flipV="1">
                <a:off x="816" y="1689"/>
                <a:ext cx="6" cy="5"/>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307" name="Oval 396"/>
              <p:cNvSpPr>
                <a:spLocks noChangeArrowheads="1"/>
              </p:cNvSpPr>
              <p:nvPr/>
            </p:nvSpPr>
            <p:spPr bwMode="auto">
              <a:xfrm flipH="1" flipV="1">
                <a:off x="937" y="1697"/>
                <a:ext cx="6" cy="3"/>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308" name="Oval 397"/>
              <p:cNvSpPr>
                <a:spLocks noChangeArrowheads="1"/>
              </p:cNvSpPr>
              <p:nvPr/>
            </p:nvSpPr>
            <p:spPr bwMode="auto">
              <a:xfrm flipH="1" flipV="1">
                <a:off x="951" y="1692"/>
                <a:ext cx="2" cy="3"/>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309" name="Oval 398"/>
              <p:cNvSpPr>
                <a:spLocks noChangeArrowheads="1"/>
              </p:cNvSpPr>
              <p:nvPr/>
            </p:nvSpPr>
            <p:spPr bwMode="auto">
              <a:xfrm flipH="1" flipV="1">
                <a:off x="960" y="1687"/>
                <a:ext cx="2" cy="6"/>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101" name="Group 399"/>
            <p:cNvGrpSpPr/>
            <p:nvPr/>
          </p:nvGrpSpPr>
          <p:grpSpPr bwMode="auto">
            <a:xfrm>
              <a:off x="735" y="1463"/>
              <a:ext cx="182" cy="551"/>
              <a:chOff x="735" y="1463"/>
              <a:chExt cx="182" cy="551"/>
            </a:xfrm>
          </p:grpSpPr>
          <p:grpSp>
            <p:nvGrpSpPr>
              <p:cNvPr id="102" name="Group 400"/>
              <p:cNvGrpSpPr/>
              <p:nvPr/>
            </p:nvGrpSpPr>
            <p:grpSpPr bwMode="auto">
              <a:xfrm>
                <a:off x="785" y="1955"/>
                <a:ext cx="31" cy="54"/>
                <a:chOff x="785" y="1955"/>
                <a:chExt cx="31" cy="54"/>
              </a:xfrm>
            </p:grpSpPr>
            <p:sp>
              <p:nvSpPr>
                <p:cNvPr id="3297" name="Freeform 401"/>
                <p:cNvSpPr/>
                <p:nvPr/>
              </p:nvSpPr>
              <p:spPr bwMode="auto">
                <a:xfrm>
                  <a:off x="785" y="1967"/>
                  <a:ext cx="31" cy="36"/>
                </a:xfrm>
                <a:custGeom>
                  <a:avLst/>
                  <a:gdLst>
                    <a:gd name="T0" fmla="*/ 27 w 31"/>
                    <a:gd name="T1" fmla="*/ 3 h 36"/>
                    <a:gd name="T2" fmla="*/ 29 w 31"/>
                    <a:gd name="T3" fmla="*/ 14 h 36"/>
                    <a:gd name="T4" fmla="*/ 30 w 31"/>
                    <a:gd name="T5" fmla="*/ 20 h 36"/>
                    <a:gd name="T6" fmla="*/ 29 w 31"/>
                    <a:gd name="T7" fmla="*/ 27 h 36"/>
                    <a:gd name="T8" fmla="*/ 29 w 31"/>
                    <a:gd name="T9" fmla="*/ 30 h 36"/>
                    <a:gd name="T10" fmla="*/ 26 w 31"/>
                    <a:gd name="T11" fmla="*/ 33 h 36"/>
                    <a:gd name="T12" fmla="*/ 20 w 31"/>
                    <a:gd name="T13" fmla="*/ 35 h 36"/>
                    <a:gd name="T14" fmla="*/ 14 w 31"/>
                    <a:gd name="T15" fmla="*/ 35 h 36"/>
                    <a:gd name="T16" fmla="*/ 8 w 31"/>
                    <a:gd name="T17" fmla="*/ 35 h 36"/>
                    <a:gd name="T18" fmla="*/ 2 w 31"/>
                    <a:gd name="T19" fmla="*/ 30 h 36"/>
                    <a:gd name="T20" fmla="*/ 2 w 31"/>
                    <a:gd name="T21" fmla="*/ 27 h 36"/>
                    <a:gd name="T22" fmla="*/ 0 w 31"/>
                    <a:gd name="T23" fmla="*/ 21 h 36"/>
                    <a:gd name="T24" fmla="*/ 2 w 31"/>
                    <a:gd name="T25" fmla="*/ 14 h 36"/>
                    <a:gd name="T26" fmla="*/ 3 w 31"/>
                    <a:gd name="T27" fmla="*/ 0 h 36"/>
                    <a:gd name="T28" fmla="*/ 27 w 31"/>
                    <a:gd name="T29" fmla="*/ 3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36"/>
                    <a:gd name="T47" fmla="*/ 31 w 31"/>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36">
                      <a:moveTo>
                        <a:pt x="27" y="3"/>
                      </a:moveTo>
                      <a:lnTo>
                        <a:pt x="29" y="14"/>
                      </a:lnTo>
                      <a:lnTo>
                        <a:pt x="30" y="20"/>
                      </a:lnTo>
                      <a:lnTo>
                        <a:pt x="29" y="27"/>
                      </a:lnTo>
                      <a:lnTo>
                        <a:pt x="29" y="30"/>
                      </a:lnTo>
                      <a:lnTo>
                        <a:pt x="26" y="33"/>
                      </a:lnTo>
                      <a:lnTo>
                        <a:pt x="20" y="35"/>
                      </a:lnTo>
                      <a:lnTo>
                        <a:pt x="14" y="35"/>
                      </a:lnTo>
                      <a:lnTo>
                        <a:pt x="8" y="35"/>
                      </a:lnTo>
                      <a:lnTo>
                        <a:pt x="2" y="30"/>
                      </a:lnTo>
                      <a:lnTo>
                        <a:pt x="2" y="27"/>
                      </a:lnTo>
                      <a:lnTo>
                        <a:pt x="0" y="21"/>
                      </a:lnTo>
                      <a:lnTo>
                        <a:pt x="2" y="14"/>
                      </a:lnTo>
                      <a:lnTo>
                        <a:pt x="3" y="0"/>
                      </a:lnTo>
                      <a:lnTo>
                        <a:pt x="27" y="3"/>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98" name="Freeform 402"/>
                <p:cNvSpPr/>
                <p:nvPr/>
              </p:nvSpPr>
              <p:spPr bwMode="auto">
                <a:xfrm>
                  <a:off x="792" y="1955"/>
                  <a:ext cx="17" cy="17"/>
                </a:xfrm>
                <a:custGeom>
                  <a:avLst/>
                  <a:gdLst>
                    <a:gd name="T0" fmla="*/ 0 w 17"/>
                    <a:gd name="T1" fmla="*/ 0 h 17"/>
                    <a:gd name="T2" fmla="*/ 5 w 17"/>
                    <a:gd name="T3" fmla="*/ 8 h 17"/>
                    <a:gd name="T4" fmla="*/ 11 w 17"/>
                    <a:gd name="T5" fmla="*/ 16 h 17"/>
                    <a:gd name="T6" fmla="*/ 16 w 17"/>
                    <a:gd name="T7" fmla="*/ 16 h 17"/>
                    <a:gd name="T8" fmla="*/ 10 w 17"/>
                    <a:gd name="T9" fmla="*/ 16 h 17"/>
                    <a:gd name="T10" fmla="*/ 5 w 17"/>
                    <a:gd name="T11" fmla="*/ 16 h 17"/>
                    <a:gd name="T12" fmla="*/ 0 w 17"/>
                    <a:gd name="T13" fmla="*/ 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0"/>
                      </a:moveTo>
                      <a:lnTo>
                        <a:pt x="5" y="8"/>
                      </a:lnTo>
                      <a:lnTo>
                        <a:pt x="11" y="16"/>
                      </a:lnTo>
                      <a:lnTo>
                        <a:pt x="16" y="16"/>
                      </a:lnTo>
                      <a:lnTo>
                        <a:pt x="10" y="16"/>
                      </a:lnTo>
                      <a:lnTo>
                        <a:pt x="5" y="16"/>
                      </a:lnTo>
                      <a:lnTo>
                        <a:pt x="0"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99" name="Freeform 403"/>
                <p:cNvSpPr/>
                <p:nvPr/>
              </p:nvSpPr>
              <p:spPr bwMode="auto">
                <a:xfrm>
                  <a:off x="797" y="1992"/>
                  <a:ext cx="17" cy="17"/>
                </a:xfrm>
                <a:custGeom>
                  <a:avLst/>
                  <a:gdLst>
                    <a:gd name="T0" fmla="*/ 16 w 17"/>
                    <a:gd name="T1" fmla="*/ 8 h 17"/>
                    <a:gd name="T2" fmla="*/ 16 w 17"/>
                    <a:gd name="T3" fmla="*/ 0 h 17"/>
                    <a:gd name="T4" fmla="*/ 10 w 17"/>
                    <a:gd name="T5" fmla="*/ 8 h 17"/>
                    <a:gd name="T6" fmla="*/ 6 w 17"/>
                    <a:gd name="T7" fmla="*/ 8 h 17"/>
                    <a:gd name="T8" fmla="*/ 0 w 17"/>
                    <a:gd name="T9" fmla="*/ 0 h 17"/>
                    <a:gd name="T10" fmla="*/ 0 w 17"/>
                    <a:gd name="T11" fmla="*/ 8 h 17"/>
                    <a:gd name="T12" fmla="*/ 3 w 17"/>
                    <a:gd name="T13" fmla="*/ 16 h 17"/>
                    <a:gd name="T14" fmla="*/ 7 w 17"/>
                    <a:gd name="T15" fmla="*/ 16 h 17"/>
                    <a:gd name="T16" fmla="*/ 9 w 17"/>
                    <a:gd name="T17" fmla="*/ 16 h 17"/>
                    <a:gd name="T18" fmla="*/ 12 w 17"/>
                    <a:gd name="T19" fmla="*/ 16 h 17"/>
                    <a:gd name="T20" fmla="*/ 16 w 17"/>
                    <a:gd name="T21" fmla="*/ 8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8"/>
                      </a:moveTo>
                      <a:lnTo>
                        <a:pt x="16" y="0"/>
                      </a:lnTo>
                      <a:lnTo>
                        <a:pt x="10" y="8"/>
                      </a:lnTo>
                      <a:lnTo>
                        <a:pt x="6" y="8"/>
                      </a:lnTo>
                      <a:lnTo>
                        <a:pt x="0" y="0"/>
                      </a:lnTo>
                      <a:lnTo>
                        <a:pt x="0" y="8"/>
                      </a:lnTo>
                      <a:lnTo>
                        <a:pt x="3" y="16"/>
                      </a:lnTo>
                      <a:lnTo>
                        <a:pt x="7" y="16"/>
                      </a:lnTo>
                      <a:lnTo>
                        <a:pt x="9" y="16"/>
                      </a:lnTo>
                      <a:lnTo>
                        <a:pt x="12" y="16"/>
                      </a:lnTo>
                      <a:lnTo>
                        <a:pt x="16" y="8"/>
                      </a:lnTo>
                    </a:path>
                  </a:pathLst>
                </a:custGeom>
                <a:solidFill>
                  <a:srgbClr val="E0E0E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300" name="Freeform 404"/>
                <p:cNvSpPr/>
                <p:nvPr/>
              </p:nvSpPr>
              <p:spPr bwMode="auto">
                <a:xfrm>
                  <a:off x="795" y="1979"/>
                  <a:ext cx="17" cy="17"/>
                </a:xfrm>
                <a:custGeom>
                  <a:avLst/>
                  <a:gdLst>
                    <a:gd name="T0" fmla="*/ 16 w 17"/>
                    <a:gd name="T1" fmla="*/ 13 h 17"/>
                    <a:gd name="T2" fmla="*/ 10 w 17"/>
                    <a:gd name="T3" fmla="*/ 16 h 17"/>
                    <a:gd name="T4" fmla="*/ 5 w 17"/>
                    <a:gd name="T5" fmla="*/ 16 h 17"/>
                    <a:gd name="T6" fmla="*/ 1 w 17"/>
                    <a:gd name="T7" fmla="*/ 13 h 17"/>
                    <a:gd name="T8" fmla="*/ 0 w 17"/>
                    <a:gd name="T9" fmla="*/ 11 h 17"/>
                    <a:gd name="T10" fmla="*/ 1 w 17"/>
                    <a:gd name="T11" fmla="*/ 4 h 17"/>
                    <a:gd name="T12" fmla="*/ 2 w 17"/>
                    <a:gd name="T13" fmla="*/ 0 h 17"/>
                    <a:gd name="T14" fmla="*/ 4 w 17"/>
                    <a:gd name="T15" fmla="*/ 2 h 17"/>
                    <a:gd name="T16" fmla="*/ 8 w 17"/>
                    <a:gd name="T17" fmla="*/ 2 h 17"/>
                    <a:gd name="T18" fmla="*/ 13 w 17"/>
                    <a:gd name="T19" fmla="*/ 0 h 17"/>
                    <a:gd name="T20" fmla="*/ 16 w 17"/>
                    <a:gd name="T21" fmla="*/ 2 h 17"/>
                    <a:gd name="T22" fmla="*/ 16 w 17"/>
                    <a:gd name="T23" fmla="*/ 13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7"/>
                    <a:gd name="T38" fmla="*/ 17 w 1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7">
                      <a:moveTo>
                        <a:pt x="16" y="13"/>
                      </a:moveTo>
                      <a:lnTo>
                        <a:pt x="10" y="16"/>
                      </a:lnTo>
                      <a:lnTo>
                        <a:pt x="5" y="16"/>
                      </a:lnTo>
                      <a:lnTo>
                        <a:pt x="1" y="13"/>
                      </a:lnTo>
                      <a:lnTo>
                        <a:pt x="0" y="11"/>
                      </a:lnTo>
                      <a:lnTo>
                        <a:pt x="1" y="4"/>
                      </a:lnTo>
                      <a:lnTo>
                        <a:pt x="2" y="0"/>
                      </a:lnTo>
                      <a:lnTo>
                        <a:pt x="4" y="2"/>
                      </a:lnTo>
                      <a:lnTo>
                        <a:pt x="8" y="2"/>
                      </a:lnTo>
                      <a:lnTo>
                        <a:pt x="13" y="0"/>
                      </a:lnTo>
                      <a:lnTo>
                        <a:pt x="16" y="2"/>
                      </a:lnTo>
                      <a:lnTo>
                        <a:pt x="16" y="13"/>
                      </a:lnTo>
                    </a:path>
                  </a:pathLst>
                </a:custGeom>
                <a:solidFill>
                  <a:srgbClr val="E0E0E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103" name="Group 405"/>
              <p:cNvGrpSpPr/>
              <p:nvPr/>
            </p:nvGrpSpPr>
            <p:grpSpPr bwMode="auto">
              <a:xfrm>
                <a:off x="828" y="1971"/>
                <a:ext cx="75" cy="43"/>
                <a:chOff x="828" y="1971"/>
                <a:chExt cx="75" cy="43"/>
              </a:xfrm>
            </p:grpSpPr>
            <p:sp>
              <p:nvSpPr>
                <p:cNvPr id="3291" name="Freeform 406"/>
                <p:cNvSpPr/>
                <p:nvPr/>
              </p:nvSpPr>
              <p:spPr bwMode="auto">
                <a:xfrm>
                  <a:off x="828" y="1971"/>
                  <a:ext cx="65" cy="43"/>
                </a:xfrm>
                <a:custGeom>
                  <a:avLst/>
                  <a:gdLst>
                    <a:gd name="T0" fmla="*/ 6 w 65"/>
                    <a:gd name="T1" fmla="*/ 5 h 43"/>
                    <a:gd name="T2" fmla="*/ 0 w 65"/>
                    <a:gd name="T3" fmla="*/ 23 h 43"/>
                    <a:gd name="T4" fmla="*/ 0 w 65"/>
                    <a:gd name="T5" fmla="*/ 30 h 43"/>
                    <a:gd name="T6" fmla="*/ 0 w 65"/>
                    <a:gd name="T7" fmla="*/ 36 h 43"/>
                    <a:gd name="T8" fmla="*/ 6 w 65"/>
                    <a:gd name="T9" fmla="*/ 40 h 43"/>
                    <a:gd name="T10" fmla="*/ 11 w 65"/>
                    <a:gd name="T11" fmla="*/ 40 h 43"/>
                    <a:gd name="T12" fmla="*/ 20 w 65"/>
                    <a:gd name="T13" fmla="*/ 42 h 43"/>
                    <a:gd name="T14" fmla="*/ 29 w 65"/>
                    <a:gd name="T15" fmla="*/ 40 h 43"/>
                    <a:gd name="T16" fmla="*/ 32 w 65"/>
                    <a:gd name="T17" fmla="*/ 36 h 43"/>
                    <a:gd name="T18" fmla="*/ 37 w 65"/>
                    <a:gd name="T19" fmla="*/ 33 h 43"/>
                    <a:gd name="T20" fmla="*/ 49 w 65"/>
                    <a:gd name="T21" fmla="*/ 30 h 43"/>
                    <a:gd name="T22" fmla="*/ 55 w 65"/>
                    <a:gd name="T23" fmla="*/ 26 h 43"/>
                    <a:gd name="T24" fmla="*/ 59 w 65"/>
                    <a:gd name="T25" fmla="*/ 23 h 43"/>
                    <a:gd name="T26" fmla="*/ 64 w 65"/>
                    <a:gd name="T27" fmla="*/ 19 h 43"/>
                    <a:gd name="T28" fmla="*/ 62 w 65"/>
                    <a:gd name="T29" fmla="*/ 12 h 43"/>
                    <a:gd name="T30" fmla="*/ 58 w 65"/>
                    <a:gd name="T31" fmla="*/ 9 h 43"/>
                    <a:gd name="T32" fmla="*/ 53 w 65"/>
                    <a:gd name="T33" fmla="*/ 8 h 43"/>
                    <a:gd name="T34" fmla="*/ 40 w 65"/>
                    <a:gd name="T35" fmla="*/ 8 h 43"/>
                    <a:gd name="T36" fmla="*/ 29 w 65"/>
                    <a:gd name="T37" fmla="*/ 0 h 43"/>
                    <a:gd name="T38" fmla="*/ 12 w 65"/>
                    <a:gd name="T39" fmla="*/ 3 h 43"/>
                    <a:gd name="T40" fmla="*/ 6 w 65"/>
                    <a:gd name="T41" fmla="*/ 5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43"/>
                    <a:gd name="T65" fmla="*/ 65 w 65"/>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43">
                      <a:moveTo>
                        <a:pt x="6" y="5"/>
                      </a:moveTo>
                      <a:lnTo>
                        <a:pt x="0" y="23"/>
                      </a:lnTo>
                      <a:lnTo>
                        <a:pt x="0" y="30"/>
                      </a:lnTo>
                      <a:lnTo>
                        <a:pt x="0" y="36"/>
                      </a:lnTo>
                      <a:lnTo>
                        <a:pt x="6" y="40"/>
                      </a:lnTo>
                      <a:lnTo>
                        <a:pt x="11" y="40"/>
                      </a:lnTo>
                      <a:lnTo>
                        <a:pt x="20" y="42"/>
                      </a:lnTo>
                      <a:lnTo>
                        <a:pt x="29" y="40"/>
                      </a:lnTo>
                      <a:lnTo>
                        <a:pt x="32" y="36"/>
                      </a:lnTo>
                      <a:lnTo>
                        <a:pt x="37" y="33"/>
                      </a:lnTo>
                      <a:lnTo>
                        <a:pt x="49" y="30"/>
                      </a:lnTo>
                      <a:lnTo>
                        <a:pt x="55" y="26"/>
                      </a:lnTo>
                      <a:lnTo>
                        <a:pt x="59" y="23"/>
                      </a:lnTo>
                      <a:lnTo>
                        <a:pt x="64" y="19"/>
                      </a:lnTo>
                      <a:lnTo>
                        <a:pt x="62" y="12"/>
                      </a:lnTo>
                      <a:lnTo>
                        <a:pt x="58" y="9"/>
                      </a:lnTo>
                      <a:lnTo>
                        <a:pt x="53" y="8"/>
                      </a:lnTo>
                      <a:lnTo>
                        <a:pt x="40" y="8"/>
                      </a:lnTo>
                      <a:lnTo>
                        <a:pt x="29" y="0"/>
                      </a:lnTo>
                      <a:lnTo>
                        <a:pt x="12" y="3"/>
                      </a:lnTo>
                      <a:lnTo>
                        <a:pt x="6" y="5"/>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92" name="Freeform 407"/>
                <p:cNvSpPr/>
                <p:nvPr/>
              </p:nvSpPr>
              <p:spPr bwMode="auto">
                <a:xfrm>
                  <a:off x="886" y="1979"/>
                  <a:ext cx="17" cy="17"/>
                </a:xfrm>
                <a:custGeom>
                  <a:avLst/>
                  <a:gdLst>
                    <a:gd name="T0" fmla="*/ 0 w 17"/>
                    <a:gd name="T1" fmla="*/ 0 h 17"/>
                    <a:gd name="T2" fmla="*/ 0 w 17"/>
                    <a:gd name="T3" fmla="*/ 10 h 17"/>
                    <a:gd name="T4" fmla="*/ 0 w 17"/>
                    <a:gd name="T5" fmla="*/ 16 h 17"/>
                    <a:gd name="T6" fmla="*/ 16 w 17"/>
                    <a:gd name="T7" fmla="*/ 10 h 17"/>
                    <a:gd name="T8" fmla="*/ 16 w 17"/>
                    <a:gd name="T9" fmla="*/ 5 h 17"/>
                    <a:gd name="T10" fmla="*/ 16 w 17"/>
                    <a:gd name="T11" fmla="*/ 0 h 17"/>
                    <a:gd name="T12" fmla="*/ 0 w 17"/>
                    <a:gd name="T13" fmla="*/ 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0"/>
                      </a:moveTo>
                      <a:lnTo>
                        <a:pt x="0" y="10"/>
                      </a:lnTo>
                      <a:lnTo>
                        <a:pt x="0" y="16"/>
                      </a:lnTo>
                      <a:lnTo>
                        <a:pt x="16" y="10"/>
                      </a:lnTo>
                      <a:lnTo>
                        <a:pt x="16" y="5"/>
                      </a:lnTo>
                      <a:lnTo>
                        <a:pt x="16" y="0"/>
                      </a:lnTo>
                      <a:lnTo>
                        <a:pt x="0" y="0"/>
                      </a:lnTo>
                    </a:path>
                  </a:pathLst>
                </a:custGeom>
                <a:solidFill>
                  <a:srgbClr val="E0E0E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93" name="Freeform 408"/>
                <p:cNvSpPr/>
                <p:nvPr/>
              </p:nvSpPr>
              <p:spPr bwMode="auto">
                <a:xfrm>
                  <a:off x="840" y="1987"/>
                  <a:ext cx="50" cy="17"/>
                </a:xfrm>
                <a:custGeom>
                  <a:avLst/>
                  <a:gdLst>
                    <a:gd name="T0" fmla="*/ 48 w 50"/>
                    <a:gd name="T1" fmla="*/ 0 h 17"/>
                    <a:gd name="T2" fmla="*/ 44 w 50"/>
                    <a:gd name="T3" fmla="*/ 2 h 17"/>
                    <a:gd name="T4" fmla="*/ 40 w 50"/>
                    <a:gd name="T5" fmla="*/ 4 h 17"/>
                    <a:gd name="T6" fmla="*/ 35 w 50"/>
                    <a:gd name="T7" fmla="*/ 5 h 17"/>
                    <a:gd name="T8" fmla="*/ 28 w 50"/>
                    <a:gd name="T9" fmla="*/ 6 h 17"/>
                    <a:gd name="T10" fmla="*/ 26 w 50"/>
                    <a:gd name="T11" fmla="*/ 9 h 17"/>
                    <a:gd name="T12" fmla="*/ 21 w 50"/>
                    <a:gd name="T13" fmla="*/ 11 h 17"/>
                    <a:gd name="T14" fmla="*/ 13 w 50"/>
                    <a:gd name="T15" fmla="*/ 12 h 17"/>
                    <a:gd name="T16" fmla="*/ 5 w 50"/>
                    <a:gd name="T17" fmla="*/ 12 h 17"/>
                    <a:gd name="T18" fmla="*/ 0 w 50"/>
                    <a:gd name="T19" fmla="*/ 11 h 17"/>
                    <a:gd name="T20" fmla="*/ 0 w 50"/>
                    <a:gd name="T21" fmla="*/ 13 h 17"/>
                    <a:gd name="T22" fmla="*/ 4 w 50"/>
                    <a:gd name="T23" fmla="*/ 16 h 17"/>
                    <a:gd name="T24" fmla="*/ 12 w 50"/>
                    <a:gd name="T25" fmla="*/ 16 h 17"/>
                    <a:gd name="T26" fmla="*/ 17 w 50"/>
                    <a:gd name="T27" fmla="*/ 16 h 17"/>
                    <a:gd name="T28" fmla="*/ 19 w 50"/>
                    <a:gd name="T29" fmla="*/ 16 h 17"/>
                    <a:gd name="T30" fmla="*/ 26 w 50"/>
                    <a:gd name="T31" fmla="*/ 10 h 17"/>
                    <a:gd name="T32" fmla="*/ 28 w 50"/>
                    <a:gd name="T33" fmla="*/ 9 h 17"/>
                    <a:gd name="T34" fmla="*/ 34 w 50"/>
                    <a:gd name="T35" fmla="*/ 9 h 17"/>
                    <a:gd name="T36" fmla="*/ 43 w 50"/>
                    <a:gd name="T37" fmla="*/ 6 h 17"/>
                    <a:gd name="T38" fmla="*/ 49 w 50"/>
                    <a:gd name="T39" fmla="*/ 2 h 17"/>
                    <a:gd name="T40" fmla="*/ 48 w 50"/>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17"/>
                    <a:gd name="T65" fmla="*/ 50 w 50"/>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17">
                      <a:moveTo>
                        <a:pt x="48" y="0"/>
                      </a:moveTo>
                      <a:lnTo>
                        <a:pt x="44" y="2"/>
                      </a:lnTo>
                      <a:lnTo>
                        <a:pt x="40" y="4"/>
                      </a:lnTo>
                      <a:lnTo>
                        <a:pt x="35" y="5"/>
                      </a:lnTo>
                      <a:lnTo>
                        <a:pt x="28" y="6"/>
                      </a:lnTo>
                      <a:lnTo>
                        <a:pt x="26" y="9"/>
                      </a:lnTo>
                      <a:lnTo>
                        <a:pt x="21" y="11"/>
                      </a:lnTo>
                      <a:lnTo>
                        <a:pt x="13" y="12"/>
                      </a:lnTo>
                      <a:lnTo>
                        <a:pt x="5" y="12"/>
                      </a:lnTo>
                      <a:lnTo>
                        <a:pt x="0" y="11"/>
                      </a:lnTo>
                      <a:lnTo>
                        <a:pt x="0" y="13"/>
                      </a:lnTo>
                      <a:lnTo>
                        <a:pt x="4" y="16"/>
                      </a:lnTo>
                      <a:lnTo>
                        <a:pt x="12" y="16"/>
                      </a:lnTo>
                      <a:lnTo>
                        <a:pt x="17" y="16"/>
                      </a:lnTo>
                      <a:lnTo>
                        <a:pt x="19" y="16"/>
                      </a:lnTo>
                      <a:lnTo>
                        <a:pt x="26" y="10"/>
                      </a:lnTo>
                      <a:lnTo>
                        <a:pt x="28" y="9"/>
                      </a:lnTo>
                      <a:lnTo>
                        <a:pt x="34" y="9"/>
                      </a:lnTo>
                      <a:lnTo>
                        <a:pt x="43" y="6"/>
                      </a:lnTo>
                      <a:lnTo>
                        <a:pt x="49" y="2"/>
                      </a:lnTo>
                      <a:lnTo>
                        <a:pt x="48" y="0"/>
                      </a:lnTo>
                    </a:path>
                  </a:pathLst>
                </a:custGeom>
                <a:solidFill>
                  <a:srgbClr val="E0E0E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94" name="Freeform 409"/>
                <p:cNvSpPr/>
                <p:nvPr/>
              </p:nvSpPr>
              <p:spPr bwMode="auto">
                <a:xfrm>
                  <a:off x="840" y="1987"/>
                  <a:ext cx="17" cy="17"/>
                </a:xfrm>
                <a:custGeom>
                  <a:avLst/>
                  <a:gdLst>
                    <a:gd name="T0" fmla="*/ 10 w 17"/>
                    <a:gd name="T1" fmla="*/ 16 h 17"/>
                    <a:gd name="T2" fmla="*/ 5 w 17"/>
                    <a:gd name="T3" fmla="*/ 16 h 17"/>
                    <a:gd name="T4" fmla="*/ 1 w 17"/>
                    <a:gd name="T5" fmla="*/ 13 h 17"/>
                    <a:gd name="T6" fmla="*/ 0 w 17"/>
                    <a:gd name="T7" fmla="*/ 13 h 17"/>
                    <a:gd name="T8" fmla="*/ 0 w 17"/>
                    <a:gd name="T9" fmla="*/ 9 h 17"/>
                    <a:gd name="T10" fmla="*/ 0 w 17"/>
                    <a:gd name="T11" fmla="*/ 4 h 17"/>
                    <a:gd name="T12" fmla="*/ 1 w 17"/>
                    <a:gd name="T13" fmla="*/ 0 h 17"/>
                    <a:gd name="T14" fmla="*/ 6 w 17"/>
                    <a:gd name="T15" fmla="*/ 2 h 17"/>
                    <a:gd name="T16" fmla="*/ 10 w 17"/>
                    <a:gd name="T17" fmla="*/ 2 h 17"/>
                    <a:gd name="T18" fmla="*/ 12 w 17"/>
                    <a:gd name="T19" fmla="*/ 4 h 17"/>
                    <a:gd name="T20" fmla="*/ 13 w 17"/>
                    <a:gd name="T21" fmla="*/ 9 h 17"/>
                    <a:gd name="T22" fmla="*/ 16 w 17"/>
                    <a:gd name="T23" fmla="*/ 13 h 17"/>
                    <a:gd name="T24" fmla="*/ 10 w 17"/>
                    <a:gd name="T25" fmla="*/ 16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7"/>
                    <a:gd name="T41" fmla="*/ 17 w 17"/>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7">
                      <a:moveTo>
                        <a:pt x="10" y="16"/>
                      </a:moveTo>
                      <a:lnTo>
                        <a:pt x="5" y="16"/>
                      </a:lnTo>
                      <a:lnTo>
                        <a:pt x="1" y="13"/>
                      </a:lnTo>
                      <a:lnTo>
                        <a:pt x="0" y="13"/>
                      </a:lnTo>
                      <a:lnTo>
                        <a:pt x="0" y="9"/>
                      </a:lnTo>
                      <a:lnTo>
                        <a:pt x="0" y="4"/>
                      </a:lnTo>
                      <a:lnTo>
                        <a:pt x="1" y="0"/>
                      </a:lnTo>
                      <a:lnTo>
                        <a:pt x="6" y="2"/>
                      </a:lnTo>
                      <a:lnTo>
                        <a:pt x="10" y="2"/>
                      </a:lnTo>
                      <a:lnTo>
                        <a:pt x="12" y="4"/>
                      </a:lnTo>
                      <a:lnTo>
                        <a:pt x="13" y="9"/>
                      </a:lnTo>
                      <a:lnTo>
                        <a:pt x="16" y="13"/>
                      </a:lnTo>
                      <a:lnTo>
                        <a:pt x="10" y="16"/>
                      </a:lnTo>
                    </a:path>
                  </a:pathLst>
                </a:custGeom>
                <a:solidFill>
                  <a:srgbClr val="E0E0E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95" name="Freeform 410"/>
                <p:cNvSpPr/>
                <p:nvPr/>
              </p:nvSpPr>
              <p:spPr bwMode="auto">
                <a:xfrm>
                  <a:off x="875" y="1982"/>
                  <a:ext cx="17" cy="17"/>
                </a:xfrm>
                <a:custGeom>
                  <a:avLst/>
                  <a:gdLst>
                    <a:gd name="T0" fmla="*/ 16 w 17"/>
                    <a:gd name="T1" fmla="*/ 8 h 17"/>
                    <a:gd name="T2" fmla="*/ 10 w 17"/>
                    <a:gd name="T3" fmla="*/ 0 h 17"/>
                    <a:gd name="T4" fmla="*/ 5 w 17"/>
                    <a:gd name="T5" fmla="*/ 0 h 17"/>
                    <a:gd name="T6" fmla="*/ 0 w 17"/>
                    <a:gd name="T7" fmla="*/ 0 h 17"/>
                    <a:gd name="T8" fmla="*/ 2 w 17"/>
                    <a:gd name="T9" fmla="*/ 8 h 17"/>
                    <a:gd name="T10" fmla="*/ 2 w 17"/>
                    <a:gd name="T11" fmla="*/ 16 h 17"/>
                    <a:gd name="T12" fmla="*/ 13 w 17"/>
                    <a:gd name="T13" fmla="*/ 12 h 17"/>
                    <a:gd name="T14" fmla="*/ 16 w 17"/>
                    <a:gd name="T15" fmla="*/ 8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16" y="8"/>
                      </a:moveTo>
                      <a:lnTo>
                        <a:pt x="10" y="0"/>
                      </a:lnTo>
                      <a:lnTo>
                        <a:pt x="5" y="0"/>
                      </a:lnTo>
                      <a:lnTo>
                        <a:pt x="0" y="0"/>
                      </a:lnTo>
                      <a:lnTo>
                        <a:pt x="2" y="8"/>
                      </a:lnTo>
                      <a:lnTo>
                        <a:pt x="2" y="16"/>
                      </a:lnTo>
                      <a:lnTo>
                        <a:pt x="13" y="12"/>
                      </a:lnTo>
                      <a:lnTo>
                        <a:pt x="16" y="8"/>
                      </a:lnTo>
                    </a:path>
                  </a:pathLst>
                </a:custGeom>
                <a:solidFill>
                  <a:srgbClr val="E0E0E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96" name="Oval 411"/>
                <p:cNvSpPr>
                  <a:spLocks noChangeArrowheads="1"/>
                </p:cNvSpPr>
                <p:nvPr/>
              </p:nvSpPr>
              <p:spPr bwMode="auto">
                <a:xfrm>
                  <a:off x="863" y="1986"/>
                  <a:ext cx="1" cy="3"/>
                </a:xfrm>
                <a:prstGeom prst="ellipse">
                  <a:avLst/>
                </a:prstGeom>
                <a:solidFill>
                  <a:srgbClr val="800000"/>
                </a:solidFill>
                <a:ln w="9525">
                  <a:no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104" name="Group 412"/>
              <p:cNvGrpSpPr/>
              <p:nvPr/>
            </p:nvGrpSpPr>
            <p:grpSpPr bwMode="auto">
              <a:xfrm>
                <a:off x="787" y="1463"/>
                <a:ext cx="66" cy="86"/>
                <a:chOff x="787" y="1463"/>
                <a:chExt cx="66" cy="86"/>
              </a:xfrm>
            </p:grpSpPr>
            <p:sp>
              <p:nvSpPr>
                <p:cNvPr id="3287" name="Freeform 413"/>
                <p:cNvSpPr/>
                <p:nvPr/>
              </p:nvSpPr>
              <p:spPr bwMode="auto">
                <a:xfrm>
                  <a:off x="787" y="1463"/>
                  <a:ext cx="55" cy="86"/>
                </a:xfrm>
                <a:custGeom>
                  <a:avLst/>
                  <a:gdLst>
                    <a:gd name="T0" fmla="*/ 51 w 55"/>
                    <a:gd name="T1" fmla="*/ 85 h 86"/>
                    <a:gd name="T2" fmla="*/ 48 w 55"/>
                    <a:gd name="T3" fmla="*/ 79 h 86"/>
                    <a:gd name="T4" fmla="*/ 45 w 55"/>
                    <a:gd name="T5" fmla="*/ 73 h 86"/>
                    <a:gd name="T6" fmla="*/ 46 w 55"/>
                    <a:gd name="T7" fmla="*/ 66 h 86"/>
                    <a:gd name="T8" fmla="*/ 51 w 55"/>
                    <a:gd name="T9" fmla="*/ 65 h 86"/>
                    <a:gd name="T10" fmla="*/ 54 w 55"/>
                    <a:gd name="T11" fmla="*/ 57 h 86"/>
                    <a:gd name="T12" fmla="*/ 54 w 55"/>
                    <a:gd name="T13" fmla="*/ 49 h 86"/>
                    <a:gd name="T14" fmla="*/ 52 w 55"/>
                    <a:gd name="T15" fmla="*/ 39 h 86"/>
                    <a:gd name="T16" fmla="*/ 52 w 55"/>
                    <a:gd name="T17" fmla="*/ 34 h 86"/>
                    <a:gd name="T18" fmla="*/ 54 w 55"/>
                    <a:gd name="T19" fmla="*/ 29 h 86"/>
                    <a:gd name="T20" fmla="*/ 52 w 55"/>
                    <a:gd name="T21" fmla="*/ 25 h 86"/>
                    <a:gd name="T22" fmla="*/ 52 w 55"/>
                    <a:gd name="T23" fmla="*/ 20 h 86"/>
                    <a:gd name="T24" fmla="*/ 52 w 55"/>
                    <a:gd name="T25" fmla="*/ 14 h 86"/>
                    <a:gd name="T26" fmla="*/ 48 w 55"/>
                    <a:gd name="T27" fmla="*/ 9 h 86"/>
                    <a:gd name="T28" fmla="*/ 43 w 55"/>
                    <a:gd name="T29" fmla="*/ 5 h 86"/>
                    <a:gd name="T30" fmla="*/ 37 w 55"/>
                    <a:gd name="T31" fmla="*/ 2 h 86"/>
                    <a:gd name="T32" fmla="*/ 28 w 55"/>
                    <a:gd name="T33" fmla="*/ 0 h 86"/>
                    <a:gd name="T34" fmla="*/ 19 w 55"/>
                    <a:gd name="T35" fmla="*/ 2 h 86"/>
                    <a:gd name="T36" fmla="*/ 11 w 55"/>
                    <a:gd name="T37" fmla="*/ 3 h 86"/>
                    <a:gd name="T38" fmla="*/ 5 w 55"/>
                    <a:gd name="T39" fmla="*/ 9 h 86"/>
                    <a:gd name="T40" fmla="*/ 2 w 55"/>
                    <a:gd name="T41" fmla="*/ 15 h 86"/>
                    <a:gd name="T42" fmla="*/ 0 w 55"/>
                    <a:gd name="T43" fmla="*/ 23 h 86"/>
                    <a:gd name="T44" fmla="*/ 0 w 55"/>
                    <a:gd name="T45" fmla="*/ 34 h 86"/>
                    <a:gd name="T46" fmla="*/ 2 w 55"/>
                    <a:gd name="T47" fmla="*/ 42 h 86"/>
                    <a:gd name="T48" fmla="*/ 5 w 55"/>
                    <a:gd name="T49" fmla="*/ 46 h 86"/>
                    <a:gd name="T50" fmla="*/ 8 w 55"/>
                    <a:gd name="T51" fmla="*/ 54 h 86"/>
                    <a:gd name="T52" fmla="*/ 12 w 55"/>
                    <a:gd name="T53" fmla="*/ 59 h 86"/>
                    <a:gd name="T54" fmla="*/ 15 w 55"/>
                    <a:gd name="T55" fmla="*/ 65 h 86"/>
                    <a:gd name="T56" fmla="*/ 15 w 55"/>
                    <a:gd name="T57" fmla="*/ 70 h 86"/>
                    <a:gd name="T58" fmla="*/ 14 w 55"/>
                    <a:gd name="T59" fmla="*/ 76 h 86"/>
                    <a:gd name="T60" fmla="*/ 9 w 55"/>
                    <a:gd name="T61" fmla="*/ 83 h 86"/>
                    <a:gd name="T62" fmla="*/ 51 w 55"/>
                    <a:gd name="T63" fmla="*/ 85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
                    <a:gd name="T97" fmla="*/ 0 h 86"/>
                    <a:gd name="T98" fmla="*/ 55 w 55"/>
                    <a:gd name="T99" fmla="*/ 86 h 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 h="86">
                      <a:moveTo>
                        <a:pt x="51" y="85"/>
                      </a:moveTo>
                      <a:lnTo>
                        <a:pt x="48" y="79"/>
                      </a:lnTo>
                      <a:lnTo>
                        <a:pt x="45" y="73"/>
                      </a:lnTo>
                      <a:lnTo>
                        <a:pt x="46" y="66"/>
                      </a:lnTo>
                      <a:lnTo>
                        <a:pt x="51" y="65"/>
                      </a:lnTo>
                      <a:lnTo>
                        <a:pt x="54" y="57"/>
                      </a:lnTo>
                      <a:lnTo>
                        <a:pt x="54" y="49"/>
                      </a:lnTo>
                      <a:lnTo>
                        <a:pt x="52" y="39"/>
                      </a:lnTo>
                      <a:lnTo>
                        <a:pt x="52" y="34"/>
                      </a:lnTo>
                      <a:lnTo>
                        <a:pt x="54" y="29"/>
                      </a:lnTo>
                      <a:lnTo>
                        <a:pt x="52" y="25"/>
                      </a:lnTo>
                      <a:lnTo>
                        <a:pt x="52" y="20"/>
                      </a:lnTo>
                      <a:lnTo>
                        <a:pt x="52" y="14"/>
                      </a:lnTo>
                      <a:lnTo>
                        <a:pt x="48" y="9"/>
                      </a:lnTo>
                      <a:lnTo>
                        <a:pt x="43" y="5"/>
                      </a:lnTo>
                      <a:lnTo>
                        <a:pt x="37" y="2"/>
                      </a:lnTo>
                      <a:lnTo>
                        <a:pt x="28" y="0"/>
                      </a:lnTo>
                      <a:lnTo>
                        <a:pt x="19" y="2"/>
                      </a:lnTo>
                      <a:lnTo>
                        <a:pt x="11" y="3"/>
                      </a:lnTo>
                      <a:lnTo>
                        <a:pt x="5" y="9"/>
                      </a:lnTo>
                      <a:lnTo>
                        <a:pt x="2" y="15"/>
                      </a:lnTo>
                      <a:lnTo>
                        <a:pt x="0" y="23"/>
                      </a:lnTo>
                      <a:lnTo>
                        <a:pt x="0" y="34"/>
                      </a:lnTo>
                      <a:lnTo>
                        <a:pt x="2" y="42"/>
                      </a:lnTo>
                      <a:lnTo>
                        <a:pt x="5" y="46"/>
                      </a:lnTo>
                      <a:lnTo>
                        <a:pt x="8" y="54"/>
                      </a:lnTo>
                      <a:lnTo>
                        <a:pt x="12" y="59"/>
                      </a:lnTo>
                      <a:lnTo>
                        <a:pt x="15" y="65"/>
                      </a:lnTo>
                      <a:lnTo>
                        <a:pt x="15" y="70"/>
                      </a:lnTo>
                      <a:lnTo>
                        <a:pt x="14" y="76"/>
                      </a:lnTo>
                      <a:lnTo>
                        <a:pt x="9" y="83"/>
                      </a:lnTo>
                      <a:lnTo>
                        <a:pt x="51" y="85"/>
                      </a:lnTo>
                    </a:path>
                  </a:pathLst>
                </a:custGeom>
                <a:solidFill>
                  <a:srgbClr val="FFC080"/>
                </a:solidFill>
                <a:ln w="12700" cap="rnd" cmpd="sng">
                  <a:solidFill>
                    <a:srgbClr val="402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88" name="Freeform 414"/>
                <p:cNvSpPr/>
                <p:nvPr/>
              </p:nvSpPr>
              <p:spPr bwMode="auto">
                <a:xfrm>
                  <a:off x="836" y="1497"/>
                  <a:ext cx="17" cy="17"/>
                </a:xfrm>
                <a:custGeom>
                  <a:avLst/>
                  <a:gdLst>
                    <a:gd name="T0" fmla="*/ 9 w 17"/>
                    <a:gd name="T1" fmla="*/ 0 h 17"/>
                    <a:gd name="T2" fmla="*/ 16 w 17"/>
                    <a:gd name="T3" fmla="*/ 2 h 17"/>
                    <a:gd name="T4" fmla="*/ 9 w 17"/>
                    <a:gd name="T5" fmla="*/ 5 h 17"/>
                    <a:gd name="T6" fmla="*/ 9 w 17"/>
                    <a:gd name="T7" fmla="*/ 8 h 17"/>
                    <a:gd name="T8" fmla="*/ 9 w 17"/>
                    <a:gd name="T9" fmla="*/ 10 h 17"/>
                    <a:gd name="T10" fmla="*/ 16 w 17"/>
                    <a:gd name="T11" fmla="*/ 13 h 17"/>
                    <a:gd name="T12" fmla="*/ 9 w 17"/>
                    <a:gd name="T13" fmla="*/ 16 h 17"/>
                    <a:gd name="T14" fmla="*/ 6 w 17"/>
                    <a:gd name="T15" fmla="*/ 10 h 17"/>
                    <a:gd name="T16" fmla="*/ 0 w 17"/>
                    <a:gd name="T17" fmla="*/ 8 h 17"/>
                    <a:gd name="T18" fmla="*/ 0 w 17"/>
                    <a:gd name="T19" fmla="*/ 5 h 17"/>
                    <a:gd name="T20" fmla="*/ 0 w 17"/>
                    <a:gd name="T21" fmla="*/ 8 h 17"/>
                    <a:gd name="T22" fmla="*/ 0 w 17"/>
                    <a:gd name="T23" fmla="*/ 13 h 17"/>
                    <a:gd name="T24" fmla="*/ 6 w 17"/>
                    <a:gd name="T25" fmla="*/ 16 h 17"/>
                    <a:gd name="T26" fmla="*/ 9 w 17"/>
                    <a:gd name="T27" fmla="*/ 16 h 17"/>
                    <a:gd name="T28" fmla="*/ 16 w 17"/>
                    <a:gd name="T29" fmla="*/ 13 h 17"/>
                    <a:gd name="T30" fmla="*/ 16 w 17"/>
                    <a:gd name="T31" fmla="*/ 10 h 17"/>
                    <a:gd name="T32" fmla="*/ 9 w 17"/>
                    <a:gd name="T33" fmla="*/ 10 h 17"/>
                    <a:gd name="T34" fmla="*/ 9 w 17"/>
                    <a:gd name="T35" fmla="*/ 5 h 17"/>
                    <a:gd name="T36" fmla="*/ 16 w 17"/>
                    <a:gd name="T37" fmla="*/ 2 h 17"/>
                    <a:gd name="T38" fmla="*/ 9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9" y="0"/>
                      </a:moveTo>
                      <a:lnTo>
                        <a:pt x="16" y="2"/>
                      </a:lnTo>
                      <a:lnTo>
                        <a:pt x="9" y="5"/>
                      </a:lnTo>
                      <a:lnTo>
                        <a:pt x="9" y="8"/>
                      </a:lnTo>
                      <a:lnTo>
                        <a:pt x="9" y="10"/>
                      </a:lnTo>
                      <a:lnTo>
                        <a:pt x="16" y="13"/>
                      </a:lnTo>
                      <a:lnTo>
                        <a:pt x="9" y="16"/>
                      </a:lnTo>
                      <a:lnTo>
                        <a:pt x="6" y="10"/>
                      </a:lnTo>
                      <a:lnTo>
                        <a:pt x="0" y="8"/>
                      </a:lnTo>
                      <a:lnTo>
                        <a:pt x="0" y="5"/>
                      </a:lnTo>
                      <a:lnTo>
                        <a:pt x="0" y="8"/>
                      </a:lnTo>
                      <a:lnTo>
                        <a:pt x="0" y="13"/>
                      </a:lnTo>
                      <a:lnTo>
                        <a:pt x="6" y="16"/>
                      </a:lnTo>
                      <a:lnTo>
                        <a:pt x="9" y="16"/>
                      </a:lnTo>
                      <a:lnTo>
                        <a:pt x="16" y="13"/>
                      </a:lnTo>
                      <a:lnTo>
                        <a:pt x="16" y="10"/>
                      </a:lnTo>
                      <a:lnTo>
                        <a:pt x="9" y="10"/>
                      </a:lnTo>
                      <a:lnTo>
                        <a:pt x="9" y="5"/>
                      </a:lnTo>
                      <a:lnTo>
                        <a:pt x="16" y="2"/>
                      </a:lnTo>
                      <a:lnTo>
                        <a:pt x="9" y="0"/>
                      </a:lnTo>
                    </a:path>
                  </a:pathLst>
                </a:custGeom>
                <a:solidFill>
                  <a:srgbClr val="40200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89" name="Freeform 415"/>
                <p:cNvSpPr/>
                <p:nvPr/>
              </p:nvSpPr>
              <p:spPr bwMode="auto">
                <a:xfrm>
                  <a:off x="795" y="1463"/>
                  <a:ext cx="49" cy="55"/>
                </a:xfrm>
                <a:custGeom>
                  <a:avLst/>
                  <a:gdLst>
                    <a:gd name="T0" fmla="*/ 44 w 49"/>
                    <a:gd name="T1" fmla="*/ 16 h 55"/>
                    <a:gd name="T2" fmla="*/ 42 w 49"/>
                    <a:gd name="T3" fmla="*/ 18 h 55"/>
                    <a:gd name="T4" fmla="*/ 43 w 49"/>
                    <a:gd name="T5" fmla="*/ 24 h 55"/>
                    <a:gd name="T6" fmla="*/ 43 w 49"/>
                    <a:gd name="T7" fmla="*/ 30 h 55"/>
                    <a:gd name="T8" fmla="*/ 42 w 49"/>
                    <a:gd name="T9" fmla="*/ 29 h 55"/>
                    <a:gd name="T10" fmla="*/ 39 w 49"/>
                    <a:gd name="T11" fmla="*/ 30 h 55"/>
                    <a:gd name="T12" fmla="*/ 39 w 49"/>
                    <a:gd name="T13" fmla="*/ 34 h 55"/>
                    <a:gd name="T14" fmla="*/ 36 w 49"/>
                    <a:gd name="T15" fmla="*/ 40 h 55"/>
                    <a:gd name="T16" fmla="*/ 32 w 49"/>
                    <a:gd name="T17" fmla="*/ 45 h 55"/>
                    <a:gd name="T18" fmla="*/ 34 w 49"/>
                    <a:gd name="T19" fmla="*/ 51 h 55"/>
                    <a:gd name="T20" fmla="*/ 26 w 49"/>
                    <a:gd name="T21" fmla="*/ 51 h 55"/>
                    <a:gd name="T22" fmla="*/ 21 w 49"/>
                    <a:gd name="T23" fmla="*/ 54 h 55"/>
                    <a:gd name="T24" fmla="*/ 18 w 49"/>
                    <a:gd name="T25" fmla="*/ 53 h 55"/>
                    <a:gd name="T26" fmla="*/ 13 w 49"/>
                    <a:gd name="T27" fmla="*/ 53 h 55"/>
                    <a:gd name="T28" fmla="*/ 12 w 49"/>
                    <a:gd name="T29" fmla="*/ 50 h 55"/>
                    <a:gd name="T30" fmla="*/ 8 w 49"/>
                    <a:gd name="T31" fmla="*/ 46 h 55"/>
                    <a:gd name="T32" fmla="*/ 4 w 49"/>
                    <a:gd name="T33" fmla="*/ 41 h 55"/>
                    <a:gd name="T34" fmla="*/ 3 w 49"/>
                    <a:gd name="T35" fmla="*/ 34 h 55"/>
                    <a:gd name="T36" fmla="*/ 1 w 49"/>
                    <a:gd name="T37" fmla="*/ 29 h 55"/>
                    <a:gd name="T38" fmla="*/ 0 w 49"/>
                    <a:gd name="T39" fmla="*/ 22 h 55"/>
                    <a:gd name="T40" fmla="*/ 1 w 49"/>
                    <a:gd name="T41" fmla="*/ 16 h 55"/>
                    <a:gd name="T42" fmla="*/ 3 w 49"/>
                    <a:gd name="T43" fmla="*/ 8 h 55"/>
                    <a:gd name="T44" fmla="*/ 5 w 49"/>
                    <a:gd name="T45" fmla="*/ 4 h 55"/>
                    <a:gd name="T46" fmla="*/ 16 w 49"/>
                    <a:gd name="T47" fmla="*/ 0 h 55"/>
                    <a:gd name="T48" fmla="*/ 26 w 49"/>
                    <a:gd name="T49" fmla="*/ 0 h 55"/>
                    <a:gd name="T50" fmla="*/ 30 w 49"/>
                    <a:gd name="T51" fmla="*/ 1 h 55"/>
                    <a:gd name="T52" fmla="*/ 39 w 49"/>
                    <a:gd name="T53" fmla="*/ 4 h 55"/>
                    <a:gd name="T54" fmla="*/ 45 w 49"/>
                    <a:gd name="T55" fmla="*/ 8 h 55"/>
                    <a:gd name="T56" fmla="*/ 48 w 49"/>
                    <a:gd name="T57" fmla="*/ 12 h 55"/>
                    <a:gd name="T58" fmla="*/ 44 w 49"/>
                    <a:gd name="T59" fmla="*/ 16 h 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
                    <a:gd name="T91" fmla="*/ 0 h 55"/>
                    <a:gd name="T92" fmla="*/ 49 w 49"/>
                    <a:gd name="T93" fmla="*/ 55 h 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 h="55">
                      <a:moveTo>
                        <a:pt x="44" y="16"/>
                      </a:moveTo>
                      <a:lnTo>
                        <a:pt x="42" y="18"/>
                      </a:lnTo>
                      <a:lnTo>
                        <a:pt x="43" y="24"/>
                      </a:lnTo>
                      <a:lnTo>
                        <a:pt x="43" y="30"/>
                      </a:lnTo>
                      <a:lnTo>
                        <a:pt x="42" y="29"/>
                      </a:lnTo>
                      <a:lnTo>
                        <a:pt x="39" y="30"/>
                      </a:lnTo>
                      <a:lnTo>
                        <a:pt x="39" y="34"/>
                      </a:lnTo>
                      <a:lnTo>
                        <a:pt x="36" y="40"/>
                      </a:lnTo>
                      <a:lnTo>
                        <a:pt x="32" y="45"/>
                      </a:lnTo>
                      <a:lnTo>
                        <a:pt x="34" y="51"/>
                      </a:lnTo>
                      <a:lnTo>
                        <a:pt x="26" y="51"/>
                      </a:lnTo>
                      <a:lnTo>
                        <a:pt x="21" y="54"/>
                      </a:lnTo>
                      <a:lnTo>
                        <a:pt x="18" y="53"/>
                      </a:lnTo>
                      <a:lnTo>
                        <a:pt x="13" y="53"/>
                      </a:lnTo>
                      <a:lnTo>
                        <a:pt x="12" y="50"/>
                      </a:lnTo>
                      <a:lnTo>
                        <a:pt x="8" y="46"/>
                      </a:lnTo>
                      <a:lnTo>
                        <a:pt x="4" y="41"/>
                      </a:lnTo>
                      <a:lnTo>
                        <a:pt x="3" y="34"/>
                      </a:lnTo>
                      <a:lnTo>
                        <a:pt x="1" y="29"/>
                      </a:lnTo>
                      <a:lnTo>
                        <a:pt x="0" y="22"/>
                      </a:lnTo>
                      <a:lnTo>
                        <a:pt x="1" y="16"/>
                      </a:lnTo>
                      <a:lnTo>
                        <a:pt x="3" y="8"/>
                      </a:lnTo>
                      <a:lnTo>
                        <a:pt x="5" y="4"/>
                      </a:lnTo>
                      <a:lnTo>
                        <a:pt x="16" y="0"/>
                      </a:lnTo>
                      <a:lnTo>
                        <a:pt x="26" y="0"/>
                      </a:lnTo>
                      <a:lnTo>
                        <a:pt x="30" y="1"/>
                      </a:lnTo>
                      <a:lnTo>
                        <a:pt x="39" y="4"/>
                      </a:lnTo>
                      <a:lnTo>
                        <a:pt x="45" y="8"/>
                      </a:lnTo>
                      <a:lnTo>
                        <a:pt x="48" y="12"/>
                      </a:lnTo>
                      <a:lnTo>
                        <a:pt x="44" y="16"/>
                      </a:lnTo>
                    </a:path>
                  </a:pathLst>
                </a:custGeom>
                <a:solidFill>
                  <a:srgbClr val="40200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90" name="Freeform 416"/>
                <p:cNvSpPr/>
                <p:nvPr/>
              </p:nvSpPr>
              <p:spPr bwMode="auto">
                <a:xfrm>
                  <a:off x="798" y="1464"/>
                  <a:ext cx="43" cy="19"/>
                </a:xfrm>
                <a:custGeom>
                  <a:avLst/>
                  <a:gdLst>
                    <a:gd name="T0" fmla="*/ 42 w 43"/>
                    <a:gd name="T1" fmla="*/ 8 h 19"/>
                    <a:gd name="T2" fmla="*/ 39 w 43"/>
                    <a:gd name="T3" fmla="*/ 12 h 19"/>
                    <a:gd name="T4" fmla="*/ 36 w 43"/>
                    <a:gd name="T5" fmla="*/ 13 h 19"/>
                    <a:gd name="T6" fmla="*/ 29 w 43"/>
                    <a:gd name="T7" fmla="*/ 16 h 19"/>
                    <a:gd name="T8" fmla="*/ 34 w 43"/>
                    <a:gd name="T9" fmla="*/ 13 h 19"/>
                    <a:gd name="T10" fmla="*/ 36 w 43"/>
                    <a:gd name="T11" fmla="*/ 11 h 19"/>
                    <a:gd name="T12" fmla="*/ 32 w 43"/>
                    <a:gd name="T13" fmla="*/ 13 h 19"/>
                    <a:gd name="T14" fmla="*/ 28 w 43"/>
                    <a:gd name="T15" fmla="*/ 16 h 19"/>
                    <a:gd name="T16" fmla="*/ 27 w 43"/>
                    <a:gd name="T17" fmla="*/ 15 h 19"/>
                    <a:gd name="T18" fmla="*/ 27 w 43"/>
                    <a:gd name="T19" fmla="*/ 13 h 19"/>
                    <a:gd name="T20" fmla="*/ 23 w 43"/>
                    <a:gd name="T21" fmla="*/ 11 h 19"/>
                    <a:gd name="T22" fmla="*/ 23 w 43"/>
                    <a:gd name="T23" fmla="*/ 13 h 19"/>
                    <a:gd name="T24" fmla="*/ 25 w 43"/>
                    <a:gd name="T25" fmla="*/ 17 h 19"/>
                    <a:gd name="T26" fmla="*/ 20 w 43"/>
                    <a:gd name="T27" fmla="*/ 15 h 19"/>
                    <a:gd name="T28" fmla="*/ 19 w 43"/>
                    <a:gd name="T29" fmla="*/ 11 h 19"/>
                    <a:gd name="T30" fmla="*/ 19 w 43"/>
                    <a:gd name="T31" fmla="*/ 14 h 19"/>
                    <a:gd name="T32" fmla="*/ 20 w 43"/>
                    <a:gd name="T33" fmla="*/ 17 h 19"/>
                    <a:gd name="T34" fmla="*/ 15 w 43"/>
                    <a:gd name="T35" fmla="*/ 14 h 19"/>
                    <a:gd name="T36" fmla="*/ 14 w 43"/>
                    <a:gd name="T37" fmla="*/ 11 h 19"/>
                    <a:gd name="T38" fmla="*/ 13 w 43"/>
                    <a:gd name="T39" fmla="*/ 13 h 19"/>
                    <a:gd name="T40" fmla="*/ 15 w 43"/>
                    <a:gd name="T41" fmla="*/ 16 h 19"/>
                    <a:gd name="T42" fmla="*/ 17 w 43"/>
                    <a:gd name="T43" fmla="*/ 18 h 19"/>
                    <a:gd name="T44" fmla="*/ 14 w 43"/>
                    <a:gd name="T45" fmla="*/ 16 h 19"/>
                    <a:gd name="T46" fmla="*/ 13 w 43"/>
                    <a:gd name="T47" fmla="*/ 14 h 19"/>
                    <a:gd name="T48" fmla="*/ 11 w 43"/>
                    <a:gd name="T49" fmla="*/ 11 h 19"/>
                    <a:gd name="T50" fmla="*/ 10 w 43"/>
                    <a:gd name="T51" fmla="*/ 15 h 19"/>
                    <a:gd name="T52" fmla="*/ 11 w 43"/>
                    <a:gd name="T53" fmla="*/ 18 h 19"/>
                    <a:gd name="T54" fmla="*/ 9 w 43"/>
                    <a:gd name="T55" fmla="*/ 16 h 19"/>
                    <a:gd name="T56" fmla="*/ 8 w 43"/>
                    <a:gd name="T57" fmla="*/ 13 h 19"/>
                    <a:gd name="T58" fmla="*/ 6 w 43"/>
                    <a:gd name="T59" fmla="*/ 15 h 19"/>
                    <a:gd name="T60" fmla="*/ 6 w 43"/>
                    <a:gd name="T61" fmla="*/ 18 h 19"/>
                    <a:gd name="T62" fmla="*/ 5 w 43"/>
                    <a:gd name="T63" fmla="*/ 15 h 19"/>
                    <a:gd name="T64" fmla="*/ 5 w 43"/>
                    <a:gd name="T65" fmla="*/ 13 h 19"/>
                    <a:gd name="T66" fmla="*/ 4 w 43"/>
                    <a:gd name="T67" fmla="*/ 15 h 19"/>
                    <a:gd name="T68" fmla="*/ 4 w 43"/>
                    <a:gd name="T69" fmla="*/ 17 h 19"/>
                    <a:gd name="T70" fmla="*/ 3 w 43"/>
                    <a:gd name="T71" fmla="*/ 16 h 19"/>
                    <a:gd name="T72" fmla="*/ 3 w 43"/>
                    <a:gd name="T73" fmla="*/ 13 h 19"/>
                    <a:gd name="T74" fmla="*/ 1 w 43"/>
                    <a:gd name="T75" fmla="*/ 14 h 19"/>
                    <a:gd name="T76" fmla="*/ 0 w 43"/>
                    <a:gd name="T77" fmla="*/ 17 h 19"/>
                    <a:gd name="T78" fmla="*/ 0 w 43"/>
                    <a:gd name="T79" fmla="*/ 13 h 19"/>
                    <a:gd name="T80" fmla="*/ 1 w 43"/>
                    <a:gd name="T81" fmla="*/ 6 h 19"/>
                    <a:gd name="T82" fmla="*/ 4 w 43"/>
                    <a:gd name="T83" fmla="*/ 3 h 19"/>
                    <a:gd name="T84" fmla="*/ 9 w 43"/>
                    <a:gd name="T85" fmla="*/ 1 h 19"/>
                    <a:gd name="T86" fmla="*/ 18 w 43"/>
                    <a:gd name="T87" fmla="*/ 0 h 19"/>
                    <a:gd name="T88" fmla="*/ 22 w 43"/>
                    <a:gd name="T89" fmla="*/ 0 h 19"/>
                    <a:gd name="T90" fmla="*/ 28 w 43"/>
                    <a:gd name="T91" fmla="*/ 1 h 19"/>
                    <a:gd name="T92" fmla="*/ 19 w 43"/>
                    <a:gd name="T93" fmla="*/ 2 h 19"/>
                    <a:gd name="T94" fmla="*/ 17 w 43"/>
                    <a:gd name="T95" fmla="*/ 3 h 19"/>
                    <a:gd name="T96" fmla="*/ 20 w 43"/>
                    <a:gd name="T97" fmla="*/ 3 h 19"/>
                    <a:gd name="T98" fmla="*/ 25 w 43"/>
                    <a:gd name="T99" fmla="*/ 2 h 19"/>
                    <a:gd name="T100" fmla="*/ 29 w 43"/>
                    <a:gd name="T101" fmla="*/ 2 h 19"/>
                    <a:gd name="T102" fmla="*/ 33 w 43"/>
                    <a:gd name="T103" fmla="*/ 3 h 19"/>
                    <a:gd name="T104" fmla="*/ 28 w 43"/>
                    <a:gd name="T105" fmla="*/ 4 h 19"/>
                    <a:gd name="T106" fmla="*/ 36 w 43"/>
                    <a:gd name="T107" fmla="*/ 3 h 19"/>
                    <a:gd name="T108" fmla="*/ 39 w 43"/>
                    <a:gd name="T109" fmla="*/ 4 h 19"/>
                    <a:gd name="T110" fmla="*/ 42 w 43"/>
                    <a:gd name="T111" fmla="*/ 8 h 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
                    <a:gd name="T169" fmla="*/ 0 h 19"/>
                    <a:gd name="T170" fmla="*/ 43 w 43"/>
                    <a:gd name="T171" fmla="*/ 19 h 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 h="19">
                      <a:moveTo>
                        <a:pt x="42" y="8"/>
                      </a:moveTo>
                      <a:lnTo>
                        <a:pt x="39" y="12"/>
                      </a:lnTo>
                      <a:lnTo>
                        <a:pt x="36" y="13"/>
                      </a:lnTo>
                      <a:lnTo>
                        <a:pt x="29" y="16"/>
                      </a:lnTo>
                      <a:lnTo>
                        <a:pt x="34" y="13"/>
                      </a:lnTo>
                      <a:lnTo>
                        <a:pt x="36" y="11"/>
                      </a:lnTo>
                      <a:lnTo>
                        <a:pt x="32" y="13"/>
                      </a:lnTo>
                      <a:lnTo>
                        <a:pt x="28" y="16"/>
                      </a:lnTo>
                      <a:lnTo>
                        <a:pt x="27" y="15"/>
                      </a:lnTo>
                      <a:lnTo>
                        <a:pt x="27" y="13"/>
                      </a:lnTo>
                      <a:lnTo>
                        <a:pt x="23" y="11"/>
                      </a:lnTo>
                      <a:lnTo>
                        <a:pt x="23" y="13"/>
                      </a:lnTo>
                      <a:lnTo>
                        <a:pt x="25" y="17"/>
                      </a:lnTo>
                      <a:lnTo>
                        <a:pt x="20" y="15"/>
                      </a:lnTo>
                      <a:lnTo>
                        <a:pt x="19" y="11"/>
                      </a:lnTo>
                      <a:lnTo>
                        <a:pt x="19" y="14"/>
                      </a:lnTo>
                      <a:lnTo>
                        <a:pt x="20" y="17"/>
                      </a:lnTo>
                      <a:lnTo>
                        <a:pt x="15" y="14"/>
                      </a:lnTo>
                      <a:lnTo>
                        <a:pt x="14" y="11"/>
                      </a:lnTo>
                      <a:lnTo>
                        <a:pt x="13" y="13"/>
                      </a:lnTo>
                      <a:lnTo>
                        <a:pt x="15" y="16"/>
                      </a:lnTo>
                      <a:lnTo>
                        <a:pt x="17" y="18"/>
                      </a:lnTo>
                      <a:lnTo>
                        <a:pt x="14" y="16"/>
                      </a:lnTo>
                      <a:lnTo>
                        <a:pt x="13" y="14"/>
                      </a:lnTo>
                      <a:lnTo>
                        <a:pt x="11" y="11"/>
                      </a:lnTo>
                      <a:lnTo>
                        <a:pt x="10" y="15"/>
                      </a:lnTo>
                      <a:lnTo>
                        <a:pt x="11" y="18"/>
                      </a:lnTo>
                      <a:lnTo>
                        <a:pt x="9" y="16"/>
                      </a:lnTo>
                      <a:lnTo>
                        <a:pt x="8" y="13"/>
                      </a:lnTo>
                      <a:lnTo>
                        <a:pt x="6" y="15"/>
                      </a:lnTo>
                      <a:lnTo>
                        <a:pt x="6" y="18"/>
                      </a:lnTo>
                      <a:lnTo>
                        <a:pt x="5" y="15"/>
                      </a:lnTo>
                      <a:lnTo>
                        <a:pt x="5" y="13"/>
                      </a:lnTo>
                      <a:lnTo>
                        <a:pt x="4" y="15"/>
                      </a:lnTo>
                      <a:lnTo>
                        <a:pt x="4" y="17"/>
                      </a:lnTo>
                      <a:lnTo>
                        <a:pt x="3" y="16"/>
                      </a:lnTo>
                      <a:lnTo>
                        <a:pt x="3" y="13"/>
                      </a:lnTo>
                      <a:lnTo>
                        <a:pt x="1" y="14"/>
                      </a:lnTo>
                      <a:lnTo>
                        <a:pt x="0" y="17"/>
                      </a:lnTo>
                      <a:lnTo>
                        <a:pt x="0" y="13"/>
                      </a:lnTo>
                      <a:lnTo>
                        <a:pt x="1" y="6"/>
                      </a:lnTo>
                      <a:lnTo>
                        <a:pt x="4" y="3"/>
                      </a:lnTo>
                      <a:lnTo>
                        <a:pt x="9" y="1"/>
                      </a:lnTo>
                      <a:lnTo>
                        <a:pt x="18" y="0"/>
                      </a:lnTo>
                      <a:lnTo>
                        <a:pt x="22" y="0"/>
                      </a:lnTo>
                      <a:lnTo>
                        <a:pt x="28" y="1"/>
                      </a:lnTo>
                      <a:lnTo>
                        <a:pt x="19" y="2"/>
                      </a:lnTo>
                      <a:lnTo>
                        <a:pt x="17" y="3"/>
                      </a:lnTo>
                      <a:lnTo>
                        <a:pt x="20" y="3"/>
                      </a:lnTo>
                      <a:lnTo>
                        <a:pt x="25" y="2"/>
                      </a:lnTo>
                      <a:lnTo>
                        <a:pt x="29" y="2"/>
                      </a:lnTo>
                      <a:lnTo>
                        <a:pt x="33" y="3"/>
                      </a:lnTo>
                      <a:lnTo>
                        <a:pt x="28" y="4"/>
                      </a:lnTo>
                      <a:lnTo>
                        <a:pt x="36" y="3"/>
                      </a:lnTo>
                      <a:lnTo>
                        <a:pt x="39" y="4"/>
                      </a:lnTo>
                      <a:lnTo>
                        <a:pt x="42" y="8"/>
                      </a:lnTo>
                    </a:path>
                  </a:pathLst>
                </a:custGeom>
                <a:solidFill>
                  <a:srgbClr val="60300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105" name="Group 417"/>
              <p:cNvGrpSpPr/>
              <p:nvPr/>
            </p:nvGrpSpPr>
            <p:grpSpPr bwMode="auto">
              <a:xfrm>
                <a:off x="755" y="1686"/>
                <a:ext cx="131" cy="302"/>
                <a:chOff x="755" y="1686"/>
                <a:chExt cx="131" cy="302"/>
              </a:xfrm>
            </p:grpSpPr>
            <p:sp>
              <p:nvSpPr>
                <p:cNvPr id="3264" name="Freeform 418"/>
                <p:cNvSpPr/>
                <p:nvPr/>
              </p:nvSpPr>
              <p:spPr bwMode="auto">
                <a:xfrm>
                  <a:off x="755" y="1686"/>
                  <a:ext cx="124" cy="302"/>
                </a:xfrm>
                <a:custGeom>
                  <a:avLst/>
                  <a:gdLst>
                    <a:gd name="T0" fmla="*/ 83 w 124"/>
                    <a:gd name="T1" fmla="*/ 14 h 302"/>
                    <a:gd name="T2" fmla="*/ 37 w 124"/>
                    <a:gd name="T3" fmla="*/ 12 h 302"/>
                    <a:gd name="T4" fmla="*/ 11 w 124"/>
                    <a:gd name="T5" fmla="*/ 0 h 302"/>
                    <a:gd name="T6" fmla="*/ 6 w 124"/>
                    <a:gd name="T7" fmla="*/ 14 h 302"/>
                    <a:gd name="T8" fmla="*/ 3 w 124"/>
                    <a:gd name="T9" fmla="*/ 29 h 302"/>
                    <a:gd name="T10" fmla="*/ 0 w 124"/>
                    <a:gd name="T11" fmla="*/ 52 h 302"/>
                    <a:gd name="T12" fmla="*/ 3 w 124"/>
                    <a:gd name="T13" fmla="*/ 76 h 302"/>
                    <a:gd name="T14" fmla="*/ 5 w 124"/>
                    <a:gd name="T15" fmla="*/ 90 h 302"/>
                    <a:gd name="T16" fmla="*/ 12 w 124"/>
                    <a:gd name="T17" fmla="*/ 144 h 302"/>
                    <a:gd name="T18" fmla="*/ 15 w 124"/>
                    <a:gd name="T19" fmla="*/ 161 h 302"/>
                    <a:gd name="T20" fmla="*/ 15 w 124"/>
                    <a:gd name="T21" fmla="*/ 173 h 302"/>
                    <a:gd name="T22" fmla="*/ 17 w 124"/>
                    <a:gd name="T23" fmla="*/ 188 h 302"/>
                    <a:gd name="T24" fmla="*/ 17 w 124"/>
                    <a:gd name="T25" fmla="*/ 222 h 302"/>
                    <a:gd name="T26" fmla="*/ 26 w 124"/>
                    <a:gd name="T27" fmla="*/ 261 h 302"/>
                    <a:gd name="T28" fmla="*/ 26 w 124"/>
                    <a:gd name="T29" fmla="*/ 287 h 302"/>
                    <a:gd name="T30" fmla="*/ 49 w 124"/>
                    <a:gd name="T31" fmla="*/ 292 h 302"/>
                    <a:gd name="T32" fmla="*/ 63 w 124"/>
                    <a:gd name="T33" fmla="*/ 269 h 302"/>
                    <a:gd name="T34" fmla="*/ 62 w 124"/>
                    <a:gd name="T35" fmla="*/ 233 h 302"/>
                    <a:gd name="T36" fmla="*/ 58 w 124"/>
                    <a:gd name="T37" fmla="*/ 204 h 302"/>
                    <a:gd name="T38" fmla="*/ 58 w 124"/>
                    <a:gd name="T39" fmla="*/ 176 h 302"/>
                    <a:gd name="T40" fmla="*/ 58 w 124"/>
                    <a:gd name="T41" fmla="*/ 156 h 302"/>
                    <a:gd name="T42" fmla="*/ 58 w 124"/>
                    <a:gd name="T43" fmla="*/ 97 h 302"/>
                    <a:gd name="T44" fmla="*/ 74 w 124"/>
                    <a:gd name="T45" fmla="*/ 168 h 302"/>
                    <a:gd name="T46" fmla="*/ 75 w 124"/>
                    <a:gd name="T47" fmla="*/ 185 h 302"/>
                    <a:gd name="T48" fmla="*/ 72 w 124"/>
                    <a:gd name="T49" fmla="*/ 207 h 302"/>
                    <a:gd name="T50" fmla="*/ 74 w 124"/>
                    <a:gd name="T51" fmla="*/ 250 h 302"/>
                    <a:gd name="T52" fmla="*/ 72 w 124"/>
                    <a:gd name="T53" fmla="*/ 295 h 302"/>
                    <a:gd name="T54" fmla="*/ 91 w 124"/>
                    <a:gd name="T55" fmla="*/ 301 h 302"/>
                    <a:gd name="T56" fmla="*/ 112 w 124"/>
                    <a:gd name="T57" fmla="*/ 289 h 302"/>
                    <a:gd name="T58" fmla="*/ 111 w 124"/>
                    <a:gd name="T59" fmla="*/ 259 h 302"/>
                    <a:gd name="T60" fmla="*/ 117 w 124"/>
                    <a:gd name="T61" fmla="*/ 204 h 302"/>
                    <a:gd name="T62" fmla="*/ 123 w 124"/>
                    <a:gd name="T63" fmla="*/ 173 h 302"/>
                    <a:gd name="T64" fmla="*/ 120 w 124"/>
                    <a:gd name="T65" fmla="*/ 133 h 302"/>
                    <a:gd name="T66" fmla="*/ 118 w 124"/>
                    <a:gd name="T67" fmla="*/ 96 h 302"/>
                    <a:gd name="T68" fmla="*/ 112 w 124"/>
                    <a:gd name="T69" fmla="*/ 63 h 302"/>
                    <a:gd name="T70" fmla="*/ 111 w 124"/>
                    <a:gd name="T71" fmla="*/ 48 h 302"/>
                    <a:gd name="T72" fmla="*/ 109 w 124"/>
                    <a:gd name="T73" fmla="*/ 31 h 302"/>
                    <a:gd name="T74" fmla="*/ 105 w 124"/>
                    <a:gd name="T75" fmla="*/ 12 h 3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4"/>
                    <a:gd name="T115" fmla="*/ 0 h 302"/>
                    <a:gd name="T116" fmla="*/ 124 w 124"/>
                    <a:gd name="T117" fmla="*/ 302 h 3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4" h="302">
                      <a:moveTo>
                        <a:pt x="105" y="12"/>
                      </a:moveTo>
                      <a:lnTo>
                        <a:pt x="83" y="14"/>
                      </a:lnTo>
                      <a:lnTo>
                        <a:pt x="63" y="15"/>
                      </a:lnTo>
                      <a:lnTo>
                        <a:pt x="37" y="12"/>
                      </a:lnTo>
                      <a:lnTo>
                        <a:pt x="17" y="5"/>
                      </a:lnTo>
                      <a:lnTo>
                        <a:pt x="11" y="0"/>
                      </a:lnTo>
                      <a:lnTo>
                        <a:pt x="9" y="9"/>
                      </a:lnTo>
                      <a:lnTo>
                        <a:pt x="6" y="14"/>
                      </a:lnTo>
                      <a:lnTo>
                        <a:pt x="8" y="20"/>
                      </a:lnTo>
                      <a:lnTo>
                        <a:pt x="3" y="29"/>
                      </a:lnTo>
                      <a:lnTo>
                        <a:pt x="2" y="40"/>
                      </a:lnTo>
                      <a:lnTo>
                        <a:pt x="0" y="52"/>
                      </a:lnTo>
                      <a:lnTo>
                        <a:pt x="2" y="66"/>
                      </a:lnTo>
                      <a:lnTo>
                        <a:pt x="3" y="76"/>
                      </a:lnTo>
                      <a:lnTo>
                        <a:pt x="6" y="83"/>
                      </a:lnTo>
                      <a:lnTo>
                        <a:pt x="5" y="90"/>
                      </a:lnTo>
                      <a:lnTo>
                        <a:pt x="6" y="96"/>
                      </a:lnTo>
                      <a:lnTo>
                        <a:pt x="12" y="144"/>
                      </a:lnTo>
                      <a:lnTo>
                        <a:pt x="12" y="153"/>
                      </a:lnTo>
                      <a:lnTo>
                        <a:pt x="15" y="161"/>
                      </a:lnTo>
                      <a:lnTo>
                        <a:pt x="14" y="167"/>
                      </a:lnTo>
                      <a:lnTo>
                        <a:pt x="15" y="173"/>
                      </a:lnTo>
                      <a:lnTo>
                        <a:pt x="15" y="179"/>
                      </a:lnTo>
                      <a:lnTo>
                        <a:pt x="17" y="188"/>
                      </a:lnTo>
                      <a:lnTo>
                        <a:pt x="15" y="205"/>
                      </a:lnTo>
                      <a:lnTo>
                        <a:pt x="17" y="222"/>
                      </a:lnTo>
                      <a:lnTo>
                        <a:pt x="22" y="239"/>
                      </a:lnTo>
                      <a:lnTo>
                        <a:pt x="26" y="261"/>
                      </a:lnTo>
                      <a:lnTo>
                        <a:pt x="25" y="270"/>
                      </a:lnTo>
                      <a:lnTo>
                        <a:pt x="26" y="287"/>
                      </a:lnTo>
                      <a:lnTo>
                        <a:pt x="40" y="293"/>
                      </a:lnTo>
                      <a:lnTo>
                        <a:pt x="49" y="292"/>
                      </a:lnTo>
                      <a:lnTo>
                        <a:pt x="62" y="289"/>
                      </a:lnTo>
                      <a:lnTo>
                        <a:pt x="63" y="269"/>
                      </a:lnTo>
                      <a:lnTo>
                        <a:pt x="60" y="255"/>
                      </a:lnTo>
                      <a:lnTo>
                        <a:pt x="62" y="233"/>
                      </a:lnTo>
                      <a:lnTo>
                        <a:pt x="60" y="219"/>
                      </a:lnTo>
                      <a:lnTo>
                        <a:pt x="58" y="204"/>
                      </a:lnTo>
                      <a:lnTo>
                        <a:pt x="60" y="193"/>
                      </a:lnTo>
                      <a:lnTo>
                        <a:pt x="58" y="176"/>
                      </a:lnTo>
                      <a:lnTo>
                        <a:pt x="62" y="170"/>
                      </a:lnTo>
                      <a:lnTo>
                        <a:pt x="58" y="156"/>
                      </a:lnTo>
                      <a:lnTo>
                        <a:pt x="60" y="144"/>
                      </a:lnTo>
                      <a:lnTo>
                        <a:pt x="58" y="97"/>
                      </a:lnTo>
                      <a:lnTo>
                        <a:pt x="71" y="159"/>
                      </a:lnTo>
                      <a:lnTo>
                        <a:pt x="74" y="168"/>
                      </a:lnTo>
                      <a:lnTo>
                        <a:pt x="74" y="176"/>
                      </a:lnTo>
                      <a:lnTo>
                        <a:pt x="75" y="185"/>
                      </a:lnTo>
                      <a:lnTo>
                        <a:pt x="72" y="194"/>
                      </a:lnTo>
                      <a:lnTo>
                        <a:pt x="72" y="207"/>
                      </a:lnTo>
                      <a:lnTo>
                        <a:pt x="71" y="222"/>
                      </a:lnTo>
                      <a:lnTo>
                        <a:pt x="74" y="250"/>
                      </a:lnTo>
                      <a:lnTo>
                        <a:pt x="72" y="261"/>
                      </a:lnTo>
                      <a:lnTo>
                        <a:pt x="72" y="295"/>
                      </a:lnTo>
                      <a:lnTo>
                        <a:pt x="78" y="299"/>
                      </a:lnTo>
                      <a:lnTo>
                        <a:pt x="91" y="301"/>
                      </a:lnTo>
                      <a:lnTo>
                        <a:pt x="106" y="295"/>
                      </a:lnTo>
                      <a:lnTo>
                        <a:pt x="112" y="289"/>
                      </a:lnTo>
                      <a:lnTo>
                        <a:pt x="114" y="270"/>
                      </a:lnTo>
                      <a:lnTo>
                        <a:pt x="111" y="259"/>
                      </a:lnTo>
                      <a:lnTo>
                        <a:pt x="115" y="233"/>
                      </a:lnTo>
                      <a:lnTo>
                        <a:pt x="117" y="204"/>
                      </a:lnTo>
                      <a:lnTo>
                        <a:pt x="121" y="187"/>
                      </a:lnTo>
                      <a:lnTo>
                        <a:pt x="123" y="173"/>
                      </a:lnTo>
                      <a:lnTo>
                        <a:pt x="120" y="156"/>
                      </a:lnTo>
                      <a:lnTo>
                        <a:pt x="120" y="133"/>
                      </a:lnTo>
                      <a:lnTo>
                        <a:pt x="120" y="108"/>
                      </a:lnTo>
                      <a:lnTo>
                        <a:pt x="118" y="96"/>
                      </a:lnTo>
                      <a:lnTo>
                        <a:pt x="117" y="82"/>
                      </a:lnTo>
                      <a:lnTo>
                        <a:pt x="112" y="63"/>
                      </a:lnTo>
                      <a:lnTo>
                        <a:pt x="112" y="54"/>
                      </a:lnTo>
                      <a:lnTo>
                        <a:pt x="111" y="48"/>
                      </a:lnTo>
                      <a:lnTo>
                        <a:pt x="109" y="39"/>
                      </a:lnTo>
                      <a:lnTo>
                        <a:pt x="109" y="31"/>
                      </a:lnTo>
                      <a:lnTo>
                        <a:pt x="105" y="23"/>
                      </a:lnTo>
                      <a:lnTo>
                        <a:pt x="105" y="12"/>
                      </a:lnTo>
                    </a:path>
                  </a:pathLst>
                </a:custGeom>
                <a:solidFill>
                  <a:srgbClr val="000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65" name="Freeform 419"/>
                <p:cNvSpPr/>
                <p:nvPr/>
              </p:nvSpPr>
              <p:spPr bwMode="auto">
                <a:xfrm>
                  <a:off x="766" y="1694"/>
                  <a:ext cx="107" cy="284"/>
                </a:xfrm>
                <a:custGeom>
                  <a:avLst/>
                  <a:gdLst>
                    <a:gd name="T0" fmla="*/ 86 w 107"/>
                    <a:gd name="T1" fmla="*/ 13 h 284"/>
                    <a:gd name="T2" fmla="*/ 93 w 107"/>
                    <a:gd name="T3" fmla="*/ 25 h 284"/>
                    <a:gd name="T4" fmla="*/ 95 w 107"/>
                    <a:gd name="T5" fmla="*/ 54 h 284"/>
                    <a:gd name="T6" fmla="*/ 105 w 107"/>
                    <a:gd name="T7" fmla="*/ 123 h 284"/>
                    <a:gd name="T8" fmla="*/ 106 w 107"/>
                    <a:gd name="T9" fmla="*/ 163 h 284"/>
                    <a:gd name="T10" fmla="*/ 103 w 107"/>
                    <a:gd name="T11" fmla="*/ 201 h 284"/>
                    <a:gd name="T12" fmla="*/ 100 w 107"/>
                    <a:gd name="T13" fmla="*/ 256 h 284"/>
                    <a:gd name="T14" fmla="*/ 81 w 107"/>
                    <a:gd name="T15" fmla="*/ 283 h 284"/>
                    <a:gd name="T16" fmla="*/ 69 w 107"/>
                    <a:gd name="T17" fmla="*/ 237 h 284"/>
                    <a:gd name="T18" fmla="*/ 81 w 107"/>
                    <a:gd name="T19" fmla="*/ 180 h 284"/>
                    <a:gd name="T20" fmla="*/ 86 w 107"/>
                    <a:gd name="T21" fmla="*/ 180 h 284"/>
                    <a:gd name="T22" fmla="*/ 81 w 107"/>
                    <a:gd name="T23" fmla="*/ 175 h 284"/>
                    <a:gd name="T24" fmla="*/ 99 w 107"/>
                    <a:gd name="T25" fmla="*/ 174 h 284"/>
                    <a:gd name="T26" fmla="*/ 68 w 107"/>
                    <a:gd name="T27" fmla="*/ 168 h 284"/>
                    <a:gd name="T28" fmla="*/ 96 w 107"/>
                    <a:gd name="T29" fmla="*/ 168 h 284"/>
                    <a:gd name="T30" fmla="*/ 82 w 107"/>
                    <a:gd name="T31" fmla="*/ 162 h 284"/>
                    <a:gd name="T32" fmla="*/ 78 w 107"/>
                    <a:gd name="T33" fmla="*/ 160 h 284"/>
                    <a:gd name="T34" fmla="*/ 86 w 107"/>
                    <a:gd name="T35" fmla="*/ 142 h 284"/>
                    <a:gd name="T36" fmla="*/ 88 w 107"/>
                    <a:gd name="T37" fmla="*/ 135 h 284"/>
                    <a:gd name="T38" fmla="*/ 66 w 107"/>
                    <a:gd name="T39" fmla="*/ 147 h 284"/>
                    <a:gd name="T40" fmla="*/ 58 w 107"/>
                    <a:gd name="T41" fmla="*/ 91 h 284"/>
                    <a:gd name="T42" fmla="*/ 51 w 107"/>
                    <a:gd name="T43" fmla="*/ 88 h 284"/>
                    <a:gd name="T44" fmla="*/ 49 w 107"/>
                    <a:gd name="T45" fmla="*/ 139 h 284"/>
                    <a:gd name="T46" fmla="*/ 51 w 107"/>
                    <a:gd name="T47" fmla="*/ 144 h 284"/>
                    <a:gd name="T48" fmla="*/ 41 w 107"/>
                    <a:gd name="T49" fmla="*/ 153 h 284"/>
                    <a:gd name="T50" fmla="*/ 42 w 107"/>
                    <a:gd name="T51" fmla="*/ 160 h 284"/>
                    <a:gd name="T52" fmla="*/ 38 w 107"/>
                    <a:gd name="T53" fmla="*/ 162 h 284"/>
                    <a:gd name="T54" fmla="*/ 52 w 107"/>
                    <a:gd name="T55" fmla="*/ 181 h 284"/>
                    <a:gd name="T56" fmla="*/ 54 w 107"/>
                    <a:gd name="T57" fmla="*/ 217 h 284"/>
                    <a:gd name="T58" fmla="*/ 52 w 107"/>
                    <a:gd name="T59" fmla="*/ 271 h 284"/>
                    <a:gd name="T60" fmla="*/ 24 w 107"/>
                    <a:gd name="T61" fmla="*/ 270 h 284"/>
                    <a:gd name="T62" fmla="*/ 17 w 107"/>
                    <a:gd name="T63" fmla="*/ 207 h 284"/>
                    <a:gd name="T64" fmla="*/ 17 w 107"/>
                    <a:gd name="T65" fmla="*/ 177 h 284"/>
                    <a:gd name="T66" fmla="*/ 38 w 107"/>
                    <a:gd name="T67" fmla="*/ 175 h 284"/>
                    <a:gd name="T68" fmla="*/ 17 w 107"/>
                    <a:gd name="T69" fmla="*/ 162 h 284"/>
                    <a:gd name="T70" fmla="*/ 13 w 107"/>
                    <a:gd name="T71" fmla="*/ 142 h 284"/>
                    <a:gd name="T72" fmla="*/ 4 w 107"/>
                    <a:gd name="T73" fmla="*/ 79 h 284"/>
                    <a:gd name="T74" fmla="*/ 1 w 107"/>
                    <a:gd name="T75" fmla="*/ 55 h 284"/>
                    <a:gd name="T76" fmla="*/ 3 w 107"/>
                    <a:gd name="T77" fmla="*/ 22 h 284"/>
                    <a:gd name="T78" fmla="*/ 13 w 107"/>
                    <a:gd name="T79" fmla="*/ 6 h 284"/>
                    <a:gd name="T80" fmla="*/ 17 w 107"/>
                    <a:gd name="T81" fmla="*/ 9 h 284"/>
                    <a:gd name="T82" fmla="*/ 31 w 107"/>
                    <a:gd name="T83" fmla="*/ 6 h 284"/>
                    <a:gd name="T84" fmla="*/ 44 w 107"/>
                    <a:gd name="T85" fmla="*/ 19 h 284"/>
                    <a:gd name="T86" fmla="*/ 64 w 107"/>
                    <a:gd name="T87" fmla="*/ 10 h 284"/>
                    <a:gd name="T88" fmla="*/ 83 w 107"/>
                    <a:gd name="T89" fmla="*/ 19 h 2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7"/>
                    <a:gd name="T136" fmla="*/ 0 h 284"/>
                    <a:gd name="T137" fmla="*/ 107 w 107"/>
                    <a:gd name="T138" fmla="*/ 284 h 2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7" h="284">
                      <a:moveTo>
                        <a:pt x="83" y="9"/>
                      </a:moveTo>
                      <a:lnTo>
                        <a:pt x="88" y="7"/>
                      </a:lnTo>
                      <a:lnTo>
                        <a:pt x="86" y="13"/>
                      </a:lnTo>
                      <a:lnTo>
                        <a:pt x="88" y="19"/>
                      </a:lnTo>
                      <a:lnTo>
                        <a:pt x="95" y="16"/>
                      </a:lnTo>
                      <a:lnTo>
                        <a:pt x="93" y="25"/>
                      </a:lnTo>
                      <a:lnTo>
                        <a:pt x="93" y="36"/>
                      </a:lnTo>
                      <a:lnTo>
                        <a:pt x="96" y="46"/>
                      </a:lnTo>
                      <a:lnTo>
                        <a:pt x="95" y="54"/>
                      </a:lnTo>
                      <a:lnTo>
                        <a:pt x="100" y="76"/>
                      </a:lnTo>
                      <a:lnTo>
                        <a:pt x="103" y="97"/>
                      </a:lnTo>
                      <a:lnTo>
                        <a:pt x="105" y="123"/>
                      </a:lnTo>
                      <a:lnTo>
                        <a:pt x="103" y="141"/>
                      </a:lnTo>
                      <a:lnTo>
                        <a:pt x="106" y="153"/>
                      </a:lnTo>
                      <a:lnTo>
                        <a:pt x="106" y="163"/>
                      </a:lnTo>
                      <a:lnTo>
                        <a:pt x="102" y="174"/>
                      </a:lnTo>
                      <a:lnTo>
                        <a:pt x="103" y="183"/>
                      </a:lnTo>
                      <a:lnTo>
                        <a:pt x="103" y="201"/>
                      </a:lnTo>
                      <a:lnTo>
                        <a:pt x="102" y="223"/>
                      </a:lnTo>
                      <a:lnTo>
                        <a:pt x="99" y="243"/>
                      </a:lnTo>
                      <a:lnTo>
                        <a:pt x="100" y="256"/>
                      </a:lnTo>
                      <a:lnTo>
                        <a:pt x="100" y="273"/>
                      </a:lnTo>
                      <a:lnTo>
                        <a:pt x="90" y="279"/>
                      </a:lnTo>
                      <a:lnTo>
                        <a:pt x="81" y="283"/>
                      </a:lnTo>
                      <a:lnTo>
                        <a:pt x="68" y="280"/>
                      </a:lnTo>
                      <a:lnTo>
                        <a:pt x="68" y="247"/>
                      </a:lnTo>
                      <a:lnTo>
                        <a:pt x="69" y="237"/>
                      </a:lnTo>
                      <a:lnTo>
                        <a:pt x="68" y="199"/>
                      </a:lnTo>
                      <a:lnTo>
                        <a:pt x="69" y="177"/>
                      </a:lnTo>
                      <a:lnTo>
                        <a:pt x="81" y="180"/>
                      </a:lnTo>
                      <a:lnTo>
                        <a:pt x="90" y="181"/>
                      </a:lnTo>
                      <a:lnTo>
                        <a:pt x="95" y="181"/>
                      </a:lnTo>
                      <a:lnTo>
                        <a:pt x="86" y="180"/>
                      </a:lnTo>
                      <a:lnTo>
                        <a:pt x="75" y="177"/>
                      </a:lnTo>
                      <a:lnTo>
                        <a:pt x="69" y="172"/>
                      </a:lnTo>
                      <a:lnTo>
                        <a:pt x="81" y="175"/>
                      </a:lnTo>
                      <a:lnTo>
                        <a:pt x="90" y="177"/>
                      </a:lnTo>
                      <a:lnTo>
                        <a:pt x="98" y="177"/>
                      </a:lnTo>
                      <a:lnTo>
                        <a:pt x="99" y="174"/>
                      </a:lnTo>
                      <a:lnTo>
                        <a:pt x="93" y="174"/>
                      </a:lnTo>
                      <a:lnTo>
                        <a:pt x="81" y="172"/>
                      </a:lnTo>
                      <a:lnTo>
                        <a:pt x="68" y="168"/>
                      </a:lnTo>
                      <a:lnTo>
                        <a:pt x="78" y="169"/>
                      </a:lnTo>
                      <a:lnTo>
                        <a:pt x="89" y="171"/>
                      </a:lnTo>
                      <a:lnTo>
                        <a:pt x="96" y="168"/>
                      </a:lnTo>
                      <a:lnTo>
                        <a:pt x="73" y="166"/>
                      </a:lnTo>
                      <a:lnTo>
                        <a:pt x="69" y="162"/>
                      </a:lnTo>
                      <a:lnTo>
                        <a:pt x="82" y="162"/>
                      </a:lnTo>
                      <a:lnTo>
                        <a:pt x="95" y="160"/>
                      </a:lnTo>
                      <a:lnTo>
                        <a:pt x="96" y="157"/>
                      </a:lnTo>
                      <a:lnTo>
                        <a:pt x="78" y="160"/>
                      </a:lnTo>
                      <a:lnTo>
                        <a:pt x="68" y="157"/>
                      </a:lnTo>
                      <a:lnTo>
                        <a:pt x="78" y="150"/>
                      </a:lnTo>
                      <a:lnTo>
                        <a:pt x="86" y="142"/>
                      </a:lnTo>
                      <a:lnTo>
                        <a:pt x="92" y="132"/>
                      </a:lnTo>
                      <a:lnTo>
                        <a:pt x="95" y="126"/>
                      </a:lnTo>
                      <a:lnTo>
                        <a:pt x="88" y="135"/>
                      </a:lnTo>
                      <a:lnTo>
                        <a:pt x="81" y="141"/>
                      </a:lnTo>
                      <a:lnTo>
                        <a:pt x="72" y="147"/>
                      </a:lnTo>
                      <a:lnTo>
                        <a:pt x="66" y="147"/>
                      </a:lnTo>
                      <a:lnTo>
                        <a:pt x="64" y="132"/>
                      </a:lnTo>
                      <a:lnTo>
                        <a:pt x="61" y="111"/>
                      </a:lnTo>
                      <a:lnTo>
                        <a:pt x="58" y="91"/>
                      </a:lnTo>
                      <a:lnTo>
                        <a:pt x="55" y="85"/>
                      </a:lnTo>
                      <a:lnTo>
                        <a:pt x="40" y="78"/>
                      </a:lnTo>
                      <a:lnTo>
                        <a:pt x="51" y="88"/>
                      </a:lnTo>
                      <a:lnTo>
                        <a:pt x="51" y="117"/>
                      </a:lnTo>
                      <a:lnTo>
                        <a:pt x="51" y="136"/>
                      </a:lnTo>
                      <a:lnTo>
                        <a:pt x="49" y="139"/>
                      </a:lnTo>
                      <a:lnTo>
                        <a:pt x="38" y="142"/>
                      </a:lnTo>
                      <a:lnTo>
                        <a:pt x="48" y="142"/>
                      </a:lnTo>
                      <a:lnTo>
                        <a:pt x="51" y="144"/>
                      </a:lnTo>
                      <a:lnTo>
                        <a:pt x="52" y="153"/>
                      </a:lnTo>
                      <a:lnTo>
                        <a:pt x="45" y="154"/>
                      </a:lnTo>
                      <a:lnTo>
                        <a:pt x="41" y="153"/>
                      </a:lnTo>
                      <a:lnTo>
                        <a:pt x="54" y="157"/>
                      </a:lnTo>
                      <a:lnTo>
                        <a:pt x="52" y="160"/>
                      </a:lnTo>
                      <a:lnTo>
                        <a:pt x="42" y="160"/>
                      </a:lnTo>
                      <a:lnTo>
                        <a:pt x="37" y="157"/>
                      </a:lnTo>
                      <a:lnTo>
                        <a:pt x="30" y="157"/>
                      </a:lnTo>
                      <a:lnTo>
                        <a:pt x="38" y="162"/>
                      </a:lnTo>
                      <a:lnTo>
                        <a:pt x="51" y="165"/>
                      </a:lnTo>
                      <a:lnTo>
                        <a:pt x="52" y="174"/>
                      </a:lnTo>
                      <a:lnTo>
                        <a:pt x="52" y="181"/>
                      </a:lnTo>
                      <a:lnTo>
                        <a:pt x="51" y="186"/>
                      </a:lnTo>
                      <a:lnTo>
                        <a:pt x="51" y="196"/>
                      </a:lnTo>
                      <a:lnTo>
                        <a:pt x="54" y="217"/>
                      </a:lnTo>
                      <a:lnTo>
                        <a:pt x="52" y="235"/>
                      </a:lnTo>
                      <a:lnTo>
                        <a:pt x="55" y="253"/>
                      </a:lnTo>
                      <a:lnTo>
                        <a:pt x="52" y="271"/>
                      </a:lnTo>
                      <a:lnTo>
                        <a:pt x="42" y="274"/>
                      </a:lnTo>
                      <a:lnTo>
                        <a:pt x="33" y="274"/>
                      </a:lnTo>
                      <a:lnTo>
                        <a:pt x="24" y="270"/>
                      </a:lnTo>
                      <a:lnTo>
                        <a:pt x="23" y="253"/>
                      </a:lnTo>
                      <a:lnTo>
                        <a:pt x="25" y="243"/>
                      </a:lnTo>
                      <a:lnTo>
                        <a:pt x="17" y="207"/>
                      </a:lnTo>
                      <a:lnTo>
                        <a:pt x="16" y="198"/>
                      </a:lnTo>
                      <a:lnTo>
                        <a:pt x="16" y="186"/>
                      </a:lnTo>
                      <a:lnTo>
                        <a:pt x="17" y="177"/>
                      </a:lnTo>
                      <a:lnTo>
                        <a:pt x="23" y="178"/>
                      </a:lnTo>
                      <a:lnTo>
                        <a:pt x="31" y="178"/>
                      </a:lnTo>
                      <a:lnTo>
                        <a:pt x="38" y="175"/>
                      </a:lnTo>
                      <a:lnTo>
                        <a:pt x="25" y="174"/>
                      </a:lnTo>
                      <a:lnTo>
                        <a:pt x="14" y="171"/>
                      </a:lnTo>
                      <a:lnTo>
                        <a:pt x="17" y="162"/>
                      </a:lnTo>
                      <a:lnTo>
                        <a:pt x="14" y="154"/>
                      </a:lnTo>
                      <a:lnTo>
                        <a:pt x="16" y="147"/>
                      </a:lnTo>
                      <a:lnTo>
                        <a:pt x="13" y="142"/>
                      </a:lnTo>
                      <a:lnTo>
                        <a:pt x="11" y="120"/>
                      </a:lnTo>
                      <a:lnTo>
                        <a:pt x="8" y="87"/>
                      </a:lnTo>
                      <a:lnTo>
                        <a:pt x="4" y="79"/>
                      </a:lnTo>
                      <a:lnTo>
                        <a:pt x="7" y="73"/>
                      </a:lnTo>
                      <a:lnTo>
                        <a:pt x="4" y="66"/>
                      </a:lnTo>
                      <a:lnTo>
                        <a:pt x="1" y="55"/>
                      </a:lnTo>
                      <a:lnTo>
                        <a:pt x="0" y="43"/>
                      </a:lnTo>
                      <a:lnTo>
                        <a:pt x="1" y="33"/>
                      </a:lnTo>
                      <a:lnTo>
                        <a:pt x="3" y="22"/>
                      </a:lnTo>
                      <a:lnTo>
                        <a:pt x="7" y="13"/>
                      </a:lnTo>
                      <a:lnTo>
                        <a:pt x="7" y="3"/>
                      </a:lnTo>
                      <a:lnTo>
                        <a:pt x="13" y="6"/>
                      </a:lnTo>
                      <a:lnTo>
                        <a:pt x="13" y="0"/>
                      </a:lnTo>
                      <a:lnTo>
                        <a:pt x="17" y="0"/>
                      </a:lnTo>
                      <a:lnTo>
                        <a:pt x="17" y="9"/>
                      </a:lnTo>
                      <a:lnTo>
                        <a:pt x="23" y="12"/>
                      </a:lnTo>
                      <a:lnTo>
                        <a:pt x="30" y="15"/>
                      </a:lnTo>
                      <a:lnTo>
                        <a:pt x="31" y="6"/>
                      </a:lnTo>
                      <a:lnTo>
                        <a:pt x="37" y="7"/>
                      </a:lnTo>
                      <a:lnTo>
                        <a:pt x="34" y="16"/>
                      </a:lnTo>
                      <a:lnTo>
                        <a:pt x="44" y="19"/>
                      </a:lnTo>
                      <a:lnTo>
                        <a:pt x="54" y="19"/>
                      </a:lnTo>
                      <a:lnTo>
                        <a:pt x="62" y="19"/>
                      </a:lnTo>
                      <a:lnTo>
                        <a:pt x="64" y="10"/>
                      </a:lnTo>
                      <a:lnTo>
                        <a:pt x="68" y="10"/>
                      </a:lnTo>
                      <a:lnTo>
                        <a:pt x="68" y="19"/>
                      </a:lnTo>
                      <a:lnTo>
                        <a:pt x="83" y="19"/>
                      </a:lnTo>
                      <a:lnTo>
                        <a:pt x="83" y="9"/>
                      </a:lnTo>
                    </a:path>
                  </a:pathLst>
                </a:custGeom>
                <a:solidFill>
                  <a:srgbClr val="0000F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66" name="Freeform 420"/>
                <p:cNvSpPr/>
                <p:nvPr/>
              </p:nvSpPr>
              <p:spPr bwMode="auto">
                <a:xfrm>
                  <a:off x="777" y="1773"/>
                  <a:ext cx="36" cy="17"/>
                </a:xfrm>
                <a:custGeom>
                  <a:avLst/>
                  <a:gdLst>
                    <a:gd name="T0" fmla="*/ 35 w 36"/>
                    <a:gd name="T1" fmla="*/ 16 h 17"/>
                    <a:gd name="T2" fmla="*/ 24 w 36"/>
                    <a:gd name="T3" fmla="*/ 6 h 17"/>
                    <a:gd name="T4" fmla="*/ 14 w 36"/>
                    <a:gd name="T5" fmla="*/ 3 h 17"/>
                    <a:gd name="T6" fmla="*/ 0 w 36"/>
                    <a:gd name="T7" fmla="*/ 0 h 17"/>
                    <a:gd name="T8" fmla="*/ 16 w 36"/>
                    <a:gd name="T9" fmla="*/ 6 h 17"/>
                    <a:gd name="T10" fmla="*/ 35 w 36"/>
                    <a:gd name="T11" fmla="*/ 16 h 17"/>
                    <a:gd name="T12" fmla="*/ 0 60000 65536"/>
                    <a:gd name="T13" fmla="*/ 0 60000 65536"/>
                    <a:gd name="T14" fmla="*/ 0 60000 65536"/>
                    <a:gd name="T15" fmla="*/ 0 60000 65536"/>
                    <a:gd name="T16" fmla="*/ 0 60000 65536"/>
                    <a:gd name="T17" fmla="*/ 0 60000 65536"/>
                    <a:gd name="T18" fmla="*/ 0 w 36"/>
                    <a:gd name="T19" fmla="*/ 0 h 17"/>
                    <a:gd name="T20" fmla="*/ 36 w 3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6" h="17">
                      <a:moveTo>
                        <a:pt x="35" y="16"/>
                      </a:moveTo>
                      <a:lnTo>
                        <a:pt x="24" y="6"/>
                      </a:lnTo>
                      <a:lnTo>
                        <a:pt x="14" y="3"/>
                      </a:lnTo>
                      <a:lnTo>
                        <a:pt x="0" y="0"/>
                      </a:lnTo>
                      <a:lnTo>
                        <a:pt x="16" y="6"/>
                      </a:lnTo>
                      <a:lnTo>
                        <a:pt x="35" y="16"/>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67" name="Freeform 421"/>
                <p:cNvSpPr/>
                <p:nvPr/>
              </p:nvSpPr>
              <p:spPr bwMode="auto">
                <a:xfrm>
                  <a:off x="787" y="1843"/>
                  <a:ext cx="17" cy="17"/>
                </a:xfrm>
                <a:custGeom>
                  <a:avLst/>
                  <a:gdLst>
                    <a:gd name="T0" fmla="*/ 0 w 17"/>
                    <a:gd name="T1" fmla="*/ 0 h 17"/>
                    <a:gd name="T2" fmla="*/ 9 w 17"/>
                    <a:gd name="T3" fmla="*/ 8 h 17"/>
                    <a:gd name="T4" fmla="*/ 16 w 17"/>
                    <a:gd name="T5" fmla="*/ 16 h 17"/>
                    <a:gd name="T6" fmla="*/ 9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9" y="8"/>
                      </a:lnTo>
                      <a:lnTo>
                        <a:pt x="16" y="16"/>
                      </a:lnTo>
                      <a:lnTo>
                        <a:pt x="9" y="16"/>
                      </a:lnTo>
                      <a:lnTo>
                        <a:pt x="0"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68" name="Freeform 422"/>
                <p:cNvSpPr/>
                <p:nvPr/>
              </p:nvSpPr>
              <p:spPr bwMode="auto">
                <a:xfrm>
                  <a:off x="789" y="1862"/>
                  <a:ext cx="24" cy="17"/>
                </a:xfrm>
                <a:custGeom>
                  <a:avLst/>
                  <a:gdLst>
                    <a:gd name="T0" fmla="*/ 0 w 24"/>
                    <a:gd name="T1" fmla="*/ 0 h 17"/>
                    <a:gd name="T2" fmla="*/ 14 w 24"/>
                    <a:gd name="T3" fmla="*/ 5 h 17"/>
                    <a:gd name="T4" fmla="*/ 21 w 24"/>
                    <a:gd name="T5" fmla="*/ 10 h 17"/>
                    <a:gd name="T6" fmla="*/ 23 w 24"/>
                    <a:gd name="T7" fmla="*/ 16 h 17"/>
                    <a:gd name="T8" fmla="*/ 19 w 24"/>
                    <a:gd name="T9" fmla="*/ 10 h 17"/>
                    <a:gd name="T10" fmla="*/ 11 w 24"/>
                    <a:gd name="T11" fmla="*/ 5 h 17"/>
                    <a:gd name="T12" fmla="*/ 0 w 24"/>
                    <a:gd name="T13" fmla="*/ 0 h 17"/>
                    <a:gd name="T14" fmla="*/ 0 60000 65536"/>
                    <a:gd name="T15" fmla="*/ 0 60000 65536"/>
                    <a:gd name="T16" fmla="*/ 0 60000 65536"/>
                    <a:gd name="T17" fmla="*/ 0 60000 65536"/>
                    <a:gd name="T18" fmla="*/ 0 60000 65536"/>
                    <a:gd name="T19" fmla="*/ 0 60000 65536"/>
                    <a:gd name="T20" fmla="*/ 0 60000 65536"/>
                    <a:gd name="T21" fmla="*/ 0 w 24"/>
                    <a:gd name="T22" fmla="*/ 0 h 17"/>
                    <a:gd name="T23" fmla="*/ 24 w 24"/>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7">
                      <a:moveTo>
                        <a:pt x="0" y="0"/>
                      </a:moveTo>
                      <a:lnTo>
                        <a:pt x="14" y="5"/>
                      </a:lnTo>
                      <a:lnTo>
                        <a:pt x="21" y="10"/>
                      </a:lnTo>
                      <a:lnTo>
                        <a:pt x="23" y="16"/>
                      </a:lnTo>
                      <a:lnTo>
                        <a:pt x="19" y="10"/>
                      </a:lnTo>
                      <a:lnTo>
                        <a:pt x="11" y="5"/>
                      </a:lnTo>
                      <a:lnTo>
                        <a:pt x="0"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69" name="Freeform 423"/>
                <p:cNvSpPr/>
                <p:nvPr/>
              </p:nvSpPr>
              <p:spPr bwMode="auto">
                <a:xfrm>
                  <a:off x="787" y="1779"/>
                  <a:ext cx="20" cy="27"/>
                </a:xfrm>
                <a:custGeom>
                  <a:avLst/>
                  <a:gdLst>
                    <a:gd name="T0" fmla="*/ 0 w 20"/>
                    <a:gd name="T1" fmla="*/ 0 h 27"/>
                    <a:gd name="T2" fmla="*/ 5 w 20"/>
                    <a:gd name="T3" fmla="*/ 10 h 27"/>
                    <a:gd name="T4" fmla="*/ 15 w 20"/>
                    <a:gd name="T5" fmla="*/ 20 h 27"/>
                    <a:gd name="T6" fmla="*/ 19 w 20"/>
                    <a:gd name="T7" fmla="*/ 26 h 27"/>
                    <a:gd name="T8" fmla="*/ 11 w 20"/>
                    <a:gd name="T9" fmla="*/ 20 h 27"/>
                    <a:gd name="T10" fmla="*/ 5 w 20"/>
                    <a:gd name="T11" fmla="*/ 14 h 27"/>
                    <a:gd name="T12" fmla="*/ 0 w 20"/>
                    <a:gd name="T13" fmla="*/ 0 h 27"/>
                    <a:gd name="T14" fmla="*/ 0 60000 65536"/>
                    <a:gd name="T15" fmla="*/ 0 60000 65536"/>
                    <a:gd name="T16" fmla="*/ 0 60000 65536"/>
                    <a:gd name="T17" fmla="*/ 0 60000 65536"/>
                    <a:gd name="T18" fmla="*/ 0 60000 65536"/>
                    <a:gd name="T19" fmla="*/ 0 60000 65536"/>
                    <a:gd name="T20" fmla="*/ 0 60000 65536"/>
                    <a:gd name="T21" fmla="*/ 0 w 20"/>
                    <a:gd name="T22" fmla="*/ 0 h 27"/>
                    <a:gd name="T23" fmla="*/ 20 w 2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7">
                      <a:moveTo>
                        <a:pt x="0" y="0"/>
                      </a:moveTo>
                      <a:lnTo>
                        <a:pt x="5" y="10"/>
                      </a:lnTo>
                      <a:lnTo>
                        <a:pt x="15" y="20"/>
                      </a:lnTo>
                      <a:lnTo>
                        <a:pt x="19" y="26"/>
                      </a:lnTo>
                      <a:lnTo>
                        <a:pt x="11" y="20"/>
                      </a:lnTo>
                      <a:lnTo>
                        <a:pt x="5" y="14"/>
                      </a:lnTo>
                      <a:lnTo>
                        <a:pt x="0"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70" name="Freeform 424"/>
                <p:cNvSpPr/>
                <p:nvPr/>
              </p:nvSpPr>
              <p:spPr bwMode="auto">
                <a:xfrm>
                  <a:off x="810" y="1725"/>
                  <a:ext cx="37" cy="17"/>
                </a:xfrm>
                <a:custGeom>
                  <a:avLst/>
                  <a:gdLst>
                    <a:gd name="T0" fmla="*/ 36 w 37"/>
                    <a:gd name="T1" fmla="*/ 0 h 17"/>
                    <a:gd name="T2" fmla="*/ 24 w 37"/>
                    <a:gd name="T3" fmla="*/ 10 h 17"/>
                    <a:gd name="T4" fmla="*/ 10 w 37"/>
                    <a:gd name="T5" fmla="*/ 16 h 17"/>
                    <a:gd name="T6" fmla="*/ 0 w 37"/>
                    <a:gd name="T7" fmla="*/ 10 h 17"/>
                    <a:gd name="T8" fmla="*/ 11 w 37"/>
                    <a:gd name="T9" fmla="*/ 10 h 17"/>
                    <a:gd name="T10" fmla="*/ 36 w 37"/>
                    <a:gd name="T11" fmla="*/ 0 h 17"/>
                    <a:gd name="T12" fmla="*/ 0 60000 65536"/>
                    <a:gd name="T13" fmla="*/ 0 60000 65536"/>
                    <a:gd name="T14" fmla="*/ 0 60000 65536"/>
                    <a:gd name="T15" fmla="*/ 0 60000 65536"/>
                    <a:gd name="T16" fmla="*/ 0 60000 65536"/>
                    <a:gd name="T17" fmla="*/ 0 60000 65536"/>
                    <a:gd name="T18" fmla="*/ 0 w 37"/>
                    <a:gd name="T19" fmla="*/ 0 h 17"/>
                    <a:gd name="T20" fmla="*/ 37 w 3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7" h="17">
                      <a:moveTo>
                        <a:pt x="36" y="0"/>
                      </a:moveTo>
                      <a:lnTo>
                        <a:pt x="24" y="10"/>
                      </a:lnTo>
                      <a:lnTo>
                        <a:pt x="10" y="16"/>
                      </a:lnTo>
                      <a:lnTo>
                        <a:pt x="0" y="10"/>
                      </a:lnTo>
                      <a:lnTo>
                        <a:pt x="11" y="10"/>
                      </a:lnTo>
                      <a:lnTo>
                        <a:pt x="36"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71" name="Freeform 425"/>
                <p:cNvSpPr/>
                <p:nvPr/>
              </p:nvSpPr>
              <p:spPr bwMode="auto">
                <a:xfrm>
                  <a:off x="795" y="1722"/>
                  <a:ext cx="50" cy="53"/>
                </a:xfrm>
                <a:custGeom>
                  <a:avLst/>
                  <a:gdLst>
                    <a:gd name="T0" fmla="*/ 3 w 50"/>
                    <a:gd name="T1" fmla="*/ 0 h 53"/>
                    <a:gd name="T2" fmla="*/ 3 w 50"/>
                    <a:gd name="T3" fmla="*/ 14 h 53"/>
                    <a:gd name="T4" fmla="*/ 8 w 50"/>
                    <a:gd name="T5" fmla="*/ 27 h 53"/>
                    <a:gd name="T6" fmla="*/ 14 w 50"/>
                    <a:gd name="T7" fmla="*/ 40 h 53"/>
                    <a:gd name="T8" fmla="*/ 22 w 50"/>
                    <a:gd name="T9" fmla="*/ 43 h 53"/>
                    <a:gd name="T10" fmla="*/ 32 w 50"/>
                    <a:gd name="T11" fmla="*/ 47 h 53"/>
                    <a:gd name="T12" fmla="*/ 49 w 50"/>
                    <a:gd name="T13" fmla="*/ 52 h 53"/>
                    <a:gd name="T14" fmla="*/ 31 w 50"/>
                    <a:gd name="T15" fmla="*/ 48 h 53"/>
                    <a:gd name="T16" fmla="*/ 22 w 50"/>
                    <a:gd name="T17" fmla="*/ 44 h 53"/>
                    <a:gd name="T18" fmla="*/ 10 w 50"/>
                    <a:gd name="T19" fmla="*/ 39 h 53"/>
                    <a:gd name="T20" fmla="*/ 6 w 50"/>
                    <a:gd name="T21" fmla="*/ 29 h 53"/>
                    <a:gd name="T22" fmla="*/ 3 w 50"/>
                    <a:gd name="T23" fmla="*/ 20 h 53"/>
                    <a:gd name="T24" fmla="*/ 0 w 50"/>
                    <a:gd name="T25" fmla="*/ 14 h 53"/>
                    <a:gd name="T26" fmla="*/ 3 w 50"/>
                    <a:gd name="T27" fmla="*/ 0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53"/>
                    <a:gd name="T44" fmla="*/ 50 w 50"/>
                    <a:gd name="T45" fmla="*/ 53 h 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53">
                      <a:moveTo>
                        <a:pt x="3" y="0"/>
                      </a:moveTo>
                      <a:lnTo>
                        <a:pt x="3" y="14"/>
                      </a:lnTo>
                      <a:lnTo>
                        <a:pt x="8" y="27"/>
                      </a:lnTo>
                      <a:lnTo>
                        <a:pt x="14" y="40"/>
                      </a:lnTo>
                      <a:lnTo>
                        <a:pt x="22" y="43"/>
                      </a:lnTo>
                      <a:lnTo>
                        <a:pt x="32" y="47"/>
                      </a:lnTo>
                      <a:lnTo>
                        <a:pt x="49" y="52"/>
                      </a:lnTo>
                      <a:lnTo>
                        <a:pt x="31" y="48"/>
                      </a:lnTo>
                      <a:lnTo>
                        <a:pt x="22" y="44"/>
                      </a:lnTo>
                      <a:lnTo>
                        <a:pt x="10" y="39"/>
                      </a:lnTo>
                      <a:lnTo>
                        <a:pt x="6" y="29"/>
                      </a:lnTo>
                      <a:lnTo>
                        <a:pt x="3" y="20"/>
                      </a:lnTo>
                      <a:lnTo>
                        <a:pt x="0" y="14"/>
                      </a:lnTo>
                      <a:lnTo>
                        <a:pt x="3"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72" name="Freeform 426"/>
                <p:cNvSpPr/>
                <p:nvPr/>
              </p:nvSpPr>
              <p:spPr bwMode="auto">
                <a:xfrm>
                  <a:off x="825" y="1740"/>
                  <a:ext cx="24" cy="21"/>
                </a:xfrm>
                <a:custGeom>
                  <a:avLst/>
                  <a:gdLst>
                    <a:gd name="T0" fmla="*/ 20 w 24"/>
                    <a:gd name="T1" fmla="*/ 0 h 21"/>
                    <a:gd name="T2" fmla="*/ 21 w 24"/>
                    <a:gd name="T3" fmla="*/ 11 h 21"/>
                    <a:gd name="T4" fmla="*/ 18 w 24"/>
                    <a:gd name="T5" fmla="*/ 18 h 21"/>
                    <a:gd name="T6" fmla="*/ 0 w 24"/>
                    <a:gd name="T7" fmla="*/ 19 h 21"/>
                    <a:gd name="T8" fmla="*/ 10 w 24"/>
                    <a:gd name="T9" fmla="*/ 20 h 21"/>
                    <a:gd name="T10" fmla="*/ 22 w 24"/>
                    <a:gd name="T11" fmla="*/ 19 h 21"/>
                    <a:gd name="T12" fmla="*/ 23 w 24"/>
                    <a:gd name="T13" fmla="*/ 13 h 21"/>
                    <a:gd name="T14" fmla="*/ 20 w 24"/>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1"/>
                    <a:gd name="T26" fmla="*/ 24 w 2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1">
                      <a:moveTo>
                        <a:pt x="20" y="0"/>
                      </a:moveTo>
                      <a:lnTo>
                        <a:pt x="21" y="11"/>
                      </a:lnTo>
                      <a:lnTo>
                        <a:pt x="18" y="18"/>
                      </a:lnTo>
                      <a:lnTo>
                        <a:pt x="0" y="19"/>
                      </a:lnTo>
                      <a:lnTo>
                        <a:pt x="10" y="20"/>
                      </a:lnTo>
                      <a:lnTo>
                        <a:pt x="22" y="19"/>
                      </a:lnTo>
                      <a:lnTo>
                        <a:pt x="23" y="13"/>
                      </a:lnTo>
                      <a:lnTo>
                        <a:pt x="20"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73" name="Freeform 427"/>
                <p:cNvSpPr/>
                <p:nvPr/>
              </p:nvSpPr>
              <p:spPr bwMode="auto">
                <a:xfrm>
                  <a:off x="771" y="1717"/>
                  <a:ext cx="17" cy="17"/>
                </a:xfrm>
                <a:custGeom>
                  <a:avLst/>
                  <a:gdLst>
                    <a:gd name="T0" fmla="*/ 16 w 17"/>
                    <a:gd name="T1" fmla="*/ 16 h 17"/>
                    <a:gd name="T2" fmla="*/ 6 w 17"/>
                    <a:gd name="T3" fmla="*/ 8 h 17"/>
                    <a:gd name="T4" fmla="*/ 0 w 17"/>
                    <a:gd name="T5" fmla="*/ 0 h 17"/>
                    <a:gd name="T6" fmla="*/ 6 w 17"/>
                    <a:gd name="T7" fmla="*/ 8 h 17"/>
                    <a:gd name="T8" fmla="*/ 16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16"/>
                      </a:moveTo>
                      <a:lnTo>
                        <a:pt x="6" y="8"/>
                      </a:lnTo>
                      <a:lnTo>
                        <a:pt x="0" y="0"/>
                      </a:lnTo>
                      <a:lnTo>
                        <a:pt x="6" y="8"/>
                      </a:lnTo>
                      <a:lnTo>
                        <a:pt x="16" y="16"/>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74" name="Freeform 428"/>
                <p:cNvSpPr/>
                <p:nvPr/>
              </p:nvSpPr>
              <p:spPr bwMode="auto">
                <a:xfrm>
                  <a:off x="770" y="1725"/>
                  <a:ext cx="17" cy="34"/>
                </a:xfrm>
                <a:custGeom>
                  <a:avLst/>
                  <a:gdLst>
                    <a:gd name="T0" fmla="*/ 1 w 17"/>
                    <a:gd name="T1" fmla="*/ 0 h 34"/>
                    <a:gd name="T2" fmla="*/ 0 w 17"/>
                    <a:gd name="T3" fmla="*/ 13 h 34"/>
                    <a:gd name="T4" fmla="*/ 4 w 17"/>
                    <a:gd name="T5" fmla="*/ 23 h 34"/>
                    <a:gd name="T6" fmla="*/ 9 w 17"/>
                    <a:gd name="T7" fmla="*/ 31 h 34"/>
                    <a:gd name="T8" fmla="*/ 16 w 17"/>
                    <a:gd name="T9" fmla="*/ 33 h 34"/>
                    <a:gd name="T10" fmla="*/ 7 w 17"/>
                    <a:gd name="T11" fmla="*/ 26 h 34"/>
                    <a:gd name="T12" fmla="*/ 2 w 17"/>
                    <a:gd name="T13" fmla="*/ 16 h 34"/>
                    <a:gd name="T14" fmla="*/ 1 w 17"/>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4"/>
                    <a:gd name="T26" fmla="*/ 17 w 1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4">
                      <a:moveTo>
                        <a:pt x="1" y="0"/>
                      </a:moveTo>
                      <a:lnTo>
                        <a:pt x="0" y="13"/>
                      </a:lnTo>
                      <a:lnTo>
                        <a:pt x="4" y="23"/>
                      </a:lnTo>
                      <a:lnTo>
                        <a:pt x="9" y="31"/>
                      </a:lnTo>
                      <a:lnTo>
                        <a:pt x="16" y="33"/>
                      </a:lnTo>
                      <a:lnTo>
                        <a:pt x="7" y="26"/>
                      </a:lnTo>
                      <a:lnTo>
                        <a:pt x="2" y="16"/>
                      </a:lnTo>
                      <a:lnTo>
                        <a:pt x="1"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75" name="Freeform 429"/>
                <p:cNvSpPr/>
                <p:nvPr/>
              </p:nvSpPr>
              <p:spPr bwMode="auto">
                <a:xfrm>
                  <a:off x="809" y="1713"/>
                  <a:ext cx="20" cy="17"/>
                </a:xfrm>
                <a:custGeom>
                  <a:avLst/>
                  <a:gdLst>
                    <a:gd name="T0" fmla="*/ 0 w 20"/>
                    <a:gd name="T1" fmla="*/ 0 h 17"/>
                    <a:gd name="T2" fmla="*/ 10 w 20"/>
                    <a:gd name="T3" fmla="*/ 12 h 17"/>
                    <a:gd name="T4" fmla="*/ 19 w 20"/>
                    <a:gd name="T5" fmla="*/ 16 h 17"/>
                    <a:gd name="T6" fmla="*/ 10 w 20"/>
                    <a:gd name="T7" fmla="*/ 4 h 17"/>
                    <a:gd name="T8" fmla="*/ 0 w 20"/>
                    <a:gd name="T9" fmla="*/ 0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0" y="0"/>
                      </a:moveTo>
                      <a:lnTo>
                        <a:pt x="10" y="12"/>
                      </a:lnTo>
                      <a:lnTo>
                        <a:pt x="19" y="16"/>
                      </a:lnTo>
                      <a:lnTo>
                        <a:pt x="10" y="4"/>
                      </a:lnTo>
                      <a:lnTo>
                        <a:pt x="0"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76" name="Freeform 430"/>
                <p:cNvSpPr/>
                <p:nvPr/>
              </p:nvSpPr>
              <p:spPr bwMode="auto">
                <a:xfrm>
                  <a:off x="829" y="1790"/>
                  <a:ext cx="34" cy="17"/>
                </a:xfrm>
                <a:custGeom>
                  <a:avLst/>
                  <a:gdLst>
                    <a:gd name="T0" fmla="*/ 0 w 34"/>
                    <a:gd name="T1" fmla="*/ 0 h 17"/>
                    <a:gd name="T2" fmla="*/ 9 w 34"/>
                    <a:gd name="T3" fmla="*/ 8 h 17"/>
                    <a:gd name="T4" fmla="*/ 22 w 34"/>
                    <a:gd name="T5" fmla="*/ 13 h 17"/>
                    <a:gd name="T6" fmla="*/ 33 w 34"/>
                    <a:gd name="T7" fmla="*/ 13 h 17"/>
                    <a:gd name="T8" fmla="*/ 23 w 34"/>
                    <a:gd name="T9" fmla="*/ 16 h 17"/>
                    <a:gd name="T10" fmla="*/ 10 w 34"/>
                    <a:gd name="T11" fmla="*/ 13 h 17"/>
                    <a:gd name="T12" fmla="*/ 0 w 34"/>
                    <a:gd name="T13" fmla="*/ 0 h 17"/>
                    <a:gd name="T14" fmla="*/ 0 60000 65536"/>
                    <a:gd name="T15" fmla="*/ 0 60000 65536"/>
                    <a:gd name="T16" fmla="*/ 0 60000 65536"/>
                    <a:gd name="T17" fmla="*/ 0 60000 65536"/>
                    <a:gd name="T18" fmla="*/ 0 60000 65536"/>
                    <a:gd name="T19" fmla="*/ 0 60000 65536"/>
                    <a:gd name="T20" fmla="*/ 0 60000 65536"/>
                    <a:gd name="T21" fmla="*/ 0 w 34"/>
                    <a:gd name="T22" fmla="*/ 0 h 17"/>
                    <a:gd name="T23" fmla="*/ 34 w 34"/>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
                      <a:moveTo>
                        <a:pt x="0" y="0"/>
                      </a:moveTo>
                      <a:lnTo>
                        <a:pt x="9" y="8"/>
                      </a:lnTo>
                      <a:lnTo>
                        <a:pt x="22" y="13"/>
                      </a:lnTo>
                      <a:lnTo>
                        <a:pt x="33" y="13"/>
                      </a:lnTo>
                      <a:lnTo>
                        <a:pt x="23" y="16"/>
                      </a:lnTo>
                      <a:lnTo>
                        <a:pt x="10" y="13"/>
                      </a:lnTo>
                      <a:lnTo>
                        <a:pt x="0"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77" name="Freeform 431"/>
                <p:cNvSpPr/>
                <p:nvPr/>
              </p:nvSpPr>
              <p:spPr bwMode="auto">
                <a:xfrm>
                  <a:off x="869" y="1714"/>
                  <a:ext cx="17" cy="157"/>
                </a:xfrm>
                <a:custGeom>
                  <a:avLst/>
                  <a:gdLst>
                    <a:gd name="T0" fmla="*/ 2 w 17"/>
                    <a:gd name="T1" fmla="*/ 0 h 157"/>
                    <a:gd name="T2" fmla="*/ 0 w 17"/>
                    <a:gd name="T3" fmla="*/ 7 h 157"/>
                    <a:gd name="T4" fmla="*/ 0 w 17"/>
                    <a:gd name="T5" fmla="*/ 17 h 157"/>
                    <a:gd name="T6" fmla="*/ 5 w 17"/>
                    <a:gd name="T7" fmla="*/ 26 h 157"/>
                    <a:gd name="T8" fmla="*/ 2 w 17"/>
                    <a:gd name="T9" fmla="*/ 36 h 157"/>
                    <a:gd name="T10" fmla="*/ 10 w 17"/>
                    <a:gd name="T11" fmla="*/ 58 h 157"/>
                    <a:gd name="T12" fmla="*/ 13 w 17"/>
                    <a:gd name="T13" fmla="*/ 79 h 157"/>
                    <a:gd name="T14" fmla="*/ 13 w 17"/>
                    <a:gd name="T15" fmla="*/ 99 h 157"/>
                    <a:gd name="T16" fmla="*/ 13 w 17"/>
                    <a:gd name="T17" fmla="*/ 117 h 157"/>
                    <a:gd name="T18" fmla="*/ 13 w 17"/>
                    <a:gd name="T19" fmla="*/ 122 h 157"/>
                    <a:gd name="T20" fmla="*/ 13 w 17"/>
                    <a:gd name="T21" fmla="*/ 131 h 157"/>
                    <a:gd name="T22" fmla="*/ 13 w 17"/>
                    <a:gd name="T23" fmla="*/ 141 h 157"/>
                    <a:gd name="T24" fmla="*/ 10 w 17"/>
                    <a:gd name="T25" fmla="*/ 149 h 157"/>
                    <a:gd name="T26" fmla="*/ 13 w 17"/>
                    <a:gd name="T27" fmla="*/ 156 h 157"/>
                    <a:gd name="T28" fmla="*/ 16 w 17"/>
                    <a:gd name="T29" fmla="*/ 149 h 157"/>
                    <a:gd name="T30" fmla="*/ 16 w 17"/>
                    <a:gd name="T31" fmla="*/ 137 h 157"/>
                    <a:gd name="T32" fmla="*/ 13 w 17"/>
                    <a:gd name="T33" fmla="*/ 122 h 157"/>
                    <a:gd name="T34" fmla="*/ 13 w 17"/>
                    <a:gd name="T35" fmla="*/ 106 h 157"/>
                    <a:gd name="T36" fmla="*/ 13 w 17"/>
                    <a:gd name="T37" fmla="*/ 89 h 157"/>
                    <a:gd name="T38" fmla="*/ 13 w 17"/>
                    <a:gd name="T39" fmla="*/ 71 h 157"/>
                    <a:gd name="T40" fmla="*/ 10 w 17"/>
                    <a:gd name="T41" fmla="*/ 52 h 157"/>
                    <a:gd name="T42" fmla="*/ 5 w 17"/>
                    <a:gd name="T43" fmla="*/ 38 h 157"/>
                    <a:gd name="T44" fmla="*/ 5 w 17"/>
                    <a:gd name="T45" fmla="*/ 26 h 157"/>
                    <a:gd name="T46" fmla="*/ 2 w 17"/>
                    <a:gd name="T47" fmla="*/ 17 h 157"/>
                    <a:gd name="T48" fmla="*/ 2 w 17"/>
                    <a:gd name="T49" fmla="*/ 0 h 1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57"/>
                    <a:gd name="T77" fmla="*/ 17 w 17"/>
                    <a:gd name="T78" fmla="*/ 157 h 1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57">
                      <a:moveTo>
                        <a:pt x="2" y="0"/>
                      </a:moveTo>
                      <a:lnTo>
                        <a:pt x="0" y="7"/>
                      </a:lnTo>
                      <a:lnTo>
                        <a:pt x="0" y="17"/>
                      </a:lnTo>
                      <a:lnTo>
                        <a:pt x="5" y="26"/>
                      </a:lnTo>
                      <a:lnTo>
                        <a:pt x="2" y="36"/>
                      </a:lnTo>
                      <a:lnTo>
                        <a:pt x="10" y="58"/>
                      </a:lnTo>
                      <a:lnTo>
                        <a:pt x="13" y="79"/>
                      </a:lnTo>
                      <a:lnTo>
                        <a:pt x="13" y="99"/>
                      </a:lnTo>
                      <a:lnTo>
                        <a:pt x="13" y="117"/>
                      </a:lnTo>
                      <a:lnTo>
                        <a:pt x="13" y="122"/>
                      </a:lnTo>
                      <a:lnTo>
                        <a:pt x="13" y="131"/>
                      </a:lnTo>
                      <a:lnTo>
                        <a:pt x="13" y="141"/>
                      </a:lnTo>
                      <a:lnTo>
                        <a:pt x="10" y="149"/>
                      </a:lnTo>
                      <a:lnTo>
                        <a:pt x="13" y="156"/>
                      </a:lnTo>
                      <a:lnTo>
                        <a:pt x="16" y="149"/>
                      </a:lnTo>
                      <a:lnTo>
                        <a:pt x="16" y="137"/>
                      </a:lnTo>
                      <a:lnTo>
                        <a:pt x="13" y="122"/>
                      </a:lnTo>
                      <a:lnTo>
                        <a:pt x="13" y="106"/>
                      </a:lnTo>
                      <a:lnTo>
                        <a:pt x="13" y="89"/>
                      </a:lnTo>
                      <a:lnTo>
                        <a:pt x="13" y="71"/>
                      </a:lnTo>
                      <a:lnTo>
                        <a:pt x="10" y="52"/>
                      </a:lnTo>
                      <a:lnTo>
                        <a:pt x="5" y="38"/>
                      </a:lnTo>
                      <a:lnTo>
                        <a:pt x="5" y="26"/>
                      </a:lnTo>
                      <a:lnTo>
                        <a:pt x="2" y="17"/>
                      </a:lnTo>
                      <a:lnTo>
                        <a:pt x="2" y="0"/>
                      </a:lnTo>
                    </a:path>
                  </a:pathLst>
                </a:custGeom>
                <a:solidFill>
                  <a:srgbClr val="0000FF"/>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78" name="Freeform 432"/>
                <p:cNvSpPr/>
                <p:nvPr/>
              </p:nvSpPr>
              <p:spPr bwMode="auto">
                <a:xfrm>
                  <a:off x="795" y="1946"/>
                  <a:ext cx="18" cy="17"/>
                </a:xfrm>
                <a:custGeom>
                  <a:avLst/>
                  <a:gdLst>
                    <a:gd name="T0" fmla="*/ 0 w 18"/>
                    <a:gd name="T1" fmla="*/ 0 h 17"/>
                    <a:gd name="T2" fmla="*/ 5 w 18"/>
                    <a:gd name="T3" fmla="*/ 8 h 17"/>
                    <a:gd name="T4" fmla="*/ 12 w 18"/>
                    <a:gd name="T5" fmla="*/ 16 h 17"/>
                    <a:gd name="T6" fmla="*/ 17 w 18"/>
                    <a:gd name="T7" fmla="*/ 16 h 17"/>
                    <a:gd name="T8" fmla="*/ 7 w 18"/>
                    <a:gd name="T9" fmla="*/ 16 h 17"/>
                    <a:gd name="T10" fmla="*/ 5 w 18"/>
                    <a:gd name="T11" fmla="*/ 16 h 17"/>
                    <a:gd name="T12" fmla="*/ 0 w 18"/>
                    <a:gd name="T13" fmla="*/ 0 h 17"/>
                    <a:gd name="T14" fmla="*/ 0 60000 65536"/>
                    <a:gd name="T15" fmla="*/ 0 60000 65536"/>
                    <a:gd name="T16" fmla="*/ 0 60000 65536"/>
                    <a:gd name="T17" fmla="*/ 0 60000 65536"/>
                    <a:gd name="T18" fmla="*/ 0 60000 65536"/>
                    <a:gd name="T19" fmla="*/ 0 60000 65536"/>
                    <a:gd name="T20" fmla="*/ 0 60000 65536"/>
                    <a:gd name="T21" fmla="*/ 0 w 18"/>
                    <a:gd name="T22" fmla="*/ 0 h 17"/>
                    <a:gd name="T23" fmla="*/ 18 w 1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7">
                      <a:moveTo>
                        <a:pt x="0" y="0"/>
                      </a:moveTo>
                      <a:lnTo>
                        <a:pt x="5" y="8"/>
                      </a:lnTo>
                      <a:lnTo>
                        <a:pt x="12" y="16"/>
                      </a:lnTo>
                      <a:lnTo>
                        <a:pt x="17" y="16"/>
                      </a:lnTo>
                      <a:lnTo>
                        <a:pt x="7" y="16"/>
                      </a:lnTo>
                      <a:lnTo>
                        <a:pt x="5" y="16"/>
                      </a:lnTo>
                      <a:lnTo>
                        <a:pt x="0"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79" name="Freeform 433"/>
                <p:cNvSpPr/>
                <p:nvPr/>
              </p:nvSpPr>
              <p:spPr bwMode="auto">
                <a:xfrm>
                  <a:off x="787" y="1909"/>
                  <a:ext cx="31" cy="38"/>
                </a:xfrm>
                <a:custGeom>
                  <a:avLst/>
                  <a:gdLst>
                    <a:gd name="T0" fmla="*/ 0 w 31"/>
                    <a:gd name="T1" fmla="*/ 0 h 38"/>
                    <a:gd name="T2" fmla="*/ 5 w 31"/>
                    <a:gd name="T3" fmla="*/ 10 h 38"/>
                    <a:gd name="T4" fmla="*/ 11 w 31"/>
                    <a:gd name="T5" fmla="*/ 19 h 38"/>
                    <a:gd name="T6" fmla="*/ 18 w 31"/>
                    <a:gd name="T7" fmla="*/ 25 h 38"/>
                    <a:gd name="T8" fmla="*/ 25 w 31"/>
                    <a:gd name="T9" fmla="*/ 30 h 38"/>
                    <a:gd name="T10" fmla="*/ 28 w 31"/>
                    <a:gd name="T11" fmla="*/ 31 h 38"/>
                    <a:gd name="T12" fmla="*/ 30 w 31"/>
                    <a:gd name="T13" fmla="*/ 37 h 38"/>
                    <a:gd name="T14" fmla="*/ 22 w 31"/>
                    <a:gd name="T15" fmla="*/ 32 h 38"/>
                    <a:gd name="T16" fmla="*/ 13 w 31"/>
                    <a:gd name="T17" fmla="*/ 25 h 38"/>
                    <a:gd name="T18" fmla="*/ 6 w 31"/>
                    <a:gd name="T19" fmla="*/ 15 h 38"/>
                    <a:gd name="T20" fmla="*/ 0 w 31"/>
                    <a:gd name="T21" fmla="*/ 0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38"/>
                    <a:gd name="T35" fmla="*/ 31 w 31"/>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38">
                      <a:moveTo>
                        <a:pt x="0" y="0"/>
                      </a:moveTo>
                      <a:lnTo>
                        <a:pt x="5" y="10"/>
                      </a:lnTo>
                      <a:lnTo>
                        <a:pt x="11" y="19"/>
                      </a:lnTo>
                      <a:lnTo>
                        <a:pt x="18" y="25"/>
                      </a:lnTo>
                      <a:lnTo>
                        <a:pt x="25" y="30"/>
                      </a:lnTo>
                      <a:lnTo>
                        <a:pt x="28" y="31"/>
                      </a:lnTo>
                      <a:lnTo>
                        <a:pt x="30" y="37"/>
                      </a:lnTo>
                      <a:lnTo>
                        <a:pt x="22" y="32"/>
                      </a:lnTo>
                      <a:lnTo>
                        <a:pt x="13" y="25"/>
                      </a:lnTo>
                      <a:lnTo>
                        <a:pt x="6" y="15"/>
                      </a:lnTo>
                      <a:lnTo>
                        <a:pt x="0"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80" name="Freeform 434"/>
                <p:cNvSpPr/>
                <p:nvPr/>
              </p:nvSpPr>
              <p:spPr bwMode="auto">
                <a:xfrm>
                  <a:off x="808" y="1882"/>
                  <a:ext cx="17" cy="20"/>
                </a:xfrm>
                <a:custGeom>
                  <a:avLst/>
                  <a:gdLst>
                    <a:gd name="T0" fmla="*/ 0 w 17"/>
                    <a:gd name="T1" fmla="*/ 0 h 20"/>
                    <a:gd name="T2" fmla="*/ 12 w 17"/>
                    <a:gd name="T3" fmla="*/ 6 h 20"/>
                    <a:gd name="T4" fmla="*/ 16 w 17"/>
                    <a:gd name="T5" fmla="*/ 13 h 20"/>
                    <a:gd name="T6" fmla="*/ 16 w 17"/>
                    <a:gd name="T7" fmla="*/ 19 h 20"/>
                    <a:gd name="T8" fmla="*/ 9 w 17"/>
                    <a:gd name="T9" fmla="*/ 10 h 20"/>
                    <a:gd name="T10" fmla="*/ 0 w 17"/>
                    <a:gd name="T11" fmla="*/ 0 h 20"/>
                    <a:gd name="T12" fmla="*/ 0 60000 65536"/>
                    <a:gd name="T13" fmla="*/ 0 60000 65536"/>
                    <a:gd name="T14" fmla="*/ 0 60000 65536"/>
                    <a:gd name="T15" fmla="*/ 0 60000 65536"/>
                    <a:gd name="T16" fmla="*/ 0 60000 65536"/>
                    <a:gd name="T17" fmla="*/ 0 60000 65536"/>
                    <a:gd name="T18" fmla="*/ 0 w 17"/>
                    <a:gd name="T19" fmla="*/ 0 h 20"/>
                    <a:gd name="T20" fmla="*/ 17 w 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7" h="20">
                      <a:moveTo>
                        <a:pt x="0" y="0"/>
                      </a:moveTo>
                      <a:lnTo>
                        <a:pt x="12" y="6"/>
                      </a:lnTo>
                      <a:lnTo>
                        <a:pt x="16" y="13"/>
                      </a:lnTo>
                      <a:lnTo>
                        <a:pt x="16" y="19"/>
                      </a:lnTo>
                      <a:lnTo>
                        <a:pt x="9" y="10"/>
                      </a:lnTo>
                      <a:lnTo>
                        <a:pt x="0"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81" name="Freeform 435"/>
                <p:cNvSpPr/>
                <p:nvPr/>
              </p:nvSpPr>
              <p:spPr bwMode="auto">
                <a:xfrm>
                  <a:off x="844" y="1924"/>
                  <a:ext cx="17" cy="17"/>
                </a:xfrm>
                <a:custGeom>
                  <a:avLst/>
                  <a:gdLst>
                    <a:gd name="T0" fmla="*/ 16 w 17"/>
                    <a:gd name="T1" fmla="*/ 0 h 17"/>
                    <a:gd name="T2" fmla="*/ 11 w 17"/>
                    <a:gd name="T3" fmla="*/ 8 h 17"/>
                    <a:gd name="T4" fmla="*/ 8 w 17"/>
                    <a:gd name="T5" fmla="*/ 12 h 17"/>
                    <a:gd name="T6" fmla="*/ 1 w 17"/>
                    <a:gd name="T7" fmla="*/ 14 h 17"/>
                    <a:gd name="T8" fmla="*/ 0 w 17"/>
                    <a:gd name="T9" fmla="*/ 14 h 17"/>
                    <a:gd name="T10" fmla="*/ 3 w 17"/>
                    <a:gd name="T11" fmla="*/ 16 h 17"/>
                    <a:gd name="T12" fmla="*/ 9 w 17"/>
                    <a:gd name="T13" fmla="*/ 14 h 17"/>
                    <a:gd name="T14" fmla="*/ 12 w 17"/>
                    <a:gd name="T15" fmla="*/ 14 h 17"/>
                    <a:gd name="T16" fmla="*/ 16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0"/>
                      </a:moveTo>
                      <a:lnTo>
                        <a:pt x="11" y="8"/>
                      </a:lnTo>
                      <a:lnTo>
                        <a:pt x="8" y="12"/>
                      </a:lnTo>
                      <a:lnTo>
                        <a:pt x="1" y="14"/>
                      </a:lnTo>
                      <a:lnTo>
                        <a:pt x="0" y="14"/>
                      </a:lnTo>
                      <a:lnTo>
                        <a:pt x="3" y="16"/>
                      </a:lnTo>
                      <a:lnTo>
                        <a:pt x="9" y="14"/>
                      </a:lnTo>
                      <a:lnTo>
                        <a:pt x="12" y="14"/>
                      </a:lnTo>
                      <a:lnTo>
                        <a:pt x="16"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82" name="Freeform 436"/>
                <p:cNvSpPr/>
                <p:nvPr/>
              </p:nvSpPr>
              <p:spPr bwMode="auto">
                <a:xfrm>
                  <a:off x="843" y="1938"/>
                  <a:ext cx="22" cy="17"/>
                </a:xfrm>
                <a:custGeom>
                  <a:avLst/>
                  <a:gdLst>
                    <a:gd name="T0" fmla="*/ 21 w 22"/>
                    <a:gd name="T1" fmla="*/ 0 h 17"/>
                    <a:gd name="T2" fmla="*/ 15 w 22"/>
                    <a:gd name="T3" fmla="*/ 9 h 17"/>
                    <a:gd name="T4" fmla="*/ 11 w 22"/>
                    <a:gd name="T5" fmla="*/ 12 h 17"/>
                    <a:gd name="T6" fmla="*/ 1 w 22"/>
                    <a:gd name="T7" fmla="*/ 12 h 17"/>
                    <a:gd name="T8" fmla="*/ 0 w 22"/>
                    <a:gd name="T9" fmla="*/ 12 h 17"/>
                    <a:gd name="T10" fmla="*/ 4 w 22"/>
                    <a:gd name="T11" fmla="*/ 16 h 17"/>
                    <a:gd name="T12" fmla="*/ 14 w 22"/>
                    <a:gd name="T13" fmla="*/ 16 h 17"/>
                    <a:gd name="T14" fmla="*/ 18 w 22"/>
                    <a:gd name="T15" fmla="*/ 12 h 17"/>
                    <a:gd name="T16" fmla="*/ 21 w 22"/>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7"/>
                    <a:gd name="T29" fmla="*/ 22 w 2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7">
                      <a:moveTo>
                        <a:pt x="21" y="0"/>
                      </a:moveTo>
                      <a:lnTo>
                        <a:pt x="15" y="9"/>
                      </a:lnTo>
                      <a:lnTo>
                        <a:pt x="11" y="12"/>
                      </a:lnTo>
                      <a:lnTo>
                        <a:pt x="1" y="12"/>
                      </a:lnTo>
                      <a:lnTo>
                        <a:pt x="0" y="12"/>
                      </a:lnTo>
                      <a:lnTo>
                        <a:pt x="4" y="16"/>
                      </a:lnTo>
                      <a:lnTo>
                        <a:pt x="14" y="16"/>
                      </a:lnTo>
                      <a:lnTo>
                        <a:pt x="18" y="12"/>
                      </a:lnTo>
                      <a:lnTo>
                        <a:pt x="21"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83" name="Freeform 437"/>
                <p:cNvSpPr/>
                <p:nvPr/>
              </p:nvSpPr>
              <p:spPr bwMode="auto">
                <a:xfrm>
                  <a:off x="843" y="1959"/>
                  <a:ext cx="21" cy="17"/>
                </a:xfrm>
                <a:custGeom>
                  <a:avLst/>
                  <a:gdLst>
                    <a:gd name="T0" fmla="*/ 20 w 21"/>
                    <a:gd name="T1" fmla="*/ 0 h 17"/>
                    <a:gd name="T2" fmla="*/ 12 w 21"/>
                    <a:gd name="T3" fmla="*/ 9 h 17"/>
                    <a:gd name="T4" fmla="*/ 5 w 21"/>
                    <a:gd name="T5" fmla="*/ 9 h 17"/>
                    <a:gd name="T6" fmla="*/ 0 w 21"/>
                    <a:gd name="T7" fmla="*/ 6 h 17"/>
                    <a:gd name="T8" fmla="*/ 4 w 21"/>
                    <a:gd name="T9" fmla="*/ 13 h 17"/>
                    <a:gd name="T10" fmla="*/ 9 w 21"/>
                    <a:gd name="T11" fmla="*/ 16 h 17"/>
                    <a:gd name="T12" fmla="*/ 15 w 21"/>
                    <a:gd name="T13" fmla="*/ 13 h 17"/>
                    <a:gd name="T14" fmla="*/ 20 w 21"/>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7"/>
                    <a:gd name="T26" fmla="*/ 21 w 2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7">
                      <a:moveTo>
                        <a:pt x="20" y="0"/>
                      </a:moveTo>
                      <a:lnTo>
                        <a:pt x="12" y="9"/>
                      </a:lnTo>
                      <a:lnTo>
                        <a:pt x="5" y="9"/>
                      </a:lnTo>
                      <a:lnTo>
                        <a:pt x="0" y="6"/>
                      </a:lnTo>
                      <a:lnTo>
                        <a:pt x="4" y="13"/>
                      </a:lnTo>
                      <a:lnTo>
                        <a:pt x="9" y="16"/>
                      </a:lnTo>
                      <a:lnTo>
                        <a:pt x="15" y="13"/>
                      </a:lnTo>
                      <a:lnTo>
                        <a:pt x="20"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84" name="Freeform 438"/>
                <p:cNvSpPr/>
                <p:nvPr/>
              </p:nvSpPr>
              <p:spPr bwMode="auto">
                <a:xfrm>
                  <a:off x="869" y="1893"/>
                  <a:ext cx="1" cy="33"/>
                </a:xfrm>
                <a:custGeom>
                  <a:avLst/>
                  <a:gdLst>
                    <a:gd name="T0" fmla="*/ 0 w 1"/>
                    <a:gd name="T1" fmla="*/ 0 h 33"/>
                    <a:gd name="T2" fmla="*/ 0 w 1"/>
                    <a:gd name="T3" fmla="*/ 12 h 33"/>
                    <a:gd name="T4" fmla="*/ 0 w 1"/>
                    <a:gd name="T5" fmla="*/ 18 h 33"/>
                    <a:gd name="T6" fmla="*/ 0 w 1"/>
                    <a:gd name="T7" fmla="*/ 32 h 33"/>
                    <a:gd name="T8" fmla="*/ 0 w 1"/>
                    <a:gd name="T9" fmla="*/ 28 h 33"/>
                    <a:gd name="T10" fmla="*/ 0 w 1"/>
                    <a:gd name="T11" fmla="*/ 17 h 33"/>
                    <a:gd name="T12" fmla="*/ 0 w 1"/>
                    <a:gd name="T13" fmla="*/ 11 h 33"/>
                    <a:gd name="T14" fmla="*/ 0 w 1"/>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33"/>
                    <a:gd name="T26" fmla="*/ 1 w 1"/>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33">
                      <a:moveTo>
                        <a:pt x="0" y="0"/>
                      </a:moveTo>
                      <a:lnTo>
                        <a:pt x="0" y="12"/>
                      </a:lnTo>
                      <a:lnTo>
                        <a:pt x="0" y="18"/>
                      </a:lnTo>
                      <a:lnTo>
                        <a:pt x="0" y="32"/>
                      </a:lnTo>
                      <a:lnTo>
                        <a:pt x="0" y="28"/>
                      </a:lnTo>
                      <a:lnTo>
                        <a:pt x="0" y="17"/>
                      </a:lnTo>
                      <a:lnTo>
                        <a:pt x="0" y="11"/>
                      </a:lnTo>
                      <a:lnTo>
                        <a:pt x="0"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85" name="Freeform 439"/>
                <p:cNvSpPr/>
                <p:nvPr/>
              </p:nvSpPr>
              <p:spPr bwMode="auto">
                <a:xfrm>
                  <a:off x="781" y="1819"/>
                  <a:ext cx="17" cy="17"/>
                </a:xfrm>
                <a:custGeom>
                  <a:avLst/>
                  <a:gdLst>
                    <a:gd name="T0" fmla="*/ 16 w 17"/>
                    <a:gd name="T1" fmla="*/ 16 h 17"/>
                    <a:gd name="T2" fmla="*/ 8 w 17"/>
                    <a:gd name="T3" fmla="*/ 14 h 17"/>
                    <a:gd name="T4" fmla="*/ 2 w 17"/>
                    <a:gd name="T5" fmla="*/ 10 h 17"/>
                    <a:gd name="T6" fmla="*/ 2 w 17"/>
                    <a:gd name="T7" fmla="*/ 7 h 17"/>
                    <a:gd name="T8" fmla="*/ 0 w 17"/>
                    <a:gd name="T9" fmla="*/ 0 h 17"/>
                    <a:gd name="T10" fmla="*/ 2 w 17"/>
                    <a:gd name="T11" fmla="*/ 8 h 17"/>
                    <a:gd name="T12" fmla="*/ 16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16" y="16"/>
                      </a:moveTo>
                      <a:lnTo>
                        <a:pt x="8" y="14"/>
                      </a:lnTo>
                      <a:lnTo>
                        <a:pt x="2" y="10"/>
                      </a:lnTo>
                      <a:lnTo>
                        <a:pt x="2" y="7"/>
                      </a:lnTo>
                      <a:lnTo>
                        <a:pt x="0" y="0"/>
                      </a:lnTo>
                      <a:lnTo>
                        <a:pt x="2" y="8"/>
                      </a:lnTo>
                      <a:lnTo>
                        <a:pt x="16" y="16"/>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86" name="Freeform 440"/>
                <p:cNvSpPr/>
                <p:nvPr/>
              </p:nvSpPr>
              <p:spPr bwMode="auto">
                <a:xfrm>
                  <a:off x="848" y="1832"/>
                  <a:ext cx="19" cy="17"/>
                </a:xfrm>
                <a:custGeom>
                  <a:avLst/>
                  <a:gdLst>
                    <a:gd name="T0" fmla="*/ 16 w 19"/>
                    <a:gd name="T1" fmla="*/ 0 h 17"/>
                    <a:gd name="T2" fmla="*/ 12 w 19"/>
                    <a:gd name="T3" fmla="*/ 6 h 17"/>
                    <a:gd name="T4" fmla="*/ 8 w 19"/>
                    <a:gd name="T5" fmla="*/ 10 h 17"/>
                    <a:gd name="T6" fmla="*/ 3 w 19"/>
                    <a:gd name="T7" fmla="*/ 14 h 17"/>
                    <a:gd name="T8" fmla="*/ 0 w 19"/>
                    <a:gd name="T9" fmla="*/ 16 h 17"/>
                    <a:gd name="T10" fmla="*/ 3 w 19"/>
                    <a:gd name="T11" fmla="*/ 16 h 17"/>
                    <a:gd name="T12" fmla="*/ 7 w 19"/>
                    <a:gd name="T13" fmla="*/ 16 h 17"/>
                    <a:gd name="T14" fmla="*/ 18 w 19"/>
                    <a:gd name="T15" fmla="*/ 14 h 17"/>
                    <a:gd name="T16" fmla="*/ 11 w 19"/>
                    <a:gd name="T17" fmla="*/ 14 h 17"/>
                    <a:gd name="T18" fmla="*/ 8 w 19"/>
                    <a:gd name="T19" fmla="*/ 13 h 17"/>
                    <a:gd name="T20" fmla="*/ 13 w 19"/>
                    <a:gd name="T21" fmla="*/ 9 h 17"/>
                    <a:gd name="T22" fmla="*/ 16 w 19"/>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16" y="0"/>
                      </a:moveTo>
                      <a:lnTo>
                        <a:pt x="12" y="6"/>
                      </a:lnTo>
                      <a:lnTo>
                        <a:pt x="8" y="10"/>
                      </a:lnTo>
                      <a:lnTo>
                        <a:pt x="3" y="14"/>
                      </a:lnTo>
                      <a:lnTo>
                        <a:pt x="0" y="16"/>
                      </a:lnTo>
                      <a:lnTo>
                        <a:pt x="3" y="16"/>
                      </a:lnTo>
                      <a:lnTo>
                        <a:pt x="7" y="16"/>
                      </a:lnTo>
                      <a:lnTo>
                        <a:pt x="18" y="14"/>
                      </a:lnTo>
                      <a:lnTo>
                        <a:pt x="11" y="14"/>
                      </a:lnTo>
                      <a:lnTo>
                        <a:pt x="8" y="13"/>
                      </a:lnTo>
                      <a:lnTo>
                        <a:pt x="13" y="9"/>
                      </a:lnTo>
                      <a:lnTo>
                        <a:pt x="16" y="0"/>
                      </a:lnTo>
                    </a:path>
                  </a:pathLst>
                </a:custGeom>
                <a:solidFill>
                  <a:srgbClr val="000080"/>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106" name="Group 441"/>
              <p:cNvGrpSpPr/>
              <p:nvPr/>
            </p:nvGrpSpPr>
            <p:grpSpPr bwMode="auto">
              <a:xfrm>
                <a:off x="735" y="1541"/>
                <a:ext cx="182" cy="164"/>
                <a:chOff x="735" y="1541"/>
                <a:chExt cx="182" cy="164"/>
              </a:xfrm>
            </p:grpSpPr>
            <p:sp>
              <p:nvSpPr>
                <p:cNvPr id="3250" name="Freeform 442"/>
                <p:cNvSpPr/>
                <p:nvPr/>
              </p:nvSpPr>
              <p:spPr bwMode="auto">
                <a:xfrm>
                  <a:off x="735" y="1541"/>
                  <a:ext cx="182" cy="164"/>
                </a:xfrm>
                <a:custGeom>
                  <a:avLst/>
                  <a:gdLst>
                    <a:gd name="T0" fmla="*/ 142 w 182"/>
                    <a:gd name="T1" fmla="*/ 20 h 164"/>
                    <a:gd name="T2" fmla="*/ 133 w 182"/>
                    <a:gd name="T3" fmla="*/ 17 h 164"/>
                    <a:gd name="T4" fmla="*/ 119 w 182"/>
                    <a:gd name="T5" fmla="*/ 14 h 164"/>
                    <a:gd name="T6" fmla="*/ 102 w 182"/>
                    <a:gd name="T7" fmla="*/ 3 h 164"/>
                    <a:gd name="T8" fmla="*/ 91 w 182"/>
                    <a:gd name="T9" fmla="*/ 0 h 164"/>
                    <a:gd name="T10" fmla="*/ 79 w 182"/>
                    <a:gd name="T11" fmla="*/ 0 h 164"/>
                    <a:gd name="T12" fmla="*/ 63 w 182"/>
                    <a:gd name="T13" fmla="*/ 2 h 164"/>
                    <a:gd name="T14" fmla="*/ 48 w 182"/>
                    <a:gd name="T15" fmla="*/ 12 h 164"/>
                    <a:gd name="T16" fmla="*/ 29 w 182"/>
                    <a:gd name="T17" fmla="*/ 19 h 164"/>
                    <a:gd name="T18" fmla="*/ 22 w 182"/>
                    <a:gd name="T19" fmla="*/ 25 h 164"/>
                    <a:gd name="T20" fmla="*/ 20 w 182"/>
                    <a:gd name="T21" fmla="*/ 31 h 164"/>
                    <a:gd name="T22" fmla="*/ 14 w 182"/>
                    <a:gd name="T23" fmla="*/ 43 h 164"/>
                    <a:gd name="T24" fmla="*/ 6 w 182"/>
                    <a:gd name="T25" fmla="*/ 54 h 164"/>
                    <a:gd name="T26" fmla="*/ 2 w 182"/>
                    <a:gd name="T27" fmla="*/ 75 h 164"/>
                    <a:gd name="T28" fmla="*/ 0 w 182"/>
                    <a:gd name="T29" fmla="*/ 90 h 164"/>
                    <a:gd name="T30" fmla="*/ 2 w 182"/>
                    <a:gd name="T31" fmla="*/ 106 h 164"/>
                    <a:gd name="T32" fmla="*/ 9 w 182"/>
                    <a:gd name="T33" fmla="*/ 113 h 164"/>
                    <a:gd name="T34" fmla="*/ 26 w 182"/>
                    <a:gd name="T35" fmla="*/ 107 h 164"/>
                    <a:gd name="T36" fmla="*/ 29 w 182"/>
                    <a:gd name="T37" fmla="*/ 115 h 164"/>
                    <a:gd name="T38" fmla="*/ 26 w 182"/>
                    <a:gd name="T39" fmla="*/ 127 h 164"/>
                    <a:gd name="T40" fmla="*/ 25 w 182"/>
                    <a:gd name="T41" fmla="*/ 137 h 164"/>
                    <a:gd name="T42" fmla="*/ 26 w 182"/>
                    <a:gd name="T43" fmla="*/ 146 h 164"/>
                    <a:gd name="T44" fmla="*/ 36 w 182"/>
                    <a:gd name="T45" fmla="*/ 152 h 164"/>
                    <a:gd name="T46" fmla="*/ 48 w 182"/>
                    <a:gd name="T47" fmla="*/ 157 h 164"/>
                    <a:gd name="T48" fmla="*/ 67 w 182"/>
                    <a:gd name="T49" fmla="*/ 161 h 164"/>
                    <a:gd name="T50" fmla="*/ 84 w 182"/>
                    <a:gd name="T51" fmla="*/ 163 h 164"/>
                    <a:gd name="T52" fmla="*/ 105 w 182"/>
                    <a:gd name="T53" fmla="*/ 163 h 164"/>
                    <a:gd name="T54" fmla="*/ 130 w 182"/>
                    <a:gd name="T55" fmla="*/ 158 h 164"/>
                    <a:gd name="T56" fmla="*/ 131 w 182"/>
                    <a:gd name="T57" fmla="*/ 149 h 164"/>
                    <a:gd name="T58" fmla="*/ 130 w 182"/>
                    <a:gd name="T59" fmla="*/ 140 h 164"/>
                    <a:gd name="T60" fmla="*/ 130 w 182"/>
                    <a:gd name="T61" fmla="*/ 126 h 164"/>
                    <a:gd name="T62" fmla="*/ 131 w 182"/>
                    <a:gd name="T63" fmla="*/ 106 h 164"/>
                    <a:gd name="T64" fmla="*/ 145 w 182"/>
                    <a:gd name="T65" fmla="*/ 124 h 164"/>
                    <a:gd name="T66" fmla="*/ 158 w 182"/>
                    <a:gd name="T67" fmla="*/ 127 h 164"/>
                    <a:gd name="T68" fmla="*/ 167 w 182"/>
                    <a:gd name="T69" fmla="*/ 130 h 164"/>
                    <a:gd name="T70" fmla="*/ 176 w 182"/>
                    <a:gd name="T71" fmla="*/ 126 h 164"/>
                    <a:gd name="T72" fmla="*/ 181 w 182"/>
                    <a:gd name="T73" fmla="*/ 115 h 164"/>
                    <a:gd name="T74" fmla="*/ 179 w 182"/>
                    <a:gd name="T75" fmla="*/ 99 h 164"/>
                    <a:gd name="T76" fmla="*/ 173 w 182"/>
                    <a:gd name="T77" fmla="*/ 92 h 164"/>
                    <a:gd name="T78" fmla="*/ 166 w 182"/>
                    <a:gd name="T79" fmla="*/ 79 h 164"/>
                    <a:gd name="T80" fmla="*/ 158 w 182"/>
                    <a:gd name="T81" fmla="*/ 53 h 164"/>
                    <a:gd name="T82" fmla="*/ 153 w 182"/>
                    <a:gd name="T83" fmla="*/ 42 h 164"/>
                    <a:gd name="T84" fmla="*/ 150 w 182"/>
                    <a:gd name="T85" fmla="*/ 31 h 164"/>
                    <a:gd name="T86" fmla="*/ 142 w 182"/>
                    <a:gd name="T87" fmla="*/ 20 h 1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2"/>
                    <a:gd name="T133" fmla="*/ 0 h 164"/>
                    <a:gd name="T134" fmla="*/ 182 w 182"/>
                    <a:gd name="T135" fmla="*/ 164 h 1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2" h="164">
                      <a:moveTo>
                        <a:pt x="142" y="20"/>
                      </a:moveTo>
                      <a:lnTo>
                        <a:pt x="133" y="17"/>
                      </a:lnTo>
                      <a:lnTo>
                        <a:pt x="119" y="14"/>
                      </a:lnTo>
                      <a:lnTo>
                        <a:pt x="102" y="3"/>
                      </a:lnTo>
                      <a:lnTo>
                        <a:pt x="91" y="0"/>
                      </a:lnTo>
                      <a:lnTo>
                        <a:pt x="79" y="0"/>
                      </a:lnTo>
                      <a:lnTo>
                        <a:pt x="63" y="2"/>
                      </a:lnTo>
                      <a:lnTo>
                        <a:pt x="48" y="12"/>
                      </a:lnTo>
                      <a:lnTo>
                        <a:pt x="29" y="19"/>
                      </a:lnTo>
                      <a:lnTo>
                        <a:pt x="22" y="25"/>
                      </a:lnTo>
                      <a:lnTo>
                        <a:pt x="20" y="31"/>
                      </a:lnTo>
                      <a:lnTo>
                        <a:pt x="14" y="43"/>
                      </a:lnTo>
                      <a:lnTo>
                        <a:pt x="6" y="54"/>
                      </a:lnTo>
                      <a:lnTo>
                        <a:pt x="2" y="75"/>
                      </a:lnTo>
                      <a:lnTo>
                        <a:pt x="0" y="90"/>
                      </a:lnTo>
                      <a:lnTo>
                        <a:pt x="2" y="106"/>
                      </a:lnTo>
                      <a:lnTo>
                        <a:pt x="9" y="113"/>
                      </a:lnTo>
                      <a:lnTo>
                        <a:pt x="26" y="107"/>
                      </a:lnTo>
                      <a:lnTo>
                        <a:pt x="29" y="115"/>
                      </a:lnTo>
                      <a:lnTo>
                        <a:pt x="26" y="127"/>
                      </a:lnTo>
                      <a:lnTo>
                        <a:pt x="25" y="137"/>
                      </a:lnTo>
                      <a:lnTo>
                        <a:pt x="26" y="146"/>
                      </a:lnTo>
                      <a:lnTo>
                        <a:pt x="36" y="152"/>
                      </a:lnTo>
                      <a:lnTo>
                        <a:pt x="48" y="157"/>
                      </a:lnTo>
                      <a:lnTo>
                        <a:pt x="67" y="161"/>
                      </a:lnTo>
                      <a:lnTo>
                        <a:pt x="84" y="163"/>
                      </a:lnTo>
                      <a:lnTo>
                        <a:pt x="105" y="163"/>
                      </a:lnTo>
                      <a:lnTo>
                        <a:pt x="130" y="158"/>
                      </a:lnTo>
                      <a:lnTo>
                        <a:pt x="131" y="149"/>
                      </a:lnTo>
                      <a:lnTo>
                        <a:pt x="130" y="140"/>
                      </a:lnTo>
                      <a:lnTo>
                        <a:pt x="130" y="126"/>
                      </a:lnTo>
                      <a:lnTo>
                        <a:pt x="131" y="106"/>
                      </a:lnTo>
                      <a:lnTo>
                        <a:pt x="145" y="124"/>
                      </a:lnTo>
                      <a:lnTo>
                        <a:pt x="158" y="127"/>
                      </a:lnTo>
                      <a:lnTo>
                        <a:pt x="167" y="130"/>
                      </a:lnTo>
                      <a:lnTo>
                        <a:pt x="176" y="126"/>
                      </a:lnTo>
                      <a:lnTo>
                        <a:pt x="181" y="115"/>
                      </a:lnTo>
                      <a:lnTo>
                        <a:pt x="179" y="99"/>
                      </a:lnTo>
                      <a:lnTo>
                        <a:pt x="173" y="92"/>
                      </a:lnTo>
                      <a:lnTo>
                        <a:pt x="166" y="79"/>
                      </a:lnTo>
                      <a:lnTo>
                        <a:pt x="158" y="53"/>
                      </a:lnTo>
                      <a:lnTo>
                        <a:pt x="153" y="42"/>
                      </a:lnTo>
                      <a:lnTo>
                        <a:pt x="150" y="31"/>
                      </a:lnTo>
                      <a:lnTo>
                        <a:pt x="142" y="20"/>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51" name="Freeform 443"/>
                <p:cNvSpPr/>
                <p:nvPr/>
              </p:nvSpPr>
              <p:spPr bwMode="auto">
                <a:xfrm>
                  <a:off x="746" y="1543"/>
                  <a:ext cx="167" cy="148"/>
                </a:xfrm>
                <a:custGeom>
                  <a:avLst/>
                  <a:gdLst>
                    <a:gd name="T0" fmla="*/ 131 w 167"/>
                    <a:gd name="T1" fmla="*/ 20 h 148"/>
                    <a:gd name="T2" fmla="*/ 144 w 167"/>
                    <a:gd name="T3" fmla="*/ 48 h 148"/>
                    <a:gd name="T4" fmla="*/ 157 w 167"/>
                    <a:gd name="T5" fmla="*/ 92 h 148"/>
                    <a:gd name="T6" fmla="*/ 159 w 167"/>
                    <a:gd name="T7" fmla="*/ 86 h 148"/>
                    <a:gd name="T8" fmla="*/ 165 w 167"/>
                    <a:gd name="T9" fmla="*/ 106 h 148"/>
                    <a:gd name="T10" fmla="*/ 143 w 167"/>
                    <a:gd name="T11" fmla="*/ 115 h 148"/>
                    <a:gd name="T12" fmla="*/ 124 w 167"/>
                    <a:gd name="T13" fmla="*/ 96 h 148"/>
                    <a:gd name="T14" fmla="*/ 134 w 167"/>
                    <a:gd name="T15" fmla="*/ 51 h 148"/>
                    <a:gd name="T16" fmla="*/ 131 w 167"/>
                    <a:gd name="T17" fmla="*/ 68 h 148"/>
                    <a:gd name="T18" fmla="*/ 122 w 167"/>
                    <a:gd name="T19" fmla="*/ 80 h 148"/>
                    <a:gd name="T20" fmla="*/ 122 w 167"/>
                    <a:gd name="T21" fmla="*/ 42 h 148"/>
                    <a:gd name="T22" fmla="*/ 122 w 167"/>
                    <a:gd name="T23" fmla="*/ 80 h 148"/>
                    <a:gd name="T24" fmla="*/ 118 w 167"/>
                    <a:gd name="T25" fmla="*/ 67 h 148"/>
                    <a:gd name="T26" fmla="*/ 119 w 167"/>
                    <a:gd name="T27" fmla="*/ 96 h 148"/>
                    <a:gd name="T28" fmla="*/ 119 w 167"/>
                    <a:gd name="T29" fmla="*/ 128 h 148"/>
                    <a:gd name="T30" fmla="*/ 96 w 167"/>
                    <a:gd name="T31" fmla="*/ 93 h 148"/>
                    <a:gd name="T32" fmla="*/ 116 w 167"/>
                    <a:gd name="T33" fmla="*/ 130 h 148"/>
                    <a:gd name="T34" fmla="*/ 112 w 167"/>
                    <a:gd name="T35" fmla="*/ 146 h 148"/>
                    <a:gd name="T36" fmla="*/ 86 w 167"/>
                    <a:gd name="T37" fmla="*/ 125 h 148"/>
                    <a:gd name="T38" fmla="*/ 93 w 167"/>
                    <a:gd name="T39" fmla="*/ 147 h 148"/>
                    <a:gd name="T40" fmla="*/ 63 w 167"/>
                    <a:gd name="T41" fmla="*/ 137 h 148"/>
                    <a:gd name="T42" fmla="*/ 60 w 167"/>
                    <a:gd name="T43" fmla="*/ 95 h 148"/>
                    <a:gd name="T44" fmla="*/ 60 w 167"/>
                    <a:gd name="T45" fmla="*/ 108 h 148"/>
                    <a:gd name="T46" fmla="*/ 61 w 167"/>
                    <a:gd name="T47" fmla="*/ 132 h 148"/>
                    <a:gd name="T48" fmla="*/ 54 w 167"/>
                    <a:gd name="T49" fmla="*/ 146 h 148"/>
                    <a:gd name="T50" fmla="*/ 38 w 167"/>
                    <a:gd name="T51" fmla="*/ 122 h 148"/>
                    <a:gd name="T52" fmla="*/ 36 w 167"/>
                    <a:gd name="T53" fmla="*/ 100 h 148"/>
                    <a:gd name="T54" fmla="*/ 36 w 167"/>
                    <a:gd name="T55" fmla="*/ 127 h 148"/>
                    <a:gd name="T56" fmla="*/ 32 w 167"/>
                    <a:gd name="T57" fmla="*/ 135 h 148"/>
                    <a:gd name="T58" fmla="*/ 23 w 167"/>
                    <a:gd name="T59" fmla="*/ 125 h 148"/>
                    <a:gd name="T60" fmla="*/ 29 w 167"/>
                    <a:gd name="T61" fmla="*/ 115 h 148"/>
                    <a:gd name="T62" fmla="*/ 32 w 167"/>
                    <a:gd name="T63" fmla="*/ 103 h 148"/>
                    <a:gd name="T64" fmla="*/ 28 w 167"/>
                    <a:gd name="T65" fmla="*/ 115 h 148"/>
                    <a:gd name="T66" fmla="*/ 29 w 167"/>
                    <a:gd name="T67" fmla="*/ 92 h 148"/>
                    <a:gd name="T68" fmla="*/ 32 w 167"/>
                    <a:gd name="T69" fmla="*/ 76 h 148"/>
                    <a:gd name="T70" fmla="*/ 23 w 167"/>
                    <a:gd name="T71" fmla="*/ 87 h 148"/>
                    <a:gd name="T72" fmla="*/ 33 w 167"/>
                    <a:gd name="T73" fmla="*/ 57 h 148"/>
                    <a:gd name="T74" fmla="*/ 28 w 167"/>
                    <a:gd name="T75" fmla="*/ 63 h 148"/>
                    <a:gd name="T76" fmla="*/ 20 w 167"/>
                    <a:gd name="T77" fmla="*/ 84 h 148"/>
                    <a:gd name="T78" fmla="*/ 22 w 167"/>
                    <a:gd name="T79" fmla="*/ 86 h 148"/>
                    <a:gd name="T80" fmla="*/ 9 w 167"/>
                    <a:gd name="T81" fmla="*/ 100 h 148"/>
                    <a:gd name="T82" fmla="*/ 1 w 167"/>
                    <a:gd name="T83" fmla="*/ 80 h 148"/>
                    <a:gd name="T84" fmla="*/ 6 w 167"/>
                    <a:gd name="T85" fmla="*/ 51 h 148"/>
                    <a:gd name="T86" fmla="*/ 16 w 167"/>
                    <a:gd name="T87" fmla="*/ 38 h 148"/>
                    <a:gd name="T88" fmla="*/ 29 w 167"/>
                    <a:gd name="T89" fmla="*/ 17 h 148"/>
                    <a:gd name="T90" fmla="*/ 51 w 167"/>
                    <a:gd name="T91" fmla="*/ 9 h 148"/>
                    <a:gd name="T92" fmla="*/ 86 w 167"/>
                    <a:gd name="T93" fmla="*/ 6 h 148"/>
                    <a:gd name="T94" fmla="*/ 74 w 167"/>
                    <a:gd name="T95" fmla="*/ 1 h 148"/>
                    <a:gd name="T96" fmla="*/ 96 w 167"/>
                    <a:gd name="T97" fmla="*/ 4 h 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7"/>
                    <a:gd name="T148" fmla="*/ 0 h 148"/>
                    <a:gd name="T149" fmla="*/ 167 w 167"/>
                    <a:gd name="T150" fmla="*/ 148 h 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7" h="148">
                      <a:moveTo>
                        <a:pt x="111" y="15"/>
                      </a:moveTo>
                      <a:lnTo>
                        <a:pt x="124" y="17"/>
                      </a:lnTo>
                      <a:lnTo>
                        <a:pt x="131" y="20"/>
                      </a:lnTo>
                      <a:lnTo>
                        <a:pt x="137" y="28"/>
                      </a:lnTo>
                      <a:lnTo>
                        <a:pt x="138" y="35"/>
                      </a:lnTo>
                      <a:lnTo>
                        <a:pt x="144" y="48"/>
                      </a:lnTo>
                      <a:lnTo>
                        <a:pt x="151" y="76"/>
                      </a:lnTo>
                      <a:lnTo>
                        <a:pt x="157" y="83"/>
                      </a:lnTo>
                      <a:lnTo>
                        <a:pt x="157" y="92"/>
                      </a:lnTo>
                      <a:lnTo>
                        <a:pt x="157" y="99"/>
                      </a:lnTo>
                      <a:lnTo>
                        <a:pt x="160" y="90"/>
                      </a:lnTo>
                      <a:lnTo>
                        <a:pt x="159" y="86"/>
                      </a:lnTo>
                      <a:lnTo>
                        <a:pt x="163" y="92"/>
                      </a:lnTo>
                      <a:lnTo>
                        <a:pt x="166" y="96"/>
                      </a:lnTo>
                      <a:lnTo>
                        <a:pt x="165" y="106"/>
                      </a:lnTo>
                      <a:lnTo>
                        <a:pt x="162" y="115"/>
                      </a:lnTo>
                      <a:lnTo>
                        <a:pt x="156" y="116"/>
                      </a:lnTo>
                      <a:lnTo>
                        <a:pt x="143" y="115"/>
                      </a:lnTo>
                      <a:lnTo>
                        <a:pt x="137" y="112"/>
                      </a:lnTo>
                      <a:lnTo>
                        <a:pt x="130" y="103"/>
                      </a:lnTo>
                      <a:lnTo>
                        <a:pt x="124" y="96"/>
                      </a:lnTo>
                      <a:lnTo>
                        <a:pt x="130" y="80"/>
                      </a:lnTo>
                      <a:lnTo>
                        <a:pt x="133" y="71"/>
                      </a:lnTo>
                      <a:lnTo>
                        <a:pt x="134" y="51"/>
                      </a:lnTo>
                      <a:lnTo>
                        <a:pt x="133" y="42"/>
                      </a:lnTo>
                      <a:lnTo>
                        <a:pt x="131" y="55"/>
                      </a:lnTo>
                      <a:lnTo>
                        <a:pt x="131" y="68"/>
                      </a:lnTo>
                      <a:lnTo>
                        <a:pt x="127" y="80"/>
                      </a:lnTo>
                      <a:lnTo>
                        <a:pt x="122" y="93"/>
                      </a:lnTo>
                      <a:lnTo>
                        <a:pt x="122" y="80"/>
                      </a:lnTo>
                      <a:lnTo>
                        <a:pt x="125" y="64"/>
                      </a:lnTo>
                      <a:lnTo>
                        <a:pt x="125" y="54"/>
                      </a:lnTo>
                      <a:lnTo>
                        <a:pt x="122" y="42"/>
                      </a:lnTo>
                      <a:lnTo>
                        <a:pt x="122" y="58"/>
                      </a:lnTo>
                      <a:lnTo>
                        <a:pt x="122" y="73"/>
                      </a:lnTo>
                      <a:lnTo>
                        <a:pt x="122" y="80"/>
                      </a:lnTo>
                      <a:lnTo>
                        <a:pt x="119" y="64"/>
                      </a:lnTo>
                      <a:lnTo>
                        <a:pt x="116" y="51"/>
                      </a:lnTo>
                      <a:lnTo>
                        <a:pt x="118" y="67"/>
                      </a:lnTo>
                      <a:lnTo>
                        <a:pt x="119" y="77"/>
                      </a:lnTo>
                      <a:lnTo>
                        <a:pt x="121" y="87"/>
                      </a:lnTo>
                      <a:lnTo>
                        <a:pt x="119" y="96"/>
                      </a:lnTo>
                      <a:lnTo>
                        <a:pt x="118" y="109"/>
                      </a:lnTo>
                      <a:lnTo>
                        <a:pt x="118" y="119"/>
                      </a:lnTo>
                      <a:lnTo>
                        <a:pt x="119" y="128"/>
                      </a:lnTo>
                      <a:lnTo>
                        <a:pt x="112" y="121"/>
                      </a:lnTo>
                      <a:lnTo>
                        <a:pt x="105" y="106"/>
                      </a:lnTo>
                      <a:lnTo>
                        <a:pt x="96" y="93"/>
                      </a:lnTo>
                      <a:lnTo>
                        <a:pt x="102" y="108"/>
                      </a:lnTo>
                      <a:lnTo>
                        <a:pt x="109" y="124"/>
                      </a:lnTo>
                      <a:lnTo>
                        <a:pt x="116" y="130"/>
                      </a:lnTo>
                      <a:lnTo>
                        <a:pt x="119" y="134"/>
                      </a:lnTo>
                      <a:lnTo>
                        <a:pt x="119" y="140"/>
                      </a:lnTo>
                      <a:lnTo>
                        <a:pt x="112" y="146"/>
                      </a:lnTo>
                      <a:lnTo>
                        <a:pt x="105" y="144"/>
                      </a:lnTo>
                      <a:lnTo>
                        <a:pt x="96" y="140"/>
                      </a:lnTo>
                      <a:lnTo>
                        <a:pt x="86" y="125"/>
                      </a:lnTo>
                      <a:lnTo>
                        <a:pt x="92" y="140"/>
                      </a:lnTo>
                      <a:lnTo>
                        <a:pt x="102" y="146"/>
                      </a:lnTo>
                      <a:lnTo>
                        <a:pt x="93" y="147"/>
                      </a:lnTo>
                      <a:lnTo>
                        <a:pt x="71" y="146"/>
                      </a:lnTo>
                      <a:lnTo>
                        <a:pt x="66" y="143"/>
                      </a:lnTo>
                      <a:lnTo>
                        <a:pt x="63" y="137"/>
                      </a:lnTo>
                      <a:lnTo>
                        <a:pt x="64" y="122"/>
                      </a:lnTo>
                      <a:lnTo>
                        <a:pt x="64" y="112"/>
                      </a:lnTo>
                      <a:lnTo>
                        <a:pt x="60" y="95"/>
                      </a:lnTo>
                      <a:lnTo>
                        <a:pt x="52" y="84"/>
                      </a:lnTo>
                      <a:lnTo>
                        <a:pt x="58" y="96"/>
                      </a:lnTo>
                      <a:lnTo>
                        <a:pt x="60" y="108"/>
                      </a:lnTo>
                      <a:lnTo>
                        <a:pt x="61" y="115"/>
                      </a:lnTo>
                      <a:lnTo>
                        <a:pt x="61" y="125"/>
                      </a:lnTo>
                      <a:lnTo>
                        <a:pt x="61" y="132"/>
                      </a:lnTo>
                      <a:lnTo>
                        <a:pt x="61" y="138"/>
                      </a:lnTo>
                      <a:lnTo>
                        <a:pt x="66" y="146"/>
                      </a:lnTo>
                      <a:lnTo>
                        <a:pt x="54" y="146"/>
                      </a:lnTo>
                      <a:lnTo>
                        <a:pt x="42" y="140"/>
                      </a:lnTo>
                      <a:lnTo>
                        <a:pt x="39" y="135"/>
                      </a:lnTo>
                      <a:lnTo>
                        <a:pt x="38" y="122"/>
                      </a:lnTo>
                      <a:lnTo>
                        <a:pt x="39" y="109"/>
                      </a:lnTo>
                      <a:lnTo>
                        <a:pt x="39" y="106"/>
                      </a:lnTo>
                      <a:lnTo>
                        <a:pt x="36" y="100"/>
                      </a:lnTo>
                      <a:lnTo>
                        <a:pt x="36" y="111"/>
                      </a:lnTo>
                      <a:lnTo>
                        <a:pt x="35" y="118"/>
                      </a:lnTo>
                      <a:lnTo>
                        <a:pt x="36" y="127"/>
                      </a:lnTo>
                      <a:lnTo>
                        <a:pt x="36" y="134"/>
                      </a:lnTo>
                      <a:lnTo>
                        <a:pt x="39" y="140"/>
                      </a:lnTo>
                      <a:lnTo>
                        <a:pt x="32" y="135"/>
                      </a:lnTo>
                      <a:lnTo>
                        <a:pt x="28" y="131"/>
                      </a:lnTo>
                      <a:lnTo>
                        <a:pt x="25" y="131"/>
                      </a:lnTo>
                      <a:lnTo>
                        <a:pt x="23" y="125"/>
                      </a:lnTo>
                      <a:lnTo>
                        <a:pt x="29" y="118"/>
                      </a:lnTo>
                      <a:lnTo>
                        <a:pt x="33" y="109"/>
                      </a:lnTo>
                      <a:lnTo>
                        <a:pt x="29" y="115"/>
                      </a:lnTo>
                      <a:lnTo>
                        <a:pt x="26" y="119"/>
                      </a:lnTo>
                      <a:lnTo>
                        <a:pt x="29" y="112"/>
                      </a:lnTo>
                      <a:lnTo>
                        <a:pt x="32" y="103"/>
                      </a:lnTo>
                      <a:lnTo>
                        <a:pt x="32" y="98"/>
                      </a:lnTo>
                      <a:lnTo>
                        <a:pt x="29" y="103"/>
                      </a:lnTo>
                      <a:lnTo>
                        <a:pt x="28" y="115"/>
                      </a:lnTo>
                      <a:lnTo>
                        <a:pt x="28" y="100"/>
                      </a:lnTo>
                      <a:lnTo>
                        <a:pt x="26" y="98"/>
                      </a:lnTo>
                      <a:lnTo>
                        <a:pt x="29" y="92"/>
                      </a:lnTo>
                      <a:lnTo>
                        <a:pt x="32" y="83"/>
                      </a:lnTo>
                      <a:lnTo>
                        <a:pt x="35" y="68"/>
                      </a:lnTo>
                      <a:lnTo>
                        <a:pt x="32" y="76"/>
                      </a:lnTo>
                      <a:lnTo>
                        <a:pt x="28" y="89"/>
                      </a:lnTo>
                      <a:lnTo>
                        <a:pt x="25" y="96"/>
                      </a:lnTo>
                      <a:lnTo>
                        <a:pt x="23" y="87"/>
                      </a:lnTo>
                      <a:lnTo>
                        <a:pt x="26" y="76"/>
                      </a:lnTo>
                      <a:lnTo>
                        <a:pt x="29" y="65"/>
                      </a:lnTo>
                      <a:lnTo>
                        <a:pt x="33" y="57"/>
                      </a:lnTo>
                      <a:lnTo>
                        <a:pt x="36" y="47"/>
                      </a:lnTo>
                      <a:lnTo>
                        <a:pt x="32" y="54"/>
                      </a:lnTo>
                      <a:lnTo>
                        <a:pt x="28" y="63"/>
                      </a:lnTo>
                      <a:lnTo>
                        <a:pt x="26" y="67"/>
                      </a:lnTo>
                      <a:lnTo>
                        <a:pt x="25" y="77"/>
                      </a:lnTo>
                      <a:lnTo>
                        <a:pt x="20" y="84"/>
                      </a:lnTo>
                      <a:lnTo>
                        <a:pt x="12" y="92"/>
                      </a:lnTo>
                      <a:lnTo>
                        <a:pt x="19" y="89"/>
                      </a:lnTo>
                      <a:lnTo>
                        <a:pt x="22" y="86"/>
                      </a:lnTo>
                      <a:lnTo>
                        <a:pt x="23" y="96"/>
                      </a:lnTo>
                      <a:lnTo>
                        <a:pt x="13" y="98"/>
                      </a:lnTo>
                      <a:lnTo>
                        <a:pt x="9" y="100"/>
                      </a:lnTo>
                      <a:lnTo>
                        <a:pt x="1" y="96"/>
                      </a:lnTo>
                      <a:lnTo>
                        <a:pt x="0" y="86"/>
                      </a:lnTo>
                      <a:lnTo>
                        <a:pt x="1" y="80"/>
                      </a:lnTo>
                      <a:lnTo>
                        <a:pt x="1" y="76"/>
                      </a:lnTo>
                      <a:lnTo>
                        <a:pt x="3" y="64"/>
                      </a:lnTo>
                      <a:lnTo>
                        <a:pt x="6" y="51"/>
                      </a:lnTo>
                      <a:lnTo>
                        <a:pt x="9" y="49"/>
                      </a:lnTo>
                      <a:lnTo>
                        <a:pt x="12" y="44"/>
                      </a:lnTo>
                      <a:lnTo>
                        <a:pt x="16" y="38"/>
                      </a:lnTo>
                      <a:lnTo>
                        <a:pt x="19" y="29"/>
                      </a:lnTo>
                      <a:lnTo>
                        <a:pt x="20" y="23"/>
                      </a:lnTo>
                      <a:lnTo>
                        <a:pt x="29" y="17"/>
                      </a:lnTo>
                      <a:lnTo>
                        <a:pt x="36" y="15"/>
                      </a:lnTo>
                      <a:lnTo>
                        <a:pt x="48" y="12"/>
                      </a:lnTo>
                      <a:lnTo>
                        <a:pt x="51" y="9"/>
                      </a:lnTo>
                      <a:lnTo>
                        <a:pt x="58" y="6"/>
                      </a:lnTo>
                      <a:lnTo>
                        <a:pt x="70" y="6"/>
                      </a:lnTo>
                      <a:lnTo>
                        <a:pt x="86" y="6"/>
                      </a:lnTo>
                      <a:lnTo>
                        <a:pt x="58" y="1"/>
                      </a:lnTo>
                      <a:lnTo>
                        <a:pt x="61" y="0"/>
                      </a:lnTo>
                      <a:lnTo>
                        <a:pt x="74" y="1"/>
                      </a:lnTo>
                      <a:lnTo>
                        <a:pt x="86" y="0"/>
                      </a:lnTo>
                      <a:lnTo>
                        <a:pt x="92" y="1"/>
                      </a:lnTo>
                      <a:lnTo>
                        <a:pt x="96" y="4"/>
                      </a:lnTo>
                      <a:lnTo>
                        <a:pt x="102" y="9"/>
                      </a:lnTo>
                      <a:lnTo>
                        <a:pt x="111" y="15"/>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52" name="Freeform 444"/>
                <p:cNvSpPr/>
                <p:nvPr/>
              </p:nvSpPr>
              <p:spPr bwMode="auto">
                <a:xfrm>
                  <a:off x="820" y="1570"/>
                  <a:ext cx="17" cy="60"/>
                </a:xfrm>
                <a:custGeom>
                  <a:avLst/>
                  <a:gdLst>
                    <a:gd name="T0" fmla="*/ 2 w 17"/>
                    <a:gd name="T1" fmla="*/ 0 h 60"/>
                    <a:gd name="T2" fmla="*/ 2 w 17"/>
                    <a:gd name="T3" fmla="*/ 21 h 60"/>
                    <a:gd name="T4" fmla="*/ 8 w 17"/>
                    <a:gd name="T5" fmla="*/ 39 h 60"/>
                    <a:gd name="T6" fmla="*/ 16 w 17"/>
                    <a:gd name="T7" fmla="*/ 59 h 60"/>
                    <a:gd name="T8" fmla="*/ 6 w 17"/>
                    <a:gd name="T9" fmla="*/ 43 h 60"/>
                    <a:gd name="T10" fmla="*/ 2 w 17"/>
                    <a:gd name="T11" fmla="*/ 29 h 60"/>
                    <a:gd name="T12" fmla="*/ 0 w 17"/>
                    <a:gd name="T13" fmla="*/ 17 h 60"/>
                    <a:gd name="T14" fmla="*/ 2 w 17"/>
                    <a:gd name="T15" fmla="*/ 0 h 60"/>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60"/>
                    <a:gd name="T26" fmla="*/ 17 w 17"/>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60">
                      <a:moveTo>
                        <a:pt x="2" y="0"/>
                      </a:moveTo>
                      <a:lnTo>
                        <a:pt x="2" y="21"/>
                      </a:lnTo>
                      <a:lnTo>
                        <a:pt x="8" y="39"/>
                      </a:lnTo>
                      <a:lnTo>
                        <a:pt x="16" y="59"/>
                      </a:lnTo>
                      <a:lnTo>
                        <a:pt x="6" y="43"/>
                      </a:lnTo>
                      <a:lnTo>
                        <a:pt x="2" y="29"/>
                      </a:lnTo>
                      <a:lnTo>
                        <a:pt x="0" y="17"/>
                      </a:lnTo>
                      <a:lnTo>
                        <a:pt x="2"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53" name="Freeform 445"/>
                <p:cNvSpPr/>
                <p:nvPr/>
              </p:nvSpPr>
              <p:spPr bwMode="auto">
                <a:xfrm>
                  <a:off x="843" y="1559"/>
                  <a:ext cx="17" cy="70"/>
                </a:xfrm>
                <a:custGeom>
                  <a:avLst/>
                  <a:gdLst>
                    <a:gd name="T0" fmla="*/ 0 w 17"/>
                    <a:gd name="T1" fmla="*/ 0 h 70"/>
                    <a:gd name="T2" fmla="*/ 2 w 17"/>
                    <a:gd name="T3" fmla="*/ 18 h 70"/>
                    <a:gd name="T4" fmla="*/ 5 w 17"/>
                    <a:gd name="T5" fmla="*/ 39 h 70"/>
                    <a:gd name="T6" fmla="*/ 9 w 17"/>
                    <a:gd name="T7" fmla="*/ 54 h 70"/>
                    <a:gd name="T8" fmla="*/ 16 w 17"/>
                    <a:gd name="T9" fmla="*/ 69 h 70"/>
                    <a:gd name="T10" fmla="*/ 5 w 17"/>
                    <a:gd name="T11" fmla="*/ 51 h 70"/>
                    <a:gd name="T12" fmla="*/ 2 w 17"/>
                    <a:gd name="T13" fmla="*/ 37 h 70"/>
                    <a:gd name="T14" fmla="*/ 2 w 17"/>
                    <a:gd name="T15" fmla="*/ 27 h 70"/>
                    <a:gd name="T16" fmla="*/ 0 w 17"/>
                    <a:gd name="T17" fmla="*/ 0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70"/>
                    <a:gd name="T29" fmla="*/ 17 w 17"/>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70">
                      <a:moveTo>
                        <a:pt x="0" y="0"/>
                      </a:moveTo>
                      <a:lnTo>
                        <a:pt x="2" y="18"/>
                      </a:lnTo>
                      <a:lnTo>
                        <a:pt x="5" y="39"/>
                      </a:lnTo>
                      <a:lnTo>
                        <a:pt x="9" y="54"/>
                      </a:lnTo>
                      <a:lnTo>
                        <a:pt x="16" y="69"/>
                      </a:lnTo>
                      <a:lnTo>
                        <a:pt x="5" y="51"/>
                      </a:lnTo>
                      <a:lnTo>
                        <a:pt x="2" y="37"/>
                      </a:lnTo>
                      <a:lnTo>
                        <a:pt x="2" y="27"/>
                      </a:lnTo>
                      <a:lnTo>
                        <a:pt x="0"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54" name="Freeform 446"/>
                <p:cNvSpPr/>
                <p:nvPr/>
              </p:nvSpPr>
              <p:spPr bwMode="auto">
                <a:xfrm>
                  <a:off x="886" y="1629"/>
                  <a:ext cx="17" cy="23"/>
                </a:xfrm>
                <a:custGeom>
                  <a:avLst/>
                  <a:gdLst>
                    <a:gd name="T0" fmla="*/ 0 w 17"/>
                    <a:gd name="T1" fmla="*/ 0 h 23"/>
                    <a:gd name="T2" fmla="*/ 0 w 17"/>
                    <a:gd name="T3" fmla="*/ 9 h 23"/>
                    <a:gd name="T4" fmla="*/ 0 w 17"/>
                    <a:gd name="T5" fmla="*/ 19 h 23"/>
                    <a:gd name="T6" fmla="*/ 16 w 17"/>
                    <a:gd name="T7" fmla="*/ 22 h 23"/>
                    <a:gd name="T8" fmla="*/ 0 w 17"/>
                    <a:gd name="T9" fmla="*/ 13 h 23"/>
                    <a:gd name="T10" fmla="*/ 0 w 17"/>
                    <a:gd name="T11" fmla="*/ 0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0"/>
                      </a:moveTo>
                      <a:lnTo>
                        <a:pt x="0" y="9"/>
                      </a:lnTo>
                      <a:lnTo>
                        <a:pt x="0" y="19"/>
                      </a:lnTo>
                      <a:lnTo>
                        <a:pt x="16" y="22"/>
                      </a:lnTo>
                      <a:lnTo>
                        <a:pt x="0" y="13"/>
                      </a:lnTo>
                      <a:lnTo>
                        <a:pt x="0"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55" name="Freeform 447"/>
                <p:cNvSpPr/>
                <p:nvPr/>
              </p:nvSpPr>
              <p:spPr bwMode="auto">
                <a:xfrm>
                  <a:off x="894" y="1595"/>
                  <a:ext cx="17" cy="48"/>
                </a:xfrm>
                <a:custGeom>
                  <a:avLst/>
                  <a:gdLst>
                    <a:gd name="T0" fmla="*/ 0 w 17"/>
                    <a:gd name="T1" fmla="*/ 0 h 48"/>
                    <a:gd name="T2" fmla="*/ 5 w 17"/>
                    <a:gd name="T3" fmla="*/ 14 h 48"/>
                    <a:gd name="T4" fmla="*/ 10 w 17"/>
                    <a:gd name="T5" fmla="*/ 29 h 48"/>
                    <a:gd name="T6" fmla="*/ 10 w 17"/>
                    <a:gd name="T7" fmla="*/ 37 h 48"/>
                    <a:gd name="T8" fmla="*/ 10 w 17"/>
                    <a:gd name="T9" fmla="*/ 47 h 48"/>
                    <a:gd name="T10" fmla="*/ 16 w 17"/>
                    <a:gd name="T11" fmla="*/ 35 h 48"/>
                    <a:gd name="T12" fmla="*/ 16 w 17"/>
                    <a:gd name="T13" fmla="*/ 25 h 48"/>
                    <a:gd name="T14" fmla="*/ 10 w 17"/>
                    <a:gd name="T15" fmla="*/ 16 h 48"/>
                    <a:gd name="T16" fmla="*/ 0 w 17"/>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8"/>
                    <a:gd name="T29" fmla="*/ 17 w 17"/>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8">
                      <a:moveTo>
                        <a:pt x="0" y="0"/>
                      </a:moveTo>
                      <a:lnTo>
                        <a:pt x="5" y="14"/>
                      </a:lnTo>
                      <a:lnTo>
                        <a:pt x="10" y="29"/>
                      </a:lnTo>
                      <a:lnTo>
                        <a:pt x="10" y="37"/>
                      </a:lnTo>
                      <a:lnTo>
                        <a:pt x="10" y="47"/>
                      </a:lnTo>
                      <a:lnTo>
                        <a:pt x="16" y="35"/>
                      </a:lnTo>
                      <a:lnTo>
                        <a:pt x="16" y="25"/>
                      </a:lnTo>
                      <a:lnTo>
                        <a:pt x="10" y="16"/>
                      </a:lnTo>
                      <a:lnTo>
                        <a:pt x="0"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56" name="Freeform 448"/>
                <p:cNvSpPr/>
                <p:nvPr/>
              </p:nvSpPr>
              <p:spPr bwMode="auto">
                <a:xfrm>
                  <a:off x="864" y="1563"/>
                  <a:ext cx="17" cy="29"/>
                </a:xfrm>
                <a:custGeom>
                  <a:avLst/>
                  <a:gdLst>
                    <a:gd name="T0" fmla="*/ 0 w 17"/>
                    <a:gd name="T1" fmla="*/ 0 h 29"/>
                    <a:gd name="T2" fmla="*/ 9 w 17"/>
                    <a:gd name="T3" fmla="*/ 8 h 29"/>
                    <a:gd name="T4" fmla="*/ 16 w 17"/>
                    <a:gd name="T5" fmla="*/ 15 h 29"/>
                    <a:gd name="T6" fmla="*/ 16 w 17"/>
                    <a:gd name="T7" fmla="*/ 28 h 29"/>
                    <a:gd name="T8" fmla="*/ 6 w 17"/>
                    <a:gd name="T9" fmla="*/ 14 h 29"/>
                    <a:gd name="T10" fmla="*/ 0 w 17"/>
                    <a:gd name="T11" fmla="*/ 8 h 29"/>
                    <a:gd name="T12" fmla="*/ 0 w 17"/>
                    <a:gd name="T13" fmla="*/ 0 h 29"/>
                    <a:gd name="T14" fmla="*/ 0 60000 65536"/>
                    <a:gd name="T15" fmla="*/ 0 60000 65536"/>
                    <a:gd name="T16" fmla="*/ 0 60000 65536"/>
                    <a:gd name="T17" fmla="*/ 0 60000 65536"/>
                    <a:gd name="T18" fmla="*/ 0 60000 65536"/>
                    <a:gd name="T19" fmla="*/ 0 60000 65536"/>
                    <a:gd name="T20" fmla="*/ 0 60000 65536"/>
                    <a:gd name="T21" fmla="*/ 0 w 17"/>
                    <a:gd name="T22" fmla="*/ 0 h 29"/>
                    <a:gd name="T23" fmla="*/ 17 w 17"/>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9">
                      <a:moveTo>
                        <a:pt x="0" y="0"/>
                      </a:moveTo>
                      <a:lnTo>
                        <a:pt x="9" y="8"/>
                      </a:lnTo>
                      <a:lnTo>
                        <a:pt x="16" y="15"/>
                      </a:lnTo>
                      <a:lnTo>
                        <a:pt x="16" y="28"/>
                      </a:lnTo>
                      <a:lnTo>
                        <a:pt x="6" y="14"/>
                      </a:lnTo>
                      <a:lnTo>
                        <a:pt x="0" y="8"/>
                      </a:lnTo>
                      <a:lnTo>
                        <a:pt x="0"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57" name="Freeform 449"/>
                <p:cNvSpPr/>
                <p:nvPr/>
              </p:nvSpPr>
              <p:spPr bwMode="auto">
                <a:xfrm>
                  <a:off x="858" y="1580"/>
                  <a:ext cx="17" cy="34"/>
                </a:xfrm>
                <a:custGeom>
                  <a:avLst/>
                  <a:gdLst>
                    <a:gd name="T0" fmla="*/ 16 w 17"/>
                    <a:gd name="T1" fmla="*/ 33 h 34"/>
                    <a:gd name="T2" fmla="*/ 0 w 17"/>
                    <a:gd name="T3" fmla="*/ 21 h 34"/>
                    <a:gd name="T4" fmla="*/ 0 w 17"/>
                    <a:gd name="T5" fmla="*/ 10 h 34"/>
                    <a:gd name="T6" fmla="*/ 0 w 17"/>
                    <a:gd name="T7" fmla="*/ 0 h 34"/>
                    <a:gd name="T8" fmla="*/ 0 w 17"/>
                    <a:gd name="T9" fmla="*/ 16 h 34"/>
                    <a:gd name="T10" fmla="*/ 0 w 17"/>
                    <a:gd name="T11" fmla="*/ 26 h 34"/>
                    <a:gd name="T12" fmla="*/ 16 w 17"/>
                    <a:gd name="T13" fmla="*/ 33 h 34"/>
                    <a:gd name="T14" fmla="*/ 0 60000 65536"/>
                    <a:gd name="T15" fmla="*/ 0 60000 65536"/>
                    <a:gd name="T16" fmla="*/ 0 60000 65536"/>
                    <a:gd name="T17" fmla="*/ 0 60000 65536"/>
                    <a:gd name="T18" fmla="*/ 0 60000 65536"/>
                    <a:gd name="T19" fmla="*/ 0 60000 65536"/>
                    <a:gd name="T20" fmla="*/ 0 60000 65536"/>
                    <a:gd name="T21" fmla="*/ 0 w 17"/>
                    <a:gd name="T22" fmla="*/ 0 h 34"/>
                    <a:gd name="T23" fmla="*/ 17 w 1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4">
                      <a:moveTo>
                        <a:pt x="16" y="33"/>
                      </a:moveTo>
                      <a:lnTo>
                        <a:pt x="0" y="21"/>
                      </a:lnTo>
                      <a:lnTo>
                        <a:pt x="0" y="10"/>
                      </a:lnTo>
                      <a:lnTo>
                        <a:pt x="0" y="0"/>
                      </a:lnTo>
                      <a:lnTo>
                        <a:pt x="0" y="16"/>
                      </a:lnTo>
                      <a:lnTo>
                        <a:pt x="0" y="26"/>
                      </a:lnTo>
                      <a:lnTo>
                        <a:pt x="16" y="33"/>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58" name="Freeform 450"/>
                <p:cNvSpPr/>
                <p:nvPr/>
              </p:nvSpPr>
              <p:spPr bwMode="auto">
                <a:xfrm>
                  <a:off x="848" y="1625"/>
                  <a:ext cx="17" cy="27"/>
                </a:xfrm>
                <a:custGeom>
                  <a:avLst/>
                  <a:gdLst>
                    <a:gd name="T0" fmla="*/ 0 w 17"/>
                    <a:gd name="T1" fmla="*/ 0 h 27"/>
                    <a:gd name="T2" fmla="*/ 3 w 17"/>
                    <a:gd name="T3" fmla="*/ 6 h 27"/>
                    <a:gd name="T4" fmla="*/ 8 w 17"/>
                    <a:gd name="T5" fmla="*/ 11 h 27"/>
                    <a:gd name="T6" fmla="*/ 12 w 17"/>
                    <a:gd name="T7" fmla="*/ 19 h 27"/>
                    <a:gd name="T8" fmla="*/ 16 w 17"/>
                    <a:gd name="T9" fmla="*/ 26 h 27"/>
                    <a:gd name="T10" fmla="*/ 10 w 17"/>
                    <a:gd name="T11" fmla="*/ 17 h 27"/>
                    <a:gd name="T12" fmla="*/ 3 w 17"/>
                    <a:gd name="T13" fmla="*/ 9 h 27"/>
                    <a:gd name="T14" fmla="*/ 0 w 17"/>
                    <a:gd name="T15" fmla="*/ 0 h 2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7"/>
                    <a:gd name="T26" fmla="*/ 17 w 17"/>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7">
                      <a:moveTo>
                        <a:pt x="0" y="0"/>
                      </a:moveTo>
                      <a:lnTo>
                        <a:pt x="3" y="6"/>
                      </a:lnTo>
                      <a:lnTo>
                        <a:pt x="8" y="11"/>
                      </a:lnTo>
                      <a:lnTo>
                        <a:pt x="12" y="19"/>
                      </a:lnTo>
                      <a:lnTo>
                        <a:pt x="16" y="26"/>
                      </a:lnTo>
                      <a:lnTo>
                        <a:pt x="10" y="17"/>
                      </a:lnTo>
                      <a:lnTo>
                        <a:pt x="3" y="9"/>
                      </a:lnTo>
                      <a:lnTo>
                        <a:pt x="0"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59" name="Freeform 451"/>
                <p:cNvSpPr/>
                <p:nvPr/>
              </p:nvSpPr>
              <p:spPr bwMode="auto">
                <a:xfrm>
                  <a:off x="798" y="1593"/>
                  <a:ext cx="20" cy="76"/>
                </a:xfrm>
                <a:custGeom>
                  <a:avLst/>
                  <a:gdLst>
                    <a:gd name="T0" fmla="*/ 19 w 20"/>
                    <a:gd name="T1" fmla="*/ 75 h 76"/>
                    <a:gd name="T2" fmla="*/ 14 w 20"/>
                    <a:gd name="T3" fmla="*/ 56 h 76"/>
                    <a:gd name="T4" fmla="*/ 12 w 20"/>
                    <a:gd name="T5" fmla="*/ 41 h 76"/>
                    <a:gd name="T6" fmla="*/ 6 w 20"/>
                    <a:gd name="T7" fmla="*/ 29 h 76"/>
                    <a:gd name="T8" fmla="*/ 0 w 20"/>
                    <a:gd name="T9" fmla="*/ 10 h 76"/>
                    <a:gd name="T10" fmla="*/ 0 w 20"/>
                    <a:gd name="T11" fmla="*/ 0 h 76"/>
                    <a:gd name="T12" fmla="*/ 7 w 20"/>
                    <a:gd name="T13" fmla="*/ 26 h 76"/>
                    <a:gd name="T14" fmla="*/ 14 w 20"/>
                    <a:gd name="T15" fmla="*/ 42 h 76"/>
                    <a:gd name="T16" fmla="*/ 14 w 20"/>
                    <a:gd name="T17" fmla="*/ 55 h 76"/>
                    <a:gd name="T18" fmla="*/ 19 w 20"/>
                    <a:gd name="T19" fmla="*/ 75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76"/>
                    <a:gd name="T32" fmla="*/ 20 w 20"/>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76">
                      <a:moveTo>
                        <a:pt x="19" y="75"/>
                      </a:moveTo>
                      <a:lnTo>
                        <a:pt x="14" y="56"/>
                      </a:lnTo>
                      <a:lnTo>
                        <a:pt x="12" y="41"/>
                      </a:lnTo>
                      <a:lnTo>
                        <a:pt x="6" y="29"/>
                      </a:lnTo>
                      <a:lnTo>
                        <a:pt x="0" y="10"/>
                      </a:lnTo>
                      <a:lnTo>
                        <a:pt x="0" y="0"/>
                      </a:lnTo>
                      <a:lnTo>
                        <a:pt x="7" y="26"/>
                      </a:lnTo>
                      <a:lnTo>
                        <a:pt x="14" y="42"/>
                      </a:lnTo>
                      <a:lnTo>
                        <a:pt x="14" y="55"/>
                      </a:lnTo>
                      <a:lnTo>
                        <a:pt x="19" y="75"/>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60" name="Freeform 452"/>
                <p:cNvSpPr/>
                <p:nvPr/>
              </p:nvSpPr>
              <p:spPr bwMode="auto">
                <a:xfrm>
                  <a:off x="770" y="1575"/>
                  <a:ext cx="17" cy="28"/>
                </a:xfrm>
                <a:custGeom>
                  <a:avLst/>
                  <a:gdLst>
                    <a:gd name="T0" fmla="*/ 8 w 17"/>
                    <a:gd name="T1" fmla="*/ 0 h 28"/>
                    <a:gd name="T2" fmla="*/ 8 w 17"/>
                    <a:gd name="T3" fmla="*/ 13 h 28"/>
                    <a:gd name="T4" fmla="*/ 0 w 17"/>
                    <a:gd name="T5" fmla="*/ 22 h 28"/>
                    <a:gd name="T6" fmla="*/ 0 w 17"/>
                    <a:gd name="T7" fmla="*/ 27 h 28"/>
                    <a:gd name="T8" fmla="*/ 8 w 17"/>
                    <a:gd name="T9" fmla="*/ 19 h 28"/>
                    <a:gd name="T10" fmla="*/ 16 w 17"/>
                    <a:gd name="T11" fmla="*/ 11 h 28"/>
                    <a:gd name="T12" fmla="*/ 8 w 17"/>
                    <a:gd name="T13" fmla="*/ 0 h 28"/>
                    <a:gd name="T14" fmla="*/ 0 60000 65536"/>
                    <a:gd name="T15" fmla="*/ 0 60000 65536"/>
                    <a:gd name="T16" fmla="*/ 0 60000 65536"/>
                    <a:gd name="T17" fmla="*/ 0 60000 65536"/>
                    <a:gd name="T18" fmla="*/ 0 60000 65536"/>
                    <a:gd name="T19" fmla="*/ 0 60000 65536"/>
                    <a:gd name="T20" fmla="*/ 0 60000 65536"/>
                    <a:gd name="T21" fmla="*/ 0 w 17"/>
                    <a:gd name="T22" fmla="*/ 0 h 28"/>
                    <a:gd name="T23" fmla="*/ 17 w 1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8">
                      <a:moveTo>
                        <a:pt x="8" y="0"/>
                      </a:moveTo>
                      <a:lnTo>
                        <a:pt x="8" y="13"/>
                      </a:lnTo>
                      <a:lnTo>
                        <a:pt x="0" y="22"/>
                      </a:lnTo>
                      <a:lnTo>
                        <a:pt x="0" y="27"/>
                      </a:lnTo>
                      <a:lnTo>
                        <a:pt x="8" y="19"/>
                      </a:lnTo>
                      <a:lnTo>
                        <a:pt x="16" y="11"/>
                      </a:lnTo>
                      <a:lnTo>
                        <a:pt x="8"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61" name="Freeform 453"/>
                <p:cNvSpPr/>
                <p:nvPr/>
              </p:nvSpPr>
              <p:spPr bwMode="auto">
                <a:xfrm>
                  <a:off x="762" y="1572"/>
                  <a:ext cx="17" cy="38"/>
                </a:xfrm>
                <a:custGeom>
                  <a:avLst/>
                  <a:gdLst>
                    <a:gd name="T0" fmla="*/ 16 w 17"/>
                    <a:gd name="T1" fmla="*/ 0 h 38"/>
                    <a:gd name="T2" fmla="*/ 16 w 17"/>
                    <a:gd name="T3" fmla="*/ 15 h 38"/>
                    <a:gd name="T4" fmla="*/ 0 w 17"/>
                    <a:gd name="T5" fmla="*/ 25 h 38"/>
                    <a:gd name="T6" fmla="*/ 0 w 17"/>
                    <a:gd name="T7" fmla="*/ 37 h 38"/>
                    <a:gd name="T8" fmla="*/ 0 w 17"/>
                    <a:gd name="T9" fmla="*/ 19 h 38"/>
                    <a:gd name="T10" fmla="*/ 16 w 17"/>
                    <a:gd name="T11" fmla="*/ 0 h 38"/>
                    <a:gd name="T12" fmla="*/ 0 60000 65536"/>
                    <a:gd name="T13" fmla="*/ 0 60000 65536"/>
                    <a:gd name="T14" fmla="*/ 0 60000 65536"/>
                    <a:gd name="T15" fmla="*/ 0 60000 65536"/>
                    <a:gd name="T16" fmla="*/ 0 60000 65536"/>
                    <a:gd name="T17" fmla="*/ 0 60000 65536"/>
                    <a:gd name="T18" fmla="*/ 0 w 17"/>
                    <a:gd name="T19" fmla="*/ 0 h 38"/>
                    <a:gd name="T20" fmla="*/ 17 w 1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17" h="38">
                      <a:moveTo>
                        <a:pt x="16" y="0"/>
                      </a:moveTo>
                      <a:lnTo>
                        <a:pt x="16" y="15"/>
                      </a:lnTo>
                      <a:lnTo>
                        <a:pt x="0" y="25"/>
                      </a:lnTo>
                      <a:lnTo>
                        <a:pt x="0" y="37"/>
                      </a:lnTo>
                      <a:lnTo>
                        <a:pt x="0" y="19"/>
                      </a:lnTo>
                      <a:lnTo>
                        <a:pt x="16"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62" name="Freeform 454"/>
                <p:cNvSpPr/>
                <p:nvPr/>
              </p:nvSpPr>
              <p:spPr bwMode="auto">
                <a:xfrm>
                  <a:off x="759" y="1620"/>
                  <a:ext cx="17" cy="17"/>
                </a:xfrm>
                <a:custGeom>
                  <a:avLst/>
                  <a:gdLst>
                    <a:gd name="T0" fmla="*/ 16 w 17"/>
                    <a:gd name="T1" fmla="*/ 0 h 17"/>
                    <a:gd name="T2" fmla="*/ 5 w 17"/>
                    <a:gd name="T3" fmla="*/ 16 h 17"/>
                    <a:gd name="T4" fmla="*/ 0 w 17"/>
                    <a:gd name="T5" fmla="*/ 12 h 17"/>
                    <a:gd name="T6" fmla="*/ 5 w 17"/>
                    <a:gd name="T7" fmla="*/ 4 h 17"/>
                    <a:gd name="T8" fmla="*/ 16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5" y="16"/>
                      </a:lnTo>
                      <a:lnTo>
                        <a:pt x="0" y="12"/>
                      </a:lnTo>
                      <a:lnTo>
                        <a:pt x="5" y="4"/>
                      </a:lnTo>
                      <a:lnTo>
                        <a:pt x="16"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63" name="Freeform 455"/>
                <p:cNvSpPr/>
                <p:nvPr/>
              </p:nvSpPr>
              <p:spPr bwMode="auto">
                <a:xfrm>
                  <a:off x="800" y="1554"/>
                  <a:ext cx="17" cy="32"/>
                </a:xfrm>
                <a:custGeom>
                  <a:avLst/>
                  <a:gdLst>
                    <a:gd name="T0" fmla="*/ 12 w 17"/>
                    <a:gd name="T1" fmla="*/ 0 h 32"/>
                    <a:gd name="T2" fmla="*/ 4 w 17"/>
                    <a:gd name="T3" fmla="*/ 13 h 32"/>
                    <a:gd name="T4" fmla="*/ 12 w 17"/>
                    <a:gd name="T5" fmla="*/ 21 h 32"/>
                    <a:gd name="T6" fmla="*/ 16 w 17"/>
                    <a:gd name="T7" fmla="*/ 31 h 32"/>
                    <a:gd name="T8" fmla="*/ 0 w 17"/>
                    <a:gd name="T9" fmla="*/ 17 h 32"/>
                    <a:gd name="T10" fmla="*/ 0 w 17"/>
                    <a:gd name="T11" fmla="*/ 10 h 32"/>
                    <a:gd name="T12" fmla="*/ 12 w 17"/>
                    <a:gd name="T13" fmla="*/ 0 h 32"/>
                    <a:gd name="T14" fmla="*/ 0 60000 65536"/>
                    <a:gd name="T15" fmla="*/ 0 60000 65536"/>
                    <a:gd name="T16" fmla="*/ 0 60000 65536"/>
                    <a:gd name="T17" fmla="*/ 0 60000 65536"/>
                    <a:gd name="T18" fmla="*/ 0 60000 65536"/>
                    <a:gd name="T19" fmla="*/ 0 60000 65536"/>
                    <a:gd name="T20" fmla="*/ 0 60000 65536"/>
                    <a:gd name="T21" fmla="*/ 0 w 17"/>
                    <a:gd name="T22" fmla="*/ 0 h 32"/>
                    <a:gd name="T23" fmla="*/ 17 w 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2">
                      <a:moveTo>
                        <a:pt x="12" y="0"/>
                      </a:moveTo>
                      <a:lnTo>
                        <a:pt x="4" y="13"/>
                      </a:lnTo>
                      <a:lnTo>
                        <a:pt x="12" y="21"/>
                      </a:lnTo>
                      <a:lnTo>
                        <a:pt x="16" y="31"/>
                      </a:lnTo>
                      <a:lnTo>
                        <a:pt x="0" y="17"/>
                      </a:lnTo>
                      <a:lnTo>
                        <a:pt x="0" y="10"/>
                      </a:lnTo>
                      <a:lnTo>
                        <a:pt x="12" y="0"/>
                      </a:lnTo>
                    </a:path>
                  </a:pathLst>
                </a:custGeom>
                <a:solidFill>
                  <a:schemeClr val="tx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107" name="Group 456"/>
            <p:cNvGrpSpPr/>
            <p:nvPr/>
          </p:nvGrpSpPr>
          <p:grpSpPr bwMode="auto">
            <a:xfrm>
              <a:off x="752" y="1679"/>
              <a:ext cx="666" cy="400"/>
              <a:chOff x="752" y="1679"/>
              <a:chExt cx="666" cy="400"/>
            </a:xfrm>
          </p:grpSpPr>
          <p:grpSp>
            <p:nvGrpSpPr>
              <p:cNvPr id="108" name="Group 457"/>
              <p:cNvGrpSpPr/>
              <p:nvPr/>
            </p:nvGrpSpPr>
            <p:grpSpPr bwMode="auto">
              <a:xfrm>
                <a:off x="752" y="1679"/>
                <a:ext cx="666" cy="400"/>
                <a:chOff x="752" y="1679"/>
                <a:chExt cx="666" cy="400"/>
              </a:xfrm>
            </p:grpSpPr>
            <p:grpSp>
              <p:nvGrpSpPr>
                <p:cNvPr id="109" name="Group 458"/>
                <p:cNvGrpSpPr/>
                <p:nvPr/>
              </p:nvGrpSpPr>
              <p:grpSpPr bwMode="auto">
                <a:xfrm>
                  <a:off x="1297" y="1690"/>
                  <a:ext cx="105" cy="94"/>
                  <a:chOff x="1297" y="1690"/>
                  <a:chExt cx="105" cy="94"/>
                </a:xfrm>
              </p:grpSpPr>
              <p:grpSp>
                <p:nvGrpSpPr>
                  <p:cNvPr id="110" name="Group 459"/>
                  <p:cNvGrpSpPr/>
                  <p:nvPr/>
                </p:nvGrpSpPr>
                <p:grpSpPr bwMode="auto">
                  <a:xfrm>
                    <a:off x="1374" y="1705"/>
                    <a:ext cx="28" cy="79"/>
                    <a:chOff x="1374" y="1705"/>
                    <a:chExt cx="28" cy="79"/>
                  </a:xfrm>
                </p:grpSpPr>
                <p:grpSp>
                  <p:nvGrpSpPr>
                    <p:cNvPr id="111" name="Group 460"/>
                    <p:cNvGrpSpPr/>
                    <p:nvPr/>
                  </p:nvGrpSpPr>
                  <p:grpSpPr bwMode="auto">
                    <a:xfrm>
                      <a:off x="1374" y="1705"/>
                      <a:ext cx="28" cy="79"/>
                      <a:chOff x="1374" y="1705"/>
                      <a:chExt cx="28" cy="79"/>
                    </a:xfrm>
                  </p:grpSpPr>
                  <p:sp>
                    <p:nvSpPr>
                      <p:cNvPr id="3242" name="Freeform 461"/>
                      <p:cNvSpPr/>
                      <p:nvPr/>
                    </p:nvSpPr>
                    <p:spPr bwMode="auto">
                      <a:xfrm>
                        <a:off x="1374" y="1719"/>
                        <a:ext cx="17" cy="65"/>
                      </a:xfrm>
                      <a:custGeom>
                        <a:avLst/>
                        <a:gdLst>
                          <a:gd name="T0" fmla="*/ 16 w 17"/>
                          <a:gd name="T1" fmla="*/ 64 h 65"/>
                          <a:gd name="T2" fmla="*/ 16 w 17"/>
                          <a:gd name="T3" fmla="*/ 18 h 65"/>
                          <a:gd name="T4" fmla="*/ 8 w 17"/>
                          <a:gd name="T5" fmla="*/ 0 h 65"/>
                          <a:gd name="T6" fmla="*/ 0 w 17"/>
                          <a:gd name="T7" fmla="*/ 0 h 65"/>
                          <a:gd name="T8" fmla="*/ 11 w 17"/>
                          <a:gd name="T9" fmla="*/ 18 h 65"/>
                          <a:gd name="T10" fmla="*/ 11 w 17"/>
                          <a:gd name="T11" fmla="*/ 62 h 65"/>
                          <a:gd name="T12" fmla="*/ 16 w 17"/>
                          <a:gd name="T13" fmla="*/ 64 h 65"/>
                          <a:gd name="T14" fmla="*/ 0 60000 65536"/>
                          <a:gd name="T15" fmla="*/ 0 60000 65536"/>
                          <a:gd name="T16" fmla="*/ 0 60000 65536"/>
                          <a:gd name="T17" fmla="*/ 0 60000 65536"/>
                          <a:gd name="T18" fmla="*/ 0 60000 65536"/>
                          <a:gd name="T19" fmla="*/ 0 60000 65536"/>
                          <a:gd name="T20" fmla="*/ 0 60000 65536"/>
                          <a:gd name="T21" fmla="*/ 0 w 17"/>
                          <a:gd name="T22" fmla="*/ 0 h 65"/>
                          <a:gd name="T23" fmla="*/ 17 w 1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65">
                            <a:moveTo>
                              <a:pt x="16" y="64"/>
                            </a:moveTo>
                            <a:lnTo>
                              <a:pt x="16" y="18"/>
                            </a:lnTo>
                            <a:lnTo>
                              <a:pt x="8" y="0"/>
                            </a:lnTo>
                            <a:lnTo>
                              <a:pt x="0" y="0"/>
                            </a:lnTo>
                            <a:lnTo>
                              <a:pt x="11" y="18"/>
                            </a:lnTo>
                            <a:lnTo>
                              <a:pt x="11" y="62"/>
                            </a:lnTo>
                            <a:lnTo>
                              <a:pt x="16" y="64"/>
                            </a:lnTo>
                          </a:path>
                        </a:pathLst>
                      </a:custGeom>
                      <a:solidFill>
                        <a:srgbClr val="808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43" name="Freeform 462"/>
                      <p:cNvSpPr/>
                      <p:nvPr/>
                    </p:nvSpPr>
                    <p:spPr bwMode="auto">
                      <a:xfrm>
                        <a:off x="1385" y="1719"/>
                        <a:ext cx="17" cy="65"/>
                      </a:xfrm>
                      <a:custGeom>
                        <a:avLst/>
                        <a:gdLst>
                          <a:gd name="T0" fmla="*/ 16 w 17"/>
                          <a:gd name="T1" fmla="*/ 0 h 65"/>
                          <a:gd name="T2" fmla="*/ 16 w 17"/>
                          <a:gd name="T3" fmla="*/ 59 h 65"/>
                          <a:gd name="T4" fmla="*/ 0 w 17"/>
                          <a:gd name="T5" fmla="*/ 64 h 65"/>
                          <a:gd name="T6" fmla="*/ 0 w 17"/>
                          <a:gd name="T7" fmla="*/ 11 h 65"/>
                          <a:gd name="T8" fmla="*/ 16 w 17"/>
                          <a:gd name="T9" fmla="*/ 0 h 65"/>
                          <a:gd name="T10" fmla="*/ 0 60000 65536"/>
                          <a:gd name="T11" fmla="*/ 0 60000 65536"/>
                          <a:gd name="T12" fmla="*/ 0 60000 65536"/>
                          <a:gd name="T13" fmla="*/ 0 60000 65536"/>
                          <a:gd name="T14" fmla="*/ 0 60000 65536"/>
                          <a:gd name="T15" fmla="*/ 0 w 17"/>
                          <a:gd name="T16" fmla="*/ 0 h 65"/>
                          <a:gd name="T17" fmla="*/ 17 w 17"/>
                          <a:gd name="T18" fmla="*/ 65 h 65"/>
                        </a:gdLst>
                        <a:ahLst/>
                        <a:cxnLst>
                          <a:cxn ang="T10">
                            <a:pos x="T0" y="T1"/>
                          </a:cxn>
                          <a:cxn ang="T11">
                            <a:pos x="T2" y="T3"/>
                          </a:cxn>
                          <a:cxn ang="T12">
                            <a:pos x="T4" y="T5"/>
                          </a:cxn>
                          <a:cxn ang="T13">
                            <a:pos x="T6" y="T7"/>
                          </a:cxn>
                          <a:cxn ang="T14">
                            <a:pos x="T8" y="T9"/>
                          </a:cxn>
                        </a:cxnLst>
                        <a:rect l="T15" t="T16" r="T17" b="T18"/>
                        <a:pathLst>
                          <a:path w="17" h="65">
                            <a:moveTo>
                              <a:pt x="16" y="0"/>
                            </a:moveTo>
                            <a:lnTo>
                              <a:pt x="16" y="59"/>
                            </a:lnTo>
                            <a:lnTo>
                              <a:pt x="0" y="64"/>
                            </a:lnTo>
                            <a:lnTo>
                              <a:pt x="0" y="11"/>
                            </a:lnTo>
                            <a:lnTo>
                              <a:pt x="16" y="0"/>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44" name="Freeform 463"/>
                      <p:cNvSpPr/>
                      <p:nvPr/>
                    </p:nvSpPr>
                    <p:spPr bwMode="auto">
                      <a:xfrm>
                        <a:off x="1379" y="1705"/>
                        <a:ext cx="19" cy="33"/>
                      </a:xfrm>
                      <a:custGeom>
                        <a:avLst/>
                        <a:gdLst>
                          <a:gd name="T0" fmla="*/ 18 w 19"/>
                          <a:gd name="T1" fmla="*/ 0 h 33"/>
                          <a:gd name="T2" fmla="*/ 0 w 19"/>
                          <a:gd name="T3" fmla="*/ 12 h 33"/>
                          <a:gd name="T4" fmla="*/ 6 w 19"/>
                          <a:gd name="T5" fmla="*/ 32 h 33"/>
                          <a:gd name="T6" fmla="*/ 11 w 19"/>
                          <a:gd name="T7" fmla="*/ 29 h 33"/>
                          <a:gd name="T8" fmla="*/ 18 w 19"/>
                          <a:gd name="T9" fmla="*/ 0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8" y="0"/>
                            </a:moveTo>
                            <a:lnTo>
                              <a:pt x="0" y="12"/>
                            </a:lnTo>
                            <a:lnTo>
                              <a:pt x="6" y="32"/>
                            </a:lnTo>
                            <a:lnTo>
                              <a:pt x="11" y="29"/>
                            </a:lnTo>
                            <a:lnTo>
                              <a:pt x="18" y="0"/>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240" name="Oval 464"/>
                    <p:cNvSpPr>
                      <a:spLocks noChangeArrowheads="1"/>
                    </p:cNvSpPr>
                    <p:nvPr/>
                  </p:nvSpPr>
                  <p:spPr bwMode="auto">
                    <a:xfrm flipH="1" flipV="1">
                      <a:off x="1390" y="1713"/>
                      <a:ext cx="4" cy="5"/>
                    </a:xfrm>
                    <a:prstGeom prst="ellipse">
                      <a:avLst/>
                    </a:prstGeom>
                    <a:solidFill>
                      <a:srgbClr val="C0C0C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241" name="Oval 465"/>
                    <p:cNvSpPr>
                      <a:spLocks noChangeArrowheads="1"/>
                    </p:cNvSpPr>
                    <p:nvPr/>
                  </p:nvSpPr>
                  <p:spPr bwMode="auto">
                    <a:xfrm flipH="1" flipV="1">
                      <a:off x="1390" y="1723"/>
                      <a:ext cx="4" cy="5"/>
                    </a:xfrm>
                    <a:prstGeom prst="ellipse">
                      <a:avLst/>
                    </a:prstGeom>
                    <a:solidFill>
                      <a:srgbClr val="C0C0C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112" name="Group 466"/>
                  <p:cNvGrpSpPr/>
                  <p:nvPr/>
                </p:nvGrpSpPr>
                <p:grpSpPr bwMode="auto">
                  <a:xfrm>
                    <a:off x="1297" y="1690"/>
                    <a:ext cx="26" cy="79"/>
                    <a:chOff x="1297" y="1690"/>
                    <a:chExt cx="26" cy="79"/>
                  </a:xfrm>
                </p:grpSpPr>
                <p:sp>
                  <p:nvSpPr>
                    <p:cNvPr id="3236" name="Freeform 467"/>
                    <p:cNvSpPr/>
                    <p:nvPr/>
                  </p:nvSpPr>
                  <p:spPr bwMode="auto">
                    <a:xfrm>
                      <a:off x="1297" y="1704"/>
                      <a:ext cx="17" cy="65"/>
                    </a:xfrm>
                    <a:custGeom>
                      <a:avLst/>
                      <a:gdLst>
                        <a:gd name="T0" fmla="*/ 16 w 17"/>
                        <a:gd name="T1" fmla="*/ 64 h 65"/>
                        <a:gd name="T2" fmla="*/ 16 w 17"/>
                        <a:gd name="T3" fmla="*/ 18 h 65"/>
                        <a:gd name="T4" fmla="*/ 10 w 17"/>
                        <a:gd name="T5" fmla="*/ 0 h 65"/>
                        <a:gd name="T6" fmla="*/ 0 w 17"/>
                        <a:gd name="T7" fmla="*/ 0 h 65"/>
                        <a:gd name="T8" fmla="*/ 10 w 17"/>
                        <a:gd name="T9" fmla="*/ 18 h 65"/>
                        <a:gd name="T10" fmla="*/ 10 w 17"/>
                        <a:gd name="T11" fmla="*/ 62 h 65"/>
                        <a:gd name="T12" fmla="*/ 16 w 17"/>
                        <a:gd name="T13" fmla="*/ 64 h 65"/>
                        <a:gd name="T14" fmla="*/ 0 60000 65536"/>
                        <a:gd name="T15" fmla="*/ 0 60000 65536"/>
                        <a:gd name="T16" fmla="*/ 0 60000 65536"/>
                        <a:gd name="T17" fmla="*/ 0 60000 65536"/>
                        <a:gd name="T18" fmla="*/ 0 60000 65536"/>
                        <a:gd name="T19" fmla="*/ 0 60000 65536"/>
                        <a:gd name="T20" fmla="*/ 0 60000 65536"/>
                        <a:gd name="T21" fmla="*/ 0 w 17"/>
                        <a:gd name="T22" fmla="*/ 0 h 65"/>
                        <a:gd name="T23" fmla="*/ 17 w 1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65">
                          <a:moveTo>
                            <a:pt x="16" y="64"/>
                          </a:moveTo>
                          <a:lnTo>
                            <a:pt x="16" y="18"/>
                          </a:lnTo>
                          <a:lnTo>
                            <a:pt x="10" y="0"/>
                          </a:lnTo>
                          <a:lnTo>
                            <a:pt x="0" y="0"/>
                          </a:lnTo>
                          <a:lnTo>
                            <a:pt x="10" y="18"/>
                          </a:lnTo>
                          <a:lnTo>
                            <a:pt x="10" y="62"/>
                          </a:lnTo>
                          <a:lnTo>
                            <a:pt x="16" y="64"/>
                          </a:lnTo>
                        </a:path>
                      </a:pathLst>
                    </a:custGeom>
                    <a:solidFill>
                      <a:srgbClr val="808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37" name="Freeform 468"/>
                    <p:cNvSpPr/>
                    <p:nvPr/>
                  </p:nvSpPr>
                  <p:spPr bwMode="auto">
                    <a:xfrm>
                      <a:off x="1306" y="1704"/>
                      <a:ext cx="17" cy="65"/>
                    </a:xfrm>
                    <a:custGeom>
                      <a:avLst/>
                      <a:gdLst>
                        <a:gd name="T0" fmla="*/ 16 w 17"/>
                        <a:gd name="T1" fmla="*/ 0 h 65"/>
                        <a:gd name="T2" fmla="*/ 16 w 17"/>
                        <a:gd name="T3" fmla="*/ 61 h 65"/>
                        <a:gd name="T4" fmla="*/ 0 w 17"/>
                        <a:gd name="T5" fmla="*/ 64 h 65"/>
                        <a:gd name="T6" fmla="*/ 0 w 17"/>
                        <a:gd name="T7" fmla="*/ 11 h 65"/>
                        <a:gd name="T8" fmla="*/ 16 w 17"/>
                        <a:gd name="T9" fmla="*/ 0 h 65"/>
                        <a:gd name="T10" fmla="*/ 0 60000 65536"/>
                        <a:gd name="T11" fmla="*/ 0 60000 65536"/>
                        <a:gd name="T12" fmla="*/ 0 60000 65536"/>
                        <a:gd name="T13" fmla="*/ 0 60000 65536"/>
                        <a:gd name="T14" fmla="*/ 0 60000 65536"/>
                        <a:gd name="T15" fmla="*/ 0 w 17"/>
                        <a:gd name="T16" fmla="*/ 0 h 65"/>
                        <a:gd name="T17" fmla="*/ 17 w 17"/>
                        <a:gd name="T18" fmla="*/ 65 h 65"/>
                      </a:gdLst>
                      <a:ahLst/>
                      <a:cxnLst>
                        <a:cxn ang="T10">
                          <a:pos x="T0" y="T1"/>
                        </a:cxn>
                        <a:cxn ang="T11">
                          <a:pos x="T2" y="T3"/>
                        </a:cxn>
                        <a:cxn ang="T12">
                          <a:pos x="T4" y="T5"/>
                        </a:cxn>
                        <a:cxn ang="T13">
                          <a:pos x="T6" y="T7"/>
                        </a:cxn>
                        <a:cxn ang="T14">
                          <a:pos x="T8" y="T9"/>
                        </a:cxn>
                      </a:cxnLst>
                      <a:rect l="T15" t="T16" r="T17" b="T18"/>
                      <a:pathLst>
                        <a:path w="17" h="65">
                          <a:moveTo>
                            <a:pt x="16" y="0"/>
                          </a:moveTo>
                          <a:lnTo>
                            <a:pt x="16" y="61"/>
                          </a:lnTo>
                          <a:lnTo>
                            <a:pt x="0" y="64"/>
                          </a:lnTo>
                          <a:lnTo>
                            <a:pt x="0" y="11"/>
                          </a:lnTo>
                          <a:lnTo>
                            <a:pt x="16" y="0"/>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38" name="Freeform 469"/>
                    <p:cNvSpPr/>
                    <p:nvPr/>
                  </p:nvSpPr>
                  <p:spPr bwMode="auto">
                    <a:xfrm>
                      <a:off x="1300" y="1690"/>
                      <a:ext cx="21" cy="33"/>
                    </a:xfrm>
                    <a:custGeom>
                      <a:avLst/>
                      <a:gdLst>
                        <a:gd name="T0" fmla="*/ 20 w 21"/>
                        <a:gd name="T1" fmla="*/ 0 h 33"/>
                        <a:gd name="T2" fmla="*/ 0 w 21"/>
                        <a:gd name="T3" fmla="*/ 12 h 33"/>
                        <a:gd name="T4" fmla="*/ 6 w 21"/>
                        <a:gd name="T5" fmla="*/ 32 h 33"/>
                        <a:gd name="T6" fmla="*/ 11 w 21"/>
                        <a:gd name="T7" fmla="*/ 29 h 33"/>
                        <a:gd name="T8" fmla="*/ 20 w 21"/>
                        <a:gd name="T9" fmla="*/ 0 h 33"/>
                        <a:gd name="T10" fmla="*/ 0 60000 65536"/>
                        <a:gd name="T11" fmla="*/ 0 60000 65536"/>
                        <a:gd name="T12" fmla="*/ 0 60000 65536"/>
                        <a:gd name="T13" fmla="*/ 0 60000 65536"/>
                        <a:gd name="T14" fmla="*/ 0 60000 65536"/>
                        <a:gd name="T15" fmla="*/ 0 w 21"/>
                        <a:gd name="T16" fmla="*/ 0 h 33"/>
                        <a:gd name="T17" fmla="*/ 21 w 21"/>
                        <a:gd name="T18" fmla="*/ 33 h 33"/>
                      </a:gdLst>
                      <a:ahLst/>
                      <a:cxnLst>
                        <a:cxn ang="T10">
                          <a:pos x="T0" y="T1"/>
                        </a:cxn>
                        <a:cxn ang="T11">
                          <a:pos x="T2" y="T3"/>
                        </a:cxn>
                        <a:cxn ang="T12">
                          <a:pos x="T4" y="T5"/>
                        </a:cxn>
                        <a:cxn ang="T13">
                          <a:pos x="T6" y="T7"/>
                        </a:cxn>
                        <a:cxn ang="T14">
                          <a:pos x="T8" y="T9"/>
                        </a:cxn>
                      </a:cxnLst>
                      <a:rect l="T15" t="T16" r="T17" b="T18"/>
                      <a:pathLst>
                        <a:path w="21" h="33">
                          <a:moveTo>
                            <a:pt x="20" y="0"/>
                          </a:moveTo>
                          <a:lnTo>
                            <a:pt x="0" y="12"/>
                          </a:lnTo>
                          <a:lnTo>
                            <a:pt x="6" y="32"/>
                          </a:lnTo>
                          <a:lnTo>
                            <a:pt x="11" y="29"/>
                          </a:lnTo>
                          <a:lnTo>
                            <a:pt x="20" y="0"/>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115" name="Group 470"/>
                <p:cNvGrpSpPr/>
                <p:nvPr/>
              </p:nvGrpSpPr>
              <p:grpSpPr bwMode="auto">
                <a:xfrm>
                  <a:off x="1129" y="1742"/>
                  <a:ext cx="186" cy="173"/>
                  <a:chOff x="1129" y="1742"/>
                  <a:chExt cx="186" cy="173"/>
                </a:xfrm>
              </p:grpSpPr>
              <p:grpSp>
                <p:nvGrpSpPr>
                  <p:cNvPr id="116" name="Group 471"/>
                  <p:cNvGrpSpPr/>
                  <p:nvPr/>
                </p:nvGrpSpPr>
                <p:grpSpPr bwMode="auto">
                  <a:xfrm>
                    <a:off x="1272" y="1770"/>
                    <a:ext cx="43" cy="145"/>
                    <a:chOff x="1272" y="1770"/>
                    <a:chExt cx="43" cy="145"/>
                  </a:xfrm>
                </p:grpSpPr>
                <p:grpSp>
                  <p:nvGrpSpPr>
                    <p:cNvPr id="117" name="Group 472"/>
                    <p:cNvGrpSpPr/>
                    <p:nvPr/>
                  </p:nvGrpSpPr>
                  <p:grpSpPr bwMode="auto">
                    <a:xfrm>
                      <a:off x="1272" y="1770"/>
                      <a:ext cx="43" cy="145"/>
                      <a:chOff x="1272" y="1770"/>
                      <a:chExt cx="43" cy="145"/>
                    </a:xfrm>
                  </p:grpSpPr>
                  <p:sp>
                    <p:nvSpPr>
                      <p:cNvPr id="3231" name="Freeform 473"/>
                      <p:cNvSpPr/>
                      <p:nvPr/>
                    </p:nvSpPr>
                    <p:spPr bwMode="auto">
                      <a:xfrm>
                        <a:off x="1272" y="1797"/>
                        <a:ext cx="20" cy="118"/>
                      </a:xfrm>
                      <a:custGeom>
                        <a:avLst/>
                        <a:gdLst>
                          <a:gd name="T0" fmla="*/ 19 w 20"/>
                          <a:gd name="T1" fmla="*/ 117 h 118"/>
                          <a:gd name="T2" fmla="*/ 19 w 20"/>
                          <a:gd name="T3" fmla="*/ 32 h 118"/>
                          <a:gd name="T4" fmla="*/ 11 w 20"/>
                          <a:gd name="T5" fmla="*/ 0 h 118"/>
                          <a:gd name="T6" fmla="*/ 0 w 20"/>
                          <a:gd name="T7" fmla="*/ 0 h 118"/>
                          <a:gd name="T8" fmla="*/ 13 w 20"/>
                          <a:gd name="T9" fmla="*/ 34 h 118"/>
                          <a:gd name="T10" fmla="*/ 13 w 20"/>
                          <a:gd name="T11" fmla="*/ 114 h 118"/>
                          <a:gd name="T12" fmla="*/ 19 w 20"/>
                          <a:gd name="T13" fmla="*/ 117 h 118"/>
                          <a:gd name="T14" fmla="*/ 0 60000 65536"/>
                          <a:gd name="T15" fmla="*/ 0 60000 65536"/>
                          <a:gd name="T16" fmla="*/ 0 60000 65536"/>
                          <a:gd name="T17" fmla="*/ 0 60000 65536"/>
                          <a:gd name="T18" fmla="*/ 0 60000 65536"/>
                          <a:gd name="T19" fmla="*/ 0 60000 65536"/>
                          <a:gd name="T20" fmla="*/ 0 60000 65536"/>
                          <a:gd name="T21" fmla="*/ 0 w 20"/>
                          <a:gd name="T22" fmla="*/ 0 h 118"/>
                          <a:gd name="T23" fmla="*/ 20 w 2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18">
                            <a:moveTo>
                              <a:pt x="19" y="117"/>
                            </a:moveTo>
                            <a:lnTo>
                              <a:pt x="19" y="32"/>
                            </a:lnTo>
                            <a:lnTo>
                              <a:pt x="11" y="0"/>
                            </a:lnTo>
                            <a:lnTo>
                              <a:pt x="0" y="0"/>
                            </a:lnTo>
                            <a:lnTo>
                              <a:pt x="13" y="34"/>
                            </a:lnTo>
                            <a:lnTo>
                              <a:pt x="13" y="114"/>
                            </a:lnTo>
                            <a:lnTo>
                              <a:pt x="19" y="117"/>
                            </a:lnTo>
                          </a:path>
                        </a:pathLst>
                      </a:custGeom>
                      <a:solidFill>
                        <a:srgbClr val="808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32" name="Freeform 474"/>
                      <p:cNvSpPr/>
                      <p:nvPr/>
                    </p:nvSpPr>
                    <p:spPr bwMode="auto">
                      <a:xfrm>
                        <a:off x="1293" y="1796"/>
                        <a:ext cx="17" cy="119"/>
                      </a:xfrm>
                      <a:custGeom>
                        <a:avLst/>
                        <a:gdLst>
                          <a:gd name="T0" fmla="*/ 16 w 17"/>
                          <a:gd name="T1" fmla="*/ 0 h 119"/>
                          <a:gd name="T2" fmla="*/ 16 w 17"/>
                          <a:gd name="T3" fmla="*/ 109 h 119"/>
                          <a:gd name="T4" fmla="*/ 0 w 17"/>
                          <a:gd name="T5" fmla="*/ 118 h 119"/>
                          <a:gd name="T6" fmla="*/ 0 w 17"/>
                          <a:gd name="T7" fmla="*/ 18 h 119"/>
                          <a:gd name="T8" fmla="*/ 16 w 17"/>
                          <a:gd name="T9" fmla="*/ 0 h 119"/>
                          <a:gd name="T10" fmla="*/ 0 60000 65536"/>
                          <a:gd name="T11" fmla="*/ 0 60000 65536"/>
                          <a:gd name="T12" fmla="*/ 0 60000 65536"/>
                          <a:gd name="T13" fmla="*/ 0 60000 65536"/>
                          <a:gd name="T14" fmla="*/ 0 60000 65536"/>
                          <a:gd name="T15" fmla="*/ 0 w 17"/>
                          <a:gd name="T16" fmla="*/ 0 h 119"/>
                          <a:gd name="T17" fmla="*/ 17 w 17"/>
                          <a:gd name="T18" fmla="*/ 119 h 119"/>
                        </a:gdLst>
                        <a:ahLst/>
                        <a:cxnLst>
                          <a:cxn ang="T10">
                            <a:pos x="T0" y="T1"/>
                          </a:cxn>
                          <a:cxn ang="T11">
                            <a:pos x="T2" y="T3"/>
                          </a:cxn>
                          <a:cxn ang="T12">
                            <a:pos x="T4" y="T5"/>
                          </a:cxn>
                          <a:cxn ang="T13">
                            <a:pos x="T6" y="T7"/>
                          </a:cxn>
                          <a:cxn ang="T14">
                            <a:pos x="T8" y="T9"/>
                          </a:cxn>
                        </a:cxnLst>
                        <a:rect l="T15" t="T16" r="T17" b="T18"/>
                        <a:pathLst>
                          <a:path w="17" h="119">
                            <a:moveTo>
                              <a:pt x="16" y="0"/>
                            </a:moveTo>
                            <a:lnTo>
                              <a:pt x="16" y="109"/>
                            </a:lnTo>
                            <a:lnTo>
                              <a:pt x="0" y="118"/>
                            </a:lnTo>
                            <a:lnTo>
                              <a:pt x="0" y="18"/>
                            </a:lnTo>
                            <a:lnTo>
                              <a:pt x="16" y="0"/>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33" name="Freeform 475"/>
                      <p:cNvSpPr/>
                      <p:nvPr/>
                    </p:nvSpPr>
                    <p:spPr bwMode="auto">
                      <a:xfrm>
                        <a:off x="1278" y="1770"/>
                        <a:ext cx="37" cy="63"/>
                      </a:xfrm>
                      <a:custGeom>
                        <a:avLst/>
                        <a:gdLst>
                          <a:gd name="T0" fmla="*/ 36 w 37"/>
                          <a:gd name="T1" fmla="*/ 0 h 63"/>
                          <a:gd name="T2" fmla="*/ 0 w 37"/>
                          <a:gd name="T3" fmla="*/ 23 h 63"/>
                          <a:gd name="T4" fmla="*/ 13 w 37"/>
                          <a:gd name="T5" fmla="*/ 62 h 63"/>
                          <a:gd name="T6" fmla="*/ 22 w 37"/>
                          <a:gd name="T7" fmla="*/ 56 h 63"/>
                          <a:gd name="T8" fmla="*/ 36 w 37"/>
                          <a:gd name="T9" fmla="*/ 0 h 63"/>
                          <a:gd name="T10" fmla="*/ 0 60000 65536"/>
                          <a:gd name="T11" fmla="*/ 0 60000 65536"/>
                          <a:gd name="T12" fmla="*/ 0 60000 65536"/>
                          <a:gd name="T13" fmla="*/ 0 60000 65536"/>
                          <a:gd name="T14" fmla="*/ 0 60000 65536"/>
                          <a:gd name="T15" fmla="*/ 0 w 37"/>
                          <a:gd name="T16" fmla="*/ 0 h 63"/>
                          <a:gd name="T17" fmla="*/ 37 w 37"/>
                          <a:gd name="T18" fmla="*/ 63 h 63"/>
                        </a:gdLst>
                        <a:ahLst/>
                        <a:cxnLst>
                          <a:cxn ang="T10">
                            <a:pos x="T0" y="T1"/>
                          </a:cxn>
                          <a:cxn ang="T11">
                            <a:pos x="T2" y="T3"/>
                          </a:cxn>
                          <a:cxn ang="T12">
                            <a:pos x="T4" y="T5"/>
                          </a:cxn>
                          <a:cxn ang="T13">
                            <a:pos x="T6" y="T7"/>
                          </a:cxn>
                          <a:cxn ang="T14">
                            <a:pos x="T8" y="T9"/>
                          </a:cxn>
                        </a:cxnLst>
                        <a:rect l="T15" t="T16" r="T17" b="T18"/>
                        <a:pathLst>
                          <a:path w="37" h="63">
                            <a:moveTo>
                              <a:pt x="36" y="0"/>
                            </a:moveTo>
                            <a:lnTo>
                              <a:pt x="0" y="23"/>
                            </a:lnTo>
                            <a:lnTo>
                              <a:pt x="13" y="62"/>
                            </a:lnTo>
                            <a:lnTo>
                              <a:pt x="22" y="56"/>
                            </a:lnTo>
                            <a:lnTo>
                              <a:pt x="36" y="0"/>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229" name="Oval 476"/>
                    <p:cNvSpPr>
                      <a:spLocks noChangeArrowheads="1"/>
                    </p:cNvSpPr>
                    <p:nvPr/>
                  </p:nvSpPr>
                  <p:spPr bwMode="auto">
                    <a:xfrm flipH="1" flipV="1">
                      <a:off x="1298" y="1790"/>
                      <a:ext cx="4" cy="7"/>
                    </a:xfrm>
                    <a:prstGeom prst="ellipse">
                      <a:avLst/>
                    </a:prstGeom>
                    <a:solidFill>
                      <a:srgbClr val="C0C0C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230" name="Oval 477"/>
                    <p:cNvSpPr>
                      <a:spLocks noChangeArrowheads="1"/>
                    </p:cNvSpPr>
                    <p:nvPr/>
                  </p:nvSpPr>
                  <p:spPr bwMode="auto">
                    <a:xfrm flipH="1" flipV="1">
                      <a:off x="1298" y="1808"/>
                      <a:ext cx="6" cy="6"/>
                    </a:xfrm>
                    <a:prstGeom prst="ellipse">
                      <a:avLst/>
                    </a:prstGeom>
                    <a:solidFill>
                      <a:srgbClr val="C0C0C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118" name="Group 478"/>
                  <p:cNvGrpSpPr/>
                  <p:nvPr/>
                </p:nvGrpSpPr>
                <p:grpSpPr bwMode="auto">
                  <a:xfrm>
                    <a:off x="1129" y="1742"/>
                    <a:ext cx="43" cy="146"/>
                    <a:chOff x="1129" y="1742"/>
                    <a:chExt cx="43" cy="146"/>
                  </a:xfrm>
                </p:grpSpPr>
                <p:sp>
                  <p:nvSpPr>
                    <p:cNvPr id="3225" name="Freeform 479"/>
                    <p:cNvSpPr/>
                    <p:nvPr/>
                  </p:nvSpPr>
                  <p:spPr bwMode="auto">
                    <a:xfrm>
                      <a:off x="1129" y="1770"/>
                      <a:ext cx="20" cy="118"/>
                    </a:xfrm>
                    <a:custGeom>
                      <a:avLst/>
                      <a:gdLst>
                        <a:gd name="T0" fmla="*/ 19 w 20"/>
                        <a:gd name="T1" fmla="*/ 117 h 118"/>
                        <a:gd name="T2" fmla="*/ 19 w 20"/>
                        <a:gd name="T3" fmla="*/ 32 h 118"/>
                        <a:gd name="T4" fmla="*/ 11 w 20"/>
                        <a:gd name="T5" fmla="*/ 0 h 118"/>
                        <a:gd name="T6" fmla="*/ 0 w 20"/>
                        <a:gd name="T7" fmla="*/ 0 h 118"/>
                        <a:gd name="T8" fmla="*/ 13 w 20"/>
                        <a:gd name="T9" fmla="*/ 34 h 118"/>
                        <a:gd name="T10" fmla="*/ 13 w 20"/>
                        <a:gd name="T11" fmla="*/ 115 h 118"/>
                        <a:gd name="T12" fmla="*/ 19 w 20"/>
                        <a:gd name="T13" fmla="*/ 117 h 118"/>
                        <a:gd name="T14" fmla="*/ 0 60000 65536"/>
                        <a:gd name="T15" fmla="*/ 0 60000 65536"/>
                        <a:gd name="T16" fmla="*/ 0 60000 65536"/>
                        <a:gd name="T17" fmla="*/ 0 60000 65536"/>
                        <a:gd name="T18" fmla="*/ 0 60000 65536"/>
                        <a:gd name="T19" fmla="*/ 0 60000 65536"/>
                        <a:gd name="T20" fmla="*/ 0 60000 65536"/>
                        <a:gd name="T21" fmla="*/ 0 w 20"/>
                        <a:gd name="T22" fmla="*/ 0 h 118"/>
                        <a:gd name="T23" fmla="*/ 20 w 2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18">
                          <a:moveTo>
                            <a:pt x="19" y="117"/>
                          </a:moveTo>
                          <a:lnTo>
                            <a:pt x="19" y="32"/>
                          </a:lnTo>
                          <a:lnTo>
                            <a:pt x="11" y="0"/>
                          </a:lnTo>
                          <a:lnTo>
                            <a:pt x="0" y="0"/>
                          </a:lnTo>
                          <a:lnTo>
                            <a:pt x="13" y="34"/>
                          </a:lnTo>
                          <a:lnTo>
                            <a:pt x="13" y="115"/>
                          </a:lnTo>
                          <a:lnTo>
                            <a:pt x="19" y="117"/>
                          </a:lnTo>
                        </a:path>
                      </a:pathLst>
                    </a:custGeom>
                    <a:solidFill>
                      <a:srgbClr val="808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26" name="Freeform 480"/>
                    <p:cNvSpPr/>
                    <p:nvPr/>
                  </p:nvSpPr>
                  <p:spPr bwMode="auto">
                    <a:xfrm>
                      <a:off x="1149" y="1768"/>
                      <a:ext cx="17" cy="120"/>
                    </a:xfrm>
                    <a:custGeom>
                      <a:avLst/>
                      <a:gdLst>
                        <a:gd name="T0" fmla="*/ 16 w 17"/>
                        <a:gd name="T1" fmla="*/ 0 h 120"/>
                        <a:gd name="T2" fmla="*/ 16 w 17"/>
                        <a:gd name="T3" fmla="*/ 114 h 120"/>
                        <a:gd name="T4" fmla="*/ 0 w 17"/>
                        <a:gd name="T5" fmla="*/ 119 h 120"/>
                        <a:gd name="T6" fmla="*/ 0 w 17"/>
                        <a:gd name="T7" fmla="*/ 19 h 120"/>
                        <a:gd name="T8" fmla="*/ 16 w 17"/>
                        <a:gd name="T9" fmla="*/ 0 h 120"/>
                        <a:gd name="T10" fmla="*/ 0 60000 65536"/>
                        <a:gd name="T11" fmla="*/ 0 60000 65536"/>
                        <a:gd name="T12" fmla="*/ 0 60000 65536"/>
                        <a:gd name="T13" fmla="*/ 0 60000 65536"/>
                        <a:gd name="T14" fmla="*/ 0 60000 65536"/>
                        <a:gd name="T15" fmla="*/ 0 w 17"/>
                        <a:gd name="T16" fmla="*/ 0 h 120"/>
                        <a:gd name="T17" fmla="*/ 17 w 17"/>
                        <a:gd name="T18" fmla="*/ 120 h 120"/>
                      </a:gdLst>
                      <a:ahLst/>
                      <a:cxnLst>
                        <a:cxn ang="T10">
                          <a:pos x="T0" y="T1"/>
                        </a:cxn>
                        <a:cxn ang="T11">
                          <a:pos x="T2" y="T3"/>
                        </a:cxn>
                        <a:cxn ang="T12">
                          <a:pos x="T4" y="T5"/>
                        </a:cxn>
                        <a:cxn ang="T13">
                          <a:pos x="T6" y="T7"/>
                        </a:cxn>
                        <a:cxn ang="T14">
                          <a:pos x="T8" y="T9"/>
                        </a:cxn>
                      </a:cxnLst>
                      <a:rect l="T15" t="T16" r="T17" b="T18"/>
                      <a:pathLst>
                        <a:path w="17" h="120">
                          <a:moveTo>
                            <a:pt x="16" y="0"/>
                          </a:moveTo>
                          <a:lnTo>
                            <a:pt x="16" y="114"/>
                          </a:lnTo>
                          <a:lnTo>
                            <a:pt x="0" y="119"/>
                          </a:lnTo>
                          <a:lnTo>
                            <a:pt x="0" y="19"/>
                          </a:lnTo>
                          <a:lnTo>
                            <a:pt x="16" y="0"/>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27" name="Freeform 481"/>
                    <p:cNvSpPr/>
                    <p:nvPr/>
                  </p:nvSpPr>
                  <p:spPr bwMode="auto">
                    <a:xfrm>
                      <a:off x="1135" y="1742"/>
                      <a:ext cx="37" cy="63"/>
                    </a:xfrm>
                    <a:custGeom>
                      <a:avLst/>
                      <a:gdLst>
                        <a:gd name="T0" fmla="*/ 36 w 37"/>
                        <a:gd name="T1" fmla="*/ 0 h 63"/>
                        <a:gd name="T2" fmla="*/ 0 w 37"/>
                        <a:gd name="T3" fmla="*/ 23 h 63"/>
                        <a:gd name="T4" fmla="*/ 13 w 37"/>
                        <a:gd name="T5" fmla="*/ 62 h 63"/>
                        <a:gd name="T6" fmla="*/ 22 w 37"/>
                        <a:gd name="T7" fmla="*/ 56 h 63"/>
                        <a:gd name="T8" fmla="*/ 36 w 37"/>
                        <a:gd name="T9" fmla="*/ 0 h 63"/>
                        <a:gd name="T10" fmla="*/ 0 60000 65536"/>
                        <a:gd name="T11" fmla="*/ 0 60000 65536"/>
                        <a:gd name="T12" fmla="*/ 0 60000 65536"/>
                        <a:gd name="T13" fmla="*/ 0 60000 65536"/>
                        <a:gd name="T14" fmla="*/ 0 60000 65536"/>
                        <a:gd name="T15" fmla="*/ 0 w 37"/>
                        <a:gd name="T16" fmla="*/ 0 h 63"/>
                        <a:gd name="T17" fmla="*/ 37 w 37"/>
                        <a:gd name="T18" fmla="*/ 63 h 63"/>
                      </a:gdLst>
                      <a:ahLst/>
                      <a:cxnLst>
                        <a:cxn ang="T10">
                          <a:pos x="T0" y="T1"/>
                        </a:cxn>
                        <a:cxn ang="T11">
                          <a:pos x="T2" y="T3"/>
                        </a:cxn>
                        <a:cxn ang="T12">
                          <a:pos x="T4" y="T5"/>
                        </a:cxn>
                        <a:cxn ang="T13">
                          <a:pos x="T6" y="T7"/>
                        </a:cxn>
                        <a:cxn ang="T14">
                          <a:pos x="T8" y="T9"/>
                        </a:cxn>
                      </a:cxnLst>
                      <a:rect l="T15" t="T16" r="T17" b="T18"/>
                      <a:pathLst>
                        <a:path w="37" h="63">
                          <a:moveTo>
                            <a:pt x="36" y="0"/>
                          </a:moveTo>
                          <a:lnTo>
                            <a:pt x="0" y="23"/>
                          </a:lnTo>
                          <a:lnTo>
                            <a:pt x="13" y="62"/>
                          </a:lnTo>
                          <a:lnTo>
                            <a:pt x="22" y="56"/>
                          </a:lnTo>
                          <a:lnTo>
                            <a:pt x="36" y="0"/>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119" name="Group 482"/>
                <p:cNvGrpSpPr/>
                <p:nvPr/>
              </p:nvGrpSpPr>
              <p:grpSpPr bwMode="auto">
                <a:xfrm>
                  <a:off x="898" y="1810"/>
                  <a:ext cx="289" cy="269"/>
                  <a:chOff x="898" y="1810"/>
                  <a:chExt cx="289" cy="269"/>
                </a:xfrm>
              </p:grpSpPr>
              <p:grpSp>
                <p:nvGrpSpPr>
                  <p:cNvPr id="120" name="Group 483"/>
                  <p:cNvGrpSpPr/>
                  <p:nvPr/>
                </p:nvGrpSpPr>
                <p:grpSpPr bwMode="auto">
                  <a:xfrm>
                    <a:off x="1120" y="1855"/>
                    <a:ext cx="67" cy="224"/>
                    <a:chOff x="1120" y="1855"/>
                    <a:chExt cx="67" cy="224"/>
                  </a:xfrm>
                </p:grpSpPr>
                <p:grpSp>
                  <p:nvGrpSpPr>
                    <p:cNvPr id="121" name="Group 484"/>
                    <p:cNvGrpSpPr/>
                    <p:nvPr/>
                  </p:nvGrpSpPr>
                  <p:grpSpPr bwMode="auto">
                    <a:xfrm>
                      <a:off x="1120" y="1855"/>
                      <a:ext cx="67" cy="224"/>
                      <a:chOff x="1120" y="1855"/>
                      <a:chExt cx="67" cy="224"/>
                    </a:xfrm>
                  </p:grpSpPr>
                  <p:sp>
                    <p:nvSpPr>
                      <p:cNvPr id="3220" name="Freeform 485"/>
                      <p:cNvSpPr/>
                      <p:nvPr/>
                    </p:nvSpPr>
                    <p:spPr bwMode="auto">
                      <a:xfrm>
                        <a:off x="1120" y="1896"/>
                        <a:ext cx="32" cy="183"/>
                      </a:xfrm>
                      <a:custGeom>
                        <a:avLst/>
                        <a:gdLst>
                          <a:gd name="T0" fmla="*/ 31 w 32"/>
                          <a:gd name="T1" fmla="*/ 182 h 183"/>
                          <a:gd name="T2" fmla="*/ 31 w 32"/>
                          <a:gd name="T3" fmla="*/ 51 h 183"/>
                          <a:gd name="T4" fmla="*/ 19 w 32"/>
                          <a:gd name="T5" fmla="*/ 0 h 183"/>
                          <a:gd name="T6" fmla="*/ 0 w 32"/>
                          <a:gd name="T7" fmla="*/ 0 h 183"/>
                          <a:gd name="T8" fmla="*/ 20 w 32"/>
                          <a:gd name="T9" fmla="*/ 52 h 183"/>
                          <a:gd name="T10" fmla="*/ 20 w 32"/>
                          <a:gd name="T11" fmla="*/ 179 h 183"/>
                          <a:gd name="T12" fmla="*/ 31 w 32"/>
                          <a:gd name="T13" fmla="*/ 182 h 183"/>
                          <a:gd name="T14" fmla="*/ 0 60000 65536"/>
                          <a:gd name="T15" fmla="*/ 0 60000 65536"/>
                          <a:gd name="T16" fmla="*/ 0 60000 65536"/>
                          <a:gd name="T17" fmla="*/ 0 60000 65536"/>
                          <a:gd name="T18" fmla="*/ 0 60000 65536"/>
                          <a:gd name="T19" fmla="*/ 0 60000 65536"/>
                          <a:gd name="T20" fmla="*/ 0 60000 65536"/>
                          <a:gd name="T21" fmla="*/ 0 w 32"/>
                          <a:gd name="T22" fmla="*/ 0 h 183"/>
                          <a:gd name="T23" fmla="*/ 32 w 32"/>
                          <a:gd name="T24" fmla="*/ 183 h 1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83">
                            <a:moveTo>
                              <a:pt x="31" y="182"/>
                            </a:moveTo>
                            <a:lnTo>
                              <a:pt x="31" y="51"/>
                            </a:lnTo>
                            <a:lnTo>
                              <a:pt x="19" y="0"/>
                            </a:lnTo>
                            <a:lnTo>
                              <a:pt x="0" y="0"/>
                            </a:lnTo>
                            <a:lnTo>
                              <a:pt x="20" y="52"/>
                            </a:lnTo>
                            <a:lnTo>
                              <a:pt x="20" y="179"/>
                            </a:lnTo>
                            <a:lnTo>
                              <a:pt x="31" y="182"/>
                            </a:lnTo>
                          </a:path>
                        </a:pathLst>
                      </a:custGeom>
                      <a:solidFill>
                        <a:srgbClr val="808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21" name="Freeform 486"/>
                      <p:cNvSpPr/>
                      <p:nvPr/>
                    </p:nvSpPr>
                    <p:spPr bwMode="auto">
                      <a:xfrm>
                        <a:off x="1151" y="1894"/>
                        <a:ext cx="17" cy="185"/>
                      </a:xfrm>
                      <a:custGeom>
                        <a:avLst/>
                        <a:gdLst>
                          <a:gd name="T0" fmla="*/ 16 w 17"/>
                          <a:gd name="T1" fmla="*/ 0 h 185"/>
                          <a:gd name="T2" fmla="*/ 16 w 17"/>
                          <a:gd name="T3" fmla="*/ 172 h 185"/>
                          <a:gd name="T4" fmla="*/ 0 w 17"/>
                          <a:gd name="T5" fmla="*/ 184 h 185"/>
                          <a:gd name="T6" fmla="*/ 0 w 17"/>
                          <a:gd name="T7" fmla="*/ 29 h 185"/>
                          <a:gd name="T8" fmla="*/ 16 w 17"/>
                          <a:gd name="T9" fmla="*/ 0 h 185"/>
                          <a:gd name="T10" fmla="*/ 0 60000 65536"/>
                          <a:gd name="T11" fmla="*/ 0 60000 65536"/>
                          <a:gd name="T12" fmla="*/ 0 60000 65536"/>
                          <a:gd name="T13" fmla="*/ 0 60000 65536"/>
                          <a:gd name="T14" fmla="*/ 0 60000 65536"/>
                          <a:gd name="T15" fmla="*/ 0 w 17"/>
                          <a:gd name="T16" fmla="*/ 0 h 185"/>
                          <a:gd name="T17" fmla="*/ 17 w 17"/>
                          <a:gd name="T18" fmla="*/ 185 h 185"/>
                        </a:gdLst>
                        <a:ahLst/>
                        <a:cxnLst>
                          <a:cxn ang="T10">
                            <a:pos x="T0" y="T1"/>
                          </a:cxn>
                          <a:cxn ang="T11">
                            <a:pos x="T2" y="T3"/>
                          </a:cxn>
                          <a:cxn ang="T12">
                            <a:pos x="T4" y="T5"/>
                          </a:cxn>
                          <a:cxn ang="T13">
                            <a:pos x="T6" y="T7"/>
                          </a:cxn>
                          <a:cxn ang="T14">
                            <a:pos x="T8" y="T9"/>
                          </a:cxn>
                        </a:cxnLst>
                        <a:rect l="T15" t="T16" r="T17" b="T18"/>
                        <a:pathLst>
                          <a:path w="17" h="185">
                            <a:moveTo>
                              <a:pt x="16" y="0"/>
                            </a:moveTo>
                            <a:lnTo>
                              <a:pt x="16" y="172"/>
                            </a:lnTo>
                            <a:lnTo>
                              <a:pt x="0" y="184"/>
                            </a:lnTo>
                            <a:lnTo>
                              <a:pt x="0" y="29"/>
                            </a:lnTo>
                            <a:lnTo>
                              <a:pt x="16" y="0"/>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22" name="Freeform 487"/>
                      <p:cNvSpPr/>
                      <p:nvPr/>
                    </p:nvSpPr>
                    <p:spPr bwMode="auto">
                      <a:xfrm>
                        <a:off x="1129" y="1855"/>
                        <a:ext cx="58" cy="94"/>
                      </a:xfrm>
                      <a:custGeom>
                        <a:avLst/>
                        <a:gdLst>
                          <a:gd name="T0" fmla="*/ 57 w 58"/>
                          <a:gd name="T1" fmla="*/ 0 h 94"/>
                          <a:gd name="T2" fmla="*/ 0 w 58"/>
                          <a:gd name="T3" fmla="*/ 35 h 94"/>
                          <a:gd name="T4" fmla="*/ 20 w 58"/>
                          <a:gd name="T5" fmla="*/ 93 h 94"/>
                          <a:gd name="T6" fmla="*/ 34 w 58"/>
                          <a:gd name="T7" fmla="*/ 84 h 94"/>
                          <a:gd name="T8" fmla="*/ 57 w 58"/>
                          <a:gd name="T9" fmla="*/ 0 h 94"/>
                          <a:gd name="T10" fmla="*/ 0 60000 65536"/>
                          <a:gd name="T11" fmla="*/ 0 60000 65536"/>
                          <a:gd name="T12" fmla="*/ 0 60000 65536"/>
                          <a:gd name="T13" fmla="*/ 0 60000 65536"/>
                          <a:gd name="T14" fmla="*/ 0 60000 65536"/>
                          <a:gd name="T15" fmla="*/ 0 w 58"/>
                          <a:gd name="T16" fmla="*/ 0 h 94"/>
                          <a:gd name="T17" fmla="*/ 58 w 58"/>
                          <a:gd name="T18" fmla="*/ 94 h 94"/>
                        </a:gdLst>
                        <a:ahLst/>
                        <a:cxnLst>
                          <a:cxn ang="T10">
                            <a:pos x="T0" y="T1"/>
                          </a:cxn>
                          <a:cxn ang="T11">
                            <a:pos x="T2" y="T3"/>
                          </a:cxn>
                          <a:cxn ang="T12">
                            <a:pos x="T4" y="T5"/>
                          </a:cxn>
                          <a:cxn ang="T13">
                            <a:pos x="T6" y="T7"/>
                          </a:cxn>
                          <a:cxn ang="T14">
                            <a:pos x="T8" y="T9"/>
                          </a:cxn>
                        </a:cxnLst>
                        <a:rect l="T15" t="T16" r="T17" b="T18"/>
                        <a:pathLst>
                          <a:path w="58" h="94">
                            <a:moveTo>
                              <a:pt x="57" y="0"/>
                            </a:moveTo>
                            <a:lnTo>
                              <a:pt x="0" y="35"/>
                            </a:lnTo>
                            <a:lnTo>
                              <a:pt x="20" y="93"/>
                            </a:lnTo>
                            <a:lnTo>
                              <a:pt x="34" y="84"/>
                            </a:lnTo>
                            <a:lnTo>
                              <a:pt x="57" y="0"/>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218" name="Oval 488"/>
                    <p:cNvSpPr>
                      <a:spLocks noChangeArrowheads="1"/>
                    </p:cNvSpPr>
                    <p:nvPr/>
                  </p:nvSpPr>
                  <p:spPr bwMode="auto">
                    <a:xfrm flipH="1">
                      <a:off x="1158" y="1894"/>
                      <a:ext cx="8" cy="0"/>
                    </a:xfrm>
                    <a:prstGeom prst="ellipse">
                      <a:avLst/>
                    </a:prstGeom>
                    <a:solidFill>
                      <a:srgbClr val="C0C0C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219" name="Oval 489"/>
                    <p:cNvSpPr>
                      <a:spLocks noChangeArrowheads="1"/>
                    </p:cNvSpPr>
                    <p:nvPr/>
                  </p:nvSpPr>
                  <p:spPr bwMode="auto">
                    <a:xfrm flipH="1" flipV="1">
                      <a:off x="1158" y="1918"/>
                      <a:ext cx="8" cy="2"/>
                    </a:xfrm>
                    <a:prstGeom prst="ellipse">
                      <a:avLst/>
                    </a:prstGeom>
                    <a:solidFill>
                      <a:srgbClr val="C0C0C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122" name="Group 490"/>
                  <p:cNvGrpSpPr/>
                  <p:nvPr/>
                </p:nvGrpSpPr>
                <p:grpSpPr bwMode="auto">
                  <a:xfrm>
                    <a:off x="898" y="1810"/>
                    <a:ext cx="66" cy="226"/>
                    <a:chOff x="898" y="1810"/>
                    <a:chExt cx="66" cy="226"/>
                  </a:xfrm>
                </p:grpSpPr>
                <p:sp>
                  <p:nvSpPr>
                    <p:cNvPr id="3214" name="Freeform 491"/>
                    <p:cNvSpPr/>
                    <p:nvPr/>
                  </p:nvSpPr>
                  <p:spPr bwMode="auto">
                    <a:xfrm>
                      <a:off x="898" y="1852"/>
                      <a:ext cx="31" cy="184"/>
                    </a:xfrm>
                    <a:custGeom>
                      <a:avLst/>
                      <a:gdLst>
                        <a:gd name="T0" fmla="*/ 30 w 31"/>
                        <a:gd name="T1" fmla="*/ 183 h 184"/>
                        <a:gd name="T2" fmla="*/ 30 w 31"/>
                        <a:gd name="T3" fmla="*/ 51 h 184"/>
                        <a:gd name="T4" fmla="*/ 17 w 31"/>
                        <a:gd name="T5" fmla="*/ 0 h 184"/>
                        <a:gd name="T6" fmla="*/ 0 w 31"/>
                        <a:gd name="T7" fmla="*/ 0 h 184"/>
                        <a:gd name="T8" fmla="*/ 19 w 31"/>
                        <a:gd name="T9" fmla="*/ 53 h 184"/>
                        <a:gd name="T10" fmla="*/ 19 w 31"/>
                        <a:gd name="T11" fmla="*/ 180 h 184"/>
                        <a:gd name="T12" fmla="*/ 30 w 31"/>
                        <a:gd name="T13" fmla="*/ 183 h 184"/>
                        <a:gd name="T14" fmla="*/ 0 60000 65536"/>
                        <a:gd name="T15" fmla="*/ 0 60000 65536"/>
                        <a:gd name="T16" fmla="*/ 0 60000 65536"/>
                        <a:gd name="T17" fmla="*/ 0 60000 65536"/>
                        <a:gd name="T18" fmla="*/ 0 60000 65536"/>
                        <a:gd name="T19" fmla="*/ 0 60000 65536"/>
                        <a:gd name="T20" fmla="*/ 0 60000 65536"/>
                        <a:gd name="T21" fmla="*/ 0 w 31"/>
                        <a:gd name="T22" fmla="*/ 0 h 184"/>
                        <a:gd name="T23" fmla="*/ 31 w 31"/>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84">
                          <a:moveTo>
                            <a:pt x="30" y="183"/>
                          </a:moveTo>
                          <a:lnTo>
                            <a:pt x="30" y="51"/>
                          </a:lnTo>
                          <a:lnTo>
                            <a:pt x="17" y="0"/>
                          </a:lnTo>
                          <a:lnTo>
                            <a:pt x="0" y="0"/>
                          </a:lnTo>
                          <a:lnTo>
                            <a:pt x="19" y="53"/>
                          </a:lnTo>
                          <a:lnTo>
                            <a:pt x="19" y="180"/>
                          </a:lnTo>
                          <a:lnTo>
                            <a:pt x="30" y="183"/>
                          </a:lnTo>
                        </a:path>
                      </a:pathLst>
                    </a:custGeom>
                    <a:solidFill>
                      <a:srgbClr val="80808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15" name="Freeform 492"/>
                    <p:cNvSpPr/>
                    <p:nvPr/>
                  </p:nvSpPr>
                  <p:spPr bwMode="auto">
                    <a:xfrm>
                      <a:off x="928" y="1851"/>
                      <a:ext cx="17" cy="185"/>
                    </a:xfrm>
                    <a:custGeom>
                      <a:avLst/>
                      <a:gdLst>
                        <a:gd name="T0" fmla="*/ 16 w 17"/>
                        <a:gd name="T1" fmla="*/ 0 h 185"/>
                        <a:gd name="T2" fmla="*/ 16 w 17"/>
                        <a:gd name="T3" fmla="*/ 176 h 185"/>
                        <a:gd name="T4" fmla="*/ 0 w 17"/>
                        <a:gd name="T5" fmla="*/ 184 h 185"/>
                        <a:gd name="T6" fmla="*/ 0 w 17"/>
                        <a:gd name="T7" fmla="*/ 28 h 185"/>
                        <a:gd name="T8" fmla="*/ 16 w 17"/>
                        <a:gd name="T9" fmla="*/ 0 h 185"/>
                        <a:gd name="T10" fmla="*/ 0 60000 65536"/>
                        <a:gd name="T11" fmla="*/ 0 60000 65536"/>
                        <a:gd name="T12" fmla="*/ 0 60000 65536"/>
                        <a:gd name="T13" fmla="*/ 0 60000 65536"/>
                        <a:gd name="T14" fmla="*/ 0 60000 65536"/>
                        <a:gd name="T15" fmla="*/ 0 w 17"/>
                        <a:gd name="T16" fmla="*/ 0 h 185"/>
                        <a:gd name="T17" fmla="*/ 17 w 17"/>
                        <a:gd name="T18" fmla="*/ 185 h 185"/>
                      </a:gdLst>
                      <a:ahLst/>
                      <a:cxnLst>
                        <a:cxn ang="T10">
                          <a:pos x="T0" y="T1"/>
                        </a:cxn>
                        <a:cxn ang="T11">
                          <a:pos x="T2" y="T3"/>
                        </a:cxn>
                        <a:cxn ang="T12">
                          <a:pos x="T4" y="T5"/>
                        </a:cxn>
                        <a:cxn ang="T13">
                          <a:pos x="T6" y="T7"/>
                        </a:cxn>
                        <a:cxn ang="T14">
                          <a:pos x="T8" y="T9"/>
                        </a:cxn>
                      </a:cxnLst>
                      <a:rect l="T15" t="T16" r="T17" b="T18"/>
                      <a:pathLst>
                        <a:path w="17" h="185">
                          <a:moveTo>
                            <a:pt x="16" y="0"/>
                          </a:moveTo>
                          <a:lnTo>
                            <a:pt x="16" y="176"/>
                          </a:lnTo>
                          <a:lnTo>
                            <a:pt x="0" y="184"/>
                          </a:lnTo>
                          <a:lnTo>
                            <a:pt x="0" y="28"/>
                          </a:lnTo>
                          <a:lnTo>
                            <a:pt x="16" y="0"/>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16" name="Freeform 493"/>
                    <p:cNvSpPr/>
                    <p:nvPr/>
                  </p:nvSpPr>
                  <p:spPr bwMode="auto">
                    <a:xfrm>
                      <a:off x="908" y="1810"/>
                      <a:ext cx="56" cy="96"/>
                    </a:xfrm>
                    <a:custGeom>
                      <a:avLst/>
                      <a:gdLst>
                        <a:gd name="T0" fmla="*/ 55 w 56"/>
                        <a:gd name="T1" fmla="*/ 0 h 96"/>
                        <a:gd name="T2" fmla="*/ 0 w 56"/>
                        <a:gd name="T3" fmla="*/ 35 h 96"/>
                        <a:gd name="T4" fmla="*/ 18 w 56"/>
                        <a:gd name="T5" fmla="*/ 95 h 96"/>
                        <a:gd name="T6" fmla="*/ 34 w 56"/>
                        <a:gd name="T7" fmla="*/ 86 h 96"/>
                        <a:gd name="T8" fmla="*/ 55 w 56"/>
                        <a:gd name="T9" fmla="*/ 0 h 96"/>
                        <a:gd name="T10" fmla="*/ 0 60000 65536"/>
                        <a:gd name="T11" fmla="*/ 0 60000 65536"/>
                        <a:gd name="T12" fmla="*/ 0 60000 65536"/>
                        <a:gd name="T13" fmla="*/ 0 60000 65536"/>
                        <a:gd name="T14" fmla="*/ 0 60000 65536"/>
                        <a:gd name="T15" fmla="*/ 0 w 56"/>
                        <a:gd name="T16" fmla="*/ 0 h 96"/>
                        <a:gd name="T17" fmla="*/ 56 w 56"/>
                        <a:gd name="T18" fmla="*/ 96 h 96"/>
                      </a:gdLst>
                      <a:ahLst/>
                      <a:cxnLst>
                        <a:cxn ang="T10">
                          <a:pos x="T0" y="T1"/>
                        </a:cxn>
                        <a:cxn ang="T11">
                          <a:pos x="T2" y="T3"/>
                        </a:cxn>
                        <a:cxn ang="T12">
                          <a:pos x="T4" y="T5"/>
                        </a:cxn>
                        <a:cxn ang="T13">
                          <a:pos x="T6" y="T7"/>
                        </a:cxn>
                        <a:cxn ang="T14">
                          <a:pos x="T8" y="T9"/>
                        </a:cxn>
                      </a:cxnLst>
                      <a:rect l="T15" t="T16" r="T17" b="T18"/>
                      <a:pathLst>
                        <a:path w="56" h="96">
                          <a:moveTo>
                            <a:pt x="55" y="0"/>
                          </a:moveTo>
                          <a:lnTo>
                            <a:pt x="0" y="35"/>
                          </a:lnTo>
                          <a:lnTo>
                            <a:pt x="18" y="95"/>
                          </a:lnTo>
                          <a:lnTo>
                            <a:pt x="34" y="86"/>
                          </a:lnTo>
                          <a:lnTo>
                            <a:pt x="55" y="0"/>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sp>
              <p:nvSpPr>
                <p:cNvPr id="3211" name="Freeform 494"/>
                <p:cNvSpPr/>
                <p:nvPr/>
              </p:nvSpPr>
              <p:spPr bwMode="auto">
                <a:xfrm>
                  <a:off x="752" y="1679"/>
                  <a:ext cx="666" cy="236"/>
                </a:xfrm>
                <a:custGeom>
                  <a:avLst/>
                  <a:gdLst>
                    <a:gd name="T0" fmla="*/ 0 w 666"/>
                    <a:gd name="T1" fmla="*/ 197 h 236"/>
                    <a:gd name="T2" fmla="*/ 580 w 666"/>
                    <a:gd name="T3" fmla="*/ 0 h 236"/>
                    <a:gd name="T4" fmla="*/ 665 w 666"/>
                    <a:gd name="T5" fmla="*/ 6 h 236"/>
                    <a:gd name="T6" fmla="*/ 312 w 666"/>
                    <a:gd name="T7" fmla="*/ 235 h 236"/>
                    <a:gd name="T8" fmla="*/ 0 w 666"/>
                    <a:gd name="T9" fmla="*/ 197 h 236"/>
                    <a:gd name="T10" fmla="*/ 0 60000 65536"/>
                    <a:gd name="T11" fmla="*/ 0 60000 65536"/>
                    <a:gd name="T12" fmla="*/ 0 60000 65536"/>
                    <a:gd name="T13" fmla="*/ 0 60000 65536"/>
                    <a:gd name="T14" fmla="*/ 0 60000 65536"/>
                    <a:gd name="T15" fmla="*/ 0 w 666"/>
                    <a:gd name="T16" fmla="*/ 0 h 236"/>
                    <a:gd name="T17" fmla="*/ 666 w 666"/>
                    <a:gd name="T18" fmla="*/ 236 h 236"/>
                  </a:gdLst>
                  <a:ahLst/>
                  <a:cxnLst>
                    <a:cxn ang="T10">
                      <a:pos x="T0" y="T1"/>
                    </a:cxn>
                    <a:cxn ang="T11">
                      <a:pos x="T2" y="T3"/>
                    </a:cxn>
                    <a:cxn ang="T12">
                      <a:pos x="T4" y="T5"/>
                    </a:cxn>
                    <a:cxn ang="T13">
                      <a:pos x="T6" y="T7"/>
                    </a:cxn>
                    <a:cxn ang="T14">
                      <a:pos x="T8" y="T9"/>
                    </a:cxn>
                  </a:cxnLst>
                  <a:rect l="T15" t="T16" r="T17" b="T18"/>
                  <a:pathLst>
                    <a:path w="666" h="236">
                      <a:moveTo>
                        <a:pt x="0" y="197"/>
                      </a:moveTo>
                      <a:lnTo>
                        <a:pt x="580" y="0"/>
                      </a:lnTo>
                      <a:lnTo>
                        <a:pt x="665" y="6"/>
                      </a:lnTo>
                      <a:lnTo>
                        <a:pt x="312" y="235"/>
                      </a:lnTo>
                      <a:lnTo>
                        <a:pt x="0" y="197"/>
                      </a:lnTo>
                    </a:path>
                  </a:pathLst>
                </a:custGeom>
                <a:solidFill>
                  <a:srgbClr val="E0E0E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123" name="Group 495"/>
              <p:cNvGrpSpPr/>
              <p:nvPr/>
            </p:nvGrpSpPr>
            <p:grpSpPr bwMode="auto">
              <a:xfrm>
                <a:off x="752" y="1685"/>
                <a:ext cx="666" cy="263"/>
                <a:chOff x="752" y="1685"/>
                <a:chExt cx="666" cy="263"/>
              </a:xfrm>
            </p:grpSpPr>
            <p:sp>
              <p:nvSpPr>
                <p:cNvPr id="3206" name="Freeform 496"/>
                <p:cNvSpPr/>
                <p:nvPr/>
              </p:nvSpPr>
              <p:spPr bwMode="auto">
                <a:xfrm>
                  <a:off x="1064" y="1685"/>
                  <a:ext cx="354" cy="263"/>
                </a:xfrm>
                <a:custGeom>
                  <a:avLst/>
                  <a:gdLst>
                    <a:gd name="T0" fmla="*/ 0 w 354"/>
                    <a:gd name="T1" fmla="*/ 230 h 263"/>
                    <a:gd name="T2" fmla="*/ 353 w 354"/>
                    <a:gd name="T3" fmla="*/ 0 h 263"/>
                    <a:gd name="T4" fmla="*/ 353 w 354"/>
                    <a:gd name="T5" fmla="*/ 12 h 263"/>
                    <a:gd name="T6" fmla="*/ 0 w 354"/>
                    <a:gd name="T7" fmla="*/ 262 h 263"/>
                    <a:gd name="T8" fmla="*/ 0 w 354"/>
                    <a:gd name="T9" fmla="*/ 230 h 263"/>
                    <a:gd name="T10" fmla="*/ 0 60000 65536"/>
                    <a:gd name="T11" fmla="*/ 0 60000 65536"/>
                    <a:gd name="T12" fmla="*/ 0 60000 65536"/>
                    <a:gd name="T13" fmla="*/ 0 60000 65536"/>
                    <a:gd name="T14" fmla="*/ 0 60000 65536"/>
                    <a:gd name="T15" fmla="*/ 0 w 354"/>
                    <a:gd name="T16" fmla="*/ 0 h 263"/>
                    <a:gd name="T17" fmla="*/ 354 w 354"/>
                    <a:gd name="T18" fmla="*/ 263 h 263"/>
                  </a:gdLst>
                  <a:ahLst/>
                  <a:cxnLst>
                    <a:cxn ang="T10">
                      <a:pos x="T0" y="T1"/>
                    </a:cxn>
                    <a:cxn ang="T11">
                      <a:pos x="T2" y="T3"/>
                    </a:cxn>
                    <a:cxn ang="T12">
                      <a:pos x="T4" y="T5"/>
                    </a:cxn>
                    <a:cxn ang="T13">
                      <a:pos x="T6" y="T7"/>
                    </a:cxn>
                    <a:cxn ang="T14">
                      <a:pos x="T8" y="T9"/>
                    </a:cxn>
                  </a:cxnLst>
                  <a:rect l="T15" t="T16" r="T17" b="T18"/>
                  <a:pathLst>
                    <a:path w="354" h="263">
                      <a:moveTo>
                        <a:pt x="0" y="230"/>
                      </a:moveTo>
                      <a:lnTo>
                        <a:pt x="353" y="0"/>
                      </a:lnTo>
                      <a:lnTo>
                        <a:pt x="353" y="12"/>
                      </a:lnTo>
                      <a:lnTo>
                        <a:pt x="0" y="262"/>
                      </a:lnTo>
                      <a:lnTo>
                        <a:pt x="0" y="230"/>
                      </a:lnTo>
                    </a:path>
                  </a:pathLst>
                </a:custGeom>
                <a:solidFill>
                  <a:srgbClr val="A0A0A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07" name="Freeform 497"/>
                <p:cNvSpPr/>
                <p:nvPr/>
              </p:nvSpPr>
              <p:spPr bwMode="auto">
                <a:xfrm>
                  <a:off x="752" y="1876"/>
                  <a:ext cx="313" cy="72"/>
                </a:xfrm>
                <a:custGeom>
                  <a:avLst/>
                  <a:gdLst>
                    <a:gd name="T0" fmla="*/ 312 w 313"/>
                    <a:gd name="T1" fmla="*/ 71 h 72"/>
                    <a:gd name="T2" fmla="*/ 312 w 313"/>
                    <a:gd name="T3" fmla="*/ 39 h 72"/>
                    <a:gd name="T4" fmla="*/ 0 w 313"/>
                    <a:gd name="T5" fmla="*/ 0 h 72"/>
                    <a:gd name="T6" fmla="*/ 0 w 313"/>
                    <a:gd name="T7" fmla="*/ 25 h 72"/>
                    <a:gd name="T8" fmla="*/ 312 w 313"/>
                    <a:gd name="T9" fmla="*/ 71 h 72"/>
                    <a:gd name="T10" fmla="*/ 0 60000 65536"/>
                    <a:gd name="T11" fmla="*/ 0 60000 65536"/>
                    <a:gd name="T12" fmla="*/ 0 60000 65536"/>
                    <a:gd name="T13" fmla="*/ 0 60000 65536"/>
                    <a:gd name="T14" fmla="*/ 0 60000 65536"/>
                    <a:gd name="T15" fmla="*/ 0 w 313"/>
                    <a:gd name="T16" fmla="*/ 0 h 72"/>
                    <a:gd name="T17" fmla="*/ 313 w 313"/>
                    <a:gd name="T18" fmla="*/ 72 h 72"/>
                  </a:gdLst>
                  <a:ahLst/>
                  <a:cxnLst>
                    <a:cxn ang="T10">
                      <a:pos x="T0" y="T1"/>
                    </a:cxn>
                    <a:cxn ang="T11">
                      <a:pos x="T2" y="T3"/>
                    </a:cxn>
                    <a:cxn ang="T12">
                      <a:pos x="T4" y="T5"/>
                    </a:cxn>
                    <a:cxn ang="T13">
                      <a:pos x="T6" y="T7"/>
                    </a:cxn>
                    <a:cxn ang="T14">
                      <a:pos x="T8" y="T9"/>
                    </a:cxn>
                  </a:cxnLst>
                  <a:rect l="T15" t="T16" r="T17" b="T18"/>
                  <a:pathLst>
                    <a:path w="313" h="72">
                      <a:moveTo>
                        <a:pt x="312" y="71"/>
                      </a:moveTo>
                      <a:lnTo>
                        <a:pt x="312" y="39"/>
                      </a:lnTo>
                      <a:lnTo>
                        <a:pt x="0" y="0"/>
                      </a:lnTo>
                      <a:lnTo>
                        <a:pt x="0" y="25"/>
                      </a:lnTo>
                      <a:lnTo>
                        <a:pt x="312" y="71"/>
                      </a:lnTo>
                    </a:path>
                  </a:pathLst>
                </a:custGeom>
                <a:solidFill>
                  <a:srgbClr val="C0C0C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124" name="Group 498"/>
            <p:cNvGrpSpPr/>
            <p:nvPr/>
          </p:nvGrpSpPr>
          <p:grpSpPr bwMode="auto">
            <a:xfrm>
              <a:off x="1263" y="1674"/>
              <a:ext cx="105" cy="54"/>
              <a:chOff x="1263" y="1674"/>
              <a:chExt cx="105" cy="54"/>
            </a:xfrm>
          </p:grpSpPr>
          <p:grpSp>
            <p:nvGrpSpPr>
              <p:cNvPr id="125" name="Group 499"/>
              <p:cNvGrpSpPr/>
              <p:nvPr/>
            </p:nvGrpSpPr>
            <p:grpSpPr bwMode="auto">
              <a:xfrm>
                <a:off x="1263" y="1674"/>
                <a:ext cx="104" cy="54"/>
                <a:chOff x="1263" y="1674"/>
                <a:chExt cx="104" cy="54"/>
              </a:xfrm>
            </p:grpSpPr>
            <p:sp>
              <p:nvSpPr>
                <p:cNvPr id="3201" name="Freeform 500"/>
                <p:cNvSpPr/>
                <p:nvPr/>
              </p:nvSpPr>
              <p:spPr bwMode="auto">
                <a:xfrm>
                  <a:off x="1263" y="1681"/>
                  <a:ext cx="82" cy="47"/>
                </a:xfrm>
                <a:custGeom>
                  <a:avLst/>
                  <a:gdLst>
                    <a:gd name="T0" fmla="*/ 0 w 82"/>
                    <a:gd name="T1" fmla="*/ 37 h 47"/>
                    <a:gd name="T2" fmla="*/ 81 w 82"/>
                    <a:gd name="T3" fmla="*/ 46 h 47"/>
                    <a:gd name="T4" fmla="*/ 81 w 82"/>
                    <a:gd name="T5" fmla="*/ 5 h 47"/>
                    <a:gd name="T6" fmla="*/ 0 w 82"/>
                    <a:gd name="T7" fmla="*/ 0 h 47"/>
                    <a:gd name="T8" fmla="*/ 0 w 82"/>
                    <a:gd name="T9" fmla="*/ 37 h 47"/>
                    <a:gd name="T10" fmla="*/ 0 60000 65536"/>
                    <a:gd name="T11" fmla="*/ 0 60000 65536"/>
                    <a:gd name="T12" fmla="*/ 0 60000 65536"/>
                    <a:gd name="T13" fmla="*/ 0 60000 65536"/>
                    <a:gd name="T14" fmla="*/ 0 60000 65536"/>
                    <a:gd name="T15" fmla="*/ 0 w 82"/>
                    <a:gd name="T16" fmla="*/ 0 h 47"/>
                    <a:gd name="T17" fmla="*/ 82 w 82"/>
                    <a:gd name="T18" fmla="*/ 47 h 47"/>
                  </a:gdLst>
                  <a:ahLst/>
                  <a:cxnLst>
                    <a:cxn ang="T10">
                      <a:pos x="T0" y="T1"/>
                    </a:cxn>
                    <a:cxn ang="T11">
                      <a:pos x="T2" y="T3"/>
                    </a:cxn>
                    <a:cxn ang="T12">
                      <a:pos x="T4" y="T5"/>
                    </a:cxn>
                    <a:cxn ang="T13">
                      <a:pos x="T6" y="T7"/>
                    </a:cxn>
                    <a:cxn ang="T14">
                      <a:pos x="T8" y="T9"/>
                    </a:cxn>
                  </a:cxnLst>
                  <a:rect l="T15" t="T16" r="T17" b="T18"/>
                  <a:pathLst>
                    <a:path w="82" h="47">
                      <a:moveTo>
                        <a:pt x="0" y="37"/>
                      </a:moveTo>
                      <a:lnTo>
                        <a:pt x="81" y="46"/>
                      </a:lnTo>
                      <a:lnTo>
                        <a:pt x="81" y="5"/>
                      </a:lnTo>
                      <a:lnTo>
                        <a:pt x="0" y="0"/>
                      </a:lnTo>
                      <a:lnTo>
                        <a:pt x="0" y="37"/>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02" name="Freeform 501"/>
                <p:cNvSpPr/>
                <p:nvPr/>
              </p:nvSpPr>
              <p:spPr bwMode="auto">
                <a:xfrm>
                  <a:off x="1344" y="1679"/>
                  <a:ext cx="23" cy="49"/>
                </a:xfrm>
                <a:custGeom>
                  <a:avLst/>
                  <a:gdLst>
                    <a:gd name="T0" fmla="*/ 0 w 23"/>
                    <a:gd name="T1" fmla="*/ 48 h 49"/>
                    <a:gd name="T2" fmla="*/ 0 w 23"/>
                    <a:gd name="T3" fmla="*/ 6 h 49"/>
                    <a:gd name="T4" fmla="*/ 22 w 23"/>
                    <a:gd name="T5" fmla="*/ 0 h 49"/>
                    <a:gd name="T6" fmla="*/ 22 w 23"/>
                    <a:gd name="T7" fmla="*/ 36 h 49"/>
                    <a:gd name="T8" fmla="*/ 0 w 23"/>
                    <a:gd name="T9" fmla="*/ 48 h 49"/>
                    <a:gd name="T10" fmla="*/ 0 60000 65536"/>
                    <a:gd name="T11" fmla="*/ 0 60000 65536"/>
                    <a:gd name="T12" fmla="*/ 0 60000 65536"/>
                    <a:gd name="T13" fmla="*/ 0 60000 65536"/>
                    <a:gd name="T14" fmla="*/ 0 60000 65536"/>
                    <a:gd name="T15" fmla="*/ 0 w 23"/>
                    <a:gd name="T16" fmla="*/ 0 h 49"/>
                    <a:gd name="T17" fmla="*/ 23 w 23"/>
                    <a:gd name="T18" fmla="*/ 49 h 49"/>
                  </a:gdLst>
                  <a:ahLst/>
                  <a:cxnLst>
                    <a:cxn ang="T10">
                      <a:pos x="T0" y="T1"/>
                    </a:cxn>
                    <a:cxn ang="T11">
                      <a:pos x="T2" y="T3"/>
                    </a:cxn>
                    <a:cxn ang="T12">
                      <a:pos x="T4" y="T5"/>
                    </a:cxn>
                    <a:cxn ang="T13">
                      <a:pos x="T6" y="T7"/>
                    </a:cxn>
                    <a:cxn ang="T14">
                      <a:pos x="T8" y="T9"/>
                    </a:cxn>
                  </a:cxnLst>
                  <a:rect l="T15" t="T16" r="T17" b="T18"/>
                  <a:pathLst>
                    <a:path w="23" h="49">
                      <a:moveTo>
                        <a:pt x="0" y="48"/>
                      </a:moveTo>
                      <a:lnTo>
                        <a:pt x="0" y="6"/>
                      </a:lnTo>
                      <a:lnTo>
                        <a:pt x="22" y="0"/>
                      </a:lnTo>
                      <a:lnTo>
                        <a:pt x="22" y="36"/>
                      </a:lnTo>
                      <a:lnTo>
                        <a:pt x="0" y="48"/>
                      </a:lnTo>
                    </a:path>
                  </a:pathLst>
                </a:custGeom>
                <a:solidFill>
                  <a:srgbClr val="60300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203" name="Freeform 502"/>
                <p:cNvSpPr/>
                <p:nvPr/>
              </p:nvSpPr>
              <p:spPr bwMode="auto">
                <a:xfrm>
                  <a:off x="1263" y="1674"/>
                  <a:ext cx="104" cy="17"/>
                </a:xfrm>
                <a:custGeom>
                  <a:avLst/>
                  <a:gdLst>
                    <a:gd name="T0" fmla="*/ 103 w 104"/>
                    <a:gd name="T1" fmla="*/ 7 h 17"/>
                    <a:gd name="T2" fmla="*/ 81 w 104"/>
                    <a:gd name="T3" fmla="*/ 16 h 17"/>
                    <a:gd name="T4" fmla="*/ 0 w 104"/>
                    <a:gd name="T5" fmla="*/ 8 h 17"/>
                    <a:gd name="T6" fmla="*/ 26 w 104"/>
                    <a:gd name="T7" fmla="*/ 0 h 17"/>
                    <a:gd name="T8" fmla="*/ 103 w 104"/>
                    <a:gd name="T9" fmla="*/ 7 h 17"/>
                    <a:gd name="T10" fmla="*/ 0 60000 65536"/>
                    <a:gd name="T11" fmla="*/ 0 60000 65536"/>
                    <a:gd name="T12" fmla="*/ 0 60000 65536"/>
                    <a:gd name="T13" fmla="*/ 0 60000 65536"/>
                    <a:gd name="T14" fmla="*/ 0 60000 65536"/>
                    <a:gd name="T15" fmla="*/ 0 w 104"/>
                    <a:gd name="T16" fmla="*/ 0 h 17"/>
                    <a:gd name="T17" fmla="*/ 104 w 104"/>
                    <a:gd name="T18" fmla="*/ 17 h 17"/>
                  </a:gdLst>
                  <a:ahLst/>
                  <a:cxnLst>
                    <a:cxn ang="T10">
                      <a:pos x="T0" y="T1"/>
                    </a:cxn>
                    <a:cxn ang="T11">
                      <a:pos x="T2" y="T3"/>
                    </a:cxn>
                    <a:cxn ang="T12">
                      <a:pos x="T4" y="T5"/>
                    </a:cxn>
                    <a:cxn ang="T13">
                      <a:pos x="T6" y="T7"/>
                    </a:cxn>
                    <a:cxn ang="T14">
                      <a:pos x="T8" y="T9"/>
                    </a:cxn>
                  </a:cxnLst>
                  <a:rect l="T15" t="T16" r="T17" b="T18"/>
                  <a:pathLst>
                    <a:path w="104" h="17">
                      <a:moveTo>
                        <a:pt x="103" y="7"/>
                      </a:moveTo>
                      <a:lnTo>
                        <a:pt x="81" y="16"/>
                      </a:lnTo>
                      <a:lnTo>
                        <a:pt x="0" y="8"/>
                      </a:lnTo>
                      <a:lnTo>
                        <a:pt x="26" y="0"/>
                      </a:lnTo>
                      <a:lnTo>
                        <a:pt x="103" y="7"/>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193" name="Oval 503"/>
              <p:cNvSpPr>
                <a:spLocks noChangeArrowheads="1"/>
              </p:cNvSpPr>
              <p:nvPr/>
            </p:nvSpPr>
            <p:spPr bwMode="auto">
              <a:xfrm flipH="1" flipV="1">
                <a:off x="1337" y="1685"/>
                <a:ext cx="7" cy="5"/>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94" name="Oval 504"/>
              <p:cNvSpPr>
                <a:spLocks noChangeArrowheads="1"/>
              </p:cNvSpPr>
              <p:nvPr/>
            </p:nvSpPr>
            <p:spPr bwMode="auto">
              <a:xfrm flipH="1" flipV="1">
                <a:off x="1321" y="1682"/>
                <a:ext cx="8" cy="7"/>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95" name="Oval 505"/>
              <p:cNvSpPr>
                <a:spLocks noChangeArrowheads="1"/>
              </p:cNvSpPr>
              <p:nvPr/>
            </p:nvSpPr>
            <p:spPr bwMode="auto">
              <a:xfrm flipH="1" flipV="1">
                <a:off x="1304" y="1681"/>
                <a:ext cx="6" cy="6"/>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96" name="Oval 506"/>
              <p:cNvSpPr>
                <a:spLocks noChangeArrowheads="1"/>
              </p:cNvSpPr>
              <p:nvPr/>
            </p:nvSpPr>
            <p:spPr bwMode="auto">
              <a:xfrm flipH="1" flipV="1">
                <a:off x="1289" y="1679"/>
                <a:ext cx="6" cy="7"/>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97" name="Oval 507"/>
              <p:cNvSpPr>
                <a:spLocks noChangeArrowheads="1"/>
              </p:cNvSpPr>
              <p:nvPr/>
            </p:nvSpPr>
            <p:spPr bwMode="auto">
              <a:xfrm flipH="1" flipV="1">
                <a:off x="1274" y="1678"/>
                <a:ext cx="7" cy="7"/>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98" name="Oval 508"/>
              <p:cNvSpPr>
                <a:spLocks noChangeArrowheads="1"/>
              </p:cNvSpPr>
              <p:nvPr/>
            </p:nvSpPr>
            <p:spPr bwMode="auto">
              <a:xfrm flipH="1" flipV="1">
                <a:off x="1353" y="1682"/>
                <a:ext cx="2" cy="8"/>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99" name="Oval 509"/>
              <p:cNvSpPr>
                <a:spLocks noChangeArrowheads="1"/>
              </p:cNvSpPr>
              <p:nvPr/>
            </p:nvSpPr>
            <p:spPr bwMode="auto">
              <a:xfrm flipH="1" flipV="1">
                <a:off x="1360" y="1679"/>
                <a:ext cx="3" cy="7"/>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200" name="Oval 510"/>
              <p:cNvSpPr>
                <a:spLocks noChangeArrowheads="1"/>
              </p:cNvSpPr>
              <p:nvPr/>
            </p:nvSpPr>
            <p:spPr bwMode="auto">
              <a:xfrm flipH="1" flipV="1">
                <a:off x="1367" y="1677"/>
                <a:ext cx="1" cy="8"/>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126" name="Group 511"/>
            <p:cNvGrpSpPr/>
            <p:nvPr/>
          </p:nvGrpSpPr>
          <p:grpSpPr bwMode="auto">
            <a:xfrm>
              <a:off x="1113" y="1702"/>
              <a:ext cx="165" cy="84"/>
              <a:chOff x="1113" y="1702"/>
              <a:chExt cx="165" cy="84"/>
            </a:xfrm>
          </p:grpSpPr>
          <p:grpSp>
            <p:nvGrpSpPr>
              <p:cNvPr id="127" name="Group 512"/>
              <p:cNvGrpSpPr/>
              <p:nvPr/>
            </p:nvGrpSpPr>
            <p:grpSpPr bwMode="auto">
              <a:xfrm>
                <a:off x="1113" y="1702"/>
                <a:ext cx="165" cy="84"/>
                <a:chOff x="1113" y="1702"/>
                <a:chExt cx="165" cy="84"/>
              </a:xfrm>
            </p:grpSpPr>
            <p:sp>
              <p:nvSpPr>
                <p:cNvPr id="3189" name="Freeform 513"/>
                <p:cNvSpPr/>
                <p:nvPr/>
              </p:nvSpPr>
              <p:spPr bwMode="auto">
                <a:xfrm>
                  <a:off x="1113" y="1709"/>
                  <a:ext cx="131" cy="77"/>
                </a:xfrm>
                <a:custGeom>
                  <a:avLst/>
                  <a:gdLst>
                    <a:gd name="T0" fmla="*/ 0 w 131"/>
                    <a:gd name="T1" fmla="*/ 62 h 77"/>
                    <a:gd name="T2" fmla="*/ 130 w 131"/>
                    <a:gd name="T3" fmla="*/ 76 h 77"/>
                    <a:gd name="T4" fmla="*/ 130 w 131"/>
                    <a:gd name="T5" fmla="*/ 9 h 77"/>
                    <a:gd name="T6" fmla="*/ 0 w 131"/>
                    <a:gd name="T7" fmla="*/ 0 h 77"/>
                    <a:gd name="T8" fmla="*/ 0 w 131"/>
                    <a:gd name="T9" fmla="*/ 62 h 77"/>
                    <a:gd name="T10" fmla="*/ 0 60000 65536"/>
                    <a:gd name="T11" fmla="*/ 0 60000 65536"/>
                    <a:gd name="T12" fmla="*/ 0 60000 65536"/>
                    <a:gd name="T13" fmla="*/ 0 60000 65536"/>
                    <a:gd name="T14" fmla="*/ 0 60000 65536"/>
                    <a:gd name="T15" fmla="*/ 0 w 131"/>
                    <a:gd name="T16" fmla="*/ 0 h 77"/>
                    <a:gd name="T17" fmla="*/ 131 w 131"/>
                    <a:gd name="T18" fmla="*/ 77 h 77"/>
                  </a:gdLst>
                  <a:ahLst/>
                  <a:cxnLst>
                    <a:cxn ang="T10">
                      <a:pos x="T0" y="T1"/>
                    </a:cxn>
                    <a:cxn ang="T11">
                      <a:pos x="T2" y="T3"/>
                    </a:cxn>
                    <a:cxn ang="T12">
                      <a:pos x="T4" y="T5"/>
                    </a:cxn>
                    <a:cxn ang="T13">
                      <a:pos x="T6" y="T7"/>
                    </a:cxn>
                    <a:cxn ang="T14">
                      <a:pos x="T8" y="T9"/>
                    </a:cxn>
                  </a:cxnLst>
                  <a:rect l="T15" t="T16" r="T17" b="T18"/>
                  <a:pathLst>
                    <a:path w="131" h="77">
                      <a:moveTo>
                        <a:pt x="0" y="62"/>
                      </a:moveTo>
                      <a:lnTo>
                        <a:pt x="130" y="76"/>
                      </a:lnTo>
                      <a:lnTo>
                        <a:pt x="130" y="9"/>
                      </a:lnTo>
                      <a:lnTo>
                        <a:pt x="0" y="0"/>
                      </a:lnTo>
                      <a:lnTo>
                        <a:pt x="0" y="62"/>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90" name="Freeform 514"/>
                <p:cNvSpPr/>
                <p:nvPr/>
              </p:nvSpPr>
              <p:spPr bwMode="auto">
                <a:xfrm>
                  <a:off x="1243" y="1708"/>
                  <a:ext cx="35" cy="78"/>
                </a:xfrm>
                <a:custGeom>
                  <a:avLst/>
                  <a:gdLst>
                    <a:gd name="T0" fmla="*/ 0 w 35"/>
                    <a:gd name="T1" fmla="*/ 77 h 78"/>
                    <a:gd name="T2" fmla="*/ 0 w 35"/>
                    <a:gd name="T3" fmla="*/ 11 h 78"/>
                    <a:gd name="T4" fmla="*/ 34 w 35"/>
                    <a:gd name="T5" fmla="*/ 0 h 78"/>
                    <a:gd name="T6" fmla="*/ 34 w 35"/>
                    <a:gd name="T7" fmla="*/ 57 h 78"/>
                    <a:gd name="T8" fmla="*/ 0 w 35"/>
                    <a:gd name="T9" fmla="*/ 77 h 78"/>
                    <a:gd name="T10" fmla="*/ 0 60000 65536"/>
                    <a:gd name="T11" fmla="*/ 0 60000 65536"/>
                    <a:gd name="T12" fmla="*/ 0 60000 65536"/>
                    <a:gd name="T13" fmla="*/ 0 60000 65536"/>
                    <a:gd name="T14" fmla="*/ 0 60000 65536"/>
                    <a:gd name="T15" fmla="*/ 0 w 35"/>
                    <a:gd name="T16" fmla="*/ 0 h 78"/>
                    <a:gd name="T17" fmla="*/ 35 w 35"/>
                    <a:gd name="T18" fmla="*/ 78 h 78"/>
                  </a:gdLst>
                  <a:ahLst/>
                  <a:cxnLst>
                    <a:cxn ang="T10">
                      <a:pos x="T0" y="T1"/>
                    </a:cxn>
                    <a:cxn ang="T11">
                      <a:pos x="T2" y="T3"/>
                    </a:cxn>
                    <a:cxn ang="T12">
                      <a:pos x="T4" y="T5"/>
                    </a:cxn>
                    <a:cxn ang="T13">
                      <a:pos x="T6" y="T7"/>
                    </a:cxn>
                    <a:cxn ang="T14">
                      <a:pos x="T8" y="T9"/>
                    </a:cxn>
                  </a:cxnLst>
                  <a:rect l="T15" t="T16" r="T17" b="T18"/>
                  <a:pathLst>
                    <a:path w="35" h="78">
                      <a:moveTo>
                        <a:pt x="0" y="77"/>
                      </a:moveTo>
                      <a:lnTo>
                        <a:pt x="0" y="11"/>
                      </a:lnTo>
                      <a:lnTo>
                        <a:pt x="34" y="0"/>
                      </a:lnTo>
                      <a:lnTo>
                        <a:pt x="34" y="57"/>
                      </a:lnTo>
                      <a:lnTo>
                        <a:pt x="0" y="77"/>
                      </a:lnTo>
                    </a:path>
                  </a:pathLst>
                </a:custGeom>
                <a:solidFill>
                  <a:srgbClr val="60300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91" name="Freeform 515"/>
                <p:cNvSpPr/>
                <p:nvPr/>
              </p:nvSpPr>
              <p:spPr bwMode="auto">
                <a:xfrm>
                  <a:off x="1113" y="1702"/>
                  <a:ext cx="165" cy="18"/>
                </a:xfrm>
                <a:custGeom>
                  <a:avLst/>
                  <a:gdLst>
                    <a:gd name="T0" fmla="*/ 164 w 165"/>
                    <a:gd name="T1" fmla="*/ 6 h 18"/>
                    <a:gd name="T2" fmla="*/ 130 w 165"/>
                    <a:gd name="T3" fmla="*/ 17 h 18"/>
                    <a:gd name="T4" fmla="*/ 0 w 165"/>
                    <a:gd name="T5" fmla="*/ 8 h 18"/>
                    <a:gd name="T6" fmla="*/ 40 w 165"/>
                    <a:gd name="T7" fmla="*/ 0 h 18"/>
                    <a:gd name="T8" fmla="*/ 164 w 165"/>
                    <a:gd name="T9" fmla="*/ 6 h 18"/>
                    <a:gd name="T10" fmla="*/ 0 60000 65536"/>
                    <a:gd name="T11" fmla="*/ 0 60000 65536"/>
                    <a:gd name="T12" fmla="*/ 0 60000 65536"/>
                    <a:gd name="T13" fmla="*/ 0 60000 65536"/>
                    <a:gd name="T14" fmla="*/ 0 60000 65536"/>
                    <a:gd name="T15" fmla="*/ 0 w 165"/>
                    <a:gd name="T16" fmla="*/ 0 h 18"/>
                    <a:gd name="T17" fmla="*/ 165 w 165"/>
                    <a:gd name="T18" fmla="*/ 18 h 18"/>
                  </a:gdLst>
                  <a:ahLst/>
                  <a:cxnLst>
                    <a:cxn ang="T10">
                      <a:pos x="T0" y="T1"/>
                    </a:cxn>
                    <a:cxn ang="T11">
                      <a:pos x="T2" y="T3"/>
                    </a:cxn>
                    <a:cxn ang="T12">
                      <a:pos x="T4" y="T5"/>
                    </a:cxn>
                    <a:cxn ang="T13">
                      <a:pos x="T6" y="T7"/>
                    </a:cxn>
                    <a:cxn ang="T14">
                      <a:pos x="T8" y="T9"/>
                    </a:cxn>
                  </a:cxnLst>
                  <a:rect l="T15" t="T16" r="T17" b="T18"/>
                  <a:pathLst>
                    <a:path w="165" h="18">
                      <a:moveTo>
                        <a:pt x="164" y="6"/>
                      </a:moveTo>
                      <a:lnTo>
                        <a:pt x="130" y="17"/>
                      </a:lnTo>
                      <a:lnTo>
                        <a:pt x="0" y="8"/>
                      </a:lnTo>
                      <a:lnTo>
                        <a:pt x="40" y="0"/>
                      </a:lnTo>
                      <a:lnTo>
                        <a:pt x="164" y="6"/>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181" name="Oval 516"/>
              <p:cNvSpPr>
                <a:spLocks noChangeArrowheads="1"/>
              </p:cNvSpPr>
              <p:nvPr/>
            </p:nvSpPr>
            <p:spPr bwMode="auto">
              <a:xfrm flipH="1" flipV="1">
                <a:off x="1229" y="1721"/>
                <a:ext cx="7" cy="5"/>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82" name="Oval 517"/>
              <p:cNvSpPr>
                <a:spLocks noChangeArrowheads="1"/>
              </p:cNvSpPr>
              <p:nvPr/>
            </p:nvSpPr>
            <p:spPr bwMode="auto">
              <a:xfrm flipH="1" flipV="1">
                <a:off x="1205" y="1720"/>
                <a:ext cx="7" cy="4"/>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83" name="Oval 518"/>
              <p:cNvSpPr>
                <a:spLocks noChangeArrowheads="1"/>
              </p:cNvSpPr>
              <p:nvPr/>
            </p:nvSpPr>
            <p:spPr bwMode="auto">
              <a:xfrm flipH="1" flipV="1">
                <a:off x="1179" y="1716"/>
                <a:ext cx="4" cy="5"/>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84" name="Oval 519"/>
              <p:cNvSpPr>
                <a:spLocks noChangeArrowheads="1"/>
              </p:cNvSpPr>
              <p:nvPr/>
            </p:nvSpPr>
            <p:spPr bwMode="auto">
              <a:xfrm flipH="1" flipV="1">
                <a:off x="1152" y="1715"/>
                <a:ext cx="7" cy="5"/>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85" name="Oval 520"/>
              <p:cNvSpPr>
                <a:spLocks noChangeArrowheads="1"/>
              </p:cNvSpPr>
              <p:nvPr/>
            </p:nvSpPr>
            <p:spPr bwMode="auto">
              <a:xfrm flipH="1" flipV="1">
                <a:off x="1131" y="1712"/>
                <a:ext cx="6" cy="6"/>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86" name="Oval 521"/>
              <p:cNvSpPr>
                <a:spLocks noChangeArrowheads="1"/>
              </p:cNvSpPr>
              <p:nvPr/>
            </p:nvSpPr>
            <p:spPr bwMode="auto">
              <a:xfrm flipH="1" flipV="1">
                <a:off x="1252" y="1721"/>
                <a:ext cx="6" cy="3"/>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87" name="Oval 522"/>
              <p:cNvSpPr>
                <a:spLocks noChangeArrowheads="1"/>
              </p:cNvSpPr>
              <p:nvPr/>
            </p:nvSpPr>
            <p:spPr bwMode="auto">
              <a:xfrm flipH="1" flipV="1">
                <a:off x="1267" y="1715"/>
                <a:ext cx="1" cy="5"/>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88" name="Oval 523"/>
              <p:cNvSpPr>
                <a:spLocks noChangeArrowheads="1"/>
              </p:cNvSpPr>
              <p:nvPr/>
            </p:nvSpPr>
            <p:spPr bwMode="auto">
              <a:xfrm flipH="1" flipV="1">
                <a:off x="1276" y="1710"/>
                <a:ext cx="2" cy="7"/>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3072" name="Group 524"/>
            <p:cNvGrpSpPr/>
            <p:nvPr/>
          </p:nvGrpSpPr>
          <p:grpSpPr bwMode="auto">
            <a:xfrm>
              <a:off x="924" y="1748"/>
              <a:ext cx="225" cy="116"/>
              <a:chOff x="924" y="1748"/>
              <a:chExt cx="225" cy="116"/>
            </a:xfrm>
          </p:grpSpPr>
          <p:grpSp>
            <p:nvGrpSpPr>
              <p:cNvPr id="3073" name="Group 525"/>
              <p:cNvGrpSpPr/>
              <p:nvPr/>
            </p:nvGrpSpPr>
            <p:grpSpPr bwMode="auto">
              <a:xfrm>
                <a:off x="924" y="1748"/>
                <a:ext cx="225" cy="116"/>
                <a:chOff x="924" y="1748"/>
                <a:chExt cx="225" cy="116"/>
              </a:xfrm>
            </p:grpSpPr>
            <p:sp>
              <p:nvSpPr>
                <p:cNvPr id="3177" name="Freeform 526"/>
                <p:cNvSpPr/>
                <p:nvPr/>
              </p:nvSpPr>
              <p:spPr bwMode="auto">
                <a:xfrm>
                  <a:off x="924" y="1760"/>
                  <a:ext cx="178" cy="104"/>
                </a:xfrm>
                <a:custGeom>
                  <a:avLst/>
                  <a:gdLst>
                    <a:gd name="T0" fmla="*/ 0 w 178"/>
                    <a:gd name="T1" fmla="*/ 83 h 104"/>
                    <a:gd name="T2" fmla="*/ 177 w 178"/>
                    <a:gd name="T3" fmla="*/ 103 h 104"/>
                    <a:gd name="T4" fmla="*/ 177 w 178"/>
                    <a:gd name="T5" fmla="*/ 12 h 104"/>
                    <a:gd name="T6" fmla="*/ 0 w 178"/>
                    <a:gd name="T7" fmla="*/ 0 h 104"/>
                    <a:gd name="T8" fmla="*/ 0 w 178"/>
                    <a:gd name="T9" fmla="*/ 83 h 104"/>
                    <a:gd name="T10" fmla="*/ 0 60000 65536"/>
                    <a:gd name="T11" fmla="*/ 0 60000 65536"/>
                    <a:gd name="T12" fmla="*/ 0 60000 65536"/>
                    <a:gd name="T13" fmla="*/ 0 60000 65536"/>
                    <a:gd name="T14" fmla="*/ 0 60000 65536"/>
                    <a:gd name="T15" fmla="*/ 0 w 178"/>
                    <a:gd name="T16" fmla="*/ 0 h 104"/>
                    <a:gd name="T17" fmla="*/ 178 w 178"/>
                    <a:gd name="T18" fmla="*/ 104 h 104"/>
                  </a:gdLst>
                  <a:ahLst/>
                  <a:cxnLst>
                    <a:cxn ang="T10">
                      <a:pos x="T0" y="T1"/>
                    </a:cxn>
                    <a:cxn ang="T11">
                      <a:pos x="T2" y="T3"/>
                    </a:cxn>
                    <a:cxn ang="T12">
                      <a:pos x="T4" y="T5"/>
                    </a:cxn>
                    <a:cxn ang="T13">
                      <a:pos x="T6" y="T7"/>
                    </a:cxn>
                    <a:cxn ang="T14">
                      <a:pos x="T8" y="T9"/>
                    </a:cxn>
                  </a:cxnLst>
                  <a:rect l="T15" t="T16" r="T17" b="T18"/>
                  <a:pathLst>
                    <a:path w="178" h="104">
                      <a:moveTo>
                        <a:pt x="0" y="83"/>
                      </a:moveTo>
                      <a:lnTo>
                        <a:pt x="177" y="103"/>
                      </a:lnTo>
                      <a:lnTo>
                        <a:pt x="177" y="12"/>
                      </a:lnTo>
                      <a:lnTo>
                        <a:pt x="0" y="0"/>
                      </a:lnTo>
                      <a:lnTo>
                        <a:pt x="0" y="83"/>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78" name="Freeform 527"/>
                <p:cNvSpPr/>
                <p:nvPr/>
              </p:nvSpPr>
              <p:spPr bwMode="auto">
                <a:xfrm>
                  <a:off x="1101" y="1758"/>
                  <a:ext cx="48" cy="106"/>
                </a:xfrm>
                <a:custGeom>
                  <a:avLst/>
                  <a:gdLst>
                    <a:gd name="T0" fmla="*/ 0 w 48"/>
                    <a:gd name="T1" fmla="*/ 105 h 106"/>
                    <a:gd name="T2" fmla="*/ 0 w 48"/>
                    <a:gd name="T3" fmla="*/ 15 h 106"/>
                    <a:gd name="T4" fmla="*/ 47 w 48"/>
                    <a:gd name="T5" fmla="*/ 0 h 106"/>
                    <a:gd name="T6" fmla="*/ 47 w 48"/>
                    <a:gd name="T7" fmla="*/ 78 h 106"/>
                    <a:gd name="T8" fmla="*/ 0 w 48"/>
                    <a:gd name="T9" fmla="*/ 105 h 106"/>
                    <a:gd name="T10" fmla="*/ 0 60000 65536"/>
                    <a:gd name="T11" fmla="*/ 0 60000 65536"/>
                    <a:gd name="T12" fmla="*/ 0 60000 65536"/>
                    <a:gd name="T13" fmla="*/ 0 60000 65536"/>
                    <a:gd name="T14" fmla="*/ 0 60000 65536"/>
                    <a:gd name="T15" fmla="*/ 0 w 48"/>
                    <a:gd name="T16" fmla="*/ 0 h 106"/>
                    <a:gd name="T17" fmla="*/ 48 w 48"/>
                    <a:gd name="T18" fmla="*/ 106 h 106"/>
                  </a:gdLst>
                  <a:ahLst/>
                  <a:cxnLst>
                    <a:cxn ang="T10">
                      <a:pos x="T0" y="T1"/>
                    </a:cxn>
                    <a:cxn ang="T11">
                      <a:pos x="T2" y="T3"/>
                    </a:cxn>
                    <a:cxn ang="T12">
                      <a:pos x="T4" y="T5"/>
                    </a:cxn>
                    <a:cxn ang="T13">
                      <a:pos x="T6" y="T7"/>
                    </a:cxn>
                    <a:cxn ang="T14">
                      <a:pos x="T8" y="T9"/>
                    </a:cxn>
                  </a:cxnLst>
                  <a:rect l="T15" t="T16" r="T17" b="T18"/>
                  <a:pathLst>
                    <a:path w="48" h="106">
                      <a:moveTo>
                        <a:pt x="0" y="105"/>
                      </a:moveTo>
                      <a:lnTo>
                        <a:pt x="0" y="15"/>
                      </a:lnTo>
                      <a:lnTo>
                        <a:pt x="47" y="0"/>
                      </a:lnTo>
                      <a:lnTo>
                        <a:pt x="47" y="78"/>
                      </a:lnTo>
                      <a:lnTo>
                        <a:pt x="0" y="105"/>
                      </a:lnTo>
                    </a:path>
                  </a:pathLst>
                </a:custGeom>
                <a:solidFill>
                  <a:srgbClr val="603000"/>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79" name="Freeform 528"/>
                <p:cNvSpPr/>
                <p:nvPr/>
              </p:nvSpPr>
              <p:spPr bwMode="auto">
                <a:xfrm>
                  <a:off x="924" y="1748"/>
                  <a:ext cx="225" cy="26"/>
                </a:xfrm>
                <a:custGeom>
                  <a:avLst/>
                  <a:gdLst>
                    <a:gd name="T0" fmla="*/ 224 w 225"/>
                    <a:gd name="T1" fmla="*/ 9 h 26"/>
                    <a:gd name="T2" fmla="*/ 178 w 225"/>
                    <a:gd name="T3" fmla="*/ 25 h 26"/>
                    <a:gd name="T4" fmla="*/ 0 w 225"/>
                    <a:gd name="T5" fmla="*/ 13 h 26"/>
                    <a:gd name="T6" fmla="*/ 56 w 225"/>
                    <a:gd name="T7" fmla="*/ 0 h 26"/>
                    <a:gd name="T8" fmla="*/ 224 w 225"/>
                    <a:gd name="T9" fmla="*/ 9 h 26"/>
                    <a:gd name="T10" fmla="*/ 0 60000 65536"/>
                    <a:gd name="T11" fmla="*/ 0 60000 65536"/>
                    <a:gd name="T12" fmla="*/ 0 60000 65536"/>
                    <a:gd name="T13" fmla="*/ 0 60000 65536"/>
                    <a:gd name="T14" fmla="*/ 0 60000 65536"/>
                    <a:gd name="T15" fmla="*/ 0 w 225"/>
                    <a:gd name="T16" fmla="*/ 0 h 26"/>
                    <a:gd name="T17" fmla="*/ 225 w 225"/>
                    <a:gd name="T18" fmla="*/ 26 h 26"/>
                  </a:gdLst>
                  <a:ahLst/>
                  <a:cxnLst>
                    <a:cxn ang="T10">
                      <a:pos x="T0" y="T1"/>
                    </a:cxn>
                    <a:cxn ang="T11">
                      <a:pos x="T2" y="T3"/>
                    </a:cxn>
                    <a:cxn ang="T12">
                      <a:pos x="T4" y="T5"/>
                    </a:cxn>
                    <a:cxn ang="T13">
                      <a:pos x="T6" y="T7"/>
                    </a:cxn>
                    <a:cxn ang="T14">
                      <a:pos x="T8" y="T9"/>
                    </a:cxn>
                  </a:cxnLst>
                  <a:rect l="T15" t="T16" r="T17" b="T18"/>
                  <a:pathLst>
                    <a:path w="225" h="26">
                      <a:moveTo>
                        <a:pt x="224" y="9"/>
                      </a:moveTo>
                      <a:lnTo>
                        <a:pt x="178" y="25"/>
                      </a:lnTo>
                      <a:lnTo>
                        <a:pt x="0" y="13"/>
                      </a:lnTo>
                      <a:lnTo>
                        <a:pt x="56" y="0"/>
                      </a:lnTo>
                      <a:lnTo>
                        <a:pt x="224" y="9"/>
                      </a:lnTo>
                    </a:path>
                  </a:pathLst>
                </a:custGeom>
                <a:solidFill>
                  <a:schemeClr val="tx1"/>
                </a:solidFill>
                <a:ln w="12700" cap="rnd" cmpd="sng">
                  <a:solidFill>
                    <a:srgbClr val="000000"/>
                  </a:solidFill>
                  <a:prstDash val="solid"/>
                  <a:round/>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3169" name="Oval 529"/>
              <p:cNvSpPr>
                <a:spLocks noChangeArrowheads="1"/>
              </p:cNvSpPr>
              <p:nvPr/>
            </p:nvSpPr>
            <p:spPr bwMode="auto">
              <a:xfrm flipH="1" flipV="1">
                <a:off x="1085" y="1779"/>
                <a:ext cx="2" cy="4"/>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70" name="Oval 530"/>
              <p:cNvSpPr>
                <a:spLocks noChangeArrowheads="1"/>
              </p:cNvSpPr>
              <p:nvPr/>
            </p:nvSpPr>
            <p:spPr bwMode="auto">
              <a:xfrm flipH="1" flipV="1">
                <a:off x="1051" y="1778"/>
                <a:ext cx="2" cy="1"/>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71" name="Oval 531"/>
              <p:cNvSpPr>
                <a:spLocks noChangeArrowheads="1"/>
              </p:cNvSpPr>
              <p:nvPr/>
            </p:nvSpPr>
            <p:spPr bwMode="auto">
              <a:xfrm flipH="1" flipV="1">
                <a:off x="1014" y="1774"/>
                <a:ext cx="2" cy="3"/>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72" name="Oval 532"/>
              <p:cNvSpPr>
                <a:spLocks noChangeArrowheads="1"/>
              </p:cNvSpPr>
              <p:nvPr/>
            </p:nvSpPr>
            <p:spPr bwMode="auto">
              <a:xfrm flipH="1" flipV="1">
                <a:off x="979" y="1771"/>
                <a:ext cx="2" cy="3"/>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73" name="Oval 533"/>
              <p:cNvSpPr>
                <a:spLocks noChangeArrowheads="1"/>
              </p:cNvSpPr>
              <p:nvPr/>
            </p:nvSpPr>
            <p:spPr bwMode="auto">
              <a:xfrm flipH="1" flipV="1">
                <a:off x="950" y="1769"/>
                <a:ext cx="3" cy="2"/>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74" name="Oval 534"/>
              <p:cNvSpPr>
                <a:spLocks noChangeArrowheads="1"/>
              </p:cNvSpPr>
              <p:nvPr/>
            </p:nvSpPr>
            <p:spPr bwMode="auto">
              <a:xfrm flipH="1">
                <a:off x="1113" y="1778"/>
                <a:ext cx="7" cy="1"/>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75" name="Oval 535"/>
              <p:cNvSpPr>
                <a:spLocks noChangeArrowheads="1"/>
              </p:cNvSpPr>
              <p:nvPr/>
            </p:nvSpPr>
            <p:spPr bwMode="auto">
              <a:xfrm flipH="1" flipV="1">
                <a:off x="1131" y="1771"/>
                <a:ext cx="5" cy="1"/>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76" name="Oval 536"/>
              <p:cNvSpPr>
                <a:spLocks noChangeArrowheads="1"/>
              </p:cNvSpPr>
              <p:nvPr/>
            </p:nvSpPr>
            <p:spPr bwMode="auto">
              <a:xfrm flipH="1" flipV="1">
                <a:off x="1144" y="1766"/>
                <a:ext cx="4" cy="1"/>
              </a:xfrm>
              <a:prstGeom prst="ellipse">
                <a:avLst/>
              </a:prstGeom>
              <a:solidFill>
                <a:srgbClr val="201000"/>
              </a:solidFill>
              <a:ln w="12700">
                <a:solidFill>
                  <a:srgbClr val="000000"/>
                </a:solidFill>
                <a:rou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graphicFrame>
        <p:nvGraphicFramePr>
          <p:cNvPr id="3079" name="Object 8"/>
          <p:cNvGraphicFramePr/>
          <p:nvPr/>
        </p:nvGraphicFramePr>
        <p:xfrm>
          <a:off x="8067675" y="3048396"/>
          <a:ext cx="541338" cy="527447"/>
        </p:xfrm>
        <a:graphic>
          <a:graphicData uri="http://schemas.openxmlformats.org/presentationml/2006/ole">
            <mc:AlternateContent xmlns:mc="http://schemas.openxmlformats.org/markup-compatibility/2006">
              <mc:Choice xmlns:v="urn:schemas-microsoft-com:vml" Requires="v">
                <p:oleObj spid="_x0000_s12779" name="剪辑" r:id="rId13" imgW="3025775" imgH="3253105" progId="">
                  <p:embed/>
                </p:oleObj>
              </mc:Choice>
              <mc:Fallback>
                <p:oleObj name="剪辑" r:id="rId13" imgW="3025775" imgH="3253105" progId="">
                  <p:embed/>
                  <p:pic>
                    <p:nvPicPr>
                      <p:cNvPr id="0" name="Object 8"/>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67675" y="3048396"/>
                        <a:ext cx="541338" cy="52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81" name="Group 538"/>
          <p:cNvGrpSpPr/>
          <p:nvPr/>
        </p:nvGrpSpPr>
        <p:grpSpPr bwMode="auto">
          <a:xfrm>
            <a:off x="8462962" y="3872310"/>
            <a:ext cx="427548" cy="318142"/>
            <a:chOff x="4893" y="3340"/>
            <a:chExt cx="560" cy="460"/>
          </a:xfrm>
        </p:grpSpPr>
        <p:sp>
          <p:nvSpPr>
            <p:cNvPr id="538" name="Rectangle 539"/>
            <p:cNvSpPr>
              <a:spLocks noChangeArrowheads="1"/>
            </p:cNvSpPr>
            <p:nvPr/>
          </p:nvSpPr>
          <p:spPr bwMode="auto">
            <a:xfrm>
              <a:off x="4899" y="3411"/>
              <a:ext cx="533" cy="389"/>
            </a:xfrm>
            <a:prstGeom prst="rect">
              <a:avLst/>
            </a:prstGeom>
            <a:noFill/>
            <a:ln w="9525">
              <a:noFill/>
              <a:miter lim="800000"/>
            </a:ln>
            <a:effectLst/>
          </p:spPr>
          <p:txBody>
            <a:bodyPr wrap="none" lIns="100012" tIns="50800" rIns="100012" bIns="50800">
              <a:spAutoFit/>
            </a:bodyPr>
            <a:lstStyle/>
            <a:p>
              <a:pPr defTabSz="446405" eaLnBrk="0" hangingPunct="0">
                <a:lnSpc>
                  <a:spcPct val="90000"/>
                </a:lnSpc>
                <a:defRPr/>
              </a:pPr>
              <a:r>
                <a:rPr lang="en-US" altLang="zh-CN" sz="1200">
                  <a:solidFill>
                    <a:schemeClr val="tx2"/>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SD</a:t>
              </a:r>
              <a:endParaRPr lang="en-US" altLang="zh-CN" sz="1200">
                <a:solidFill>
                  <a:schemeClr val="tx2"/>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156" name="Freeform 540"/>
            <p:cNvSpPr/>
            <p:nvPr/>
          </p:nvSpPr>
          <p:spPr bwMode="auto">
            <a:xfrm>
              <a:off x="4975" y="3340"/>
              <a:ext cx="316" cy="324"/>
            </a:xfrm>
            <a:custGeom>
              <a:avLst/>
              <a:gdLst>
                <a:gd name="T0" fmla="*/ 156 w 316"/>
                <a:gd name="T1" fmla="*/ 0 h 324"/>
                <a:gd name="T2" fmla="*/ 0 w 316"/>
                <a:gd name="T3" fmla="*/ 159 h 324"/>
                <a:gd name="T4" fmla="*/ 156 w 316"/>
                <a:gd name="T5" fmla="*/ 323 h 324"/>
                <a:gd name="T6" fmla="*/ 315 w 316"/>
                <a:gd name="T7" fmla="*/ 162 h 324"/>
                <a:gd name="T8" fmla="*/ 156 w 316"/>
                <a:gd name="T9" fmla="*/ 0 h 324"/>
                <a:gd name="T10" fmla="*/ 0 60000 65536"/>
                <a:gd name="T11" fmla="*/ 0 60000 65536"/>
                <a:gd name="T12" fmla="*/ 0 60000 65536"/>
                <a:gd name="T13" fmla="*/ 0 60000 65536"/>
                <a:gd name="T14" fmla="*/ 0 60000 65536"/>
                <a:gd name="T15" fmla="*/ 0 w 316"/>
                <a:gd name="T16" fmla="*/ 0 h 324"/>
                <a:gd name="T17" fmla="*/ 316 w 316"/>
                <a:gd name="T18" fmla="*/ 324 h 324"/>
              </a:gdLst>
              <a:ahLst/>
              <a:cxnLst>
                <a:cxn ang="T10">
                  <a:pos x="T0" y="T1"/>
                </a:cxn>
                <a:cxn ang="T11">
                  <a:pos x="T2" y="T3"/>
                </a:cxn>
                <a:cxn ang="T12">
                  <a:pos x="T4" y="T5"/>
                </a:cxn>
                <a:cxn ang="T13">
                  <a:pos x="T6" y="T7"/>
                </a:cxn>
                <a:cxn ang="T14">
                  <a:pos x="T8" y="T9"/>
                </a:cxn>
              </a:cxnLst>
              <a:rect l="T15" t="T16" r="T17" b="T18"/>
              <a:pathLst>
                <a:path w="316" h="324">
                  <a:moveTo>
                    <a:pt x="156" y="0"/>
                  </a:moveTo>
                  <a:lnTo>
                    <a:pt x="0" y="159"/>
                  </a:lnTo>
                  <a:lnTo>
                    <a:pt x="156" y="323"/>
                  </a:lnTo>
                  <a:lnTo>
                    <a:pt x="315" y="162"/>
                  </a:lnTo>
                  <a:lnTo>
                    <a:pt x="156" y="0"/>
                  </a:lnTo>
                </a:path>
              </a:pathLst>
            </a:custGeom>
            <a:solidFill>
              <a:srgbClr val="FC0128"/>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57" name="Freeform 541"/>
            <p:cNvSpPr/>
            <p:nvPr/>
          </p:nvSpPr>
          <p:spPr bwMode="auto">
            <a:xfrm>
              <a:off x="5129" y="3501"/>
              <a:ext cx="161" cy="247"/>
            </a:xfrm>
            <a:custGeom>
              <a:avLst/>
              <a:gdLst>
                <a:gd name="T0" fmla="*/ 0 w 161"/>
                <a:gd name="T1" fmla="*/ 159 h 247"/>
                <a:gd name="T2" fmla="*/ 0 w 161"/>
                <a:gd name="T3" fmla="*/ 246 h 247"/>
                <a:gd name="T4" fmla="*/ 160 w 161"/>
                <a:gd name="T5" fmla="*/ 84 h 247"/>
                <a:gd name="T6" fmla="*/ 160 w 161"/>
                <a:gd name="T7" fmla="*/ 0 h 247"/>
                <a:gd name="T8" fmla="*/ 4 w 161"/>
                <a:gd name="T9" fmla="*/ 158 h 247"/>
                <a:gd name="T10" fmla="*/ 0 60000 65536"/>
                <a:gd name="T11" fmla="*/ 0 60000 65536"/>
                <a:gd name="T12" fmla="*/ 0 60000 65536"/>
                <a:gd name="T13" fmla="*/ 0 60000 65536"/>
                <a:gd name="T14" fmla="*/ 0 60000 65536"/>
                <a:gd name="T15" fmla="*/ 0 w 161"/>
                <a:gd name="T16" fmla="*/ 0 h 247"/>
                <a:gd name="T17" fmla="*/ 161 w 161"/>
                <a:gd name="T18" fmla="*/ 247 h 247"/>
              </a:gdLst>
              <a:ahLst/>
              <a:cxnLst>
                <a:cxn ang="T10">
                  <a:pos x="T0" y="T1"/>
                </a:cxn>
                <a:cxn ang="T11">
                  <a:pos x="T2" y="T3"/>
                </a:cxn>
                <a:cxn ang="T12">
                  <a:pos x="T4" y="T5"/>
                </a:cxn>
                <a:cxn ang="T13">
                  <a:pos x="T6" y="T7"/>
                </a:cxn>
                <a:cxn ang="T14">
                  <a:pos x="T8" y="T9"/>
                </a:cxn>
              </a:cxnLst>
              <a:rect l="T15" t="T16" r="T17" b="T18"/>
              <a:pathLst>
                <a:path w="161" h="247">
                  <a:moveTo>
                    <a:pt x="0" y="159"/>
                  </a:moveTo>
                  <a:lnTo>
                    <a:pt x="0" y="246"/>
                  </a:lnTo>
                  <a:lnTo>
                    <a:pt x="160" y="84"/>
                  </a:lnTo>
                  <a:lnTo>
                    <a:pt x="160" y="0"/>
                  </a:lnTo>
                  <a:lnTo>
                    <a:pt x="4" y="158"/>
                  </a:lnTo>
                </a:path>
              </a:pathLst>
            </a:custGeom>
            <a:solidFill>
              <a:srgbClr val="790015"/>
            </a:solidFill>
            <a:ln w="9525" cap="rnd">
              <a:noFill/>
              <a:round/>
              <a:headEnd type="none" w="sm" len="sm"/>
              <a:tailEnd type="none" w="sm" len="sm"/>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58" name="Freeform 542"/>
            <p:cNvSpPr/>
            <p:nvPr/>
          </p:nvSpPr>
          <p:spPr bwMode="auto">
            <a:xfrm>
              <a:off x="4976" y="3500"/>
              <a:ext cx="154" cy="248"/>
            </a:xfrm>
            <a:custGeom>
              <a:avLst/>
              <a:gdLst>
                <a:gd name="T0" fmla="*/ 0 w 154"/>
                <a:gd name="T1" fmla="*/ 92 h 248"/>
                <a:gd name="T2" fmla="*/ 0 w 154"/>
                <a:gd name="T3" fmla="*/ 0 h 248"/>
                <a:gd name="T4" fmla="*/ 153 w 154"/>
                <a:gd name="T5" fmla="*/ 159 h 248"/>
                <a:gd name="T6" fmla="*/ 153 w 154"/>
                <a:gd name="T7" fmla="*/ 247 h 248"/>
                <a:gd name="T8" fmla="*/ 0 w 154"/>
                <a:gd name="T9" fmla="*/ 92 h 248"/>
                <a:gd name="T10" fmla="*/ 0 60000 65536"/>
                <a:gd name="T11" fmla="*/ 0 60000 65536"/>
                <a:gd name="T12" fmla="*/ 0 60000 65536"/>
                <a:gd name="T13" fmla="*/ 0 60000 65536"/>
                <a:gd name="T14" fmla="*/ 0 60000 65536"/>
                <a:gd name="T15" fmla="*/ 0 w 154"/>
                <a:gd name="T16" fmla="*/ 0 h 248"/>
                <a:gd name="T17" fmla="*/ 154 w 154"/>
                <a:gd name="T18" fmla="*/ 248 h 248"/>
              </a:gdLst>
              <a:ahLst/>
              <a:cxnLst>
                <a:cxn ang="T10">
                  <a:pos x="T0" y="T1"/>
                </a:cxn>
                <a:cxn ang="T11">
                  <a:pos x="T2" y="T3"/>
                </a:cxn>
                <a:cxn ang="T12">
                  <a:pos x="T4" y="T5"/>
                </a:cxn>
                <a:cxn ang="T13">
                  <a:pos x="T6" y="T7"/>
                </a:cxn>
                <a:cxn ang="T14">
                  <a:pos x="T8" y="T9"/>
                </a:cxn>
              </a:cxnLst>
              <a:rect l="T15" t="T16" r="T17" b="T18"/>
              <a:pathLst>
                <a:path w="154" h="248">
                  <a:moveTo>
                    <a:pt x="0" y="92"/>
                  </a:moveTo>
                  <a:lnTo>
                    <a:pt x="0" y="0"/>
                  </a:lnTo>
                  <a:lnTo>
                    <a:pt x="153" y="159"/>
                  </a:lnTo>
                  <a:lnTo>
                    <a:pt x="153" y="247"/>
                  </a:lnTo>
                  <a:lnTo>
                    <a:pt x="0" y="92"/>
                  </a:lnTo>
                </a:path>
              </a:pathLst>
            </a:custGeom>
            <a:solidFill>
              <a:srgbClr val="F76681"/>
            </a:soli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42" name="Rectangle 543"/>
            <p:cNvSpPr>
              <a:spLocks noChangeArrowheads="1"/>
            </p:cNvSpPr>
            <p:nvPr/>
          </p:nvSpPr>
          <p:spPr bwMode="auto">
            <a:xfrm>
              <a:off x="4893" y="3411"/>
              <a:ext cx="560" cy="389"/>
            </a:xfrm>
            <a:prstGeom prst="rect">
              <a:avLst/>
            </a:prstGeom>
            <a:noFill/>
            <a:ln w="9525">
              <a:noFill/>
              <a:miter lim="800000"/>
            </a:ln>
            <a:effectLst/>
          </p:spPr>
          <p:txBody>
            <a:bodyPr wrap="none" lIns="100012" tIns="50800" rIns="100012" bIns="50800">
              <a:spAutoFit/>
            </a:bodyPr>
            <a:lstStyle/>
            <a:p>
              <a:pPr defTabSz="446405" eaLnBrk="0" hangingPunct="0">
                <a:lnSpc>
                  <a:spcPct val="90000"/>
                </a:lnSpc>
                <a:defRPr/>
              </a:pPr>
              <a:r>
                <a:rPr lang="en-US" altLang="zh-CN" sz="1200">
                  <a:solidFill>
                    <a:schemeClr val="tx2"/>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CO</a:t>
              </a:r>
              <a:endParaRPr lang="en-US" altLang="zh-CN" sz="1200">
                <a:solidFill>
                  <a:schemeClr val="tx2"/>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160" name="Rectangle 544"/>
            <p:cNvSpPr>
              <a:spLocks noChangeArrowheads="1"/>
            </p:cNvSpPr>
            <p:nvPr/>
          </p:nvSpPr>
          <p:spPr bwMode="auto">
            <a:xfrm>
              <a:off x="4972" y="3406"/>
              <a:ext cx="317" cy="219"/>
            </a:xfrm>
            <a:prstGeom prst="rect">
              <a:avLst/>
            </a:prstGeom>
            <a:noFill/>
            <a:ln w="9525">
              <a:noFill/>
              <a:miter lim="800000"/>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3151" name="Freeform 545"/>
          <p:cNvSpPr/>
          <p:nvPr/>
        </p:nvSpPr>
        <p:spPr bwMode="auto">
          <a:xfrm>
            <a:off x="5094289" y="2018506"/>
            <a:ext cx="174625" cy="36910"/>
          </a:xfrm>
          <a:custGeom>
            <a:avLst/>
            <a:gdLst>
              <a:gd name="T0" fmla="*/ 2147483647 w 197"/>
              <a:gd name="T1" fmla="*/ 2147483647 h 42"/>
              <a:gd name="T2" fmla="*/ 2147483647 w 197"/>
              <a:gd name="T3" fmla="*/ 2147483647 h 42"/>
              <a:gd name="T4" fmla="*/ 0 w 197"/>
              <a:gd name="T5" fmla="*/ 0 h 42"/>
              <a:gd name="T6" fmla="*/ 2147483647 w 197"/>
              <a:gd name="T7" fmla="*/ 0 h 42"/>
              <a:gd name="T8" fmla="*/ 2147483647 w 197"/>
              <a:gd name="T9" fmla="*/ 2147483647 h 42"/>
              <a:gd name="T10" fmla="*/ 0 60000 65536"/>
              <a:gd name="T11" fmla="*/ 0 60000 65536"/>
              <a:gd name="T12" fmla="*/ 0 60000 65536"/>
              <a:gd name="T13" fmla="*/ 0 60000 65536"/>
              <a:gd name="T14" fmla="*/ 0 60000 65536"/>
              <a:gd name="T15" fmla="*/ 0 w 197"/>
              <a:gd name="T16" fmla="*/ 0 h 42"/>
              <a:gd name="T17" fmla="*/ 197 w 197"/>
              <a:gd name="T18" fmla="*/ 42 h 42"/>
            </a:gdLst>
            <a:ahLst/>
            <a:cxnLst>
              <a:cxn ang="T10">
                <a:pos x="T0" y="T1"/>
              </a:cxn>
              <a:cxn ang="T11">
                <a:pos x="T2" y="T3"/>
              </a:cxn>
              <a:cxn ang="T12">
                <a:pos x="T4" y="T5"/>
              </a:cxn>
              <a:cxn ang="T13">
                <a:pos x="T6" y="T7"/>
              </a:cxn>
              <a:cxn ang="T14">
                <a:pos x="T8" y="T9"/>
              </a:cxn>
            </a:cxnLst>
            <a:rect l="T15" t="T16" r="T17" b="T18"/>
            <a:pathLst>
              <a:path w="197" h="42">
                <a:moveTo>
                  <a:pt x="157" y="41"/>
                </a:moveTo>
                <a:lnTo>
                  <a:pt x="11" y="41"/>
                </a:lnTo>
                <a:lnTo>
                  <a:pt x="0" y="0"/>
                </a:lnTo>
                <a:lnTo>
                  <a:pt x="196" y="0"/>
                </a:lnTo>
                <a:lnTo>
                  <a:pt x="157" y="41"/>
                </a:lnTo>
              </a:path>
            </a:pathLst>
          </a:custGeom>
          <a:gradFill rotWithShape="0">
            <a:gsLst>
              <a:gs pos="0">
                <a:srgbClr val="828282"/>
              </a:gs>
              <a:gs pos="50000">
                <a:srgbClr val="919191"/>
              </a:gs>
              <a:gs pos="100000">
                <a:srgbClr val="828282"/>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52" name="Freeform 546"/>
          <p:cNvSpPr/>
          <p:nvPr/>
        </p:nvSpPr>
        <p:spPr bwMode="auto">
          <a:xfrm>
            <a:off x="5232401" y="2018505"/>
            <a:ext cx="36513" cy="290513"/>
          </a:xfrm>
          <a:custGeom>
            <a:avLst/>
            <a:gdLst>
              <a:gd name="T0" fmla="*/ 2147483647 w 41"/>
              <a:gd name="T1" fmla="*/ 2147483647 h 327"/>
              <a:gd name="T2" fmla="*/ 2147483647 w 41"/>
              <a:gd name="T3" fmla="*/ 0 h 327"/>
              <a:gd name="T4" fmla="*/ 0 w 41"/>
              <a:gd name="T5" fmla="*/ 2147483647 h 327"/>
              <a:gd name="T6" fmla="*/ 0 w 41"/>
              <a:gd name="T7" fmla="*/ 2147483647 h 327"/>
              <a:gd name="T8" fmla="*/ 2147483647 w 41"/>
              <a:gd name="T9" fmla="*/ 2147483647 h 327"/>
              <a:gd name="T10" fmla="*/ 0 60000 65536"/>
              <a:gd name="T11" fmla="*/ 0 60000 65536"/>
              <a:gd name="T12" fmla="*/ 0 60000 65536"/>
              <a:gd name="T13" fmla="*/ 0 60000 65536"/>
              <a:gd name="T14" fmla="*/ 0 60000 65536"/>
              <a:gd name="T15" fmla="*/ 0 w 41"/>
              <a:gd name="T16" fmla="*/ 0 h 327"/>
              <a:gd name="T17" fmla="*/ 41 w 41"/>
              <a:gd name="T18" fmla="*/ 327 h 327"/>
            </a:gdLst>
            <a:ahLst/>
            <a:cxnLst>
              <a:cxn ang="T10">
                <a:pos x="T0" y="T1"/>
              </a:cxn>
              <a:cxn ang="T11">
                <a:pos x="T2" y="T3"/>
              </a:cxn>
              <a:cxn ang="T12">
                <a:pos x="T4" y="T5"/>
              </a:cxn>
              <a:cxn ang="T13">
                <a:pos x="T6" y="T7"/>
              </a:cxn>
              <a:cxn ang="T14">
                <a:pos x="T8" y="T9"/>
              </a:cxn>
            </a:cxnLst>
            <a:rect l="T15" t="T16" r="T17" b="T18"/>
            <a:pathLst>
              <a:path w="41" h="327">
                <a:moveTo>
                  <a:pt x="40" y="286"/>
                </a:moveTo>
                <a:lnTo>
                  <a:pt x="40" y="0"/>
                </a:lnTo>
                <a:lnTo>
                  <a:pt x="0" y="36"/>
                </a:lnTo>
                <a:lnTo>
                  <a:pt x="0" y="326"/>
                </a:lnTo>
                <a:lnTo>
                  <a:pt x="40" y="286"/>
                </a:lnTo>
              </a:path>
            </a:pathLst>
          </a:custGeom>
          <a:gradFill rotWithShape="0">
            <a:gsLst>
              <a:gs pos="0">
                <a:srgbClr val="828282"/>
              </a:gs>
              <a:gs pos="50000">
                <a:srgbClr val="919191"/>
              </a:gs>
              <a:gs pos="100000">
                <a:srgbClr val="828282"/>
              </a:gs>
            </a:gsLst>
            <a:lin ang="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3153" name="Freeform 547"/>
          <p:cNvSpPr/>
          <p:nvPr/>
        </p:nvSpPr>
        <p:spPr bwMode="auto">
          <a:xfrm>
            <a:off x="5233989" y="2272109"/>
            <a:ext cx="179387" cy="36909"/>
          </a:xfrm>
          <a:custGeom>
            <a:avLst/>
            <a:gdLst>
              <a:gd name="T0" fmla="*/ 2147483647 w 202"/>
              <a:gd name="T1" fmla="*/ 0 h 42"/>
              <a:gd name="T2" fmla="*/ 2147483647 w 202"/>
              <a:gd name="T3" fmla="*/ 2147483647 h 42"/>
              <a:gd name="T4" fmla="*/ 2147483647 w 202"/>
              <a:gd name="T5" fmla="*/ 2147483647 h 42"/>
              <a:gd name="T6" fmla="*/ 0 w 202"/>
              <a:gd name="T7" fmla="*/ 2147483647 h 42"/>
              <a:gd name="T8" fmla="*/ 2147483647 w 202"/>
              <a:gd name="T9" fmla="*/ 0 h 42"/>
              <a:gd name="T10" fmla="*/ 0 60000 65536"/>
              <a:gd name="T11" fmla="*/ 0 60000 65536"/>
              <a:gd name="T12" fmla="*/ 0 60000 65536"/>
              <a:gd name="T13" fmla="*/ 0 60000 65536"/>
              <a:gd name="T14" fmla="*/ 0 60000 65536"/>
              <a:gd name="T15" fmla="*/ 0 w 202"/>
              <a:gd name="T16" fmla="*/ 0 h 42"/>
              <a:gd name="T17" fmla="*/ 202 w 202"/>
              <a:gd name="T18" fmla="*/ 42 h 42"/>
            </a:gdLst>
            <a:ahLst/>
            <a:cxnLst>
              <a:cxn ang="T10">
                <a:pos x="T0" y="T1"/>
              </a:cxn>
              <a:cxn ang="T11">
                <a:pos x="T2" y="T3"/>
              </a:cxn>
              <a:cxn ang="T12">
                <a:pos x="T4" y="T5"/>
              </a:cxn>
              <a:cxn ang="T13">
                <a:pos x="T6" y="T7"/>
              </a:cxn>
              <a:cxn ang="T14">
                <a:pos x="T8" y="T9"/>
              </a:cxn>
            </a:cxnLst>
            <a:rect l="T15" t="T16" r="T17" b="T18"/>
            <a:pathLst>
              <a:path w="202" h="42">
                <a:moveTo>
                  <a:pt x="39" y="0"/>
                </a:moveTo>
                <a:lnTo>
                  <a:pt x="180" y="1"/>
                </a:lnTo>
                <a:lnTo>
                  <a:pt x="201" y="40"/>
                </a:lnTo>
                <a:lnTo>
                  <a:pt x="0" y="41"/>
                </a:lnTo>
                <a:lnTo>
                  <a:pt x="39" y="0"/>
                </a:lnTo>
              </a:path>
            </a:pathLst>
          </a:custGeom>
          <a:gradFill rotWithShape="0">
            <a:gsLst>
              <a:gs pos="0">
                <a:srgbClr val="828282"/>
              </a:gs>
              <a:gs pos="50000">
                <a:srgbClr val="919191"/>
              </a:gs>
              <a:gs pos="100000">
                <a:srgbClr val="828282"/>
              </a:gs>
            </a:gsLst>
            <a:lin ang="5400000" scaled="1"/>
          </a:gradFill>
          <a:ln w="9525" cap="rnd">
            <a:noFill/>
            <a:rou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128" name="文本占位符 127"/>
          <p:cNvSpPr>
            <a:spLocks noGrp="1"/>
          </p:cNvSpPr>
          <p:nvPr>
            <p:ph type="body" sz="quarter" idx="10"/>
          </p:nvPr>
        </p:nvSpPr>
        <p:spPr/>
        <p:txBody>
          <a:bodyPr>
            <a:normAutofit lnSpcReduction="10000"/>
          </a:bodyPr>
          <a:lstStyle/>
          <a:p>
            <a:r>
              <a:rPr lang="zh-CN" altLang="en-US" dirty="0">
                <a:latin typeface="+mn-ea"/>
              </a:rPr>
              <a:t>质量管理</a:t>
            </a:r>
            <a:r>
              <a:rPr lang="en-US" altLang="zh-CN" dirty="0">
                <a:latin typeface="+mn-ea"/>
              </a:rPr>
              <a:t>-</a:t>
            </a:r>
            <a:r>
              <a:rPr lang="zh-CN" altLang="en-US" dirty="0">
                <a:latin typeface="+mn-ea"/>
              </a:rPr>
              <a:t>质量与业务协同</a:t>
            </a:r>
            <a:endParaRPr lang="zh-CN" alt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5"/>
          <p:cNvGraphicFramePr/>
          <p:nvPr/>
        </p:nvGraphicFramePr>
        <p:xfrm>
          <a:off x="6072198" y="718277"/>
          <a:ext cx="2928958" cy="430174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3" name="组合 95"/>
          <p:cNvGrpSpPr/>
          <p:nvPr/>
        </p:nvGrpSpPr>
        <p:grpSpPr bwMode="auto">
          <a:xfrm>
            <a:off x="357188" y="787892"/>
            <a:ext cx="5357812" cy="4206479"/>
            <a:chOff x="357158" y="785794"/>
            <a:chExt cx="5357851" cy="5610244"/>
          </a:xfrm>
        </p:grpSpPr>
        <p:grpSp>
          <p:nvGrpSpPr>
            <p:cNvPr id="4" name="组合 7"/>
            <p:cNvGrpSpPr/>
            <p:nvPr/>
          </p:nvGrpSpPr>
          <p:grpSpPr bwMode="auto">
            <a:xfrm>
              <a:off x="357158" y="785794"/>
              <a:ext cx="5289590" cy="2571768"/>
              <a:chOff x="685800" y="1143000"/>
              <a:chExt cx="7461289" cy="5334000"/>
            </a:xfrm>
          </p:grpSpPr>
          <p:sp>
            <p:nvSpPr>
              <p:cNvPr id="34" name="Rectangle 2"/>
              <p:cNvSpPr>
                <a:spLocks noChangeArrowheads="1"/>
              </p:cNvSpPr>
              <p:nvPr/>
            </p:nvSpPr>
            <p:spPr bwMode="auto">
              <a:xfrm>
                <a:off x="3366220" y="1478938"/>
                <a:ext cx="1587652" cy="503908"/>
              </a:xfrm>
              <a:prstGeom prst="rect">
                <a:avLst/>
              </a:prstGeom>
              <a:solidFill>
                <a:srgbClr val="A2C1FE"/>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rPr>
                  <a:t>Cust 101</a:t>
                </a:r>
                <a:endPar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35" name="Rectangle 3"/>
              <p:cNvSpPr>
                <a:spLocks noChangeArrowheads="1"/>
              </p:cNvSpPr>
              <p:nvPr/>
            </p:nvSpPr>
            <p:spPr bwMode="auto">
              <a:xfrm>
                <a:off x="6185477" y="1525047"/>
                <a:ext cx="1587650" cy="500614"/>
              </a:xfrm>
              <a:prstGeom prst="rect">
                <a:avLst/>
              </a:prstGeom>
              <a:solidFill>
                <a:srgbClr val="A2C1FE"/>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rPr>
                  <a:t>Cust 16</a:t>
                </a:r>
                <a:endPar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36" name="Rectangle 4"/>
              <p:cNvSpPr>
                <a:spLocks noChangeArrowheads="1"/>
              </p:cNvSpPr>
              <p:nvPr/>
            </p:nvSpPr>
            <p:spPr bwMode="auto">
              <a:xfrm>
                <a:off x="4277609" y="2575679"/>
                <a:ext cx="1587650" cy="500614"/>
              </a:xfrm>
              <a:prstGeom prst="rect">
                <a:avLst/>
              </a:prstGeom>
              <a:solidFill>
                <a:srgbClr val="A2C1FE"/>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rPr>
                  <a:t>Lot 621</a:t>
                </a:r>
                <a:endPar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37" name="Rectangle 5"/>
              <p:cNvSpPr>
                <a:spLocks noChangeArrowheads="1"/>
              </p:cNvSpPr>
              <p:nvPr/>
            </p:nvSpPr>
            <p:spPr bwMode="auto">
              <a:xfrm>
                <a:off x="6192194" y="2575679"/>
                <a:ext cx="1587652" cy="500614"/>
              </a:xfrm>
              <a:prstGeom prst="rect">
                <a:avLst/>
              </a:prstGeom>
              <a:solidFill>
                <a:srgbClr val="A2C1FE"/>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rPr>
                  <a:t>Lot 622</a:t>
                </a:r>
                <a:endPar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38" name="Rectangle 6"/>
              <p:cNvSpPr>
                <a:spLocks noChangeArrowheads="1"/>
              </p:cNvSpPr>
              <p:nvPr/>
            </p:nvSpPr>
            <p:spPr bwMode="auto">
              <a:xfrm>
                <a:off x="3737941" y="3672417"/>
                <a:ext cx="1511516" cy="500614"/>
              </a:xfrm>
              <a:prstGeom prst="rect">
                <a:avLst/>
              </a:prstGeom>
              <a:solidFill>
                <a:srgbClr val="A2C1FE"/>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rPr>
                  <a:t>93112007</a:t>
                </a:r>
                <a:endPar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39" name="Rectangle 7"/>
              <p:cNvSpPr>
                <a:spLocks noChangeArrowheads="1"/>
              </p:cNvSpPr>
              <p:nvPr/>
            </p:nvSpPr>
            <p:spPr bwMode="auto">
              <a:xfrm>
                <a:off x="5782406" y="3672417"/>
                <a:ext cx="1511515" cy="500614"/>
              </a:xfrm>
              <a:prstGeom prst="rect">
                <a:avLst/>
              </a:prstGeom>
              <a:solidFill>
                <a:srgbClr val="A2C1FE"/>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rPr>
                  <a:t>93112008</a:t>
                </a:r>
                <a:endPar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40" name="Rectangle 8"/>
              <p:cNvSpPr>
                <a:spLocks noChangeArrowheads="1"/>
              </p:cNvSpPr>
              <p:nvPr/>
            </p:nvSpPr>
            <p:spPr bwMode="auto">
              <a:xfrm>
                <a:off x="4429880" y="4726341"/>
                <a:ext cx="1663786" cy="500614"/>
              </a:xfrm>
              <a:prstGeom prst="rect">
                <a:avLst/>
              </a:prstGeom>
              <a:solidFill>
                <a:srgbClr val="A2C1FE"/>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rPr>
                  <a:t>93112000</a:t>
                </a:r>
                <a:endPar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41" name="Rectangle 9"/>
              <p:cNvSpPr>
                <a:spLocks noChangeArrowheads="1"/>
              </p:cNvSpPr>
              <p:nvPr/>
            </p:nvSpPr>
            <p:spPr bwMode="auto">
              <a:xfrm>
                <a:off x="6709469" y="5747330"/>
                <a:ext cx="1435379" cy="503908"/>
              </a:xfrm>
              <a:prstGeom prst="rect">
                <a:avLst/>
              </a:prstGeom>
              <a:solidFill>
                <a:srgbClr val="A2C1FE"/>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rPr>
                  <a:t>Lot 125</a:t>
                </a:r>
                <a:endPar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42" name="Rectangle 11"/>
              <p:cNvSpPr>
                <a:spLocks noChangeArrowheads="1"/>
              </p:cNvSpPr>
              <p:nvPr/>
            </p:nvSpPr>
            <p:spPr bwMode="auto">
              <a:xfrm>
                <a:off x="3131096" y="5747330"/>
                <a:ext cx="1359244" cy="503908"/>
              </a:xfrm>
              <a:prstGeom prst="rect">
                <a:avLst/>
              </a:prstGeom>
              <a:solidFill>
                <a:srgbClr val="A2C1FE"/>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rPr>
                  <a:t>SN123</a:t>
                </a:r>
                <a:endPar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43" name="Rectangle 12"/>
              <p:cNvSpPr>
                <a:spLocks noChangeArrowheads="1"/>
              </p:cNvSpPr>
              <p:nvPr/>
            </p:nvSpPr>
            <p:spPr bwMode="auto">
              <a:xfrm>
                <a:off x="4958350" y="5747330"/>
                <a:ext cx="1435379" cy="503908"/>
              </a:xfrm>
              <a:prstGeom prst="rect">
                <a:avLst/>
              </a:prstGeom>
              <a:solidFill>
                <a:srgbClr val="A2C1FE"/>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rPr>
                  <a:t>SN124</a:t>
                </a:r>
                <a:endPar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44" name="Rectangle 13"/>
              <p:cNvSpPr>
                <a:spLocks noChangeArrowheads="1"/>
              </p:cNvSpPr>
              <p:nvPr/>
            </p:nvSpPr>
            <p:spPr bwMode="auto">
              <a:xfrm>
                <a:off x="3388613" y="1478938"/>
                <a:ext cx="1587652" cy="503908"/>
              </a:xfrm>
              <a:prstGeom prst="rect">
                <a:avLst/>
              </a:prstGeom>
              <a:solidFill>
                <a:srgbClr val="FF9900"/>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en-GB" sz="1600" dirty="0" err="1">
                    <a:effectLst>
                      <a:outerShdw blurRad="38100" dist="38100" dir="2700000" algn="tl">
                        <a:srgbClr val="FFFFFF"/>
                      </a:outerShdw>
                    </a:effectLst>
                    <a:latin typeface="微软雅黑" panose="020B0503020204020204" pitchFamily="34" charset="-122"/>
                    <a:ea typeface="微软雅黑" panose="020B0503020204020204" pitchFamily="34" charset="-122"/>
                  </a:rPr>
                  <a:t>Cust</a:t>
                </a:r>
                <a:r>
                  <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rPr>
                  <a:t> 101</a:t>
                </a:r>
                <a:endPar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45" name="Rectangle 14"/>
              <p:cNvSpPr>
                <a:spLocks noChangeArrowheads="1"/>
              </p:cNvSpPr>
              <p:nvPr/>
            </p:nvSpPr>
            <p:spPr bwMode="auto">
              <a:xfrm>
                <a:off x="6185477" y="1478938"/>
                <a:ext cx="1587650" cy="503908"/>
              </a:xfrm>
              <a:prstGeom prst="rect">
                <a:avLst/>
              </a:prstGeom>
              <a:solidFill>
                <a:srgbClr val="FF9900"/>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en-GB" sz="1600" dirty="0" err="1">
                    <a:effectLst>
                      <a:outerShdw blurRad="38100" dist="38100" dir="2700000" algn="tl">
                        <a:srgbClr val="FFFFFF"/>
                      </a:outerShdw>
                    </a:effectLst>
                    <a:latin typeface="微软雅黑" panose="020B0503020204020204" pitchFamily="34" charset="-122"/>
                    <a:ea typeface="微软雅黑" panose="020B0503020204020204" pitchFamily="34" charset="-122"/>
                  </a:rPr>
                  <a:t>Cust</a:t>
                </a:r>
                <a:r>
                  <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rPr>
                  <a:t> 16</a:t>
                </a:r>
                <a:endPar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46" name="Rectangle 15"/>
              <p:cNvSpPr>
                <a:spLocks noChangeArrowheads="1"/>
              </p:cNvSpPr>
              <p:nvPr/>
            </p:nvSpPr>
            <p:spPr bwMode="auto">
              <a:xfrm>
                <a:off x="4279847" y="2575679"/>
                <a:ext cx="1587652" cy="500614"/>
              </a:xfrm>
              <a:prstGeom prst="rect">
                <a:avLst/>
              </a:prstGeom>
              <a:solidFill>
                <a:srgbClr val="FF9900"/>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rPr>
                  <a:t>SN621</a:t>
                </a:r>
                <a:endPar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47" name="Rectangle 16"/>
              <p:cNvSpPr>
                <a:spLocks noChangeArrowheads="1"/>
              </p:cNvSpPr>
              <p:nvPr/>
            </p:nvSpPr>
            <p:spPr bwMode="auto">
              <a:xfrm>
                <a:off x="6194434" y="2575679"/>
                <a:ext cx="1587650" cy="500614"/>
              </a:xfrm>
              <a:prstGeom prst="rect">
                <a:avLst/>
              </a:prstGeom>
              <a:solidFill>
                <a:srgbClr val="FF9900"/>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rPr>
                  <a:t>SN622</a:t>
                </a:r>
                <a:endPar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48" name="Rectangle 17"/>
              <p:cNvSpPr>
                <a:spLocks noChangeArrowheads="1"/>
              </p:cNvSpPr>
              <p:nvPr/>
            </p:nvSpPr>
            <p:spPr bwMode="auto">
              <a:xfrm>
                <a:off x="3740181" y="3672417"/>
                <a:ext cx="1511515" cy="500614"/>
              </a:xfrm>
              <a:prstGeom prst="rect">
                <a:avLst/>
              </a:prstGeom>
              <a:solidFill>
                <a:srgbClr val="FF9900"/>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zh-TW" sz="1600" dirty="0">
                    <a:effectLst>
                      <a:outerShdw blurRad="38100" dist="38100" dir="2700000" algn="tl">
                        <a:srgbClr val="FFFFFF"/>
                      </a:outerShdw>
                    </a:effectLst>
                    <a:latin typeface="微软雅黑" panose="020B0503020204020204" pitchFamily="34" charset="-122"/>
                    <a:ea typeface="微软雅黑" panose="020B0503020204020204" pitchFamily="34" charset="-122"/>
                  </a:rPr>
                  <a:t>93112007</a:t>
                </a:r>
                <a:endParaRPr lang="zh-TW" sz="1600"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49" name="Rectangle 18"/>
              <p:cNvSpPr>
                <a:spLocks noChangeArrowheads="1"/>
              </p:cNvSpPr>
              <p:nvPr/>
            </p:nvSpPr>
            <p:spPr bwMode="auto">
              <a:xfrm>
                <a:off x="5784645" y="3672417"/>
                <a:ext cx="1511516" cy="500614"/>
              </a:xfrm>
              <a:prstGeom prst="rect">
                <a:avLst/>
              </a:prstGeom>
              <a:solidFill>
                <a:srgbClr val="FF9900"/>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rPr>
                  <a:t>93112008</a:t>
                </a:r>
                <a:endPar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50" name="Rectangle 19"/>
              <p:cNvSpPr>
                <a:spLocks noChangeArrowheads="1"/>
              </p:cNvSpPr>
              <p:nvPr/>
            </p:nvSpPr>
            <p:spPr bwMode="auto">
              <a:xfrm>
                <a:off x="4432118" y="4726341"/>
                <a:ext cx="1663787" cy="500614"/>
              </a:xfrm>
              <a:prstGeom prst="rect">
                <a:avLst/>
              </a:prstGeom>
              <a:solidFill>
                <a:srgbClr val="FF9900"/>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rPr>
                  <a:t>93112000</a:t>
                </a:r>
                <a:endPar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51" name="Rectangle 20"/>
              <p:cNvSpPr>
                <a:spLocks noChangeArrowheads="1"/>
              </p:cNvSpPr>
              <p:nvPr/>
            </p:nvSpPr>
            <p:spPr bwMode="auto">
              <a:xfrm>
                <a:off x="6711708" y="5717689"/>
                <a:ext cx="1435381" cy="500614"/>
              </a:xfrm>
              <a:prstGeom prst="rect">
                <a:avLst/>
              </a:prstGeom>
              <a:solidFill>
                <a:srgbClr val="FF9900"/>
              </a:solidFill>
              <a:ln w="12700">
                <a:solidFill>
                  <a:schemeClr val="tx1"/>
                </a:solidFill>
                <a:miter lim="800000"/>
              </a:ln>
              <a:effectLst>
                <a:outerShdw dist="71842" dir="2700000" algn="ctr" rotWithShape="0">
                  <a:schemeClr val="tx1"/>
                </a:outerShdw>
              </a:effectLst>
            </p:spPr>
            <p:txBody>
              <a:bodyPr wrap="none" lIns="92075" tIns="46037" rIns="92075" bIns="46037" anchor="ctr"/>
              <a:lstStyle/>
              <a:p>
                <a:pPr eaLnBrk="0" hangingPunct="0">
                  <a:defRPr/>
                </a:pPr>
                <a:r>
                  <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rPr>
                  <a:t>Lot 125</a:t>
                </a:r>
                <a:endPar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pic>
            <p:nvPicPr>
              <p:cNvPr id="65589" name="Picture 21" descr="07"/>
              <p:cNvPicPr>
                <a:picLocks noChangeAspect="1" noChangeArrowheads="1"/>
              </p:cNvPicPr>
              <p:nvPr/>
            </p:nvPicPr>
            <p:blipFill>
              <a:blip r:embed="rId6" cstate="print">
                <a:duotone>
                  <a:schemeClr val="accent3">
                    <a:shade val="45000"/>
                    <a:satMod val="135000"/>
                  </a:schemeClr>
                  <a:prstClr val="white"/>
                </a:duotone>
              </a:blip>
              <a:srcRect/>
              <a:stretch>
                <a:fillRect/>
              </a:stretch>
            </p:blipFill>
            <p:spPr bwMode="auto">
              <a:xfrm>
                <a:off x="685800" y="1143000"/>
                <a:ext cx="1974850" cy="5334000"/>
              </a:xfrm>
              <a:prstGeom prst="rect">
                <a:avLst/>
              </a:prstGeom>
              <a:ln>
                <a:noFill/>
              </a:ln>
              <a:effectLst>
                <a:softEdge rad="112500"/>
              </a:effectLst>
            </p:spPr>
          </p:pic>
          <p:sp>
            <p:nvSpPr>
              <p:cNvPr id="65590" name="Text Box 22"/>
              <p:cNvSpPr txBox="1">
                <a:spLocks noChangeArrowheads="1"/>
              </p:cNvSpPr>
              <p:nvPr/>
            </p:nvSpPr>
            <p:spPr bwMode="auto">
              <a:xfrm>
                <a:off x="1122363" y="1363057"/>
                <a:ext cx="1183033" cy="936510"/>
              </a:xfrm>
              <a:prstGeom prst="rect">
                <a:avLst/>
              </a:prstGeom>
              <a:noFill/>
              <a:ln w="12700" algn="ctr">
                <a:noFill/>
                <a:miter lim="800000"/>
              </a:ln>
            </p:spPr>
            <p:txBody>
              <a:bodyPr wrap="none">
                <a:spAutoFit/>
              </a:bodyPr>
              <a:lstStyle/>
              <a:p>
                <a:r>
                  <a:rPr lang="zh-TW" altLang="en-GB" sz="1600" dirty="0">
                    <a:latin typeface="微软雅黑" panose="020B0503020204020204" pitchFamily="34" charset="-122"/>
                    <a:ea typeface="微软雅黑" panose="020B0503020204020204" pitchFamily="34" charset="-122"/>
                  </a:rPr>
                  <a:t>客</a:t>
                </a:r>
                <a:r>
                  <a:rPr lang="zh-TW" altLang="zh-CN" sz="1600" dirty="0">
                    <a:latin typeface="微软雅黑" panose="020B0503020204020204" pitchFamily="34" charset="-122"/>
                    <a:ea typeface="微软雅黑" panose="020B0503020204020204" pitchFamily="34" charset="-122"/>
                  </a:rPr>
                  <a:t> </a:t>
                </a:r>
                <a:r>
                  <a:rPr lang="zh-TW" altLang="en-US" sz="1600" dirty="0">
                    <a:latin typeface="微软雅黑" panose="020B0503020204020204" pitchFamily="34" charset="-122"/>
                    <a:ea typeface="微软雅黑" panose="020B0503020204020204" pitchFamily="34" charset="-122"/>
                  </a:rPr>
                  <a:t> </a:t>
                </a:r>
                <a:r>
                  <a:rPr lang="zh-TW" altLang="zh-CN" sz="1600" dirty="0">
                    <a:latin typeface="微软雅黑" panose="020B0503020204020204" pitchFamily="34" charset="-122"/>
                    <a:ea typeface="微软雅黑" panose="020B0503020204020204" pitchFamily="34" charset="-122"/>
                  </a:rPr>
                  <a:t>  </a:t>
                </a:r>
                <a:r>
                  <a:rPr lang="zh-CN" altLang="en-GB" sz="1600" dirty="0">
                    <a:latin typeface="微软雅黑" panose="020B0503020204020204" pitchFamily="34" charset="-122"/>
                    <a:ea typeface="微软雅黑" panose="020B0503020204020204" pitchFamily="34" charset="-122"/>
                  </a:rPr>
                  <a:t>户</a:t>
                </a:r>
                <a:endParaRPr lang="zh-CN" altLang="en-US" sz="1600" dirty="0">
                  <a:latin typeface="微软雅黑" panose="020B0503020204020204" pitchFamily="34" charset="-122"/>
                  <a:ea typeface="微软雅黑" panose="020B0503020204020204" pitchFamily="34" charset="-122"/>
                </a:endParaRPr>
              </a:p>
            </p:txBody>
          </p:sp>
          <p:sp>
            <p:nvSpPr>
              <p:cNvPr id="65591" name="Text Box 23"/>
              <p:cNvSpPr txBox="1">
                <a:spLocks noChangeArrowheads="1"/>
              </p:cNvSpPr>
              <p:nvPr/>
            </p:nvSpPr>
            <p:spPr bwMode="auto">
              <a:xfrm>
                <a:off x="1122363" y="2352213"/>
                <a:ext cx="1128766" cy="1004619"/>
              </a:xfrm>
              <a:prstGeom prst="rect">
                <a:avLst/>
              </a:prstGeom>
              <a:noFill/>
              <a:ln w="12700" algn="ctr">
                <a:noFill/>
                <a:miter lim="800000"/>
              </a:ln>
            </p:spPr>
            <p:txBody>
              <a:bodyPr wrap="none">
                <a:spAutoFit/>
              </a:bodyPr>
              <a:lstStyle/>
              <a:p>
                <a:pPr eaLnBrk="0" hangingPunct="0">
                  <a:lnSpc>
                    <a:spcPct val="110000"/>
                  </a:lnSpc>
                </a:pPr>
                <a:r>
                  <a:rPr lang="zh-TW" altLang="en-GB" sz="1600" dirty="0">
                    <a:latin typeface="微软雅黑" panose="020B0503020204020204" pitchFamily="34" charset="-122"/>
                    <a:ea typeface="微软雅黑" panose="020B0503020204020204" pitchFamily="34" charset="-122"/>
                  </a:rPr>
                  <a:t>完成品</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65592" name="Text Box 24"/>
              <p:cNvSpPr txBox="1">
                <a:spLocks noChangeArrowheads="1"/>
              </p:cNvSpPr>
              <p:nvPr/>
            </p:nvSpPr>
            <p:spPr bwMode="auto">
              <a:xfrm>
                <a:off x="1154113" y="3374423"/>
                <a:ext cx="1128766" cy="1004619"/>
              </a:xfrm>
              <a:prstGeom prst="rect">
                <a:avLst/>
              </a:prstGeom>
              <a:noFill/>
              <a:ln w="12700" algn="ctr">
                <a:noFill/>
                <a:miter lim="800000"/>
              </a:ln>
            </p:spPr>
            <p:txBody>
              <a:bodyPr wrap="none">
                <a:spAutoFit/>
              </a:bodyPr>
              <a:lstStyle/>
              <a:p>
                <a:pPr eaLnBrk="0" hangingPunct="0">
                  <a:lnSpc>
                    <a:spcPct val="110000"/>
                  </a:lnSpc>
                </a:pPr>
                <a:r>
                  <a:rPr lang="zh-CN" altLang="en-GB" sz="1600" dirty="0">
                    <a:latin typeface="微软雅黑" panose="020B0503020204020204" pitchFamily="34" charset="-122"/>
                    <a:ea typeface="微软雅黑" panose="020B0503020204020204" pitchFamily="34" charset="-122"/>
                  </a:rPr>
                  <a:t>半</a:t>
                </a:r>
                <a:r>
                  <a:rPr lang="zh-TW" altLang="en-GB" sz="1600" dirty="0">
                    <a:latin typeface="微软雅黑" panose="020B0503020204020204" pitchFamily="34" charset="-122"/>
                    <a:ea typeface="微软雅黑" panose="020B0503020204020204" pitchFamily="34" charset="-122"/>
                  </a:rPr>
                  <a:t>成品</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65593" name="Text Box 25"/>
              <p:cNvSpPr txBox="1">
                <a:spLocks noChangeArrowheads="1"/>
              </p:cNvSpPr>
              <p:nvPr/>
            </p:nvSpPr>
            <p:spPr bwMode="auto">
              <a:xfrm>
                <a:off x="1122363" y="5405547"/>
                <a:ext cx="1128766" cy="936510"/>
              </a:xfrm>
              <a:prstGeom prst="rect">
                <a:avLst/>
              </a:prstGeom>
              <a:noFill/>
              <a:ln w="12700" algn="ctr">
                <a:noFill/>
                <a:miter lim="800000"/>
              </a:ln>
            </p:spPr>
            <p:txBody>
              <a:bodyPr wrap="none">
                <a:spAutoFit/>
              </a:bodyPr>
              <a:lstStyle/>
              <a:p>
                <a:r>
                  <a:rPr lang="zh-TW" altLang="en-GB" sz="1600" dirty="0">
                    <a:latin typeface="微软雅黑" panose="020B0503020204020204" pitchFamily="34" charset="-122"/>
                    <a:ea typeface="微软雅黑" panose="020B0503020204020204" pitchFamily="34" charset="-122"/>
                  </a:rPr>
                  <a:t>原物料</a:t>
                </a:r>
                <a:endParaRPr lang="zh-CN" altLang="en-US" sz="1600" dirty="0">
                  <a:latin typeface="微软雅黑" panose="020B0503020204020204" pitchFamily="34" charset="-122"/>
                  <a:ea typeface="微软雅黑" panose="020B0503020204020204" pitchFamily="34" charset="-122"/>
                </a:endParaRPr>
              </a:p>
            </p:txBody>
          </p:sp>
          <p:sp>
            <p:nvSpPr>
              <p:cNvPr id="65594" name="Text Box 26"/>
              <p:cNvSpPr txBox="1">
                <a:spLocks noChangeArrowheads="1"/>
              </p:cNvSpPr>
              <p:nvPr/>
            </p:nvSpPr>
            <p:spPr bwMode="auto">
              <a:xfrm>
                <a:off x="1117600" y="4384784"/>
                <a:ext cx="1128766" cy="1004619"/>
              </a:xfrm>
              <a:prstGeom prst="rect">
                <a:avLst/>
              </a:prstGeom>
              <a:noFill/>
              <a:ln w="12700" algn="ctr">
                <a:noFill/>
                <a:miter lim="800000"/>
              </a:ln>
            </p:spPr>
            <p:txBody>
              <a:bodyPr wrap="none">
                <a:spAutoFit/>
              </a:bodyPr>
              <a:lstStyle/>
              <a:p>
                <a:pPr eaLnBrk="0" hangingPunct="0">
                  <a:lnSpc>
                    <a:spcPct val="110000"/>
                  </a:lnSpc>
                </a:pPr>
                <a:r>
                  <a:rPr lang="zh-CN" altLang="en-GB" sz="1600" dirty="0">
                    <a:latin typeface="微软雅黑" panose="020B0503020204020204" pitchFamily="34" charset="-122"/>
                    <a:ea typeface="微软雅黑" panose="020B0503020204020204" pitchFamily="34" charset="-122"/>
                  </a:rPr>
                  <a:t>半</a:t>
                </a:r>
                <a:r>
                  <a:rPr lang="zh-TW" altLang="en-GB" sz="1600" dirty="0">
                    <a:latin typeface="微软雅黑" panose="020B0503020204020204" pitchFamily="34" charset="-122"/>
                    <a:ea typeface="微软雅黑" panose="020B0503020204020204" pitchFamily="34" charset="-122"/>
                  </a:rPr>
                  <a:t>成品</a:t>
                </a:r>
                <a:endParaRPr lang="zh-CN" altLang="en-US" sz="1600" dirty="0">
                  <a:solidFill>
                    <a:srgbClr val="FF0000"/>
                  </a:solidFill>
                  <a:latin typeface="微软雅黑" panose="020B0503020204020204" pitchFamily="34" charset="-122"/>
                  <a:ea typeface="微软雅黑" panose="020B0503020204020204" pitchFamily="34" charset="-122"/>
                </a:endParaRPr>
              </a:p>
            </p:txBody>
          </p:sp>
          <p:pic>
            <p:nvPicPr>
              <p:cNvPr id="65595" name="Picture 27" descr="03"/>
              <p:cNvPicPr>
                <a:picLocks noChangeAspect="1" noChangeArrowheads="1"/>
              </p:cNvPicPr>
              <p:nvPr/>
            </p:nvPicPr>
            <p:blipFill>
              <a:blip r:embed="rId7" cstate="print"/>
              <a:srcRect/>
              <a:stretch>
                <a:fillRect/>
              </a:stretch>
            </p:blipFill>
            <p:spPr bwMode="auto">
              <a:xfrm>
                <a:off x="6172200" y="4987925"/>
                <a:ext cx="935038" cy="727075"/>
              </a:xfrm>
              <a:prstGeom prst="rect">
                <a:avLst/>
              </a:prstGeom>
              <a:noFill/>
              <a:ln w="9525">
                <a:noFill/>
                <a:miter lim="800000"/>
                <a:headEnd/>
                <a:tailEnd/>
              </a:ln>
            </p:spPr>
          </p:pic>
          <p:pic>
            <p:nvPicPr>
              <p:cNvPr id="65596" name="Picture 28" descr="02"/>
              <p:cNvPicPr>
                <a:picLocks noChangeAspect="1" noChangeArrowheads="1"/>
              </p:cNvPicPr>
              <p:nvPr/>
            </p:nvPicPr>
            <p:blipFill>
              <a:blip r:embed="rId8" cstate="print"/>
              <a:srcRect/>
              <a:stretch>
                <a:fillRect/>
              </a:stretch>
            </p:blipFill>
            <p:spPr bwMode="auto">
              <a:xfrm>
                <a:off x="4648200" y="4238625"/>
                <a:ext cx="1512888" cy="561975"/>
              </a:xfrm>
              <a:prstGeom prst="rect">
                <a:avLst/>
              </a:prstGeom>
              <a:noFill/>
              <a:ln w="9525">
                <a:noFill/>
                <a:miter lim="800000"/>
                <a:headEnd/>
                <a:tailEnd/>
              </a:ln>
            </p:spPr>
          </p:pic>
          <p:pic>
            <p:nvPicPr>
              <p:cNvPr id="65597" name="Picture 29" descr="02"/>
              <p:cNvPicPr>
                <a:picLocks noChangeAspect="1" noChangeArrowheads="1"/>
              </p:cNvPicPr>
              <p:nvPr/>
            </p:nvPicPr>
            <p:blipFill>
              <a:blip r:embed="rId8" cstate="print"/>
              <a:srcRect/>
              <a:stretch>
                <a:fillRect/>
              </a:stretch>
            </p:blipFill>
            <p:spPr bwMode="auto">
              <a:xfrm>
                <a:off x="5651500" y="3171825"/>
                <a:ext cx="1511300" cy="561975"/>
              </a:xfrm>
              <a:prstGeom prst="rect">
                <a:avLst/>
              </a:prstGeom>
              <a:noFill/>
              <a:ln w="9525">
                <a:noFill/>
                <a:miter lim="800000"/>
                <a:headEnd/>
                <a:tailEnd/>
              </a:ln>
            </p:spPr>
          </p:pic>
          <p:pic>
            <p:nvPicPr>
              <p:cNvPr id="65598" name="Picture 30" descr="02"/>
              <p:cNvPicPr>
                <a:picLocks noChangeAspect="1" noChangeArrowheads="1"/>
              </p:cNvPicPr>
              <p:nvPr/>
            </p:nvPicPr>
            <p:blipFill>
              <a:blip r:embed="rId8" cstate="print"/>
              <a:srcRect/>
              <a:stretch>
                <a:fillRect/>
              </a:stretch>
            </p:blipFill>
            <p:spPr bwMode="auto">
              <a:xfrm>
                <a:off x="4724400" y="2055813"/>
                <a:ext cx="1439863" cy="534987"/>
              </a:xfrm>
              <a:prstGeom prst="rect">
                <a:avLst/>
              </a:prstGeom>
              <a:noFill/>
              <a:ln w="9525">
                <a:noFill/>
                <a:miter lim="800000"/>
                <a:headEnd/>
                <a:tailEnd/>
              </a:ln>
            </p:spPr>
          </p:pic>
        </p:grpSp>
        <p:sp>
          <p:nvSpPr>
            <p:cNvPr id="65542" name="TextBox 66"/>
            <p:cNvSpPr txBox="1">
              <a:spLocks noChangeArrowheads="1"/>
            </p:cNvSpPr>
            <p:nvPr/>
          </p:nvSpPr>
          <p:spPr bwMode="auto">
            <a:xfrm>
              <a:off x="1979694" y="1583550"/>
              <a:ext cx="341786" cy="1436702"/>
            </a:xfrm>
            <a:prstGeom prst="rect">
              <a:avLst/>
            </a:prstGeom>
            <a:noFill/>
            <a:ln w="9525">
              <a:noFill/>
              <a:miter lim="800000"/>
            </a:ln>
          </p:spPr>
          <p:txBody>
            <a:bodyPr>
              <a:spAutoFit/>
            </a:bodyPr>
            <a:lstStyle/>
            <a:p>
              <a:r>
                <a:rPr lang="zh-CN" altLang="en-US" sz="1600" b="1">
                  <a:solidFill>
                    <a:srgbClr val="FF0000"/>
                  </a:solidFill>
                  <a:latin typeface="微软雅黑" panose="020B0503020204020204" pitchFamily="34" charset="-122"/>
                  <a:ea typeface="微软雅黑" panose="020B0503020204020204" pitchFamily="34" charset="-122"/>
                </a:rPr>
                <a:t>用途追溯</a:t>
              </a:r>
              <a:endParaRPr lang="zh-CN" altLang="en-US" sz="1600" b="1">
                <a:solidFill>
                  <a:srgbClr val="FF0000"/>
                </a:solidFill>
                <a:latin typeface="微软雅黑" panose="020B0503020204020204" pitchFamily="34" charset="-122"/>
                <a:ea typeface="微软雅黑" panose="020B0503020204020204" pitchFamily="34" charset="-122"/>
              </a:endParaRPr>
            </a:p>
          </p:txBody>
        </p:sp>
        <p:sp>
          <p:nvSpPr>
            <p:cNvPr id="65543" name="TextBox 67"/>
            <p:cNvSpPr txBox="1">
              <a:spLocks noChangeArrowheads="1"/>
            </p:cNvSpPr>
            <p:nvPr/>
          </p:nvSpPr>
          <p:spPr bwMode="auto">
            <a:xfrm>
              <a:off x="1925941" y="4464092"/>
              <a:ext cx="413795" cy="1436702"/>
            </a:xfrm>
            <a:prstGeom prst="rect">
              <a:avLst/>
            </a:prstGeom>
            <a:noFill/>
            <a:ln w="9525">
              <a:noFill/>
              <a:miter lim="800000"/>
            </a:ln>
          </p:spPr>
          <p:txBody>
            <a:bodyPr>
              <a:spAutoFit/>
            </a:bodyPr>
            <a:lstStyle/>
            <a:p>
              <a:r>
                <a:rPr lang="zh-CN" altLang="en-US" sz="1600" b="1">
                  <a:solidFill>
                    <a:srgbClr val="FF0000"/>
                  </a:solidFill>
                  <a:latin typeface="微软雅黑" panose="020B0503020204020204" pitchFamily="34" charset="-122"/>
                  <a:ea typeface="微软雅黑" panose="020B0503020204020204" pitchFamily="34" charset="-122"/>
                </a:rPr>
                <a:t>原因溯源</a:t>
              </a:r>
              <a:endParaRPr lang="zh-CN" altLang="en-US" sz="1600" b="1">
                <a:solidFill>
                  <a:srgbClr val="FF0000"/>
                </a:solidFill>
                <a:latin typeface="微软雅黑" panose="020B0503020204020204" pitchFamily="34" charset="-122"/>
                <a:ea typeface="微软雅黑" panose="020B0503020204020204" pitchFamily="34" charset="-122"/>
              </a:endParaRPr>
            </a:p>
          </p:txBody>
        </p:sp>
        <p:grpSp>
          <p:nvGrpSpPr>
            <p:cNvPr id="5" name="组合 68"/>
            <p:cNvGrpSpPr/>
            <p:nvPr/>
          </p:nvGrpSpPr>
          <p:grpSpPr bwMode="auto">
            <a:xfrm>
              <a:off x="357158" y="3643314"/>
              <a:ext cx="5357851" cy="2752724"/>
              <a:chOff x="827088" y="1371600"/>
              <a:chExt cx="7319964" cy="4953000"/>
            </a:xfrm>
          </p:grpSpPr>
          <p:sp>
            <p:nvSpPr>
              <p:cNvPr id="8" name="Rectangle 3"/>
              <p:cNvSpPr>
                <a:spLocks noChangeArrowheads="1"/>
              </p:cNvSpPr>
              <p:nvPr/>
            </p:nvSpPr>
            <p:spPr bwMode="auto">
              <a:xfrm>
                <a:off x="3358168" y="1790190"/>
                <a:ext cx="1587619" cy="500014"/>
              </a:xfrm>
              <a:prstGeom prst="rect">
                <a:avLst/>
              </a:prstGeom>
              <a:solidFill>
                <a:srgbClr val="A2C1FE"/>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rPr>
                  <a:t>Cust 101</a:t>
                </a:r>
                <a:endPar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9" name="Rectangle 4"/>
              <p:cNvSpPr>
                <a:spLocks noChangeArrowheads="1"/>
              </p:cNvSpPr>
              <p:nvPr/>
            </p:nvSpPr>
            <p:spPr bwMode="auto">
              <a:xfrm>
                <a:off x="6483523" y="2733073"/>
                <a:ext cx="1587619" cy="500014"/>
              </a:xfrm>
              <a:prstGeom prst="rect">
                <a:avLst/>
              </a:prstGeom>
              <a:solidFill>
                <a:srgbClr val="A2C1FE"/>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rPr>
                  <a:t>SN622</a:t>
                </a:r>
                <a:endPar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10" name="Rectangle 5"/>
              <p:cNvSpPr>
                <a:spLocks noChangeArrowheads="1"/>
              </p:cNvSpPr>
              <p:nvPr/>
            </p:nvSpPr>
            <p:spPr bwMode="auto">
              <a:xfrm>
                <a:off x="3739891" y="3670241"/>
                <a:ext cx="1511709" cy="502871"/>
              </a:xfrm>
              <a:prstGeom prst="rect">
                <a:avLst/>
              </a:prstGeom>
              <a:solidFill>
                <a:srgbClr val="A2C1FE"/>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zh-TW" sz="1600" dirty="0">
                    <a:effectLst>
                      <a:outerShdw blurRad="38100" dist="38100" dir="2700000" algn="tl">
                        <a:srgbClr val="FFFFFF"/>
                      </a:outerShdw>
                    </a:effectLst>
                    <a:latin typeface="微软雅黑" panose="020B0503020204020204" pitchFamily="34" charset="-122"/>
                    <a:ea typeface="微软雅黑" panose="020B0503020204020204" pitchFamily="34" charset="-122"/>
                  </a:rPr>
                  <a:t>93112007</a:t>
                </a:r>
                <a:endParaRPr lang="zh-TW" sz="1600"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11" name="Rectangle 6"/>
              <p:cNvSpPr>
                <a:spLocks noChangeArrowheads="1"/>
              </p:cNvSpPr>
              <p:nvPr/>
            </p:nvSpPr>
            <p:spPr bwMode="auto">
              <a:xfrm>
                <a:off x="3130437" y="5544578"/>
                <a:ext cx="1359886" cy="502871"/>
              </a:xfrm>
              <a:prstGeom prst="rect">
                <a:avLst/>
              </a:prstGeom>
              <a:solidFill>
                <a:srgbClr val="A2C1FE"/>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rPr>
                  <a:t>SN123</a:t>
                </a:r>
                <a:endPar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12" name="Rectangle 7"/>
              <p:cNvSpPr>
                <a:spLocks noChangeArrowheads="1"/>
              </p:cNvSpPr>
              <p:nvPr/>
            </p:nvSpPr>
            <p:spPr bwMode="auto">
              <a:xfrm>
                <a:off x="4958801" y="5544578"/>
                <a:ext cx="1435798" cy="502871"/>
              </a:xfrm>
              <a:prstGeom prst="rect">
                <a:avLst/>
              </a:prstGeom>
              <a:solidFill>
                <a:srgbClr val="A2C1FE"/>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rPr>
                  <a:t>SN124</a:t>
                </a:r>
                <a:endPar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grpSp>
            <p:nvGrpSpPr>
              <p:cNvPr id="6" name="Group 8"/>
              <p:cNvGrpSpPr/>
              <p:nvPr/>
            </p:nvGrpSpPr>
            <p:grpSpPr bwMode="auto">
              <a:xfrm>
                <a:off x="4024314" y="1790700"/>
                <a:ext cx="4122738" cy="4256088"/>
                <a:chOff x="2535" y="1128"/>
                <a:chExt cx="2597" cy="2681"/>
              </a:xfrm>
            </p:grpSpPr>
            <p:sp>
              <p:nvSpPr>
                <p:cNvPr id="29" name="Rectangle 9"/>
                <p:cNvSpPr>
                  <a:spLocks noChangeArrowheads="1"/>
                </p:cNvSpPr>
                <p:nvPr/>
              </p:nvSpPr>
              <p:spPr bwMode="auto">
                <a:xfrm>
                  <a:off x="3878" y="1131"/>
                  <a:ext cx="1000" cy="317"/>
                </a:xfrm>
                <a:prstGeom prst="rect">
                  <a:avLst/>
                </a:prstGeom>
                <a:solidFill>
                  <a:srgbClr val="A2C1FE"/>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rPr>
                    <a:t>Cust 16</a:t>
                  </a:r>
                  <a:endPar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30" name="Rectangle 10"/>
                <p:cNvSpPr>
                  <a:spLocks noChangeArrowheads="1"/>
                </p:cNvSpPr>
                <p:nvPr/>
              </p:nvSpPr>
              <p:spPr bwMode="auto">
                <a:xfrm>
                  <a:off x="2535" y="1723"/>
                  <a:ext cx="1000" cy="317"/>
                </a:xfrm>
                <a:prstGeom prst="rect">
                  <a:avLst/>
                </a:prstGeom>
                <a:solidFill>
                  <a:srgbClr val="A2C1FE"/>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rPr>
                    <a:t>Lot 621</a:t>
                  </a:r>
                  <a:endPar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31" name="Rectangle 11"/>
                <p:cNvSpPr>
                  <a:spLocks noChangeArrowheads="1"/>
                </p:cNvSpPr>
                <p:nvPr/>
              </p:nvSpPr>
              <p:spPr bwMode="auto">
                <a:xfrm>
                  <a:off x="3644" y="2316"/>
                  <a:ext cx="952" cy="315"/>
                </a:xfrm>
                <a:prstGeom prst="rect">
                  <a:avLst/>
                </a:prstGeom>
                <a:solidFill>
                  <a:srgbClr val="A2C1FE"/>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rPr>
                    <a:t>93112008</a:t>
                  </a:r>
                  <a:endPar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32" name="Rectangle 12"/>
                <p:cNvSpPr>
                  <a:spLocks noChangeArrowheads="1"/>
                </p:cNvSpPr>
                <p:nvPr/>
              </p:nvSpPr>
              <p:spPr bwMode="auto">
                <a:xfrm>
                  <a:off x="2740" y="2901"/>
                  <a:ext cx="1048" cy="320"/>
                </a:xfrm>
                <a:prstGeom prst="rect">
                  <a:avLst/>
                </a:prstGeom>
                <a:solidFill>
                  <a:srgbClr val="A2C1FE"/>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rPr>
                    <a:t>93112000</a:t>
                  </a:r>
                  <a:endPar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33" name="Rectangle 13"/>
                <p:cNvSpPr>
                  <a:spLocks noChangeArrowheads="1"/>
                </p:cNvSpPr>
                <p:nvPr/>
              </p:nvSpPr>
              <p:spPr bwMode="auto">
                <a:xfrm>
                  <a:off x="4228" y="3493"/>
                  <a:ext cx="904" cy="320"/>
                </a:xfrm>
                <a:prstGeom prst="rect">
                  <a:avLst/>
                </a:prstGeom>
                <a:solidFill>
                  <a:srgbClr val="A2C1FE"/>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rPr>
                    <a:t>Lot 125</a:t>
                  </a:r>
                  <a:endPar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grpSp>
          <p:sp>
            <p:nvSpPr>
              <p:cNvPr id="14" name="Rectangle 14"/>
              <p:cNvSpPr>
                <a:spLocks noChangeArrowheads="1"/>
              </p:cNvSpPr>
              <p:nvPr/>
            </p:nvSpPr>
            <p:spPr bwMode="auto">
              <a:xfrm>
                <a:off x="6153853" y="1790190"/>
                <a:ext cx="1587619" cy="500014"/>
              </a:xfrm>
              <a:prstGeom prst="rect">
                <a:avLst/>
              </a:prstGeom>
              <a:solidFill>
                <a:srgbClr val="FF9900"/>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rPr>
                  <a:t>Cust 16</a:t>
                </a:r>
                <a:endPar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15" name="Rectangle 15"/>
              <p:cNvSpPr>
                <a:spLocks noChangeArrowheads="1"/>
              </p:cNvSpPr>
              <p:nvPr/>
            </p:nvSpPr>
            <p:spPr bwMode="auto">
              <a:xfrm>
                <a:off x="4021845" y="2733073"/>
                <a:ext cx="1587619" cy="500014"/>
              </a:xfrm>
              <a:prstGeom prst="rect">
                <a:avLst/>
              </a:prstGeom>
              <a:solidFill>
                <a:srgbClr val="FF9900"/>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rPr>
                  <a:t>SN621</a:t>
                </a:r>
                <a:endParaRPr lang="en-GB" sz="1600"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16" name="Rectangle 16"/>
              <p:cNvSpPr>
                <a:spLocks noChangeArrowheads="1"/>
              </p:cNvSpPr>
              <p:nvPr/>
            </p:nvSpPr>
            <p:spPr bwMode="auto">
              <a:xfrm>
                <a:off x="5782975" y="3670241"/>
                <a:ext cx="1511709" cy="502871"/>
              </a:xfrm>
              <a:prstGeom prst="rect">
                <a:avLst/>
              </a:prstGeom>
              <a:solidFill>
                <a:srgbClr val="FF9900"/>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rPr>
                  <a:t>93112008</a:t>
                </a:r>
                <a:endPar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17" name="Rectangle 17"/>
              <p:cNvSpPr>
                <a:spLocks noChangeArrowheads="1"/>
              </p:cNvSpPr>
              <p:nvPr/>
            </p:nvSpPr>
            <p:spPr bwMode="auto">
              <a:xfrm>
                <a:off x="4347177" y="4570267"/>
                <a:ext cx="1665699" cy="502871"/>
              </a:xfrm>
              <a:prstGeom prst="rect">
                <a:avLst/>
              </a:prstGeom>
              <a:solidFill>
                <a:srgbClr val="FF9900"/>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rPr>
                  <a:t>93112000</a:t>
                </a:r>
                <a:endParaRPr lang="zh-TW"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18" name="Rectangle 18"/>
              <p:cNvSpPr>
                <a:spLocks noChangeArrowheads="1"/>
              </p:cNvSpPr>
              <p:nvPr/>
            </p:nvSpPr>
            <p:spPr bwMode="auto">
              <a:xfrm>
                <a:off x="6711254" y="5544578"/>
                <a:ext cx="1433629" cy="502871"/>
              </a:xfrm>
              <a:prstGeom prst="rect">
                <a:avLst/>
              </a:prstGeom>
              <a:solidFill>
                <a:srgbClr val="FF9900"/>
              </a:solidFill>
              <a:ln w="12700">
                <a:solidFill>
                  <a:schemeClr val="tx1"/>
                </a:solidFill>
                <a:miter lim="800000"/>
              </a:ln>
              <a:effectLst>
                <a:outerShdw dist="63500" dir="3187806" algn="ctr" rotWithShape="0">
                  <a:schemeClr val="tx1"/>
                </a:outerShdw>
              </a:effectLst>
            </p:spPr>
            <p:txBody>
              <a:bodyPr wrap="none" lIns="92075" tIns="46037" rIns="92075" bIns="46037" anchor="ctr"/>
              <a:lstStyle/>
              <a:p>
                <a:pPr eaLnBrk="0" hangingPunct="0">
                  <a:defRPr/>
                </a:pPr>
                <a:r>
                  <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rPr>
                  <a:t>Lot 125</a:t>
                </a:r>
                <a:endParaRPr lang="en-GB" sz="160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pic>
            <p:nvPicPr>
              <p:cNvPr id="65556" name="Picture 19" descr="03"/>
              <p:cNvPicPr>
                <a:picLocks noChangeAspect="1" noChangeArrowheads="1"/>
              </p:cNvPicPr>
              <p:nvPr/>
            </p:nvPicPr>
            <p:blipFill>
              <a:blip r:embed="rId9" cstate="print"/>
              <a:srcRect/>
              <a:stretch>
                <a:fillRect/>
              </a:stretch>
            </p:blipFill>
            <p:spPr bwMode="auto">
              <a:xfrm>
                <a:off x="4953000" y="1905000"/>
                <a:ext cx="1223963" cy="796925"/>
              </a:xfrm>
              <a:prstGeom prst="rect">
                <a:avLst/>
              </a:prstGeom>
              <a:noFill/>
              <a:ln w="9525">
                <a:noFill/>
                <a:miter lim="800000"/>
                <a:headEnd/>
                <a:tailEnd/>
              </a:ln>
            </p:spPr>
          </p:pic>
          <p:pic>
            <p:nvPicPr>
              <p:cNvPr id="65557" name="Picture 20" descr="06"/>
              <p:cNvPicPr>
                <a:picLocks noChangeAspect="1" noChangeArrowheads="1"/>
              </p:cNvPicPr>
              <p:nvPr/>
            </p:nvPicPr>
            <p:blipFill>
              <a:blip r:embed="rId10" cstate="print"/>
              <a:srcRect/>
              <a:stretch>
                <a:fillRect/>
              </a:stretch>
            </p:blipFill>
            <p:spPr bwMode="auto">
              <a:xfrm>
                <a:off x="5638800" y="2997200"/>
                <a:ext cx="1079500" cy="660400"/>
              </a:xfrm>
              <a:prstGeom prst="rect">
                <a:avLst/>
              </a:prstGeom>
              <a:noFill/>
              <a:ln w="9525">
                <a:noFill/>
                <a:miter lim="800000"/>
                <a:headEnd/>
                <a:tailEnd/>
              </a:ln>
            </p:spPr>
          </p:pic>
          <p:pic>
            <p:nvPicPr>
              <p:cNvPr id="65558" name="Picture 21" descr="05"/>
              <p:cNvPicPr>
                <a:picLocks noChangeAspect="1" noChangeArrowheads="1"/>
              </p:cNvPicPr>
              <p:nvPr/>
            </p:nvPicPr>
            <p:blipFill>
              <a:blip r:embed="rId11" cstate="print"/>
              <a:srcRect/>
              <a:stretch>
                <a:fillRect/>
              </a:stretch>
            </p:blipFill>
            <p:spPr bwMode="auto">
              <a:xfrm>
                <a:off x="4724400" y="4108450"/>
                <a:ext cx="936625" cy="463550"/>
              </a:xfrm>
              <a:prstGeom prst="rect">
                <a:avLst/>
              </a:prstGeom>
              <a:noFill/>
              <a:ln w="9525">
                <a:noFill/>
                <a:miter lim="800000"/>
                <a:headEnd/>
                <a:tailEnd/>
              </a:ln>
            </p:spPr>
          </p:pic>
          <p:pic>
            <p:nvPicPr>
              <p:cNvPr id="65559" name="Picture 22" descr="04"/>
              <p:cNvPicPr>
                <a:picLocks noChangeAspect="1" noChangeArrowheads="1"/>
              </p:cNvPicPr>
              <p:nvPr/>
            </p:nvPicPr>
            <p:blipFill>
              <a:blip r:embed="rId12" cstate="print"/>
              <a:srcRect/>
              <a:stretch>
                <a:fillRect/>
              </a:stretch>
            </p:blipFill>
            <p:spPr bwMode="auto">
              <a:xfrm>
                <a:off x="6134100" y="4967288"/>
                <a:ext cx="876300" cy="519112"/>
              </a:xfrm>
              <a:prstGeom prst="rect">
                <a:avLst/>
              </a:prstGeom>
              <a:noFill/>
              <a:ln w="9525">
                <a:noFill/>
                <a:miter lim="800000"/>
                <a:headEnd/>
                <a:tailEnd/>
              </a:ln>
            </p:spPr>
          </p:pic>
          <p:pic>
            <p:nvPicPr>
              <p:cNvPr id="65560" name="Picture 23" descr="07"/>
              <p:cNvPicPr>
                <a:picLocks noChangeAspect="1" noChangeArrowheads="1"/>
              </p:cNvPicPr>
              <p:nvPr/>
            </p:nvPicPr>
            <p:blipFill>
              <a:blip r:embed="rId6" cstate="print">
                <a:duotone>
                  <a:schemeClr val="accent3">
                    <a:shade val="45000"/>
                    <a:satMod val="135000"/>
                  </a:schemeClr>
                  <a:prstClr val="white"/>
                </a:duotone>
              </a:blip>
              <a:srcRect/>
              <a:stretch>
                <a:fillRect/>
              </a:stretch>
            </p:blipFill>
            <p:spPr bwMode="auto">
              <a:xfrm>
                <a:off x="827088" y="1371600"/>
                <a:ext cx="1974850" cy="4953000"/>
              </a:xfrm>
              <a:prstGeom prst="rect">
                <a:avLst/>
              </a:prstGeom>
              <a:ln>
                <a:noFill/>
              </a:ln>
              <a:effectLst>
                <a:softEdge rad="112500"/>
              </a:effectLst>
            </p:spPr>
          </p:pic>
          <p:sp>
            <p:nvSpPr>
              <p:cNvPr id="65561" name="Text Box 24"/>
              <p:cNvSpPr txBox="1">
                <a:spLocks noChangeArrowheads="1"/>
              </p:cNvSpPr>
              <p:nvPr/>
            </p:nvSpPr>
            <p:spPr bwMode="auto">
              <a:xfrm>
                <a:off x="1339849" y="1624341"/>
                <a:ext cx="1145839" cy="812450"/>
              </a:xfrm>
              <a:prstGeom prst="rect">
                <a:avLst/>
              </a:prstGeom>
              <a:noFill/>
              <a:ln w="12700" algn="ctr">
                <a:noFill/>
                <a:miter lim="800000"/>
              </a:ln>
            </p:spPr>
            <p:txBody>
              <a:bodyPr wrap="none">
                <a:spAutoFit/>
              </a:bodyPr>
              <a:lstStyle/>
              <a:p>
                <a:r>
                  <a:rPr lang="zh-TW" altLang="en-GB" sz="1600" dirty="0">
                    <a:latin typeface="微软雅黑" panose="020B0503020204020204" pitchFamily="34" charset="-122"/>
                    <a:ea typeface="微软雅黑" panose="020B0503020204020204" pitchFamily="34" charset="-122"/>
                  </a:rPr>
                  <a:t>客</a:t>
                </a:r>
                <a:r>
                  <a:rPr lang="zh-TW" altLang="zh-CN" sz="1600" dirty="0">
                    <a:latin typeface="微软雅黑" panose="020B0503020204020204" pitchFamily="34" charset="-122"/>
                    <a:ea typeface="微软雅黑" panose="020B0503020204020204" pitchFamily="34" charset="-122"/>
                  </a:rPr>
                  <a:t> </a:t>
                </a:r>
                <a:r>
                  <a:rPr lang="zh-TW" altLang="en-US" sz="1600" dirty="0">
                    <a:latin typeface="微软雅黑" panose="020B0503020204020204" pitchFamily="34" charset="-122"/>
                    <a:ea typeface="微软雅黑" panose="020B0503020204020204" pitchFamily="34" charset="-122"/>
                  </a:rPr>
                  <a:t> </a:t>
                </a:r>
                <a:r>
                  <a:rPr lang="zh-TW" altLang="zh-CN" sz="1600" dirty="0">
                    <a:latin typeface="微软雅黑" panose="020B0503020204020204" pitchFamily="34" charset="-122"/>
                    <a:ea typeface="微软雅黑" panose="020B0503020204020204" pitchFamily="34" charset="-122"/>
                  </a:rPr>
                  <a:t>  </a:t>
                </a:r>
                <a:r>
                  <a:rPr lang="zh-CN" altLang="en-GB" sz="1600" dirty="0">
                    <a:latin typeface="微软雅黑" panose="020B0503020204020204" pitchFamily="34" charset="-122"/>
                    <a:ea typeface="微软雅黑" panose="020B0503020204020204" pitchFamily="34" charset="-122"/>
                  </a:rPr>
                  <a:t>户</a:t>
                </a:r>
                <a:endParaRPr lang="zh-CN" altLang="en-US" sz="1600" dirty="0">
                  <a:latin typeface="微软雅黑" panose="020B0503020204020204" pitchFamily="34" charset="-122"/>
                  <a:ea typeface="微软雅黑" panose="020B0503020204020204" pitchFamily="34" charset="-122"/>
                </a:endParaRPr>
              </a:p>
            </p:txBody>
          </p:sp>
          <p:sp>
            <p:nvSpPr>
              <p:cNvPr id="65562" name="Text Box 25"/>
              <p:cNvSpPr txBox="1">
                <a:spLocks noChangeArrowheads="1"/>
              </p:cNvSpPr>
              <p:nvPr/>
            </p:nvSpPr>
            <p:spPr bwMode="auto">
              <a:xfrm>
                <a:off x="1263649" y="2560012"/>
                <a:ext cx="1093277" cy="871537"/>
              </a:xfrm>
              <a:prstGeom prst="rect">
                <a:avLst/>
              </a:prstGeom>
              <a:noFill/>
              <a:ln w="12700" algn="ctr">
                <a:noFill/>
                <a:miter lim="800000"/>
              </a:ln>
            </p:spPr>
            <p:txBody>
              <a:bodyPr wrap="none">
                <a:spAutoFit/>
              </a:bodyPr>
              <a:lstStyle/>
              <a:p>
                <a:pPr eaLnBrk="0" hangingPunct="0">
                  <a:lnSpc>
                    <a:spcPct val="110000"/>
                  </a:lnSpc>
                </a:pPr>
                <a:r>
                  <a:rPr lang="zh-TW" altLang="en-GB" sz="1600" dirty="0">
                    <a:latin typeface="微软雅黑" panose="020B0503020204020204" pitchFamily="34" charset="-122"/>
                    <a:ea typeface="微软雅黑" panose="020B0503020204020204" pitchFamily="34" charset="-122"/>
                  </a:rPr>
                  <a:t>完成品</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65563" name="Text Box 26"/>
              <p:cNvSpPr txBox="1">
                <a:spLocks noChangeArrowheads="1"/>
              </p:cNvSpPr>
              <p:nvPr/>
            </p:nvSpPr>
            <p:spPr bwMode="auto">
              <a:xfrm>
                <a:off x="1295400" y="3482038"/>
                <a:ext cx="1093277" cy="871537"/>
              </a:xfrm>
              <a:prstGeom prst="rect">
                <a:avLst/>
              </a:prstGeom>
              <a:noFill/>
              <a:ln w="12700" algn="ctr">
                <a:noFill/>
                <a:miter lim="800000"/>
              </a:ln>
            </p:spPr>
            <p:txBody>
              <a:bodyPr wrap="none">
                <a:spAutoFit/>
              </a:bodyPr>
              <a:lstStyle/>
              <a:p>
                <a:pPr eaLnBrk="0" hangingPunct="0">
                  <a:lnSpc>
                    <a:spcPct val="110000"/>
                  </a:lnSpc>
                </a:pPr>
                <a:r>
                  <a:rPr lang="zh-CN" altLang="en-GB" sz="1600" dirty="0">
                    <a:latin typeface="微软雅黑" panose="020B0503020204020204" pitchFamily="34" charset="-122"/>
                    <a:ea typeface="微软雅黑" panose="020B0503020204020204" pitchFamily="34" charset="-122"/>
                  </a:rPr>
                  <a:t>半</a:t>
                </a:r>
                <a:r>
                  <a:rPr lang="zh-TW" altLang="en-GB" sz="1600" dirty="0">
                    <a:latin typeface="微软雅黑" panose="020B0503020204020204" pitchFamily="34" charset="-122"/>
                    <a:ea typeface="微软雅黑" panose="020B0503020204020204" pitchFamily="34" charset="-122"/>
                  </a:rPr>
                  <a:t>成品</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65564" name="Text Box 27"/>
              <p:cNvSpPr txBox="1">
                <a:spLocks noChangeArrowheads="1"/>
              </p:cNvSpPr>
              <p:nvPr/>
            </p:nvSpPr>
            <p:spPr bwMode="auto">
              <a:xfrm>
                <a:off x="1300162" y="5392430"/>
                <a:ext cx="1093277" cy="812450"/>
              </a:xfrm>
              <a:prstGeom prst="rect">
                <a:avLst/>
              </a:prstGeom>
              <a:noFill/>
              <a:ln w="12700" algn="ctr">
                <a:noFill/>
                <a:miter lim="800000"/>
              </a:ln>
            </p:spPr>
            <p:txBody>
              <a:bodyPr wrap="none">
                <a:spAutoFit/>
              </a:bodyPr>
              <a:lstStyle/>
              <a:p>
                <a:r>
                  <a:rPr lang="zh-TW" altLang="en-GB" sz="1600" dirty="0">
                    <a:latin typeface="微软雅黑" panose="020B0503020204020204" pitchFamily="34" charset="-122"/>
                    <a:ea typeface="微软雅黑" panose="020B0503020204020204" pitchFamily="34" charset="-122"/>
                  </a:rPr>
                  <a:t>原物料</a:t>
                </a:r>
                <a:endParaRPr lang="zh-CN" altLang="en-US" sz="1600" dirty="0">
                  <a:latin typeface="微软雅黑" panose="020B0503020204020204" pitchFamily="34" charset="-122"/>
                  <a:ea typeface="微软雅黑" panose="020B0503020204020204" pitchFamily="34" charset="-122"/>
                </a:endParaRPr>
              </a:p>
            </p:txBody>
          </p:sp>
          <p:sp>
            <p:nvSpPr>
              <p:cNvPr id="65565" name="Text Box 28"/>
              <p:cNvSpPr txBox="1">
                <a:spLocks noChangeArrowheads="1"/>
              </p:cNvSpPr>
              <p:nvPr/>
            </p:nvSpPr>
            <p:spPr bwMode="auto">
              <a:xfrm>
                <a:off x="1295400" y="4413581"/>
                <a:ext cx="1093277" cy="871537"/>
              </a:xfrm>
              <a:prstGeom prst="rect">
                <a:avLst/>
              </a:prstGeom>
              <a:noFill/>
              <a:ln w="12700" algn="ctr">
                <a:noFill/>
                <a:miter lim="800000"/>
              </a:ln>
            </p:spPr>
            <p:txBody>
              <a:bodyPr wrap="none">
                <a:spAutoFit/>
              </a:bodyPr>
              <a:lstStyle/>
              <a:p>
                <a:pPr eaLnBrk="0" hangingPunct="0">
                  <a:lnSpc>
                    <a:spcPct val="110000"/>
                  </a:lnSpc>
                </a:pPr>
                <a:r>
                  <a:rPr lang="zh-CN" altLang="en-GB" sz="1600" dirty="0">
                    <a:latin typeface="微软雅黑" panose="020B0503020204020204" pitchFamily="34" charset="-122"/>
                    <a:ea typeface="微软雅黑" panose="020B0503020204020204" pitchFamily="34" charset="-122"/>
                  </a:rPr>
                  <a:t>半</a:t>
                </a:r>
                <a:r>
                  <a:rPr lang="zh-TW" altLang="en-GB" sz="1600" dirty="0">
                    <a:latin typeface="微软雅黑" panose="020B0503020204020204" pitchFamily="34" charset="-122"/>
                    <a:ea typeface="微软雅黑" panose="020B0503020204020204" pitchFamily="34" charset="-122"/>
                  </a:rPr>
                  <a:t>成品</a:t>
                </a:r>
                <a:endParaRPr lang="zh-CN" altLang="en-US" sz="1600" dirty="0">
                  <a:solidFill>
                    <a:srgbClr val="FF0000"/>
                  </a:solidFill>
                  <a:latin typeface="微软雅黑" panose="020B0503020204020204" pitchFamily="34" charset="-122"/>
                  <a:ea typeface="微软雅黑" panose="020B0503020204020204" pitchFamily="34" charset="-122"/>
                </a:endParaRPr>
              </a:p>
            </p:txBody>
          </p:sp>
        </p:grpSp>
      </p:grpSp>
      <p:sp>
        <p:nvSpPr>
          <p:cNvPr id="7" name="文本占位符 6"/>
          <p:cNvSpPr>
            <a:spLocks noGrp="1"/>
          </p:cNvSpPr>
          <p:nvPr>
            <p:ph type="body" sz="quarter" idx="10"/>
          </p:nvPr>
        </p:nvSpPr>
        <p:spPr/>
        <p:txBody>
          <a:bodyPr>
            <a:normAutofit lnSpcReduction="10000"/>
          </a:bodyPr>
          <a:lstStyle/>
          <a:p>
            <a:r>
              <a:rPr lang="zh-CN" altLang="en-US" dirty="0">
                <a:latin typeface="+mn-ea"/>
              </a:rPr>
              <a:t>质量管理</a:t>
            </a:r>
            <a:r>
              <a:rPr lang="en-US" altLang="zh-CN" dirty="0">
                <a:latin typeface="+mn-ea"/>
              </a:rPr>
              <a:t>-</a:t>
            </a:r>
            <a:r>
              <a:rPr lang="zh-CN" altLang="en-US" dirty="0">
                <a:latin typeface="+mn-ea"/>
              </a:rPr>
              <a:t>全过程质量追溯</a:t>
            </a:r>
            <a:endParaRPr lang="zh-CN"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物体&#10;&#10;自动生成的说明"/>
          <p:cNvPicPr>
            <a:picLocks noChangeAspect="1"/>
          </p:cNvPicPr>
          <p:nvPr/>
        </p:nvPicPr>
        <p:blipFill>
          <a:blip r:embed="rId1" cstate="print">
            <a:lum bright="70000" contrast="-70000"/>
            <a:extLst>
              <a:ext uri="{BEBA8EAE-BF5A-486C-A8C5-ECC9F3942E4B}">
                <a14:imgProps xmlns:a14="http://schemas.microsoft.com/office/drawing/2010/main">
                  <a14:imgLayer r:embed="rId2">
                    <a14:imgEffect>
                      <a14:artisticPhotocopy trans="30000" detail="2"/>
                    </a14:imgEffect>
                  </a14:imgLayer>
                </a14:imgProps>
              </a:ext>
              <a:ext uri="{28A0092B-C50C-407E-A947-70E740481C1C}">
                <a14:useLocalDpi xmlns:a14="http://schemas.microsoft.com/office/drawing/2010/main" val="0"/>
              </a:ext>
            </a:extLst>
          </a:blip>
          <a:stretch>
            <a:fillRect/>
          </a:stretch>
        </p:blipFill>
        <p:spPr>
          <a:xfrm>
            <a:off x="8104510" y="333755"/>
            <a:ext cx="668018" cy="302039"/>
          </a:xfrm>
          <a:prstGeom prst="rect">
            <a:avLst/>
          </a:prstGeom>
        </p:spPr>
      </p:pic>
      <p:grpSp>
        <p:nvGrpSpPr>
          <p:cNvPr id="3" name="组合 2"/>
          <p:cNvGrpSpPr/>
          <p:nvPr/>
        </p:nvGrpSpPr>
        <p:grpSpPr>
          <a:xfrm>
            <a:off x="1652041" y="823602"/>
            <a:ext cx="1410425" cy="2514952"/>
            <a:chOff x="272425" y="828616"/>
            <a:chExt cx="1880566" cy="3353269"/>
          </a:xfrm>
        </p:grpSpPr>
        <p:sp>
          <p:nvSpPr>
            <p:cNvPr id="70" name="矩形 69"/>
            <p:cNvSpPr/>
            <p:nvPr/>
          </p:nvSpPr>
          <p:spPr>
            <a:xfrm rot="5400000">
              <a:off x="-950346" y="2097340"/>
              <a:ext cx="3307316" cy="861774"/>
            </a:xfrm>
            <a:prstGeom prst="rect">
              <a:avLst/>
            </a:prstGeom>
          </p:spPr>
          <p:txBody>
            <a:bodyPr wrap="none" anchor="ctr">
              <a:spAutoFit/>
            </a:bodyPr>
            <a:lstStyle/>
            <a:p>
              <a:r>
                <a:rPr lang="en-US" altLang="zh-CN" sz="3600" b="1" dirty="0">
                  <a:solidFill>
                    <a:schemeClr val="tx1">
                      <a:lumMod val="50000"/>
                      <a:lumOff val="50000"/>
                    </a:schemeClr>
                  </a:solidFill>
                  <a:latin typeface="微软雅黑" panose="020B0503020204020204" pitchFamily="34" charset="-122"/>
                  <a:ea typeface="微软雅黑" panose="020B0503020204020204" pitchFamily="34" charset="-122"/>
                </a:rPr>
                <a:t>CONTENS</a:t>
              </a:r>
              <a:endParaRPr lang="zh-CN" altLang="en-US" sz="3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矩形 68"/>
            <p:cNvSpPr/>
            <p:nvPr/>
          </p:nvSpPr>
          <p:spPr>
            <a:xfrm>
              <a:off x="1060385" y="828616"/>
              <a:ext cx="1092606" cy="2154436"/>
            </a:xfrm>
            <a:prstGeom prst="rect">
              <a:avLst/>
            </a:prstGeom>
          </p:spPr>
          <p:txBody>
            <a:bodyPr wrap="none" anchor="ctr">
              <a:spAutoFit/>
            </a:bodyPr>
            <a:lstStyle/>
            <a:p>
              <a:r>
                <a:rPr lang="zh-CN" altLang="en-US" sz="4950" b="1" dirty="0">
                  <a:solidFill>
                    <a:schemeClr val="accent1"/>
                  </a:solidFill>
                  <a:latin typeface="微软雅黑" panose="020B0503020204020204" pitchFamily="34" charset="-122"/>
                  <a:ea typeface="微软雅黑" panose="020B0503020204020204" pitchFamily="34" charset="-122"/>
                </a:rPr>
                <a:t>目</a:t>
              </a:r>
              <a:endParaRPr lang="en-US" altLang="zh-CN" sz="4950" b="1" dirty="0">
                <a:solidFill>
                  <a:schemeClr val="accent1"/>
                </a:solidFill>
                <a:latin typeface="微软雅黑" panose="020B0503020204020204" pitchFamily="34" charset="-122"/>
                <a:ea typeface="微软雅黑" panose="020B0503020204020204" pitchFamily="34" charset="-122"/>
              </a:endParaRPr>
            </a:p>
            <a:p>
              <a:r>
                <a:rPr lang="zh-CN" altLang="en-US" sz="4950" b="1" dirty="0">
                  <a:solidFill>
                    <a:schemeClr val="accent1"/>
                  </a:solidFill>
                  <a:latin typeface="微软雅黑" panose="020B0503020204020204" pitchFamily="34" charset="-122"/>
                  <a:ea typeface="微软雅黑" panose="020B0503020204020204" pitchFamily="34" charset="-122"/>
                </a:rPr>
                <a:t>录</a:t>
              </a:r>
              <a:endParaRPr lang="zh-CN" altLang="en-US" sz="4950" b="1" dirty="0">
                <a:solidFill>
                  <a:schemeClr val="accent1"/>
                </a:solidFill>
                <a:latin typeface="微软雅黑" panose="020B0503020204020204" pitchFamily="34" charset="-122"/>
                <a:ea typeface="微软雅黑" panose="020B0503020204020204" pitchFamily="34" charset="-122"/>
              </a:endParaRPr>
            </a:p>
          </p:txBody>
        </p:sp>
      </p:grpSp>
      <p:sp>
        <p:nvSpPr>
          <p:cNvPr id="75" name="文本框 74"/>
          <p:cNvSpPr txBox="1"/>
          <p:nvPr/>
        </p:nvSpPr>
        <p:spPr>
          <a:xfrm>
            <a:off x="4259305" y="981535"/>
            <a:ext cx="3005951" cy="400110"/>
          </a:xfrm>
          <a:prstGeom prst="rect">
            <a:avLst/>
          </a:prstGeom>
          <a:noFill/>
        </p:spPr>
        <p:txBody>
          <a:bodyPr wrap="none" rtlCol="0">
            <a:spAutoFit/>
          </a:bodyPr>
          <a:lstStyle/>
          <a:p>
            <a:pPr defTabSz="685800">
              <a:defRPr/>
            </a:pPr>
            <a:r>
              <a:rPr lang="zh-CN" altLang="en-US" sz="2000" b="1" dirty="0" smtClean="0">
                <a:solidFill>
                  <a:schemeClr val="accent6"/>
                </a:solidFill>
                <a:latin typeface="微软雅黑" panose="020B0503020204020204" pitchFamily="34" charset="-122"/>
                <a:ea typeface="微软雅黑" panose="020B0503020204020204" pitchFamily="34" charset="-122"/>
                <a:cs typeface="+mn-ea"/>
                <a:sym typeface="+mn-lt"/>
              </a:rPr>
              <a:t>食</a:t>
            </a:r>
            <a:r>
              <a:rPr lang="zh-CN" altLang="en-US" sz="2000" b="1" dirty="0">
                <a:solidFill>
                  <a:schemeClr val="accent6"/>
                </a:solidFill>
                <a:latin typeface="微软雅黑" panose="020B0503020204020204" pitchFamily="34" charset="-122"/>
                <a:ea typeface="微软雅黑" panose="020B0503020204020204" pitchFamily="34" charset="-122"/>
                <a:cs typeface="+mn-ea"/>
                <a:sym typeface="+mn-lt"/>
              </a:rPr>
              <a:t>品行业发展现状与趋势</a:t>
            </a:r>
            <a:endParaRPr lang="zh-CN" altLang="en-US" sz="2000" b="1" dirty="0">
              <a:solidFill>
                <a:schemeClr val="accent6"/>
              </a:solidFill>
              <a:latin typeface="微软雅黑" panose="020B0503020204020204" pitchFamily="34" charset="-122"/>
              <a:ea typeface="微软雅黑" panose="020B0503020204020204" pitchFamily="34" charset="-122"/>
              <a:cs typeface="+mn-ea"/>
              <a:sym typeface="+mn-lt"/>
            </a:endParaRPr>
          </a:p>
        </p:txBody>
      </p:sp>
      <p:sp>
        <p:nvSpPr>
          <p:cNvPr id="34" name="矩形 33"/>
          <p:cNvSpPr/>
          <p:nvPr/>
        </p:nvSpPr>
        <p:spPr>
          <a:xfrm>
            <a:off x="3441962" y="737119"/>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1</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 name="直接连接符 3"/>
          <p:cNvCxnSpPr/>
          <p:nvPr/>
        </p:nvCxnSpPr>
        <p:spPr>
          <a:xfrm>
            <a:off x="4078772" y="1097162"/>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3441962" y="1563638"/>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2</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1" name="直接连接符 40"/>
          <p:cNvCxnSpPr/>
          <p:nvPr/>
        </p:nvCxnSpPr>
        <p:spPr>
          <a:xfrm>
            <a:off x="4078772" y="1923680"/>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3441962" y="2355726"/>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3</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7" name="直接连接符 46"/>
          <p:cNvCxnSpPr/>
          <p:nvPr/>
        </p:nvCxnSpPr>
        <p:spPr>
          <a:xfrm>
            <a:off x="4078772" y="2715768"/>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441962" y="3147814"/>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4</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53" name="直接连接符 52"/>
          <p:cNvCxnSpPr/>
          <p:nvPr/>
        </p:nvCxnSpPr>
        <p:spPr>
          <a:xfrm>
            <a:off x="4078772" y="3507857"/>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rot="5400000">
            <a:off x="-1660992" y="1660991"/>
            <a:ext cx="5143500" cy="1821518"/>
          </a:xfrm>
          <a:prstGeom prst="rect">
            <a:avLst/>
          </a:prstGeom>
          <a:blipFill dpi="0" rotWithShape="1">
            <a:blip r:embed="rId3">
              <a:alphaModFix amt="23000"/>
            </a:blip>
            <a:srcRect/>
            <a:stretch>
              <a:fillRect l="-5017" r="-72776" b="-3806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文本框 26"/>
          <p:cNvSpPr txBox="1"/>
          <p:nvPr/>
        </p:nvSpPr>
        <p:spPr>
          <a:xfrm>
            <a:off x="4259305" y="1811255"/>
            <a:ext cx="2236510"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企</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业经营管理特点</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8" name="文本框 27"/>
          <p:cNvSpPr txBox="1"/>
          <p:nvPr/>
        </p:nvSpPr>
        <p:spPr>
          <a:xfrm>
            <a:off x="4259305" y="2606545"/>
            <a:ext cx="3518912"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食</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品行业全面信息化解决方</a:t>
            </a: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案</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9" name="文本框 28"/>
          <p:cNvSpPr txBox="1"/>
          <p:nvPr/>
        </p:nvSpPr>
        <p:spPr>
          <a:xfrm>
            <a:off x="4259305" y="3401833"/>
            <a:ext cx="2492990"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核</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心价值及效益量化</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3450507" y="4021926"/>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5</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21" name="直接连接符 20"/>
          <p:cNvCxnSpPr/>
          <p:nvPr/>
        </p:nvCxnSpPr>
        <p:spPr>
          <a:xfrm>
            <a:off x="4087317" y="4381969"/>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4267850" y="4275945"/>
            <a:ext cx="1723549" cy="400110"/>
          </a:xfrm>
          <a:prstGeom prst="rect">
            <a:avLst/>
          </a:prstGeom>
          <a:noFill/>
        </p:spPr>
        <p:txBody>
          <a:bodyPr wrap="none" rtlCol="0">
            <a:spAutoFit/>
          </a:bodyPr>
          <a:lstStyle/>
          <a:p>
            <a:pPr defTabSz="685800">
              <a:defRPr/>
            </a:pP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行</a:t>
            </a: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业成功客户</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87" name="图片 21"/>
          <p:cNvPicPr>
            <a:picLocks noChangeAspect="1"/>
          </p:cNvPicPr>
          <p:nvPr/>
        </p:nvPicPr>
        <p:blipFill>
          <a:blip r:embed="rId1"/>
          <a:stretch>
            <a:fillRect/>
          </a:stretch>
        </p:blipFill>
        <p:spPr>
          <a:xfrm>
            <a:off x="298848" y="627534"/>
            <a:ext cx="8017568" cy="4177164"/>
          </a:xfrm>
          <a:prstGeom prst="rect">
            <a:avLst/>
          </a:prstGeom>
        </p:spPr>
      </p:pic>
      <p:sp>
        <p:nvSpPr>
          <p:cNvPr id="1048883" name="矩形 22"/>
          <p:cNvSpPr/>
          <p:nvPr/>
        </p:nvSpPr>
        <p:spPr>
          <a:xfrm>
            <a:off x="1529836" y="4109295"/>
            <a:ext cx="6046230" cy="703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048884" name="圆角矩形 29"/>
          <p:cNvSpPr/>
          <p:nvPr/>
        </p:nvSpPr>
        <p:spPr>
          <a:xfrm>
            <a:off x="5636369" y="4299974"/>
            <a:ext cx="864000" cy="288000"/>
          </a:xfrm>
          <a:prstGeom prst="roundRect">
            <a:avLst/>
          </a:prstGeom>
          <a:gradFill flip="none" rotWithShape="1">
            <a:gsLst>
              <a:gs pos="0">
                <a:srgbClr val="FD4B26"/>
              </a:gs>
              <a:gs pos="50000">
                <a:srgbClr val="E73D26"/>
              </a:gs>
              <a:gs pos="100000">
                <a:srgbClr val="DB3364"/>
              </a:gs>
            </a:gsLst>
            <a:lin ang="0" scaled="1"/>
          </a:gradFill>
          <a:ln>
            <a:noFill/>
          </a:ln>
          <a:effectLst>
            <a:outerShdw blurRad="215900" dist="152400" dir="5160000" sx="102000" sy="102000" algn="ctr" rotWithShape="0">
              <a:srgbClr val="E30B2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a:r>
              <a:rPr kumimoji="1" lang="zh-CN" altLang="en-US" sz="1200" dirty="0">
                <a:solidFill>
                  <a:schemeClr val="bg1"/>
                </a:solidFill>
                <a:ea typeface="微软雅黑" panose="020B0503020204020204" pitchFamily="34" charset="-122"/>
              </a:rPr>
              <a:t>智能</a:t>
            </a:r>
            <a:endParaRPr kumimoji="1" lang="en-US" altLang="zh-CN" sz="1200" dirty="0">
              <a:solidFill>
                <a:schemeClr val="bg1"/>
              </a:solidFill>
              <a:ea typeface="微软雅黑" panose="020B0503020204020204" pitchFamily="34" charset="-122"/>
            </a:endParaRPr>
          </a:p>
        </p:txBody>
      </p:sp>
      <p:sp>
        <p:nvSpPr>
          <p:cNvPr id="1048885" name="圆角矩形 28"/>
          <p:cNvSpPr/>
          <p:nvPr/>
        </p:nvSpPr>
        <p:spPr>
          <a:xfrm>
            <a:off x="4634612" y="4299974"/>
            <a:ext cx="864000" cy="288000"/>
          </a:xfrm>
          <a:prstGeom prst="roundRect">
            <a:avLst/>
          </a:prstGeom>
          <a:gradFill flip="none" rotWithShape="1">
            <a:gsLst>
              <a:gs pos="0">
                <a:srgbClr val="FD4B26"/>
              </a:gs>
              <a:gs pos="50000">
                <a:srgbClr val="E73D26"/>
              </a:gs>
              <a:gs pos="100000">
                <a:srgbClr val="DB3364"/>
              </a:gs>
            </a:gsLst>
            <a:lin ang="0" scaled="1"/>
          </a:gradFill>
          <a:ln>
            <a:noFill/>
          </a:ln>
          <a:effectLst>
            <a:outerShdw blurRad="215900" dist="152400" dir="5160000" sx="102000" sy="102000" algn="ctr" rotWithShape="0">
              <a:srgbClr val="E30B2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a:r>
              <a:rPr kumimoji="1" lang="zh-CN" altLang="en-US" sz="1200" dirty="0">
                <a:solidFill>
                  <a:schemeClr val="bg1"/>
                </a:solidFill>
                <a:ea typeface="微软雅黑" panose="020B0503020204020204" pitchFamily="34" charset="-122"/>
              </a:rPr>
              <a:t>开放</a:t>
            </a:r>
            <a:endParaRPr kumimoji="1" lang="en-US" altLang="zh-CN" sz="1200" dirty="0">
              <a:solidFill>
                <a:schemeClr val="bg1"/>
              </a:solidFill>
              <a:ea typeface="微软雅黑" panose="020B0503020204020204" pitchFamily="34" charset="-122"/>
            </a:endParaRPr>
          </a:p>
        </p:txBody>
      </p:sp>
      <p:sp>
        <p:nvSpPr>
          <p:cNvPr id="1048886" name="圆角矩形 27"/>
          <p:cNvSpPr/>
          <p:nvPr/>
        </p:nvSpPr>
        <p:spPr>
          <a:xfrm>
            <a:off x="3629541" y="4299974"/>
            <a:ext cx="864000" cy="288000"/>
          </a:xfrm>
          <a:prstGeom prst="roundRect">
            <a:avLst/>
          </a:prstGeom>
          <a:gradFill flip="none" rotWithShape="1">
            <a:gsLst>
              <a:gs pos="0">
                <a:srgbClr val="FD4B26"/>
              </a:gs>
              <a:gs pos="50000">
                <a:srgbClr val="E73D26"/>
              </a:gs>
              <a:gs pos="100000">
                <a:srgbClr val="DB3364"/>
              </a:gs>
            </a:gsLst>
            <a:lin ang="0" scaled="1"/>
          </a:gradFill>
          <a:ln>
            <a:noFill/>
          </a:ln>
          <a:effectLst>
            <a:outerShdw blurRad="215900" dist="152400" dir="5160000" sx="102000" sy="102000" algn="ctr" rotWithShape="0">
              <a:srgbClr val="E30B2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a:r>
              <a:rPr kumimoji="1" lang="zh-CN" altLang="en-US" sz="1200" dirty="0">
                <a:solidFill>
                  <a:schemeClr val="bg1"/>
                </a:solidFill>
                <a:ea typeface="微软雅黑" panose="020B0503020204020204" pitchFamily="34" charset="-122"/>
              </a:rPr>
              <a:t>社交</a:t>
            </a:r>
            <a:endParaRPr kumimoji="1" lang="en-US" altLang="zh-CN" sz="1200" dirty="0">
              <a:solidFill>
                <a:schemeClr val="bg1"/>
              </a:solidFill>
              <a:ea typeface="微软雅黑" panose="020B0503020204020204" pitchFamily="34" charset="-122"/>
            </a:endParaRPr>
          </a:p>
        </p:txBody>
      </p:sp>
      <p:sp>
        <p:nvSpPr>
          <p:cNvPr id="1048887" name="圆角矩形 26"/>
          <p:cNvSpPr/>
          <p:nvPr/>
        </p:nvSpPr>
        <p:spPr>
          <a:xfrm>
            <a:off x="2627784" y="4299974"/>
            <a:ext cx="864000" cy="288000"/>
          </a:xfrm>
          <a:prstGeom prst="roundRect">
            <a:avLst/>
          </a:prstGeom>
          <a:gradFill flip="none" rotWithShape="1">
            <a:gsLst>
              <a:gs pos="0">
                <a:srgbClr val="FD4B26"/>
              </a:gs>
              <a:gs pos="50000">
                <a:srgbClr val="E73D26"/>
              </a:gs>
              <a:gs pos="100000">
                <a:srgbClr val="DB3364"/>
              </a:gs>
            </a:gsLst>
            <a:lin ang="0" scaled="1"/>
          </a:gradFill>
          <a:ln>
            <a:noFill/>
          </a:ln>
          <a:effectLst>
            <a:outerShdw blurRad="215900" dist="152400" dir="5160000" sx="102000" sy="102000" algn="ctr" rotWithShape="0">
              <a:srgbClr val="E30B2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a:r>
              <a:rPr kumimoji="1" lang="zh-CN" altLang="en-US" sz="1200" dirty="0">
                <a:solidFill>
                  <a:schemeClr val="bg1"/>
                </a:solidFill>
                <a:ea typeface="微软雅黑" panose="020B0503020204020204" pitchFamily="34" charset="-122"/>
              </a:rPr>
              <a:t>移动</a:t>
            </a:r>
            <a:endParaRPr kumimoji="1" lang="en-US" altLang="zh-CN" sz="1200" dirty="0">
              <a:solidFill>
                <a:schemeClr val="bg1"/>
              </a:solidFill>
              <a:ea typeface="微软雅黑" panose="020B0503020204020204" pitchFamily="34" charset="-122"/>
            </a:endParaRPr>
          </a:p>
        </p:txBody>
      </p:sp>
      <p:sp>
        <p:nvSpPr>
          <p:cNvPr id="2" name="文本占位符 1"/>
          <p:cNvSpPr>
            <a:spLocks noGrp="1"/>
          </p:cNvSpPr>
          <p:nvPr>
            <p:ph type="body" sz="quarter" idx="10"/>
          </p:nvPr>
        </p:nvSpPr>
        <p:spPr/>
        <p:txBody>
          <a:bodyPr>
            <a:normAutofit lnSpcReduction="10000"/>
          </a:bodyPr>
          <a:lstStyle/>
          <a:p>
            <a:r>
              <a:rPr lang="zh-CN" altLang="en-US" dirty="0" smtClean="0"/>
              <a:t>企业协同</a:t>
            </a:r>
            <a:endParaRPr lang="zh-CN" alt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13"/>
          <p:cNvSpPr>
            <a:spLocks noGrp="1"/>
          </p:cNvSpPr>
          <p:nvPr>
            <p:ph type="body" sz="quarter" idx="10"/>
          </p:nvPr>
        </p:nvSpPr>
        <p:spPr/>
        <p:txBody>
          <a:bodyPr>
            <a:normAutofit lnSpcReduction="10000"/>
          </a:bodyPr>
          <a:lstStyle/>
          <a:p>
            <a:r>
              <a:rPr lang="zh-CN" altLang="en-US" dirty="0" smtClean="0"/>
              <a:t>人力资源</a:t>
            </a:r>
            <a:endParaRPr lang="zh-CN" altLang="en-US" dirty="0"/>
          </a:p>
        </p:txBody>
      </p:sp>
      <p:grpSp>
        <p:nvGrpSpPr>
          <p:cNvPr id="2" name="组合 4"/>
          <p:cNvGrpSpPr/>
          <p:nvPr/>
        </p:nvGrpSpPr>
        <p:grpSpPr bwMode="auto">
          <a:xfrm>
            <a:off x="2339975" y="587804"/>
            <a:ext cx="4160838" cy="4143375"/>
            <a:chOff x="2805628" y="354284"/>
            <a:chExt cx="4161170" cy="4142876"/>
          </a:xfrm>
        </p:grpSpPr>
        <p:cxnSp>
          <p:nvCxnSpPr>
            <p:cNvPr id="4" name="直接箭头连接符 5"/>
            <p:cNvCxnSpPr/>
            <p:nvPr/>
          </p:nvCxnSpPr>
          <p:spPr>
            <a:xfrm>
              <a:off x="4887007" y="1501909"/>
              <a:ext cx="0" cy="1849214"/>
            </a:xfrm>
            <a:prstGeom prst="straightConnector1">
              <a:avLst/>
            </a:prstGeom>
            <a:ln w="12700">
              <a:solidFill>
                <a:schemeClr val="bg1">
                  <a:lumMod val="85000"/>
                </a:schemeClr>
              </a:solidFill>
              <a:prstDash val="sysDash"/>
              <a:headEnd type="arrow"/>
              <a:tailEnd type="arrow"/>
            </a:ln>
            <a:effectLst/>
          </p:spPr>
          <p:style>
            <a:lnRef idx="1">
              <a:schemeClr val="accent1"/>
            </a:lnRef>
            <a:fillRef idx="0">
              <a:schemeClr val="accent1"/>
            </a:fillRef>
            <a:effectRef idx="0">
              <a:schemeClr val="accent1"/>
            </a:effectRef>
            <a:fontRef idx="minor">
              <a:schemeClr val="tx1"/>
            </a:fontRef>
          </p:style>
        </p:cxnSp>
        <p:cxnSp>
          <p:nvCxnSpPr>
            <p:cNvPr id="5" name="直接箭头连接符 6"/>
            <p:cNvCxnSpPr/>
            <p:nvPr/>
          </p:nvCxnSpPr>
          <p:spPr>
            <a:xfrm flipH="1">
              <a:off x="3923317" y="1933657"/>
              <a:ext cx="1873399" cy="928575"/>
            </a:xfrm>
            <a:prstGeom prst="straightConnector1">
              <a:avLst/>
            </a:prstGeom>
            <a:ln w="12700">
              <a:solidFill>
                <a:schemeClr val="bg1">
                  <a:lumMod val="85000"/>
                </a:schemeClr>
              </a:solidFill>
              <a:prstDash val="sysDash"/>
              <a:headEnd type="arrow"/>
              <a:tailEnd type="arrow"/>
            </a:ln>
            <a:effectLst/>
          </p:spPr>
          <p:style>
            <a:lnRef idx="1">
              <a:schemeClr val="accent1"/>
            </a:lnRef>
            <a:fillRef idx="0">
              <a:schemeClr val="accent1"/>
            </a:fillRef>
            <a:effectRef idx="0">
              <a:schemeClr val="accent1"/>
            </a:effectRef>
            <a:fontRef idx="minor">
              <a:schemeClr val="tx1"/>
            </a:fontRef>
          </p:style>
        </p:cxnSp>
        <p:cxnSp>
          <p:nvCxnSpPr>
            <p:cNvPr id="6" name="直接箭头连接符 7"/>
            <p:cNvCxnSpPr/>
            <p:nvPr/>
          </p:nvCxnSpPr>
          <p:spPr>
            <a:xfrm>
              <a:off x="3996348" y="1933657"/>
              <a:ext cx="1800369" cy="928575"/>
            </a:xfrm>
            <a:prstGeom prst="straightConnector1">
              <a:avLst/>
            </a:prstGeom>
            <a:ln w="12700">
              <a:solidFill>
                <a:schemeClr val="bg1">
                  <a:lumMod val="85000"/>
                </a:schemeClr>
              </a:solidFill>
              <a:prstDash val="sysDash"/>
              <a:headEnd type="arrow"/>
              <a:tailEnd type="arrow"/>
            </a:ln>
            <a:effectLst/>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3245401" y="916191"/>
              <a:ext cx="3343542" cy="3215888"/>
            </a:xfrm>
            <a:prstGeom prst="ellipse">
              <a:avLst/>
            </a:prstGeom>
            <a:noFill/>
            <a:ln w="127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4592" name="Picture 15" descr="C:\Users\Administrator\Desktop\7.png"/>
            <p:cNvPicPr>
              <a:picLocks noChangeAspect="1" noChangeArrowheads="1"/>
            </p:cNvPicPr>
            <p:nvPr/>
          </p:nvPicPr>
          <p:blipFill>
            <a:blip r:embed="rId1" cstate="print"/>
            <a:srcRect/>
            <a:stretch>
              <a:fillRect/>
            </a:stretch>
          </p:blipFill>
          <p:spPr bwMode="auto">
            <a:xfrm>
              <a:off x="4052287" y="1644595"/>
              <a:ext cx="1668964" cy="1490901"/>
            </a:xfrm>
            <a:prstGeom prst="rect">
              <a:avLst/>
            </a:prstGeom>
            <a:noFill/>
            <a:ln w="9525">
              <a:noFill/>
              <a:miter lim="800000"/>
              <a:headEnd/>
              <a:tailEnd/>
            </a:ln>
          </p:spPr>
        </p:pic>
        <p:grpSp>
          <p:nvGrpSpPr>
            <p:cNvPr id="3" name="组合 10"/>
            <p:cNvGrpSpPr/>
            <p:nvPr/>
          </p:nvGrpSpPr>
          <p:grpSpPr bwMode="auto">
            <a:xfrm>
              <a:off x="2805628" y="354284"/>
              <a:ext cx="4161170" cy="4142876"/>
              <a:chOff x="2805628" y="354284"/>
              <a:chExt cx="4161170" cy="4142876"/>
            </a:xfrm>
          </p:grpSpPr>
          <p:grpSp>
            <p:nvGrpSpPr>
              <p:cNvPr id="8" name="组合 11"/>
              <p:cNvGrpSpPr/>
              <p:nvPr/>
            </p:nvGrpSpPr>
            <p:grpSpPr bwMode="auto">
              <a:xfrm>
                <a:off x="2805628" y="1079568"/>
                <a:ext cx="1406332" cy="1276158"/>
                <a:chOff x="2373580" y="1007560"/>
                <a:chExt cx="1406332" cy="1276158"/>
              </a:xfrm>
            </p:grpSpPr>
            <p:pic>
              <p:nvPicPr>
                <p:cNvPr id="24610" name="Picture 8" descr="C:\Users\Administrator\Desktop\6.png"/>
                <p:cNvPicPr>
                  <a:picLocks noChangeAspect="1" noChangeArrowheads="1"/>
                </p:cNvPicPr>
                <p:nvPr/>
              </p:nvPicPr>
              <p:blipFill>
                <a:blip r:embed="rId2" cstate="print"/>
                <a:srcRect/>
                <a:stretch>
                  <a:fillRect/>
                </a:stretch>
              </p:blipFill>
              <p:spPr bwMode="auto">
                <a:xfrm>
                  <a:off x="2373580" y="1007560"/>
                  <a:ext cx="1406332" cy="1276158"/>
                </a:xfrm>
                <a:prstGeom prst="rect">
                  <a:avLst/>
                </a:prstGeom>
                <a:noFill/>
                <a:ln w="9525">
                  <a:noFill/>
                  <a:miter lim="800000"/>
                  <a:headEnd/>
                  <a:tailEnd/>
                </a:ln>
              </p:spPr>
            </p:pic>
            <p:sp>
              <p:nvSpPr>
                <p:cNvPr id="24611" name="文本框 26"/>
                <p:cNvSpPr txBox="1">
                  <a:spLocks noChangeArrowheads="1"/>
                </p:cNvSpPr>
                <p:nvPr/>
              </p:nvSpPr>
              <p:spPr bwMode="auto">
                <a:xfrm>
                  <a:off x="2787445" y="1430197"/>
                  <a:ext cx="578603" cy="438529"/>
                </a:xfrm>
                <a:prstGeom prst="rect">
                  <a:avLst/>
                </a:prstGeom>
                <a:noFill/>
                <a:ln w="9525">
                  <a:noFill/>
                  <a:miter lim="800000"/>
                </a:ln>
              </p:spPr>
              <p:txBody>
                <a:bodyPr lIns="0" tIns="0" rIns="0" bIns="0" anchor="ctr" anchorCtr="1">
                  <a:spAutoFit/>
                </a:bodyPr>
                <a:lstStyle/>
                <a:p>
                  <a:pPr algn="ctr"/>
                  <a:r>
                    <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组织</a:t>
                  </a:r>
                  <a:endParaRPr kumimoji="1" lang="en-US" altLang="zh-CN"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人事</a:t>
                  </a:r>
                  <a:endPar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9" name="组合 12"/>
              <p:cNvGrpSpPr/>
              <p:nvPr/>
            </p:nvGrpSpPr>
            <p:grpSpPr bwMode="auto">
              <a:xfrm>
                <a:off x="5588976" y="2515241"/>
                <a:ext cx="1368959" cy="1241596"/>
                <a:chOff x="5508104" y="2554290"/>
                <a:chExt cx="1368959" cy="1241596"/>
              </a:xfrm>
            </p:grpSpPr>
            <p:pic>
              <p:nvPicPr>
                <p:cNvPr id="24608" name="Picture 5" descr="C:\Users\Administrator\Desktop\3.png"/>
                <p:cNvPicPr>
                  <a:picLocks noChangeAspect="1" noChangeArrowheads="1"/>
                </p:cNvPicPr>
                <p:nvPr/>
              </p:nvPicPr>
              <p:blipFill>
                <a:blip r:embed="rId3" cstate="print"/>
                <a:srcRect/>
                <a:stretch>
                  <a:fillRect/>
                </a:stretch>
              </p:blipFill>
              <p:spPr bwMode="auto">
                <a:xfrm>
                  <a:off x="5508104" y="2554290"/>
                  <a:ext cx="1368959" cy="1241596"/>
                </a:xfrm>
                <a:prstGeom prst="rect">
                  <a:avLst/>
                </a:prstGeom>
                <a:noFill/>
                <a:ln w="9525">
                  <a:noFill/>
                  <a:miter lim="800000"/>
                  <a:headEnd/>
                  <a:tailEnd/>
                </a:ln>
              </p:spPr>
            </p:pic>
            <p:sp>
              <p:nvSpPr>
                <p:cNvPr id="24609" name="文本框 24"/>
                <p:cNvSpPr txBox="1">
                  <a:spLocks noChangeArrowheads="1"/>
                </p:cNvSpPr>
                <p:nvPr/>
              </p:nvSpPr>
              <p:spPr bwMode="auto">
                <a:xfrm>
                  <a:off x="5905492" y="2950122"/>
                  <a:ext cx="726595" cy="438529"/>
                </a:xfrm>
                <a:prstGeom prst="rect">
                  <a:avLst/>
                </a:prstGeom>
                <a:noFill/>
                <a:ln w="9525">
                  <a:noFill/>
                  <a:miter lim="800000"/>
                </a:ln>
              </p:spPr>
              <p:txBody>
                <a:bodyPr lIns="0" tIns="0" rIns="0" bIns="0" anchor="ctr" anchorCtr="1">
                  <a:spAutoFit/>
                </a:bodyPr>
                <a:lstStyle/>
                <a:p>
                  <a:pPr algn="ctr"/>
                  <a:r>
                    <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薪酬</a:t>
                  </a:r>
                  <a:endParaRPr kumimoji="1" lang="en-US" altLang="zh-CN"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社保</a:t>
                  </a:r>
                  <a:endPar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0" name="组合 13"/>
              <p:cNvGrpSpPr/>
              <p:nvPr/>
            </p:nvGrpSpPr>
            <p:grpSpPr bwMode="auto">
              <a:xfrm>
                <a:off x="2816058" y="2499742"/>
                <a:ext cx="1385473" cy="1257095"/>
                <a:chOff x="2339752" y="2538791"/>
                <a:chExt cx="1385473" cy="1257095"/>
              </a:xfrm>
            </p:grpSpPr>
            <p:pic>
              <p:nvPicPr>
                <p:cNvPr id="24606" name="Picture 7" descr="C:\Users\Administrator\Desktop\5.png"/>
                <p:cNvPicPr>
                  <a:picLocks noChangeAspect="1" noChangeArrowheads="1"/>
                </p:cNvPicPr>
                <p:nvPr/>
              </p:nvPicPr>
              <p:blipFill>
                <a:blip r:embed="rId4" cstate="print"/>
                <a:srcRect/>
                <a:stretch>
                  <a:fillRect/>
                </a:stretch>
              </p:blipFill>
              <p:spPr bwMode="auto">
                <a:xfrm>
                  <a:off x="2339752" y="2538791"/>
                  <a:ext cx="1385473" cy="1257095"/>
                </a:xfrm>
                <a:prstGeom prst="rect">
                  <a:avLst/>
                </a:prstGeom>
                <a:noFill/>
                <a:ln w="9525">
                  <a:noFill/>
                  <a:miter lim="800000"/>
                  <a:headEnd/>
                  <a:tailEnd/>
                </a:ln>
              </p:spPr>
            </p:pic>
            <p:sp>
              <p:nvSpPr>
                <p:cNvPr id="24607" name="文本框 26"/>
                <p:cNvSpPr txBox="1">
                  <a:spLocks noChangeArrowheads="1"/>
                </p:cNvSpPr>
                <p:nvPr/>
              </p:nvSpPr>
              <p:spPr bwMode="auto">
                <a:xfrm>
                  <a:off x="2654796" y="2951895"/>
                  <a:ext cx="755385" cy="438529"/>
                </a:xfrm>
                <a:prstGeom prst="rect">
                  <a:avLst/>
                </a:prstGeom>
                <a:noFill/>
                <a:ln w="9525">
                  <a:noFill/>
                  <a:miter lim="800000"/>
                </a:ln>
              </p:spPr>
              <p:txBody>
                <a:bodyPr lIns="0" tIns="0" rIns="0" bIns="0" anchor="ctr" anchorCtr="1">
                  <a:spAutoFit/>
                </a:bodyPr>
                <a:lstStyle/>
                <a:p>
                  <a:pPr algn="ctr"/>
                  <a:r>
                    <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服务</a:t>
                  </a:r>
                  <a:endParaRPr kumimoji="1" lang="en-US" altLang="zh-CN"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中心</a:t>
                  </a:r>
                  <a:endParaRPr kumimoji="1" lang="en-US" altLang="zh-CN"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1" name="组合 14"/>
              <p:cNvGrpSpPr/>
              <p:nvPr/>
            </p:nvGrpSpPr>
            <p:grpSpPr bwMode="auto">
              <a:xfrm>
                <a:off x="4202693" y="354284"/>
                <a:ext cx="1368152" cy="1241596"/>
                <a:chOff x="3933195" y="190172"/>
                <a:chExt cx="1368152" cy="1241596"/>
              </a:xfrm>
            </p:grpSpPr>
            <p:pic>
              <p:nvPicPr>
                <p:cNvPr id="24604" name="Picture 3" descr="C:\Users\Administrator\Desktop\1.png"/>
                <p:cNvPicPr>
                  <a:picLocks noChangeAspect="1" noChangeArrowheads="1"/>
                </p:cNvPicPr>
                <p:nvPr/>
              </p:nvPicPr>
              <p:blipFill>
                <a:blip r:embed="rId5" cstate="print"/>
                <a:srcRect/>
                <a:stretch>
                  <a:fillRect/>
                </a:stretch>
              </p:blipFill>
              <p:spPr bwMode="auto">
                <a:xfrm>
                  <a:off x="3933195" y="190172"/>
                  <a:ext cx="1368152" cy="1241596"/>
                </a:xfrm>
                <a:prstGeom prst="rect">
                  <a:avLst/>
                </a:prstGeom>
                <a:noFill/>
                <a:ln w="9525">
                  <a:noFill/>
                  <a:miter lim="800000"/>
                  <a:headEnd/>
                  <a:tailEnd/>
                </a:ln>
              </p:spPr>
            </p:pic>
            <p:sp>
              <p:nvSpPr>
                <p:cNvPr id="24605" name="文本框 26"/>
                <p:cNvSpPr txBox="1">
                  <a:spLocks noChangeArrowheads="1"/>
                </p:cNvSpPr>
                <p:nvPr/>
              </p:nvSpPr>
              <p:spPr bwMode="auto">
                <a:xfrm>
                  <a:off x="4247493" y="581349"/>
                  <a:ext cx="777659" cy="438529"/>
                </a:xfrm>
                <a:prstGeom prst="rect">
                  <a:avLst/>
                </a:prstGeom>
                <a:noFill/>
                <a:ln w="9525">
                  <a:noFill/>
                  <a:miter lim="800000"/>
                </a:ln>
              </p:spPr>
              <p:txBody>
                <a:bodyPr lIns="0" tIns="0" rIns="0" bIns="0" anchor="ctr" anchorCtr="1">
                  <a:spAutoFit/>
                </a:bodyPr>
                <a:lstStyle/>
                <a:p>
                  <a:pPr algn="ctr"/>
                  <a:r>
                    <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基础</a:t>
                  </a:r>
                  <a:endParaRPr kumimoji="1" lang="en-US" altLang="zh-CN"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设置</a:t>
                  </a:r>
                  <a:endPar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2" name="组合 15"/>
              <p:cNvGrpSpPr/>
              <p:nvPr/>
            </p:nvGrpSpPr>
            <p:grpSpPr bwMode="auto">
              <a:xfrm>
                <a:off x="4209879" y="3269000"/>
                <a:ext cx="1353780" cy="1228160"/>
                <a:chOff x="3940381" y="3437439"/>
                <a:chExt cx="1353780" cy="1228160"/>
              </a:xfrm>
            </p:grpSpPr>
            <p:pic>
              <p:nvPicPr>
                <p:cNvPr id="24602" name="Picture 6" descr="C:\Users\Administrator\Desktop\4.png"/>
                <p:cNvPicPr>
                  <a:picLocks noChangeAspect="1" noChangeArrowheads="1"/>
                </p:cNvPicPr>
                <p:nvPr/>
              </p:nvPicPr>
              <p:blipFill>
                <a:blip r:embed="rId6" cstate="print"/>
                <a:srcRect/>
                <a:stretch>
                  <a:fillRect/>
                </a:stretch>
              </p:blipFill>
              <p:spPr bwMode="auto">
                <a:xfrm>
                  <a:off x="3940381" y="3437439"/>
                  <a:ext cx="1353780" cy="1228160"/>
                </a:xfrm>
                <a:prstGeom prst="rect">
                  <a:avLst/>
                </a:prstGeom>
                <a:noFill/>
                <a:ln w="9525">
                  <a:noFill/>
                  <a:miter lim="800000"/>
                  <a:headEnd/>
                  <a:tailEnd/>
                </a:ln>
              </p:spPr>
            </p:pic>
            <p:sp>
              <p:nvSpPr>
                <p:cNvPr id="24603" name="文本框 26"/>
                <p:cNvSpPr txBox="1">
                  <a:spLocks noChangeArrowheads="1"/>
                </p:cNvSpPr>
                <p:nvPr/>
              </p:nvSpPr>
              <p:spPr bwMode="auto">
                <a:xfrm>
                  <a:off x="4332343" y="3893220"/>
                  <a:ext cx="569856" cy="438529"/>
                </a:xfrm>
                <a:prstGeom prst="rect">
                  <a:avLst/>
                </a:prstGeom>
                <a:noFill/>
                <a:ln w="9525">
                  <a:noFill/>
                  <a:miter lim="800000"/>
                </a:ln>
              </p:spPr>
              <p:txBody>
                <a:bodyPr lIns="0" tIns="0" rIns="0" bIns="0" anchor="ctr" anchorCtr="1">
                  <a:spAutoFit/>
                </a:bodyPr>
                <a:lstStyle/>
                <a:p>
                  <a:pPr algn="ctr"/>
                  <a:r>
                    <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报表</a:t>
                  </a:r>
                  <a:endParaRPr kumimoji="1" lang="en-US" altLang="zh-CN"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分析</a:t>
                  </a:r>
                  <a:endParaRPr kumimoji="1" lang="en-US" altLang="zh-CN"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3" name="组合 16"/>
              <p:cNvGrpSpPr/>
              <p:nvPr/>
            </p:nvGrpSpPr>
            <p:grpSpPr bwMode="auto">
              <a:xfrm>
                <a:off x="5580112" y="1097500"/>
                <a:ext cx="1386686" cy="1258226"/>
                <a:chOff x="5508104" y="1016526"/>
                <a:chExt cx="1386686" cy="1258226"/>
              </a:xfrm>
            </p:grpSpPr>
            <p:pic>
              <p:nvPicPr>
                <p:cNvPr id="24600" name="Picture 4" descr="C:\Users\Administrator\Desktop\2.png"/>
                <p:cNvPicPr>
                  <a:picLocks noChangeAspect="1" noChangeArrowheads="1"/>
                </p:cNvPicPr>
                <p:nvPr/>
              </p:nvPicPr>
              <p:blipFill>
                <a:blip r:embed="rId7" cstate="print"/>
                <a:srcRect/>
                <a:stretch>
                  <a:fillRect/>
                </a:stretch>
              </p:blipFill>
              <p:spPr bwMode="auto">
                <a:xfrm>
                  <a:off x="5508104" y="1016526"/>
                  <a:ext cx="1386686" cy="1258226"/>
                </a:xfrm>
                <a:prstGeom prst="rect">
                  <a:avLst/>
                </a:prstGeom>
                <a:noFill/>
                <a:ln w="9525">
                  <a:noFill/>
                  <a:miter lim="800000"/>
                  <a:headEnd/>
                  <a:tailEnd/>
                </a:ln>
              </p:spPr>
            </p:pic>
            <p:sp>
              <p:nvSpPr>
                <p:cNvPr id="24601" name="文本框 26"/>
                <p:cNvSpPr txBox="1">
                  <a:spLocks noChangeArrowheads="1"/>
                </p:cNvSpPr>
                <p:nvPr/>
              </p:nvSpPr>
              <p:spPr bwMode="auto">
                <a:xfrm>
                  <a:off x="5838150" y="1320564"/>
                  <a:ext cx="726595" cy="657793"/>
                </a:xfrm>
                <a:prstGeom prst="rect">
                  <a:avLst/>
                </a:prstGeom>
                <a:noFill/>
                <a:ln w="9525">
                  <a:noFill/>
                  <a:miter lim="800000"/>
                </a:ln>
              </p:spPr>
              <p:txBody>
                <a:bodyPr lIns="0" tIns="0" rIns="0" bIns="0" anchor="ctr" anchorCtr="1">
                  <a:spAutoFit/>
                </a:bodyPr>
                <a:lstStyle/>
                <a:p>
                  <a:pPr algn="ctr"/>
                  <a:r>
                    <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考勤</a:t>
                  </a:r>
                  <a:endParaRPr kumimoji="1" lang="en-US" altLang="zh-CN"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zh-CN" altLang="en-US"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休假</a:t>
                  </a:r>
                  <a:endParaRPr kumimoji="1" lang="en-US" altLang="zh-CN"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endParaRPr kumimoji="1" lang="en-US" altLang="zh-CN" sz="142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grpSp>
      <p:sp>
        <p:nvSpPr>
          <p:cNvPr id="24580" name="TextBox 3"/>
          <p:cNvSpPr txBox="1">
            <a:spLocks noChangeArrowheads="1"/>
          </p:cNvSpPr>
          <p:nvPr/>
        </p:nvSpPr>
        <p:spPr bwMode="auto">
          <a:xfrm>
            <a:off x="4923997" y="740108"/>
            <a:ext cx="1448228" cy="420115"/>
          </a:xfrm>
          <a:prstGeom prst="rect">
            <a:avLst/>
          </a:prstGeom>
          <a:noFill/>
          <a:ln w="9525">
            <a:noFill/>
            <a:miter lim="800000"/>
          </a:ln>
        </p:spPr>
        <p:txBody>
          <a:bodyPr wrap="square" lIns="0" tIns="0" rIns="0" bIns="0" anchor="ctr" anchorCtr="1">
            <a:spAutoFit/>
          </a:bodyPr>
          <a:lstStyle/>
          <a:p>
            <a:pPr>
              <a:lnSpc>
                <a:spcPct val="130000"/>
              </a:lnSpc>
            </a:pPr>
            <a:r>
              <a:rPr kumimoji="1" lang="zh-CN" altLang="en-US" sz="1125" b="1" dirty="0">
                <a:solidFill>
                  <a:srgbClr val="D32F2F"/>
                </a:solidFill>
                <a:latin typeface="微软雅黑" panose="020B0503020204020204" pitchFamily="34" charset="-122"/>
                <a:ea typeface="微软雅黑" panose="020B0503020204020204" pitchFamily="34" charset="-122"/>
                <a:cs typeface="微软雅黑" panose="020B0503020204020204" pitchFamily="34" charset="-122"/>
              </a:rPr>
              <a:t>基础设置</a:t>
            </a:r>
            <a:endParaRPr kumimoji="1" lang="en-US" altLang="zh-CN" sz="1125" b="1" dirty="0">
              <a:solidFill>
                <a:srgbClr val="D32F2F"/>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自定义档案，角色权限</a:t>
            </a:r>
            <a:endParaRPr 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581" name="TextBox 3"/>
          <p:cNvSpPr txBox="1">
            <a:spLocks noChangeArrowheads="1"/>
          </p:cNvSpPr>
          <p:nvPr/>
        </p:nvSpPr>
        <p:spPr bwMode="auto">
          <a:xfrm>
            <a:off x="6130336" y="1445242"/>
            <a:ext cx="1861139" cy="1005275"/>
          </a:xfrm>
          <a:prstGeom prst="rect">
            <a:avLst/>
          </a:prstGeom>
          <a:noFill/>
          <a:ln w="9525">
            <a:noFill/>
            <a:miter lim="800000"/>
          </a:ln>
        </p:spPr>
        <p:txBody>
          <a:bodyPr wrap="square" lIns="0" tIns="0" rIns="0" bIns="0" anchor="ctr" anchorCtr="1">
            <a:spAutoFit/>
          </a:bodyPr>
          <a:lstStyle/>
          <a:p>
            <a:pPr>
              <a:lnSpc>
                <a:spcPct val="130000"/>
              </a:lnSpc>
            </a:pPr>
            <a:r>
              <a:rPr kumimoji="1" lang="zh-CN" altLang="en-US" sz="1125" b="1" dirty="0">
                <a:solidFill>
                  <a:srgbClr val="9D0D0C"/>
                </a:solidFill>
                <a:latin typeface="微软雅黑" panose="020B0503020204020204" pitchFamily="34" charset="-122"/>
                <a:ea typeface="微软雅黑" panose="020B0503020204020204" pitchFamily="34" charset="-122"/>
                <a:cs typeface="微软雅黑" panose="020B0503020204020204" pitchFamily="34" charset="-122"/>
              </a:rPr>
              <a:t>假勤管理</a:t>
            </a:r>
            <a:endParaRPr kumimoji="1" lang="en-US" altLang="zh-CN" sz="1125" b="1" dirty="0">
              <a:solidFill>
                <a:srgbClr val="9D0D0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假勤规则、假勤档案</a:t>
            </a:r>
            <a:endPar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额度控制、灵活排班</a:t>
            </a:r>
            <a:endPar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弹性工时、加班调休</a:t>
            </a:r>
            <a:endPar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考勤项核算、日报月报</a:t>
            </a:r>
            <a:endParaRPr lang="en-US" altLang="zh-CN"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582" name="TextBox 3"/>
          <p:cNvSpPr txBox="1">
            <a:spLocks noChangeArrowheads="1"/>
          </p:cNvSpPr>
          <p:nvPr/>
        </p:nvSpPr>
        <p:spPr bwMode="auto">
          <a:xfrm>
            <a:off x="6421438" y="3042079"/>
            <a:ext cx="1550988" cy="810222"/>
          </a:xfrm>
          <a:prstGeom prst="rect">
            <a:avLst/>
          </a:prstGeom>
          <a:noFill/>
          <a:ln w="9525">
            <a:noFill/>
            <a:miter lim="800000"/>
          </a:ln>
        </p:spPr>
        <p:txBody>
          <a:bodyPr wrap="square" lIns="0" tIns="0" rIns="0" bIns="0">
            <a:spAutoFit/>
          </a:bodyPr>
          <a:lstStyle/>
          <a:p>
            <a:pPr>
              <a:lnSpc>
                <a:spcPct val="130000"/>
              </a:lnSpc>
            </a:pPr>
            <a:r>
              <a:rPr kumimoji="1" lang="zh-CN" altLang="en-US" sz="1125" b="1" dirty="0">
                <a:solidFill>
                  <a:srgbClr val="D57E23"/>
                </a:solidFill>
                <a:latin typeface="微软雅黑" panose="020B0503020204020204" pitchFamily="34" charset="-122"/>
                <a:ea typeface="微软雅黑" panose="020B0503020204020204" pitchFamily="34" charset="-122"/>
                <a:cs typeface="微软雅黑" panose="020B0503020204020204" pitchFamily="34" charset="-122"/>
              </a:rPr>
              <a:t>薪酬管理</a:t>
            </a:r>
            <a:endParaRPr kumimoji="1" lang="en-US" altLang="zh-CN" sz="1125" b="1" dirty="0">
              <a:solidFill>
                <a:srgbClr val="D57E23"/>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薪酬体系、薪酬项目</a:t>
            </a:r>
            <a:endPar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薪酬调整、社保增减</a:t>
            </a:r>
            <a:endPar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核算发放、成本分析</a:t>
            </a:r>
            <a:endParaRPr lang="en-US" altLang="zh-CN"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TextBox 3"/>
          <p:cNvSpPr txBox="1"/>
          <p:nvPr/>
        </p:nvSpPr>
        <p:spPr>
          <a:xfrm>
            <a:off x="796926" y="1473374"/>
            <a:ext cx="1774825" cy="855234"/>
          </a:xfrm>
          <a:prstGeom prst="rect">
            <a:avLst/>
          </a:prstGeom>
          <a:noFill/>
        </p:spPr>
        <p:txBody>
          <a:bodyPr wrap="square" lIns="0" tIns="0" rIns="0" bIns="0" anchor="ctr" anchorCtr="1">
            <a:spAutoFit/>
          </a:bodyPr>
          <a:lstStyle/>
          <a:p>
            <a:pPr algn="r">
              <a:lnSpc>
                <a:spcPct val="130000"/>
              </a:lnSpc>
              <a:defRPr/>
            </a:pPr>
            <a:r>
              <a:rPr kumimoji="1" lang="zh-CN" altLang="en-US" sz="1125" b="1" dirty="0">
                <a:solidFill>
                  <a:srgbClr val="F7B63D"/>
                </a:solidFill>
                <a:latin typeface="微软雅黑" panose="020B0503020204020204" pitchFamily="34" charset="-122"/>
                <a:ea typeface="微软雅黑" panose="020B0503020204020204" pitchFamily="34" charset="-122"/>
                <a:cs typeface="微软雅黑" panose="020B0503020204020204" pitchFamily="34" charset="-122"/>
              </a:rPr>
              <a:t>组织人事</a:t>
            </a:r>
            <a:endParaRPr kumimoji="1" lang="en-US" altLang="zh-CN" sz="1125" b="1" dirty="0">
              <a:solidFill>
                <a:srgbClr val="F7B63D"/>
              </a:solidFill>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30000"/>
              </a:lnSpc>
              <a:defRPr/>
            </a:pPr>
            <a:r>
              <a:rPr lang="zh-CN" altLang="en-US" sz="1050"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组织机构、职位职务</a:t>
            </a:r>
            <a:endParaRPr lang="zh-CN" altLang="en-US" sz="1050"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30000"/>
              </a:lnSpc>
              <a:defRPr/>
            </a:pPr>
            <a:r>
              <a:rPr lang="zh-CN" altLang="en-US" sz="1050"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员工信息、人事异动</a:t>
            </a:r>
            <a:endParaRPr lang="zh-CN" altLang="en-US" sz="1050"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30000"/>
              </a:lnSpc>
              <a:defRPr/>
            </a:pPr>
            <a:r>
              <a:rPr lang="zh-CN" altLang="en-US" sz="1050"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合同协议、自定义花名册</a:t>
            </a:r>
            <a:endParaRPr lang="zh-CN" altLang="en-US" sz="1050"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584" name="TextBox 3"/>
          <p:cNvSpPr txBox="1">
            <a:spLocks noChangeArrowheads="1"/>
          </p:cNvSpPr>
          <p:nvPr/>
        </p:nvSpPr>
        <p:spPr bwMode="auto">
          <a:xfrm>
            <a:off x="2876551" y="4461305"/>
            <a:ext cx="2710076" cy="497442"/>
          </a:xfrm>
          <a:prstGeom prst="rect">
            <a:avLst/>
          </a:prstGeom>
          <a:noFill/>
          <a:ln w="9525">
            <a:noFill/>
            <a:miter lim="800000"/>
          </a:ln>
        </p:spPr>
        <p:txBody>
          <a:bodyPr wrap="square" lIns="91438" tIns="45719" rIns="91438" bIns="45719">
            <a:spAutoFit/>
          </a:bodyPr>
          <a:lstStyle/>
          <a:p>
            <a:pPr algn="r">
              <a:lnSpc>
                <a:spcPct val="130000"/>
              </a:lnSpc>
            </a:pPr>
            <a:r>
              <a:rPr kumimoji="1" lang="zh-CN" altLang="en-US" sz="1125" b="1" dirty="0">
                <a:solidFill>
                  <a:srgbClr val="E95E60"/>
                </a:solidFill>
                <a:latin typeface="微软雅黑" panose="020B0503020204020204" pitchFamily="34" charset="-122"/>
                <a:ea typeface="微软雅黑" panose="020B0503020204020204" pitchFamily="34" charset="-122"/>
                <a:cs typeface="微软雅黑" panose="020B0503020204020204" pitchFamily="34" charset="-122"/>
              </a:rPr>
              <a:t>报表分析</a:t>
            </a:r>
            <a:endParaRPr kumimoji="1" lang="en-US" altLang="zh-CN" sz="1125" b="1" dirty="0">
              <a:solidFill>
                <a:srgbClr val="E95E60"/>
              </a:solidFill>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30000"/>
              </a:lnSpc>
            </a:pPr>
            <a:r>
              <a:rPr lang="zh-CN" altLang="en-US" sz="900" dirty="0">
                <a:solidFill>
                  <a:prstClr val="black"/>
                </a:solidFill>
                <a:latin typeface="微软雅黑" panose="020B0503020204020204" pitchFamily="34" charset="-122"/>
                <a:ea typeface="微软雅黑" panose="020B0503020204020204" pitchFamily="34" charset="-122"/>
              </a:rPr>
              <a:t>组织人数，人事动态，员工结构，变动分析</a:t>
            </a:r>
            <a:endParaRPr lang="zh-CN" altLang="en-US" sz="900" dirty="0">
              <a:solidFill>
                <a:prstClr val="black"/>
              </a:solidFill>
              <a:latin typeface="微软雅黑" panose="020B0503020204020204" pitchFamily="34" charset="-122"/>
              <a:ea typeface="微软雅黑" panose="020B0503020204020204" pitchFamily="34" charset="-122"/>
            </a:endParaRPr>
          </a:p>
        </p:txBody>
      </p:sp>
      <p:sp>
        <p:nvSpPr>
          <p:cNvPr id="24585" name="TextBox 3"/>
          <p:cNvSpPr txBox="1">
            <a:spLocks noChangeArrowheads="1"/>
          </p:cNvSpPr>
          <p:nvPr/>
        </p:nvSpPr>
        <p:spPr bwMode="auto">
          <a:xfrm>
            <a:off x="515071" y="3064822"/>
            <a:ext cx="1932886" cy="1097606"/>
          </a:xfrm>
          <a:prstGeom prst="rect">
            <a:avLst/>
          </a:prstGeom>
          <a:noFill/>
          <a:ln w="9525">
            <a:noFill/>
            <a:miter lim="800000"/>
          </a:ln>
        </p:spPr>
        <p:txBody>
          <a:bodyPr wrap="square" lIns="91438" tIns="45719" rIns="91438" bIns="45719">
            <a:spAutoFit/>
          </a:bodyPr>
          <a:lstStyle/>
          <a:p>
            <a:pPr algn="r">
              <a:lnSpc>
                <a:spcPct val="130000"/>
              </a:lnSpc>
            </a:pPr>
            <a:r>
              <a:rPr kumimoji="1" lang="zh-CN" altLang="en-US" sz="1125" b="1" dirty="0">
                <a:solidFill>
                  <a:srgbClr val="F15D4E"/>
                </a:solidFill>
                <a:latin typeface="微软雅黑" panose="020B0503020204020204" pitchFamily="34" charset="-122"/>
                <a:ea typeface="微软雅黑" panose="020B0503020204020204" pitchFamily="34" charset="-122"/>
                <a:cs typeface="微软雅黑" panose="020B0503020204020204" pitchFamily="34" charset="-122"/>
              </a:rPr>
              <a:t>服务中心</a:t>
            </a:r>
            <a:endParaRPr kumimoji="1" lang="en-US" altLang="zh-CN" sz="1125" b="1" dirty="0">
              <a:solidFill>
                <a:srgbClr val="F15D4E"/>
              </a:solidFill>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30000"/>
              </a:lnSpc>
            </a:pPr>
            <a:r>
              <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知识库、</a:t>
            </a:r>
            <a:r>
              <a:rPr lang="en-US" altLang="zh-CN"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HR</a:t>
            </a:r>
            <a:r>
              <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日历</a:t>
            </a:r>
            <a:endPar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30000"/>
              </a:lnSpc>
            </a:pPr>
            <a:r>
              <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证明开具、咨询解答</a:t>
            </a:r>
            <a:endPar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30000"/>
              </a:lnSpc>
            </a:pPr>
            <a:r>
              <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流程管理、流程监控</a:t>
            </a:r>
            <a:endParaRPr lang="en-US" altLang="zh-CN"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30000"/>
              </a:lnSpc>
            </a:pPr>
            <a:r>
              <a:rPr lang="zh-CN" altLang="en-US"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rPr>
              <a:t>服务工作台</a:t>
            </a:r>
            <a:endParaRPr lang="en-US" altLang="zh-CN" sz="975" dirty="0">
              <a:solidFill>
                <a:srgbClr val="595757"/>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文本框 26"/>
          <p:cNvSpPr txBox="1">
            <a:spLocks noChangeArrowheads="1"/>
          </p:cNvSpPr>
          <p:nvPr/>
        </p:nvSpPr>
        <p:spPr bwMode="auto">
          <a:xfrm>
            <a:off x="4064839" y="2363530"/>
            <a:ext cx="726537" cy="438582"/>
          </a:xfrm>
          <a:prstGeom prst="rect">
            <a:avLst/>
          </a:prstGeom>
          <a:noFill/>
          <a:ln w="9525">
            <a:noFill/>
            <a:miter lim="800000"/>
          </a:ln>
        </p:spPr>
        <p:txBody>
          <a:bodyPr lIns="0" tIns="0" rIns="0" bIns="0" anchor="ctr" anchorCtr="1">
            <a:spAutoFit/>
          </a:bodyPr>
          <a:lstStyle/>
          <a:p>
            <a:pPr algn="ctr"/>
            <a:r>
              <a:rPr kumimoji="1" lang="zh-CN" altLang="en-US" sz="1425" b="1" dirty="0">
                <a:latin typeface="微软雅黑" panose="020B0503020204020204" pitchFamily="34" charset="-122"/>
                <a:ea typeface="微软雅黑" panose="020B0503020204020204" pitchFamily="34" charset="-122"/>
                <a:cs typeface="微软雅黑" panose="020B0503020204020204" pitchFamily="34" charset="-122"/>
              </a:rPr>
              <a:t>人事</a:t>
            </a:r>
            <a:endParaRPr kumimoji="1" lang="en-US" altLang="zh-CN" sz="1425" b="1"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zh-CN" altLang="en-US" sz="1425" b="1" dirty="0">
                <a:latin typeface="微软雅黑" panose="020B0503020204020204" pitchFamily="34" charset="-122"/>
                <a:ea typeface="微软雅黑" panose="020B0503020204020204" pitchFamily="34" charset="-122"/>
                <a:cs typeface="微软雅黑" panose="020B0503020204020204" pitchFamily="34" charset="-122"/>
              </a:rPr>
              <a:t>服务</a:t>
            </a:r>
            <a:endParaRPr kumimoji="1" lang="en-US" altLang="zh-CN" sz="1425"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组 12"/>
          <p:cNvGrpSpPr/>
          <p:nvPr/>
        </p:nvGrpSpPr>
        <p:grpSpPr>
          <a:xfrm>
            <a:off x="2004616" y="902341"/>
            <a:ext cx="4995503" cy="233313"/>
            <a:chOff x="1753402" y="877639"/>
            <a:chExt cx="5255490" cy="305437"/>
          </a:xfrm>
        </p:grpSpPr>
        <p:sp>
          <p:nvSpPr>
            <p:cNvPr id="134" name="圆角矩形 133"/>
            <p:cNvSpPr/>
            <p:nvPr/>
          </p:nvSpPr>
          <p:spPr>
            <a:xfrm>
              <a:off x="1753402" y="877639"/>
              <a:ext cx="1000168" cy="305437"/>
            </a:xfrm>
            <a:prstGeom prst="roundRect">
              <a:avLst/>
            </a:prstGeom>
            <a:gradFill flip="none" rotWithShape="1">
              <a:gsLst>
                <a:gs pos="0">
                  <a:srgbClr val="FD4B26"/>
                </a:gs>
                <a:gs pos="100000">
                  <a:srgbClr val="DB3364"/>
                </a:gs>
                <a:gs pos="50000">
                  <a:srgbClr val="E73D26"/>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500" rtlCol="0" anchor="ctr"/>
            <a:lstStyle/>
            <a:p>
              <a:pPr algn="ctr"/>
              <a:r>
                <a:rPr lang="zh-CN" altLang="en-US" sz="1050" dirty="0">
                  <a:solidFill>
                    <a:schemeClr val="bg1"/>
                  </a:solidFill>
                  <a:latin typeface="微软雅黑" panose="020B0503020204020204" pitchFamily="34" charset="-122"/>
                  <a:ea typeface="微软雅黑" panose="020B0503020204020204" pitchFamily="34" charset="-122"/>
                </a:rPr>
                <a:t>企业全员</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137" name="圆角矩形 136"/>
            <p:cNvSpPr/>
            <p:nvPr/>
          </p:nvSpPr>
          <p:spPr>
            <a:xfrm>
              <a:off x="3725752" y="877639"/>
              <a:ext cx="1170783" cy="305437"/>
            </a:xfrm>
            <a:prstGeom prst="roundRect">
              <a:avLst/>
            </a:prstGeom>
            <a:gradFill flip="none" rotWithShape="1">
              <a:gsLst>
                <a:gs pos="0">
                  <a:srgbClr val="FD4B26"/>
                </a:gs>
                <a:gs pos="100000">
                  <a:srgbClr val="DB3364"/>
                </a:gs>
                <a:gs pos="50000">
                  <a:srgbClr val="E73D26"/>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500" rtlCol="0" anchor="ctr"/>
            <a:lstStyle/>
            <a:p>
              <a:pPr algn="ctr"/>
              <a:r>
                <a:rPr lang="zh-CN" altLang="en-US" sz="1050" dirty="0">
                  <a:solidFill>
                    <a:schemeClr val="bg1"/>
                  </a:solidFill>
                  <a:latin typeface="微软雅黑" panose="020B0503020204020204" pitchFamily="34" charset="-122"/>
                  <a:ea typeface="微软雅黑" panose="020B0503020204020204" pitchFamily="34" charset="-122"/>
                </a:rPr>
                <a:t>服务伙伴</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138" name="圆角矩形 137"/>
            <p:cNvSpPr/>
            <p:nvPr/>
          </p:nvSpPr>
          <p:spPr>
            <a:xfrm>
              <a:off x="6008724" y="877639"/>
              <a:ext cx="1000168" cy="305437"/>
            </a:xfrm>
            <a:prstGeom prst="roundRect">
              <a:avLst/>
            </a:prstGeom>
            <a:gradFill flip="none" rotWithShape="1">
              <a:gsLst>
                <a:gs pos="0">
                  <a:srgbClr val="FD4B26"/>
                </a:gs>
                <a:gs pos="100000">
                  <a:srgbClr val="DB3364"/>
                </a:gs>
                <a:gs pos="50000">
                  <a:srgbClr val="E73D26"/>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500" rtlCol="0" anchor="ctr"/>
            <a:lstStyle/>
            <a:p>
              <a:pPr algn="ctr"/>
              <a:r>
                <a:rPr lang="zh-CN" altLang="en-US" sz="1050" dirty="0">
                  <a:solidFill>
                    <a:schemeClr val="bg1"/>
                  </a:solidFill>
                  <a:latin typeface="微软雅黑" panose="020B0503020204020204" pitchFamily="34" charset="-122"/>
                  <a:ea typeface="微软雅黑" panose="020B0503020204020204" pitchFamily="34" charset="-122"/>
                </a:rPr>
                <a:t>候选人</a:t>
              </a:r>
              <a:endParaRPr lang="zh-CN" altLang="en-US" sz="1050" dirty="0">
                <a:solidFill>
                  <a:schemeClr val="bg1"/>
                </a:solidFill>
                <a:latin typeface="微软雅黑" panose="020B0503020204020204" pitchFamily="34" charset="-122"/>
                <a:ea typeface="微软雅黑" panose="020B0503020204020204" pitchFamily="34" charset="-122"/>
              </a:endParaRPr>
            </a:p>
          </p:txBody>
        </p:sp>
        <p:cxnSp>
          <p:nvCxnSpPr>
            <p:cNvPr id="139" name="直线连接符 120"/>
            <p:cNvCxnSpPr/>
            <p:nvPr/>
          </p:nvCxnSpPr>
          <p:spPr>
            <a:xfrm>
              <a:off x="2924747" y="948639"/>
              <a:ext cx="796674" cy="141998"/>
            </a:xfrm>
            <a:prstGeom prst="line">
              <a:avLst/>
            </a:prstGeom>
            <a:ln>
              <a:solidFill>
                <a:srgbClr val="FF6600"/>
              </a:solidFill>
              <a:headEnd type="oval"/>
              <a:tailEnd type="oval"/>
            </a:ln>
          </p:spPr>
          <p:style>
            <a:lnRef idx="1">
              <a:schemeClr val="dk1"/>
            </a:lnRef>
            <a:fillRef idx="0">
              <a:schemeClr val="dk1"/>
            </a:fillRef>
            <a:effectRef idx="0">
              <a:schemeClr val="dk1"/>
            </a:effectRef>
            <a:fontRef idx="minor">
              <a:schemeClr val="tx1"/>
            </a:fontRef>
          </p:style>
        </p:cxnSp>
        <p:cxnSp>
          <p:nvCxnSpPr>
            <p:cNvPr id="140" name="直线连接符 138"/>
            <p:cNvCxnSpPr/>
            <p:nvPr/>
          </p:nvCxnSpPr>
          <p:spPr>
            <a:xfrm>
              <a:off x="5036926" y="948639"/>
              <a:ext cx="796674" cy="141998"/>
            </a:xfrm>
            <a:prstGeom prst="line">
              <a:avLst/>
            </a:prstGeom>
            <a:ln>
              <a:solidFill>
                <a:srgbClr val="FF6600"/>
              </a:solidFill>
              <a:headEnd type="oval"/>
              <a:tailEnd type="oval"/>
            </a:ln>
          </p:spPr>
          <p:style>
            <a:lnRef idx="1">
              <a:schemeClr val="dk1"/>
            </a:lnRef>
            <a:fillRef idx="0">
              <a:schemeClr val="dk1"/>
            </a:fillRef>
            <a:effectRef idx="0">
              <a:schemeClr val="dk1"/>
            </a:effectRef>
            <a:fontRef idx="minor">
              <a:schemeClr val="tx1"/>
            </a:fontRef>
          </p:style>
        </p:cxnSp>
      </p:grpSp>
      <p:sp>
        <p:nvSpPr>
          <p:cNvPr id="141" name="圆角矩形 140"/>
          <p:cNvSpPr/>
          <p:nvPr/>
        </p:nvSpPr>
        <p:spPr>
          <a:xfrm>
            <a:off x="535883" y="1219300"/>
            <a:ext cx="8212582" cy="3944738"/>
          </a:xfrm>
          <a:prstGeom prst="roundRect">
            <a:avLst>
              <a:gd name="adj" fmla="val 2725"/>
            </a:avLst>
          </a:prstGeom>
          <a:noFill/>
          <a:ln w="6350" cmpd="sng">
            <a:solidFill>
              <a:srgbClr val="A6A6A6"/>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sz="1350"/>
          </a:p>
        </p:txBody>
      </p:sp>
      <p:sp>
        <p:nvSpPr>
          <p:cNvPr id="142" name="圆角矩形 141"/>
          <p:cNvSpPr/>
          <p:nvPr/>
        </p:nvSpPr>
        <p:spPr>
          <a:xfrm>
            <a:off x="7369685" y="1680111"/>
            <a:ext cx="1129230" cy="3290651"/>
          </a:xfrm>
          <a:prstGeom prst="roundRect">
            <a:avLst>
              <a:gd name="adj" fmla="val 4197"/>
            </a:avLst>
          </a:prstGeom>
          <a:solidFill>
            <a:schemeClr val="bg1">
              <a:lumMod val="85000"/>
            </a:schemeClr>
          </a:solidFill>
          <a:ln w="6350" cmpd="sng">
            <a:no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sz="1350"/>
          </a:p>
        </p:txBody>
      </p:sp>
      <p:sp>
        <p:nvSpPr>
          <p:cNvPr id="143" name="文本框 174"/>
          <p:cNvSpPr txBox="1"/>
          <p:nvPr/>
        </p:nvSpPr>
        <p:spPr>
          <a:xfrm>
            <a:off x="7369685" y="1731290"/>
            <a:ext cx="1129230" cy="213521"/>
          </a:xfrm>
          <a:prstGeom prst="rect">
            <a:avLst/>
          </a:prstGeom>
          <a:noFill/>
          <a:ln>
            <a:noFill/>
          </a:ln>
        </p:spPr>
        <p:txBody>
          <a:bodyPr wrap="square" lIns="51435" tIns="25718" rIns="51435" bIns="25718"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defTabSz="685800"/>
            <a:r>
              <a:rPr lang="zh-CN" altLang="en-US" sz="1050" dirty="0">
                <a:solidFill>
                  <a:srgbClr val="E60012"/>
                </a:solidFill>
                <a:latin typeface="微软雅黑" panose="020B0503020204020204" pitchFamily="34" charset="-122"/>
                <a:ea typeface="微软雅黑" panose="020B0503020204020204" pitchFamily="34" charset="-122"/>
              </a:rPr>
              <a:t>服务生态</a:t>
            </a:r>
            <a:endParaRPr lang="en-US" altLang="zh-CN" sz="1050" dirty="0">
              <a:solidFill>
                <a:srgbClr val="E60012"/>
              </a:solidFill>
              <a:latin typeface="微软雅黑" panose="020B0503020204020204" pitchFamily="34" charset="-122"/>
              <a:ea typeface="微软雅黑" panose="020B0503020204020204" pitchFamily="34" charset="-122"/>
            </a:endParaRPr>
          </a:p>
        </p:txBody>
      </p:sp>
      <p:sp>
        <p:nvSpPr>
          <p:cNvPr id="151" name="圆角矩形 150"/>
          <p:cNvSpPr/>
          <p:nvPr/>
        </p:nvSpPr>
        <p:spPr>
          <a:xfrm>
            <a:off x="7523671" y="2002103"/>
            <a:ext cx="821258" cy="221030"/>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fontAlgn="base">
              <a:spcBef>
                <a:spcPct val="0"/>
              </a:spcBef>
              <a:spcAft>
                <a:spcPct val="0"/>
              </a:spcAft>
            </a:pPr>
            <a:r>
              <a:rPr lang="en-US" altLang="zh-CN"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rPr>
              <a:t>HCM</a:t>
            </a:r>
            <a:endPar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2" name="圆角矩形 151"/>
          <p:cNvSpPr/>
          <p:nvPr/>
        </p:nvSpPr>
        <p:spPr>
          <a:xfrm>
            <a:off x="7523671" y="2348849"/>
            <a:ext cx="821258" cy="221030"/>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fontAlgn="base">
              <a:spcBef>
                <a:spcPct val="0"/>
              </a:spcBef>
              <a:spcAft>
                <a:spcPct val="0"/>
              </a:spcAft>
            </a:pPr>
            <a:r>
              <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rPr>
              <a:t>大易</a:t>
            </a:r>
            <a:endPar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3" name="圆角矩形 152"/>
          <p:cNvSpPr/>
          <p:nvPr/>
        </p:nvSpPr>
        <p:spPr>
          <a:xfrm>
            <a:off x="7523671" y="2695595"/>
            <a:ext cx="821258" cy="221030"/>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fontAlgn="base">
              <a:spcBef>
                <a:spcPct val="0"/>
              </a:spcBef>
              <a:spcAft>
                <a:spcPct val="0"/>
              </a:spcAft>
            </a:pPr>
            <a:r>
              <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rPr>
              <a:t>薪福社</a:t>
            </a:r>
            <a:endPar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4" name="圆角矩形 153"/>
          <p:cNvSpPr/>
          <p:nvPr/>
        </p:nvSpPr>
        <p:spPr>
          <a:xfrm>
            <a:off x="7523671" y="3419765"/>
            <a:ext cx="821258" cy="221030"/>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fontAlgn="base">
              <a:spcBef>
                <a:spcPct val="0"/>
              </a:spcBef>
              <a:spcAft>
                <a:spcPct val="0"/>
              </a:spcAft>
            </a:pPr>
            <a:r>
              <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rPr>
              <a:t>财务云</a:t>
            </a:r>
            <a:endPar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5" name="圆角矩形 154"/>
          <p:cNvSpPr/>
          <p:nvPr/>
        </p:nvSpPr>
        <p:spPr>
          <a:xfrm>
            <a:off x="7523671" y="3042341"/>
            <a:ext cx="821258" cy="221030"/>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fontAlgn="base">
              <a:spcBef>
                <a:spcPct val="0"/>
              </a:spcBef>
              <a:spcAft>
                <a:spcPct val="0"/>
              </a:spcAft>
            </a:pPr>
            <a:r>
              <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rPr>
              <a:t>协同云</a:t>
            </a:r>
            <a:endPar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6" name="圆角矩形 155"/>
          <p:cNvSpPr/>
          <p:nvPr/>
        </p:nvSpPr>
        <p:spPr>
          <a:xfrm>
            <a:off x="7480456" y="3389087"/>
            <a:ext cx="907688" cy="160205"/>
          </a:xfrm>
          <a:prstGeom prst="roundRect">
            <a:avLst>
              <a:gd name="adj" fmla="val 10929"/>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fontAlgn="base">
              <a:spcBef>
                <a:spcPct val="0"/>
              </a:spcBef>
              <a:spcAft>
                <a:spcPct val="0"/>
              </a:spcAft>
            </a:pPr>
            <a:endParaRPr lang="zh-CN" altLang="en-US" sz="6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7" name="组 9"/>
          <p:cNvGrpSpPr/>
          <p:nvPr/>
        </p:nvGrpSpPr>
        <p:grpSpPr>
          <a:xfrm>
            <a:off x="2374341" y="1283526"/>
            <a:ext cx="1291479" cy="431081"/>
            <a:chOff x="1693351" y="1044419"/>
            <a:chExt cx="1811590" cy="594750"/>
          </a:xfrm>
        </p:grpSpPr>
        <p:pic>
          <p:nvPicPr>
            <p:cNvPr id="158" name="图片 15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19036" y="1044419"/>
              <a:ext cx="432000" cy="432000"/>
            </a:xfrm>
            <a:prstGeom prst="rect">
              <a:avLst/>
            </a:prstGeom>
          </p:spPr>
        </p:pic>
        <p:pic>
          <p:nvPicPr>
            <p:cNvPr id="159" name="图片 1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2941" y="1044419"/>
              <a:ext cx="432000" cy="432000"/>
            </a:xfrm>
            <a:prstGeom prst="rect">
              <a:avLst/>
            </a:prstGeom>
          </p:spPr>
        </p:pic>
        <p:sp>
          <p:nvSpPr>
            <p:cNvPr id="160" name="TextBox 16"/>
            <p:cNvSpPr txBox="1"/>
            <p:nvPr/>
          </p:nvSpPr>
          <p:spPr>
            <a:xfrm>
              <a:off x="1693351" y="1129612"/>
              <a:ext cx="864000" cy="509557"/>
            </a:xfrm>
            <a:prstGeom prst="rect">
              <a:avLst/>
            </a:prstGeom>
            <a:noFill/>
          </p:spPr>
          <p:txBody>
            <a:bodyPr wrap="square" rtlCol="0">
              <a:spAutoFit/>
            </a:bodyPr>
            <a:lstStyle/>
            <a:p>
              <a:pPr algn="ctr"/>
              <a:r>
                <a:rPr lang="zh-CN" altLang="en-US" sz="900"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移动设备</a:t>
              </a:r>
              <a:endParaRPr lang="zh-CN" altLang="en-US" sz="900"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61" name="组 2"/>
          <p:cNvGrpSpPr/>
          <p:nvPr/>
        </p:nvGrpSpPr>
        <p:grpSpPr>
          <a:xfrm>
            <a:off x="4748664" y="1257432"/>
            <a:ext cx="2019696" cy="339212"/>
            <a:chOff x="7353736" y="1046702"/>
            <a:chExt cx="2833080" cy="468000"/>
          </a:xfrm>
        </p:grpSpPr>
        <p:sp>
          <p:nvSpPr>
            <p:cNvPr id="162" name="TextBox 16"/>
            <p:cNvSpPr txBox="1"/>
            <p:nvPr/>
          </p:nvSpPr>
          <p:spPr>
            <a:xfrm>
              <a:off x="7353736" y="1149897"/>
              <a:ext cx="864001" cy="318472"/>
            </a:xfrm>
            <a:prstGeom prst="rect">
              <a:avLst/>
            </a:prstGeom>
            <a:noFill/>
          </p:spPr>
          <p:txBody>
            <a:bodyPr wrap="square" rtlCol="0">
              <a:spAutoFit/>
            </a:bodyPr>
            <a:lstStyle/>
            <a:p>
              <a:pPr algn="ctr"/>
              <a:r>
                <a:rPr lang="zh-CN" altLang="en-US" sz="900"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网页</a:t>
              </a:r>
              <a:endParaRPr lang="zh-CN" altLang="en-US" sz="900"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63" name="Picture 1" descr="谷歌浏览器.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1404" y="1082702"/>
              <a:ext cx="396000" cy="396000"/>
            </a:xfrm>
            <a:prstGeom prst="rect">
              <a:avLst/>
            </a:prstGeom>
          </p:spPr>
        </p:pic>
        <p:pic>
          <p:nvPicPr>
            <p:cNvPr id="164" name="Picture 2" descr="safari_fil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5066" y="1082702"/>
              <a:ext cx="396000" cy="396000"/>
            </a:xfrm>
            <a:prstGeom prst="rect">
              <a:avLst/>
            </a:prstGeom>
          </p:spPr>
        </p:pic>
        <p:pic>
          <p:nvPicPr>
            <p:cNvPr id="165" name="Picture 4" desc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7740" y="1082702"/>
              <a:ext cx="396002" cy="396000"/>
            </a:xfrm>
            <a:prstGeom prst="rect">
              <a:avLst/>
            </a:prstGeom>
          </p:spPr>
        </p:pic>
        <p:pic>
          <p:nvPicPr>
            <p:cNvPr id="166" name="Picture 9" descr="火狐.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8816" y="1046702"/>
              <a:ext cx="468000" cy="468000"/>
            </a:xfrm>
            <a:prstGeom prst="rect">
              <a:avLst/>
            </a:prstGeom>
          </p:spPr>
        </p:pic>
      </p:grpSp>
      <p:grpSp>
        <p:nvGrpSpPr>
          <p:cNvPr id="167" name="组 5"/>
          <p:cNvGrpSpPr/>
          <p:nvPr/>
        </p:nvGrpSpPr>
        <p:grpSpPr>
          <a:xfrm>
            <a:off x="589342" y="4550460"/>
            <a:ext cx="6652228" cy="420302"/>
            <a:chOff x="851427" y="1432624"/>
            <a:chExt cx="10552144" cy="560402"/>
          </a:xfrm>
        </p:grpSpPr>
        <p:sp>
          <p:nvSpPr>
            <p:cNvPr id="168" name="圆角矩形 167"/>
            <p:cNvSpPr/>
            <p:nvPr/>
          </p:nvSpPr>
          <p:spPr>
            <a:xfrm>
              <a:off x="851427" y="1432624"/>
              <a:ext cx="10552144" cy="560402"/>
            </a:xfrm>
            <a:prstGeom prst="roundRect">
              <a:avLst>
                <a:gd name="adj" fmla="val 8275"/>
              </a:avLst>
            </a:prstGeom>
            <a:solidFill>
              <a:schemeClr val="bg1">
                <a:lumMod val="85000"/>
              </a:schemeClr>
            </a:solidFill>
            <a:ln w="6350" cmpd="sng">
              <a:no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sz="1350"/>
            </a:p>
          </p:txBody>
        </p:sp>
        <p:sp>
          <p:nvSpPr>
            <p:cNvPr id="169" name="文本框 124"/>
            <p:cNvSpPr txBox="1"/>
            <p:nvPr/>
          </p:nvSpPr>
          <p:spPr>
            <a:xfrm>
              <a:off x="906573" y="1479241"/>
              <a:ext cx="1068213" cy="500138"/>
            </a:xfrm>
            <a:prstGeom prst="rect">
              <a:avLst/>
            </a:prstGeom>
            <a:noFill/>
            <a:ln>
              <a:noFill/>
            </a:ln>
          </p:spPr>
          <p:txBody>
            <a:bodyPr wrap="square" lIns="51435" tIns="25718" rIns="51435" bIns="25718"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050" dirty="0">
                  <a:solidFill>
                    <a:srgbClr val="E60012"/>
                  </a:solidFill>
                </a:rPr>
                <a:t>服务</a:t>
              </a:r>
              <a:endParaRPr lang="en-US" altLang="zh-CN" sz="1050" dirty="0">
                <a:solidFill>
                  <a:srgbClr val="E60012"/>
                </a:solidFill>
              </a:endParaRPr>
            </a:p>
            <a:p>
              <a:r>
                <a:rPr lang="zh-CN" altLang="en-US" sz="1050" dirty="0">
                  <a:solidFill>
                    <a:srgbClr val="E60012"/>
                  </a:solidFill>
                </a:rPr>
                <a:t>中心</a:t>
              </a:r>
              <a:endParaRPr lang="en-US" altLang="zh-CN" sz="1050" dirty="0">
                <a:solidFill>
                  <a:srgbClr val="E60012"/>
                </a:solidFill>
              </a:endParaRPr>
            </a:p>
          </p:txBody>
        </p:sp>
      </p:grpSp>
      <p:sp>
        <p:nvSpPr>
          <p:cNvPr id="170" name="圆角矩形 169"/>
          <p:cNvSpPr/>
          <p:nvPr/>
        </p:nvSpPr>
        <p:spPr>
          <a:xfrm>
            <a:off x="1354738" y="4624784"/>
            <a:ext cx="703934" cy="26093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a:r>
              <a:rPr lang="en-US" altLang="zh-CN"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HR</a:t>
            </a: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知识库</a:t>
            </a:r>
            <a:endPar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1" name="圆角矩形 170"/>
          <p:cNvSpPr/>
          <p:nvPr/>
        </p:nvSpPr>
        <p:spPr>
          <a:xfrm>
            <a:off x="2143013" y="4616131"/>
            <a:ext cx="607151" cy="26093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a:r>
              <a:rPr lang="en-US" altLang="zh-CN"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HR</a:t>
            </a: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日历</a:t>
            </a:r>
            <a:endPar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2" name="圆角矩形 171"/>
          <p:cNvSpPr/>
          <p:nvPr/>
        </p:nvSpPr>
        <p:spPr>
          <a:xfrm>
            <a:off x="2904150" y="4624784"/>
            <a:ext cx="761670" cy="26093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服务目录</a:t>
            </a:r>
            <a:endPar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3" name="圆角矩形 172"/>
          <p:cNvSpPr/>
          <p:nvPr/>
        </p:nvSpPr>
        <p:spPr>
          <a:xfrm>
            <a:off x="3817272" y="4624784"/>
            <a:ext cx="821258" cy="26093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证明开具</a:t>
            </a:r>
            <a:endPar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4" name="圆角矩形 173"/>
          <p:cNvSpPr/>
          <p:nvPr/>
        </p:nvSpPr>
        <p:spPr>
          <a:xfrm>
            <a:off x="6292795" y="4616131"/>
            <a:ext cx="821258" cy="26093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咨询解答</a:t>
            </a:r>
            <a:endPar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5" name="圆角矩形 174"/>
          <p:cNvSpPr/>
          <p:nvPr/>
        </p:nvSpPr>
        <p:spPr>
          <a:xfrm>
            <a:off x="4715076" y="4624784"/>
            <a:ext cx="712918" cy="26093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服务运营</a:t>
            </a:r>
            <a:endPar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6" name="圆角矩形 175"/>
          <p:cNvSpPr/>
          <p:nvPr/>
        </p:nvSpPr>
        <p:spPr>
          <a:xfrm>
            <a:off x="5520654" y="4608617"/>
            <a:ext cx="712918" cy="26093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运营分析</a:t>
            </a:r>
            <a:endPar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7" name="圆角矩形 176"/>
          <p:cNvSpPr/>
          <p:nvPr/>
        </p:nvSpPr>
        <p:spPr>
          <a:xfrm>
            <a:off x="7525942" y="3777368"/>
            <a:ext cx="821258" cy="221030"/>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fontAlgn="base">
              <a:spcBef>
                <a:spcPct val="0"/>
              </a:spcBef>
              <a:spcAft>
                <a:spcPct val="0"/>
              </a:spcAft>
            </a:pPr>
            <a:r>
              <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rPr>
              <a:t>考勤机</a:t>
            </a:r>
            <a:endPar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8" name="圆角矩形 177"/>
          <p:cNvSpPr/>
          <p:nvPr/>
        </p:nvSpPr>
        <p:spPr>
          <a:xfrm>
            <a:off x="7523671" y="4093406"/>
            <a:ext cx="821258" cy="221030"/>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fontAlgn="base">
              <a:spcBef>
                <a:spcPct val="0"/>
              </a:spcBef>
              <a:spcAft>
                <a:spcPct val="0"/>
              </a:spcAft>
            </a:pPr>
            <a:r>
              <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rPr>
              <a:t>服务一体机</a:t>
            </a:r>
            <a:endPar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9" name="圆角矩形 178"/>
          <p:cNvSpPr/>
          <p:nvPr/>
        </p:nvSpPr>
        <p:spPr>
          <a:xfrm>
            <a:off x="7525375" y="4399208"/>
            <a:ext cx="821258" cy="221030"/>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algn="ctr" fontAlgn="base">
              <a:spcBef>
                <a:spcPct val="0"/>
              </a:spcBef>
              <a:spcAft>
                <a:spcPct val="0"/>
              </a:spcAft>
            </a:pPr>
            <a:r>
              <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rPr>
              <a:t>其他云服务</a:t>
            </a:r>
            <a:endParaRPr lang="zh-CN" altLang="en-US" sz="900" kern="0" dirty="0">
              <a:solidFill>
                <a:srgbClr val="7F7F7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0" name="圆角矩形 179"/>
          <p:cNvSpPr/>
          <p:nvPr/>
        </p:nvSpPr>
        <p:spPr>
          <a:xfrm>
            <a:off x="629403" y="1696021"/>
            <a:ext cx="6586297" cy="1220604"/>
          </a:xfrm>
          <a:prstGeom prst="roundRect">
            <a:avLst>
              <a:gd name="adj" fmla="val 5723"/>
            </a:avLst>
          </a:prstGeom>
          <a:solidFill>
            <a:schemeClr val="bg1">
              <a:lumMod val="85000"/>
            </a:schemeClr>
          </a:solidFill>
          <a:ln w="6350" cmpd="sng">
            <a:no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a:p>
        </p:txBody>
      </p:sp>
      <p:sp>
        <p:nvSpPr>
          <p:cNvPr id="181" name="圆角矩形 180"/>
          <p:cNvSpPr/>
          <p:nvPr/>
        </p:nvSpPr>
        <p:spPr>
          <a:xfrm>
            <a:off x="1307358" y="1775455"/>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通讯录</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2" name="圆角矩形 181"/>
          <p:cNvSpPr/>
          <p:nvPr/>
        </p:nvSpPr>
        <p:spPr>
          <a:xfrm>
            <a:off x="1307358" y="2116643"/>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个人信息</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3" name="圆角矩形 182"/>
          <p:cNvSpPr/>
          <p:nvPr/>
        </p:nvSpPr>
        <p:spPr>
          <a:xfrm>
            <a:off x="2027095" y="2116643"/>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考勤休假</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4" name="圆角矩形 183"/>
          <p:cNvSpPr/>
          <p:nvPr/>
        </p:nvSpPr>
        <p:spPr>
          <a:xfrm>
            <a:off x="2028129" y="1775455"/>
            <a:ext cx="65476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入转调离</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5" name="圆角矩形 184"/>
          <p:cNvSpPr/>
          <p:nvPr/>
        </p:nvSpPr>
        <p:spPr>
          <a:xfrm>
            <a:off x="2725393" y="2116643"/>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加班出差</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 name="圆角矩形 185"/>
          <p:cNvSpPr/>
          <p:nvPr/>
        </p:nvSpPr>
        <p:spPr>
          <a:xfrm>
            <a:off x="2713133" y="1775455"/>
            <a:ext cx="622844"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HR</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指南</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7" name="圆角矩形 186"/>
          <p:cNvSpPr/>
          <p:nvPr/>
        </p:nvSpPr>
        <p:spPr>
          <a:xfrm>
            <a:off x="3419417" y="2116643"/>
            <a:ext cx="64344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员工咨询</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8" name="圆角矩形 187"/>
          <p:cNvSpPr/>
          <p:nvPr/>
        </p:nvSpPr>
        <p:spPr>
          <a:xfrm>
            <a:off x="3382549" y="1777449"/>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开证明</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9" name="圆角矩形 188"/>
          <p:cNvSpPr/>
          <p:nvPr/>
        </p:nvSpPr>
        <p:spPr>
          <a:xfrm>
            <a:off x="4099069" y="2118636"/>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员工关怀</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0" name="圆角矩形 189"/>
          <p:cNvSpPr/>
          <p:nvPr/>
        </p:nvSpPr>
        <p:spPr>
          <a:xfrm>
            <a:off x="4084876" y="1777449"/>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智慧</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HR</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1" name="圆角矩形 190"/>
          <p:cNvSpPr/>
          <p:nvPr/>
        </p:nvSpPr>
        <p:spPr>
          <a:xfrm>
            <a:off x="4915187" y="1797134"/>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目标设定</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2" name="圆角矩形 191"/>
          <p:cNvSpPr/>
          <p:nvPr/>
        </p:nvSpPr>
        <p:spPr>
          <a:xfrm>
            <a:off x="1307358" y="2475060"/>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查薪资</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3" name="圆角矩形 192"/>
          <p:cNvSpPr/>
          <p:nvPr/>
        </p:nvSpPr>
        <p:spPr>
          <a:xfrm>
            <a:off x="2027095" y="2475060"/>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团队档案</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4" name="圆角矩形 193"/>
          <p:cNvSpPr/>
          <p:nvPr/>
        </p:nvSpPr>
        <p:spPr>
          <a:xfrm>
            <a:off x="3427253" y="2473383"/>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团队薪酬</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5" name="圆角矩形 194"/>
          <p:cNvSpPr/>
          <p:nvPr/>
        </p:nvSpPr>
        <p:spPr>
          <a:xfrm>
            <a:off x="4121277" y="2473383"/>
            <a:ext cx="64344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团队假勤</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6" name="圆角矩形 195"/>
          <p:cNvSpPr/>
          <p:nvPr/>
        </p:nvSpPr>
        <p:spPr>
          <a:xfrm>
            <a:off x="2727445" y="2477054"/>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团队人事</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7" name="圆角矩形 196"/>
          <p:cNvSpPr/>
          <p:nvPr/>
        </p:nvSpPr>
        <p:spPr>
          <a:xfrm>
            <a:off x="6335932" y="1799257"/>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培训活动</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8" name="文本框 124"/>
          <p:cNvSpPr txBox="1"/>
          <p:nvPr/>
        </p:nvSpPr>
        <p:spPr>
          <a:xfrm>
            <a:off x="660848" y="2094609"/>
            <a:ext cx="673418" cy="536686"/>
          </a:xfrm>
          <a:prstGeom prst="rect">
            <a:avLst/>
          </a:prstGeom>
          <a:noFill/>
          <a:ln>
            <a:noFill/>
          </a:ln>
        </p:spPr>
        <p:txBody>
          <a:bodyPr wrap="square" lIns="51435" tIns="25718" rIns="51435" bIns="25718"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050" dirty="0">
                <a:solidFill>
                  <a:srgbClr val="E60012"/>
                </a:solidFill>
              </a:rPr>
              <a:t>员工</a:t>
            </a:r>
            <a:endParaRPr lang="en-US" altLang="zh-CN" sz="1050" dirty="0">
              <a:solidFill>
                <a:srgbClr val="E60012"/>
              </a:solidFill>
            </a:endParaRPr>
          </a:p>
          <a:p>
            <a:r>
              <a:rPr lang="zh-CN" altLang="en-US" sz="1050" dirty="0">
                <a:solidFill>
                  <a:srgbClr val="E60012"/>
                </a:solidFill>
              </a:rPr>
              <a:t>服务</a:t>
            </a:r>
            <a:endParaRPr lang="en-US" altLang="zh-CN" sz="1050" dirty="0">
              <a:solidFill>
                <a:srgbClr val="E60012"/>
              </a:solidFill>
            </a:endParaRPr>
          </a:p>
          <a:p>
            <a:endParaRPr lang="en-US" altLang="zh-CN" sz="1050" dirty="0">
              <a:solidFill>
                <a:srgbClr val="E60012"/>
              </a:solidFill>
            </a:endParaRPr>
          </a:p>
        </p:txBody>
      </p:sp>
      <p:sp>
        <p:nvSpPr>
          <p:cNvPr id="199" name="圆角矩形 198"/>
          <p:cNvSpPr/>
          <p:nvPr/>
        </p:nvSpPr>
        <p:spPr>
          <a:xfrm>
            <a:off x="621587" y="2960453"/>
            <a:ext cx="4177290" cy="1508119"/>
          </a:xfrm>
          <a:prstGeom prst="roundRect">
            <a:avLst>
              <a:gd name="adj" fmla="val 5723"/>
            </a:avLst>
          </a:prstGeom>
          <a:solidFill>
            <a:schemeClr val="bg1">
              <a:lumMod val="85000"/>
            </a:schemeClr>
          </a:solidFill>
          <a:ln w="6350" cmpd="sng">
            <a:no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a:p>
        </p:txBody>
      </p:sp>
      <p:sp>
        <p:nvSpPr>
          <p:cNvPr id="200" name="圆角矩形 199"/>
          <p:cNvSpPr/>
          <p:nvPr/>
        </p:nvSpPr>
        <p:spPr>
          <a:xfrm>
            <a:off x="4860294" y="2960453"/>
            <a:ext cx="2381276" cy="1508119"/>
          </a:xfrm>
          <a:prstGeom prst="roundRect">
            <a:avLst>
              <a:gd name="adj" fmla="val 5723"/>
            </a:avLst>
          </a:prstGeom>
          <a:solidFill>
            <a:schemeClr val="bg1">
              <a:lumMod val="85000"/>
            </a:schemeClr>
          </a:solidFill>
          <a:ln w="6350" cmpd="sng">
            <a:no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a:p>
        </p:txBody>
      </p:sp>
      <p:sp>
        <p:nvSpPr>
          <p:cNvPr id="201" name="文本框 124"/>
          <p:cNvSpPr txBox="1"/>
          <p:nvPr/>
        </p:nvSpPr>
        <p:spPr>
          <a:xfrm>
            <a:off x="633940" y="3492420"/>
            <a:ext cx="673418" cy="375104"/>
          </a:xfrm>
          <a:prstGeom prst="rect">
            <a:avLst/>
          </a:prstGeom>
          <a:noFill/>
          <a:ln>
            <a:noFill/>
          </a:ln>
        </p:spPr>
        <p:txBody>
          <a:bodyPr wrap="square" lIns="51435" tIns="25718" rIns="51435" bIns="25718"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050" dirty="0">
                <a:solidFill>
                  <a:srgbClr val="E60012"/>
                </a:solidFill>
              </a:rPr>
              <a:t>核心</a:t>
            </a:r>
            <a:endParaRPr lang="en-US" altLang="zh-CN" sz="1050" dirty="0">
              <a:solidFill>
                <a:srgbClr val="E60012"/>
              </a:solidFill>
            </a:endParaRPr>
          </a:p>
          <a:p>
            <a:r>
              <a:rPr lang="zh-CN" altLang="en-US" sz="1050" dirty="0">
                <a:solidFill>
                  <a:srgbClr val="E60012"/>
                </a:solidFill>
              </a:rPr>
              <a:t>人力</a:t>
            </a:r>
            <a:endParaRPr lang="en-US" altLang="zh-CN" sz="1050" dirty="0">
              <a:solidFill>
                <a:srgbClr val="E60012"/>
              </a:solidFill>
            </a:endParaRPr>
          </a:p>
        </p:txBody>
      </p:sp>
      <p:sp>
        <p:nvSpPr>
          <p:cNvPr id="203" name="文本框 124"/>
          <p:cNvSpPr txBox="1"/>
          <p:nvPr/>
        </p:nvSpPr>
        <p:spPr>
          <a:xfrm>
            <a:off x="4850058" y="3419766"/>
            <a:ext cx="516520" cy="375104"/>
          </a:xfrm>
          <a:prstGeom prst="rect">
            <a:avLst/>
          </a:prstGeom>
          <a:noFill/>
          <a:ln>
            <a:noFill/>
          </a:ln>
        </p:spPr>
        <p:txBody>
          <a:bodyPr wrap="square" lIns="51435" tIns="25718" rIns="51435" bIns="25718"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050" dirty="0">
                <a:solidFill>
                  <a:srgbClr val="E60012"/>
                </a:solidFill>
              </a:rPr>
              <a:t>人才</a:t>
            </a:r>
            <a:endParaRPr lang="en-US" altLang="zh-CN" sz="1050" dirty="0">
              <a:solidFill>
                <a:srgbClr val="E60012"/>
              </a:solidFill>
            </a:endParaRPr>
          </a:p>
          <a:p>
            <a:r>
              <a:rPr lang="zh-CN" altLang="en-US" sz="1050" dirty="0">
                <a:solidFill>
                  <a:srgbClr val="E60012"/>
                </a:solidFill>
              </a:rPr>
              <a:t>管理</a:t>
            </a:r>
            <a:endParaRPr lang="en-US" altLang="zh-CN" sz="1050" dirty="0">
              <a:solidFill>
                <a:srgbClr val="E60012"/>
              </a:solidFill>
            </a:endParaRPr>
          </a:p>
        </p:txBody>
      </p:sp>
      <p:sp>
        <p:nvSpPr>
          <p:cNvPr id="240" name="圆角矩形 239"/>
          <p:cNvSpPr/>
          <p:nvPr/>
        </p:nvSpPr>
        <p:spPr>
          <a:xfrm>
            <a:off x="1334266" y="3029088"/>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组织管理</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2" name="圆角矩形 251"/>
          <p:cNvSpPr/>
          <p:nvPr/>
        </p:nvSpPr>
        <p:spPr>
          <a:xfrm>
            <a:off x="1334266" y="3379384"/>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员工信息</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3" name="圆角矩形 252"/>
          <p:cNvSpPr/>
          <p:nvPr/>
        </p:nvSpPr>
        <p:spPr>
          <a:xfrm>
            <a:off x="1342836" y="3729681"/>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人事异动</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4" name="圆角矩形 253"/>
          <p:cNvSpPr/>
          <p:nvPr/>
        </p:nvSpPr>
        <p:spPr>
          <a:xfrm>
            <a:off x="1334304" y="4079978"/>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合同协议</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 name="圆角矩形 254"/>
          <p:cNvSpPr/>
          <p:nvPr/>
        </p:nvSpPr>
        <p:spPr>
          <a:xfrm>
            <a:off x="2112391" y="3042730"/>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考勤管理</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6" name="圆角矩形 255"/>
          <p:cNvSpPr/>
          <p:nvPr/>
        </p:nvSpPr>
        <p:spPr>
          <a:xfrm>
            <a:off x="2112391" y="3393027"/>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休假管理</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7" name="圆角矩形 256"/>
          <p:cNvSpPr/>
          <p:nvPr/>
        </p:nvSpPr>
        <p:spPr>
          <a:xfrm>
            <a:off x="2120962" y="3743323"/>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排班加班</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8" name="圆角矩形 257"/>
          <p:cNvSpPr/>
          <p:nvPr/>
        </p:nvSpPr>
        <p:spPr>
          <a:xfrm>
            <a:off x="2112430" y="4093620"/>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调休出差</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9" name="圆角矩形 258"/>
          <p:cNvSpPr/>
          <p:nvPr/>
        </p:nvSpPr>
        <p:spPr>
          <a:xfrm>
            <a:off x="2890479" y="3042341"/>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薪酬方案</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0" name="圆角矩形 259"/>
          <p:cNvSpPr/>
          <p:nvPr/>
        </p:nvSpPr>
        <p:spPr>
          <a:xfrm>
            <a:off x="2890479" y="3392637"/>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薪酬核算</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1" name="圆角矩形 260"/>
          <p:cNvSpPr/>
          <p:nvPr/>
        </p:nvSpPr>
        <p:spPr>
          <a:xfrm>
            <a:off x="2899049" y="3742934"/>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薪酬调整</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2" name="圆角矩形 261"/>
          <p:cNvSpPr/>
          <p:nvPr/>
        </p:nvSpPr>
        <p:spPr>
          <a:xfrm>
            <a:off x="2890517" y="4093231"/>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社保管理</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3" name="圆角矩形 262"/>
          <p:cNvSpPr/>
          <p:nvPr/>
        </p:nvSpPr>
        <p:spPr>
          <a:xfrm>
            <a:off x="3790568" y="3042341"/>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人事报表</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4" name="圆角矩形 263"/>
          <p:cNvSpPr/>
          <p:nvPr/>
        </p:nvSpPr>
        <p:spPr>
          <a:xfrm>
            <a:off x="3790568" y="3392637"/>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假勤分析</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5" name="圆角矩形 264"/>
          <p:cNvSpPr/>
          <p:nvPr/>
        </p:nvSpPr>
        <p:spPr>
          <a:xfrm>
            <a:off x="3799138" y="3742934"/>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薪酬分析</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6" name="圆角矩形 265"/>
          <p:cNvSpPr/>
          <p:nvPr/>
        </p:nvSpPr>
        <p:spPr>
          <a:xfrm>
            <a:off x="3790606" y="4093231"/>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组织报表</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7" name="圆角矩形 266"/>
          <p:cNvSpPr/>
          <p:nvPr/>
        </p:nvSpPr>
        <p:spPr>
          <a:xfrm>
            <a:off x="4932323" y="2139108"/>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过程沟通</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8" name="圆角矩形 267"/>
          <p:cNvSpPr/>
          <p:nvPr/>
        </p:nvSpPr>
        <p:spPr>
          <a:xfrm>
            <a:off x="6335932" y="2116643"/>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在线学习</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9" name="圆角矩形 268"/>
          <p:cNvSpPr/>
          <p:nvPr/>
        </p:nvSpPr>
        <p:spPr>
          <a:xfrm>
            <a:off x="4932323" y="2483619"/>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绩效评估</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0" name="圆角矩形 269"/>
          <p:cNvSpPr/>
          <p:nvPr/>
        </p:nvSpPr>
        <p:spPr>
          <a:xfrm>
            <a:off x="6335932" y="2473383"/>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团队学习</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1" name="圆角矩形 270"/>
          <p:cNvSpPr/>
          <p:nvPr/>
        </p:nvSpPr>
        <p:spPr>
          <a:xfrm>
            <a:off x="5602233" y="1788576"/>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目标对齐</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2" name="圆角矩形 271"/>
          <p:cNvSpPr/>
          <p:nvPr/>
        </p:nvSpPr>
        <p:spPr>
          <a:xfrm>
            <a:off x="5619369" y="2130550"/>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面谈沟通</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3" name="圆角矩形 272"/>
          <p:cNvSpPr/>
          <p:nvPr/>
        </p:nvSpPr>
        <p:spPr>
          <a:xfrm>
            <a:off x="5619369" y="2475060"/>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绩效结果</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4" name="圆角矩形 273"/>
          <p:cNvSpPr/>
          <p:nvPr/>
        </p:nvSpPr>
        <p:spPr>
          <a:xfrm>
            <a:off x="5447018" y="3022258"/>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KPI</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/PBC</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5" name="圆角矩形 274"/>
          <p:cNvSpPr/>
          <p:nvPr/>
        </p:nvSpPr>
        <p:spPr>
          <a:xfrm>
            <a:off x="5447018" y="3372555"/>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BSC</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/MBO</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6" name="圆角矩形 275"/>
          <p:cNvSpPr/>
          <p:nvPr/>
        </p:nvSpPr>
        <p:spPr>
          <a:xfrm>
            <a:off x="5455588" y="3722851"/>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360</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/OKR</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7" name="圆角矩形 276"/>
          <p:cNvSpPr/>
          <p:nvPr/>
        </p:nvSpPr>
        <p:spPr>
          <a:xfrm>
            <a:off x="5447056" y="4073148"/>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绩效档案</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8" name="圆角矩形 277"/>
          <p:cNvSpPr/>
          <p:nvPr/>
        </p:nvSpPr>
        <p:spPr>
          <a:xfrm>
            <a:off x="6327760" y="3025809"/>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培训组织</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9" name="圆角矩形 278"/>
          <p:cNvSpPr/>
          <p:nvPr/>
        </p:nvSpPr>
        <p:spPr>
          <a:xfrm>
            <a:off x="6327760" y="3376106"/>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培训资源</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0" name="圆角矩形 279"/>
          <p:cNvSpPr/>
          <p:nvPr/>
        </p:nvSpPr>
        <p:spPr>
          <a:xfrm>
            <a:off x="6336331" y="3726402"/>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培训档案</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1" name="圆角矩形 280"/>
          <p:cNvSpPr/>
          <p:nvPr/>
        </p:nvSpPr>
        <p:spPr>
          <a:xfrm>
            <a:off x="6327799" y="4076700"/>
            <a:ext cx="663788" cy="295352"/>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tlCol="0" anchor="ctr"/>
          <a:lstStyle/>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人才画像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
          <p:cNvSpPr>
            <a:spLocks noGrp="1"/>
          </p:cNvSpPr>
          <p:nvPr>
            <p:ph type="body" sz="quarter" idx="10"/>
          </p:nvPr>
        </p:nvSpPr>
        <p:spPr/>
        <p:txBody>
          <a:bodyPr>
            <a:normAutofit lnSpcReduction="10000"/>
          </a:bodyPr>
          <a:lstStyle/>
          <a:p>
            <a:r>
              <a:rPr lang="zh-CN" altLang="en-US" dirty="0" smtClean="0"/>
              <a:t>人力资源</a:t>
            </a:r>
            <a:endParaRPr lang="zh-CN" alt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kumimoji="1" lang="zh-CN" altLang="en-US" dirty="0" smtClean="0"/>
              <a:t>人才资源</a:t>
            </a:r>
            <a:r>
              <a:rPr kumimoji="1" lang="en-US" altLang="zh-CN" dirty="0" smtClean="0"/>
              <a:t>—</a:t>
            </a:r>
            <a:r>
              <a:rPr kumimoji="1" lang="zh-CN" altLang="en-US" dirty="0"/>
              <a:t>开放连接第三方云服务</a:t>
            </a:r>
            <a:endParaRPr lang="zh-CN" altLang="en-US" dirty="0"/>
          </a:p>
        </p:txBody>
      </p:sp>
      <p:pic>
        <p:nvPicPr>
          <p:cNvPr id="5122" name="Picture 2"/>
          <p:cNvPicPr>
            <a:picLocks noChangeAspect="1" noChangeArrowheads="1"/>
          </p:cNvPicPr>
          <p:nvPr/>
        </p:nvPicPr>
        <p:blipFill>
          <a:blip r:embed="rId1" cstate="print"/>
          <a:srcRect/>
          <a:stretch>
            <a:fillRect/>
          </a:stretch>
        </p:blipFill>
        <p:spPr bwMode="auto">
          <a:xfrm>
            <a:off x="611147" y="920080"/>
            <a:ext cx="7731665" cy="417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212344.png"/>
          <p:cNvPicPr>
            <a:picLocks noChangeAspect="1"/>
          </p:cNvPicPr>
          <p:nvPr/>
        </p:nvPicPr>
        <p:blipFill rotWithShape="1">
          <a:blip r:embed="rId1" cstate="screen"/>
          <a:srcRect/>
          <a:stretch>
            <a:fillRect/>
          </a:stretch>
        </p:blipFill>
        <p:spPr>
          <a:xfrm>
            <a:off x="1063507" y="223212"/>
            <a:ext cx="6995222" cy="4743154"/>
          </a:xfrm>
          <a:prstGeom prst="rect">
            <a:avLst/>
          </a:prstGeom>
          <a:noFill/>
        </p:spPr>
      </p:pic>
      <p:pic>
        <p:nvPicPr>
          <p:cNvPr id="5" name="图片 4" descr="212344.png"/>
          <p:cNvPicPr>
            <a:picLocks noChangeAspect="1"/>
          </p:cNvPicPr>
          <p:nvPr/>
        </p:nvPicPr>
        <p:blipFill rotWithShape="1">
          <a:blip r:embed="rId2" cstate="screen"/>
          <a:srcRect/>
          <a:stretch>
            <a:fillRect/>
          </a:stretch>
        </p:blipFill>
        <p:spPr>
          <a:xfrm>
            <a:off x="3044705" y="1667126"/>
            <a:ext cx="3220630" cy="2183768"/>
          </a:xfrm>
          <a:prstGeom prst="rect">
            <a:avLst/>
          </a:prstGeom>
        </p:spPr>
      </p:pic>
      <p:pic>
        <p:nvPicPr>
          <p:cNvPr id="12" name="图片 11" descr="41001 24.png"/>
          <p:cNvPicPr>
            <a:picLocks noChangeAspect="1"/>
          </p:cNvPicPr>
          <p:nvPr/>
        </p:nvPicPr>
        <p:blipFill rotWithShape="1">
          <a:blip r:embed="rId3" cstate="screen"/>
          <a:srcRect/>
          <a:stretch>
            <a:fillRect/>
          </a:stretch>
        </p:blipFill>
        <p:spPr>
          <a:xfrm>
            <a:off x="3376766" y="3180952"/>
            <a:ext cx="516042" cy="501748"/>
          </a:xfrm>
          <a:prstGeom prst="rect">
            <a:avLst/>
          </a:prstGeom>
        </p:spPr>
      </p:pic>
      <p:pic>
        <p:nvPicPr>
          <p:cNvPr id="13" name="图片 12" descr="41001 24.png"/>
          <p:cNvPicPr>
            <a:picLocks noChangeAspect="1"/>
          </p:cNvPicPr>
          <p:nvPr/>
        </p:nvPicPr>
        <p:blipFill rotWithShape="1">
          <a:blip r:embed="rId3" cstate="screen"/>
          <a:srcRect/>
          <a:stretch>
            <a:fillRect/>
          </a:stretch>
        </p:blipFill>
        <p:spPr>
          <a:xfrm>
            <a:off x="5454654" y="3140058"/>
            <a:ext cx="516042" cy="501748"/>
          </a:xfrm>
          <a:prstGeom prst="rect">
            <a:avLst/>
          </a:prstGeom>
        </p:spPr>
      </p:pic>
      <p:pic>
        <p:nvPicPr>
          <p:cNvPr id="14" name="图片 13" descr="41001 24.png"/>
          <p:cNvPicPr>
            <a:picLocks noChangeAspect="1"/>
          </p:cNvPicPr>
          <p:nvPr/>
        </p:nvPicPr>
        <p:blipFill rotWithShape="1">
          <a:blip r:embed="rId3" cstate="screen"/>
          <a:srcRect/>
          <a:stretch>
            <a:fillRect/>
          </a:stretch>
        </p:blipFill>
        <p:spPr>
          <a:xfrm>
            <a:off x="5156057" y="2193005"/>
            <a:ext cx="516042" cy="501748"/>
          </a:xfrm>
          <a:prstGeom prst="rect">
            <a:avLst/>
          </a:prstGeom>
        </p:spPr>
      </p:pic>
      <p:pic>
        <p:nvPicPr>
          <p:cNvPr id="23" name="图片 22" descr="41001 24.png"/>
          <p:cNvPicPr>
            <a:picLocks noChangeAspect="1"/>
          </p:cNvPicPr>
          <p:nvPr/>
        </p:nvPicPr>
        <p:blipFill rotWithShape="1">
          <a:blip r:embed="rId4" cstate="screen"/>
          <a:srcRect/>
          <a:stretch>
            <a:fillRect/>
          </a:stretch>
        </p:blipFill>
        <p:spPr>
          <a:xfrm>
            <a:off x="3767774" y="1397423"/>
            <a:ext cx="262724" cy="255446"/>
          </a:xfrm>
          <a:prstGeom prst="rect">
            <a:avLst/>
          </a:prstGeom>
        </p:spPr>
      </p:pic>
      <p:pic>
        <p:nvPicPr>
          <p:cNvPr id="24" name="图片 23" descr="41001 24.png"/>
          <p:cNvPicPr>
            <a:picLocks noChangeAspect="1"/>
          </p:cNvPicPr>
          <p:nvPr/>
        </p:nvPicPr>
        <p:blipFill rotWithShape="1">
          <a:blip r:embed="rId4" cstate="screen"/>
          <a:srcRect/>
          <a:stretch>
            <a:fillRect/>
          </a:stretch>
        </p:blipFill>
        <p:spPr>
          <a:xfrm>
            <a:off x="1858563" y="2872917"/>
            <a:ext cx="262724" cy="255446"/>
          </a:xfrm>
          <a:prstGeom prst="rect">
            <a:avLst/>
          </a:prstGeom>
        </p:spPr>
      </p:pic>
      <p:pic>
        <p:nvPicPr>
          <p:cNvPr id="26" name="图片 25" descr="41001 24.png"/>
          <p:cNvPicPr>
            <a:picLocks noChangeAspect="1"/>
          </p:cNvPicPr>
          <p:nvPr/>
        </p:nvPicPr>
        <p:blipFill rotWithShape="1">
          <a:blip r:embed="rId4" cstate="screen"/>
          <a:srcRect/>
          <a:stretch>
            <a:fillRect/>
          </a:stretch>
        </p:blipFill>
        <p:spPr>
          <a:xfrm>
            <a:off x="6690414" y="2872916"/>
            <a:ext cx="262724" cy="255446"/>
          </a:xfrm>
          <a:prstGeom prst="rect">
            <a:avLst/>
          </a:prstGeom>
        </p:spPr>
      </p:pic>
      <p:pic>
        <p:nvPicPr>
          <p:cNvPr id="29" name="图片 28" descr="41001 24.png"/>
          <p:cNvPicPr>
            <a:picLocks noChangeAspect="1"/>
          </p:cNvPicPr>
          <p:nvPr/>
        </p:nvPicPr>
        <p:blipFill rotWithShape="1">
          <a:blip r:embed="rId4" cstate="screen"/>
          <a:srcRect/>
          <a:stretch>
            <a:fillRect/>
          </a:stretch>
        </p:blipFill>
        <p:spPr>
          <a:xfrm>
            <a:off x="5781889" y="1369746"/>
            <a:ext cx="262724" cy="255446"/>
          </a:xfrm>
          <a:prstGeom prst="rect">
            <a:avLst/>
          </a:prstGeom>
        </p:spPr>
      </p:pic>
      <p:pic>
        <p:nvPicPr>
          <p:cNvPr id="31" name="图片 30" descr="41001 24.png"/>
          <p:cNvPicPr>
            <a:picLocks noChangeAspect="1"/>
          </p:cNvPicPr>
          <p:nvPr/>
        </p:nvPicPr>
        <p:blipFill rotWithShape="1">
          <a:blip r:embed="rId3" cstate="screen"/>
          <a:srcRect/>
          <a:stretch>
            <a:fillRect/>
          </a:stretch>
        </p:blipFill>
        <p:spPr>
          <a:xfrm>
            <a:off x="3941808" y="2182109"/>
            <a:ext cx="516042" cy="501748"/>
          </a:xfrm>
          <a:prstGeom prst="rect">
            <a:avLst/>
          </a:prstGeom>
        </p:spPr>
      </p:pic>
      <p:sp>
        <p:nvSpPr>
          <p:cNvPr id="32" name="文本框 31"/>
          <p:cNvSpPr txBox="1"/>
          <p:nvPr/>
        </p:nvSpPr>
        <p:spPr>
          <a:xfrm>
            <a:off x="5194320" y="1864275"/>
            <a:ext cx="1338829" cy="323165"/>
          </a:xfrm>
          <a:prstGeom prst="rect">
            <a:avLst/>
          </a:prstGeom>
          <a:noFill/>
        </p:spPr>
        <p:txBody>
          <a:bodyPr wrap="none" rtlCol="0">
            <a:spAutoFit/>
          </a:bodyPr>
          <a:lstStyle>
            <a:defPPr>
              <a:defRPr lang="zh-CN"/>
            </a:defPPr>
            <a:lvl1pPr algn="ctr">
              <a:defRPr kumimoji="1"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500" dirty="0"/>
              <a:t>智能核算服务</a:t>
            </a:r>
            <a:endParaRPr lang="en-US" altLang="zh-CN" sz="1500" dirty="0"/>
          </a:p>
        </p:txBody>
      </p:sp>
      <p:sp>
        <p:nvSpPr>
          <p:cNvPr id="33" name="文本框 32"/>
          <p:cNvSpPr txBox="1"/>
          <p:nvPr/>
        </p:nvSpPr>
        <p:spPr>
          <a:xfrm>
            <a:off x="2973509" y="1831318"/>
            <a:ext cx="1285722" cy="784830"/>
          </a:xfrm>
          <a:prstGeom prst="rect">
            <a:avLst/>
          </a:prstGeom>
          <a:noFill/>
        </p:spPr>
        <p:txBody>
          <a:bodyPr wrap="square" rtlCol="0">
            <a:spAutoFit/>
          </a:bodyPr>
          <a:lstStyle>
            <a:defPPr>
              <a:defRPr lang="zh-CN"/>
            </a:defPPr>
            <a:lvl1pPr algn="ctr">
              <a:defRPr kumimoji="1"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500" dirty="0"/>
              <a:t>智能报账服务</a:t>
            </a:r>
            <a:endParaRPr lang="en-US" altLang="zh-CN" sz="1500" dirty="0"/>
          </a:p>
          <a:p>
            <a:r>
              <a:rPr lang="en-US" altLang="zh-CN" sz="1500" dirty="0"/>
              <a:t>(</a:t>
            </a:r>
            <a:r>
              <a:rPr lang="zh-CN" altLang="en-US" sz="1500" dirty="0"/>
              <a:t>友报账</a:t>
            </a:r>
            <a:r>
              <a:rPr lang="en-US" altLang="zh-CN" sz="1500" dirty="0"/>
              <a:t>)</a:t>
            </a:r>
            <a:endParaRPr lang="zh-CN" altLang="en-US" sz="1500" dirty="0"/>
          </a:p>
        </p:txBody>
      </p:sp>
      <p:sp>
        <p:nvSpPr>
          <p:cNvPr id="34" name="文本框 33"/>
          <p:cNvSpPr txBox="1"/>
          <p:nvPr/>
        </p:nvSpPr>
        <p:spPr>
          <a:xfrm>
            <a:off x="5743316" y="3396381"/>
            <a:ext cx="877163" cy="507831"/>
          </a:xfrm>
          <a:prstGeom prst="rect">
            <a:avLst/>
          </a:prstGeom>
          <a:noFill/>
        </p:spPr>
        <p:txBody>
          <a:bodyPr wrap="none" rtlCol="0">
            <a:spAutoFit/>
          </a:bodyPr>
          <a:lstStyle>
            <a:defPPr>
              <a:defRPr lang="zh-CN"/>
            </a:defPPr>
            <a:lvl1pPr algn="ctr">
              <a:defRPr kumimoji="1"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350" dirty="0"/>
              <a:t>智能影像</a:t>
            </a:r>
            <a:endParaRPr lang="zh-CN" altLang="en-US" sz="1350" dirty="0"/>
          </a:p>
          <a:p>
            <a:r>
              <a:rPr lang="zh-CN" altLang="en-US" sz="1350" dirty="0"/>
              <a:t>服务</a:t>
            </a:r>
            <a:endParaRPr lang="zh-CN" altLang="en-US" sz="1350" dirty="0"/>
          </a:p>
        </p:txBody>
      </p:sp>
      <p:sp>
        <p:nvSpPr>
          <p:cNvPr id="35" name="文本框 34"/>
          <p:cNvSpPr txBox="1"/>
          <p:nvPr/>
        </p:nvSpPr>
        <p:spPr>
          <a:xfrm>
            <a:off x="2700724" y="3404077"/>
            <a:ext cx="877163" cy="507831"/>
          </a:xfrm>
          <a:prstGeom prst="rect">
            <a:avLst/>
          </a:prstGeom>
          <a:noFill/>
        </p:spPr>
        <p:txBody>
          <a:bodyPr wrap="none" rtlCol="0">
            <a:spAutoFit/>
          </a:bodyPr>
          <a:lstStyle>
            <a:defPPr>
              <a:defRPr lang="zh-CN"/>
            </a:defPPr>
            <a:lvl1pPr algn="ctr">
              <a:defRPr kumimoji="1" b="1">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350" dirty="0"/>
              <a:t>电子会计</a:t>
            </a:r>
            <a:endParaRPr lang="zh-CN" altLang="en-US" sz="1350" dirty="0"/>
          </a:p>
          <a:p>
            <a:r>
              <a:rPr lang="zh-CN" altLang="en-US" sz="1350" dirty="0"/>
              <a:t>档案服务</a:t>
            </a:r>
            <a:endParaRPr lang="zh-CN" altLang="en-US" sz="1350" dirty="0"/>
          </a:p>
        </p:txBody>
      </p:sp>
      <p:sp>
        <p:nvSpPr>
          <p:cNvPr id="36" name="文本框 35"/>
          <p:cNvSpPr txBox="1"/>
          <p:nvPr/>
        </p:nvSpPr>
        <p:spPr>
          <a:xfrm>
            <a:off x="2458195" y="1391053"/>
            <a:ext cx="1261884" cy="276999"/>
          </a:xfrm>
          <a:prstGeom prst="rect">
            <a:avLst/>
          </a:prstGeom>
          <a:noFill/>
        </p:spPr>
        <p:txBody>
          <a:bodyPr wrap="none" rtlCol="0">
            <a:spAutoFit/>
          </a:bodyPr>
          <a:lstStyle/>
          <a:p>
            <a:r>
              <a:rPr kumimoji="1"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连接互联网交易</a:t>
            </a:r>
            <a:endParaRPr kumimoji="1"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文本框 36"/>
          <p:cNvSpPr txBox="1"/>
          <p:nvPr/>
        </p:nvSpPr>
        <p:spPr>
          <a:xfrm>
            <a:off x="459313" y="2874448"/>
            <a:ext cx="1415773" cy="276999"/>
          </a:xfrm>
          <a:prstGeom prst="rect">
            <a:avLst/>
          </a:prstGeom>
          <a:noFill/>
        </p:spPr>
        <p:txBody>
          <a:bodyPr wrap="none" rtlCol="0">
            <a:spAutoFit/>
          </a:bodyPr>
          <a:lstStyle/>
          <a:p>
            <a:pPr algn="ctr"/>
            <a:r>
              <a:rPr kumimoji="1"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企业业财实时融合</a:t>
            </a:r>
            <a:endParaRPr kumimoji="1"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文本框 37"/>
          <p:cNvSpPr txBox="1"/>
          <p:nvPr/>
        </p:nvSpPr>
        <p:spPr>
          <a:xfrm>
            <a:off x="7114292" y="2856901"/>
            <a:ext cx="1415772" cy="276999"/>
          </a:xfrm>
          <a:prstGeom prst="rect">
            <a:avLst/>
          </a:prstGeom>
          <a:noFill/>
        </p:spPr>
        <p:txBody>
          <a:bodyPr wrap="none" rtlCol="0">
            <a:spAutoFit/>
          </a:bodyPr>
          <a:lstStyle/>
          <a:p>
            <a:r>
              <a:rPr kumimoji="1"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自动化智能化财务</a:t>
            </a:r>
            <a:endParaRPr kumimoji="1"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圆角矩形 44"/>
          <p:cNvSpPr/>
          <p:nvPr/>
        </p:nvSpPr>
        <p:spPr>
          <a:xfrm>
            <a:off x="690845" y="4372008"/>
            <a:ext cx="914990" cy="394439"/>
          </a:xfrm>
          <a:prstGeom prst="roundRect">
            <a:avLst/>
          </a:prstGeom>
          <a:solidFill>
            <a:srgbClr val="DD37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a:r>
              <a:rPr kumimoji="1" lang="zh-CN" altLang="en-US"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连接</a:t>
            </a:r>
            <a:endParaRPr kumimoji="1" lang="zh-CN" altLang="en-US"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圆角矩形 45"/>
          <p:cNvSpPr/>
          <p:nvPr/>
        </p:nvSpPr>
        <p:spPr>
          <a:xfrm>
            <a:off x="1692603" y="4372008"/>
            <a:ext cx="914990" cy="394439"/>
          </a:xfrm>
          <a:prstGeom prst="roundRect">
            <a:avLst/>
          </a:prstGeom>
          <a:solidFill>
            <a:srgbClr val="DD37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a:r>
              <a:rPr kumimoji="1" lang="zh-CN" altLang="en-US"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融合</a:t>
            </a:r>
            <a:endParaRPr kumimoji="1" lang="zh-CN" altLang="en-US"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圆角矩形 46"/>
          <p:cNvSpPr/>
          <p:nvPr/>
        </p:nvSpPr>
        <p:spPr>
          <a:xfrm>
            <a:off x="6472645" y="4372008"/>
            <a:ext cx="914990" cy="394439"/>
          </a:xfrm>
          <a:prstGeom prst="roundRect">
            <a:avLst/>
          </a:prstGeom>
          <a:solidFill>
            <a:srgbClr val="DD37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a:r>
              <a:rPr kumimoji="1" lang="zh-CN" altLang="en-US"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实时</a:t>
            </a:r>
            <a:endParaRPr kumimoji="1" lang="zh-CN" altLang="en-US"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8" name="圆角矩形 47"/>
          <p:cNvSpPr/>
          <p:nvPr/>
        </p:nvSpPr>
        <p:spPr>
          <a:xfrm>
            <a:off x="7474403" y="4372008"/>
            <a:ext cx="914990" cy="394439"/>
          </a:xfrm>
          <a:prstGeom prst="roundRect">
            <a:avLst/>
          </a:prstGeom>
          <a:solidFill>
            <a:srgbClr val="DD37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a:r>
              <a:rPr kumimoji="1" lang="zh-CN" altLang="en-US"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智能</a:t>
            </a:r>
            <a:endParaRPr kumimoji="1" lang="zh-CN" altLang="en-US"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文本框 51"/>
          <p:cNvSpPr txBox="1"/>
          <p:nvPr/>
        </p:nvSpPr>
        <p:spPr>
          <a:xfrm>
            <a:off x="6268334" y="1355241"/>
            <a:ext cx="2185214" cy="276999"/>
          </a:xfrm>
          <a:prstGeom prst="rect">
            <a:avLst/>
          </a:prstGeom>
          <a:noFill/>
        </p:spPr>
        <p:txBody>
          <a:bodyPr wrap="none" rtlCol="0">
            <a:spAutoFit/>
          </a:bodyPr>
          <a:lstStyle>
            <a:defPPr>
              <a:defRPr lang="zh-CN"/>
            </a:defPPr>
            <a:lvl1pPr>
              <a:defRPr kumimoji="1" sz="16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200" dirty="0"/>
              <a:t>业务实时核算，数据实时分析</a:t>
            </a:r>
            <a:endParaRPr lang="zh-CN" altLang="en-US" sz="1200" dirty="0"/>
          </a:p>
        </p:txBody>
      </p:sp>
      <p:pic>
        <p:nvPicPr>
          <p:cNvPr id="39" name="图片 38"/>
          <p:cNvPicPr>
            <a:picLocks noChangeAspect="1"/>
          </p:cNvPicPr>
          <p:nvPr/>
        </p:nvPicPr>
        <p:blipFill>
          <a:blip r:embed="rId5"/>
          <a:stretch>
            <a:fillRect/>
          </a:stretch>
        </p:blipFill>
        <p:spPr>
          <a:xfrm>
            <a:off x="3830318" y="2785272"/>
            <a:ext cx="1754505" cy="345758"/>
          </a:xfrm>
          <a:prstGeom prst="rect">
            <a:avLst/>
          </a:prstGeom>
        </p:spPr>
      </p:pic>
      <p:sp>
        <p:nvSpPr>
          <p:cNvPr id="2" name="文本占位符 1"/>
          <p:cNvSpPr>
            <a:spLocks noGrp="1"/>
          </p:cNvSpPr>
          <p:nvPr>
            <p:ph type="body" sz="quarter" idx="10"/>
          </p:nvPr>
        </p:nvSpPr>
        <p:spPr>
          <a:xfrm>
            <a:off x="573422" y="415933"/>
            <a:ext cx="5011401" cy="438581"/>
          </a:xfrm>
        </p:spPr>
        <p:txBody>
          <a:bodyPr>
            <a:noAutofit/>
          </a:bodyPr>
          <a:lstStyle/>
          <a:p>
            <a:r>
              <a:rPr lang="zh-CN" altLang="en-US" dirty="0">
                <a:sym typeface="+mn-ea"/>
              </a:rPr>
              <a:t>财务服务_实时会计 智能财务  </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圆角矩形 83"/>
          <p:cNvSpPr/>
          <p:nvPr/>
        </p:nvSpPr>
        <p:spPr>
          <a:xfrm>
            <a:off x="2175553" y="2458111"/>
            <a:ext cx="5204167" cy="1511853"/>
          </a:xfrm>
          <a:prstGeom prst="roundRect">
            <a:avLst>
              <a:gd name="adj" fmla="val 2883"/>
            </a:avLst>
          </a:prstGeom>
          <a:solidFill>
            <a:schemeClr val="bg1">
              <a:lumMod val="85000"/>
            </a:schemeClr>
          </a:solidFill>
          <a:ln w="6350" cmpd="sng">
            <a:no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sz="1350">
              <a:latin typeface="+mn-ea"/>
              <a:cs typeface="微软雅黑" panose="020B0503020204020204" pitchFamily="34" charset="-122"/>
            </a:endParaRPr>
          </a:p>
        </p:txBody>
      </p:sp>
      <p:sp>
        <p:nvSpPr>
          <p:cNvPr id="96" name="圆角矩形 95"/>
          <p:cNvSpPr/>
          <p:nvPr/>
        </p:nvSpPr>
        <p:spPr>
          <a:xfrm>
            <a:off x="3403319" y="2826329"/>
            <a:ext cx="3813353" cy="718853"/>
          </a:xfrm>
          <a:prstGeom prst="roundRect">
            <a:avLst>
              <a:gd name="adj" fmla="val 10929"/>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endParaRPr lang="zh-CN" altLang="en-US" sz="900" dirty="0">
              <a:solidFill>
                <a:schemeClr val="tx1">
                  <a:lumMod val="75000"/>
                  <a:lumOff val="25000"/>
                </a:schemeClr>
              </a:solidFill>
              <a:latin typeface="+mn-ea"/>
              <a:cs typeface="微软雅黑" panose="020B0503020204020204" pitchFamily="34" charset="-122"/>
            </a:endParaRPr>
          </a:p>
        </p:txBody>
      </p:sp>
      <p:sp>
        <p:nvSpPr>
          <p:cNvPr id="85" name="文本框 84"/>
          <p:cNvSpPr txBox="1"/>
          <p:nvPr/>
        </p:nvSpPr>
        <p:spPr>
          <a:xfrm>
            <a:off x="2191431" y="2989982"/>
            <a:ext cx="1064080" cy="438582"/>
          </a:xfrm>
          <a:prstGeom prst="rect">
            <a:avLst/>
          </a:prstGeom>
          <a:noFill/>
          <a:ln>
            <a:noFill/>
          </a:ln>
        </p:spPr>
        <p:txBody>
          <a:bodyPr wrap="square" lIns="68580" tIns="34290" rIns="68580" bIns="3429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endParaRPr lang="en-US" altLang="zh-CN" sz="1200" dirty="0">
              <a:solidFill>
                <a:srgbClr val="E60012"/>
              </a:solidFill>
              <a:latin typeface="+mn-ea"/>
              <a:ea typeface="+mn-ea"/>
            </a:endParaRPr>
          </a:p>
          <a:p>
            <a:r>
              <a:rPr lang="zh-CN" altLang="en-US" sz="1200" dirty="0">
                <a:solidFill>
                  <a:srgbClr val="E60012"/>
                </a:solidFill>
                <a:latin typeface="+mn-ea"/>
                <a:ea typeface="+mn-ea"/>
              </a:rPr>
              <a:t>智能核算服务</a:t>
            </a:r>
            <a:endParaRPr lang="en-US" altLang="zh-CN" sz="1200" dirty="0">
              <a:solidFill>
                <a:srgbClr val="E60012"/>
              </a:solidFill>
              <a:latin typeface="+mn-ea"/>
              <a:ea typeface="+mn-ea"/>
            </a:endParaRPr>
          </a:p>
        </p:txBody>
      </p:sp>
      <p:sp>
        <p:nvSpPr>
          <p:cNvPr id="98" name="文本框 97"/>
          <p:cNvSpPr txBox="1"/>
          <p:nvPr/>
        </p:nvSpPr>
        <p:spPr>
          <a:xfrm>
            <a:off x="7709835" y="2974937"/>
            <a:ext cx="1165684" cy="223138"/>
          </a:xfrm>
          <a:prstGeom prst="rect">
            <a:avLst/>
          </a:prstGeom>
          <a:noFill/>
        </p:spPr>
        <p:txBody>
          <a:bodyPr wrap="square" lIns="68580" tIns="34290" rIns="68580" bIns="34290" rtlCol="0">
            <a:spAutoFit/>
          </a:bodyPr>
          <a:lstStyle/>
          <a:p>
            <a:pPr algn="ctr"/>
            <a:r>
              <a:rPr lang="zh-CN" altLang="en-US" sz="1000" b="1" dirty="0">
                <a:solidFill>
                  <a:schemeClr val="tx1">
                    <a:lumMod val="65000"/>
                    <a:lumOff val="35000"/>
                  </a:schemeClr>
                </a:solidFill>
                <a:latin typeface="+mn-ea"/>
                <a:cs typeface="微软雅黑" panose="020B0503020204020204" pitchFamily="34" charset="-122"/>
              </a:rPr>
              <a:t>税局机构</a:t>
            </a:r>
            <a:endParaRPr lang="zh-CN" altLang="en-US" sz="1000" b="1" dirty="0">
              <a:solidFill>
                <a:schemeClr val="tx1">
                  <a:lumMod val="65000"/>
                  <a:lumOff val="35000"/>
                </a:schemeClr>
              </a:solidFill>
              <a:latin typeface="+mn-ea"/>
              <a:cs typeface="微软雅黑" panose="020B0503020204020204" pitchFamily="34" charset="-122"/>
            </a:endParaRPr>
          </a:p>
        </p:txBody>
      </p:sp>
      <p:sp>
        <p:nvSpPr>
          <p:cNvPr id="103" name="文本框 102"/>
          <p:cNvSpPr txBox="1"/>
          <p:nvPr/>
        </p:nvSpPr>
        <p:spPr>
          <a:xfrm>
            <a:off x="7709835" y="3395282"/>
            <a:ext cx="1165684" cy="223138"/>
          </a:xfrm>
          <a:prstGeom prst="rect">
            <a:avLst/>
          </a:prstGeom>
          <a:noFill/>
        </p:spPr>
        <p:txBody>
          <a:bodyPr wrap="square" lIns="68580" tIns="34290" rIns="68580" bIns="34290" rtlCol="0">
            <a:spAutoFit/>
          </a:bodyPr>
          <a:lstStyle/>
          <a:p>
            <a:pPr algn="ctr"/>
            <a:r>
              <a:rPr lang="zh-CN" altLang="en-US" sz="1000" b="1" dirty="0">
                <a:solidFill>
                  <a:schemeClr val="tx1">
                    <a:lumMod val="65000"/>
                    <a:lumOff val="35000"/>
                  </a:schemeClr>
                </a:solidFill>
                <a:latin typeface="+mn-ea"/>
                <a:cs typeface="微软雅黑" panose="020B0503020204020204" pitchFamily="34" charset="-122"/>
              </a:rPr>
              <a:t>监管机构</a:t>
            </a:r>
            <a:endParaRPr lang="zh-CN" altLang="en-US" sz="1000" b="1" dirty="0">
              <a:solidFill>
                <a:schemeClr val="tx1">
                  <a:lumMod val="65000"/>
                  <a:lumOff val="35000"/>
                </a:schemeClr>
              </a:solidFill>
              <a:latin typeface="+mn-ea"/>
              <a:cs typeface="微软雅黑" panose="020B0503020204020204" pitchFamily="34" charset="-122"/>
            </a:endParaRPr>
          </a:p>
        </p:txBody>
      </p:sp>
      <p:sp>
        <p:nvSpPr>
          <p:cNvPr id="105" name="圆角矩形 104"/>
          <p:cNvSpPr/>
          <p:nvPr/>
        </p:nvSpPr>
        <p:spPr>
          <a:xfrm>
            <a:off x="7795318" y="3189798"/>
            <a:ext cx="1009454" cy="158918"/>
          </a:xfrm>
          <a:prstGeom prst="roundRect">
            <a:avLst/>
          </a:prstGeom>
          <a:noFill/>
          <a:ln>
            <a:solidFill>
              <a:srgbClr val="FF0000"/>
            </a:solidFill>
          </a:ln>
        </p:spPr>
        <p:txBody>
          <a:bodyPr lIns="68580" tIns="34290" rIns="68580" bIns="34290" anchor="ctr"/>
          <a:lstStyle/>
          <a:p>
            <a:pPr algn="ctr" defTabSz="684530"/>
            <a:r>
              <a:rPr lang="zh-CN" altLang="en-US" sz="800" dirty="0">
                <a:solidFill>
                  <a:schemeClr val="tx1">
                    <a:lumMod val="65000"/>
                    <a:lumOff val="35000"/>
                  </a:schemeClr>
                </a:solidFill>
                <a:latin typeface="+mn-ea"/>
                <a:cs typeface="微软雅黑" panose="020B0503020204020204" pitchFamily="34" charset="-122"/>
              </a:rPr>
              <a:t>电子报税</a:t>
            </a:r>
            <a:endParaRPr lang="zh-CN" altLang="en-US" sz="800" dirty="0">
              <a:solidFill>
                <a:schemeClr val="tx1">
                  <a:lumMod val="65000"/>
                  <a:lumOff val="35000"/>
                </a:schemeClr>
              </a:solidFill>
              <a:latin typeface="+mn-ea"/>
              <a:cs typeface="微软雅黑" panose="020B0503020204020204" pitchFamily="34" charset="-122"/>
            </a:endParaRPr>
          </a:p>
        </p:txBody>
      </p:sp>
      <p:sp>
        <p:nvSpPr>
          <p:cNvPr id="107" name="圆角矩形 106"/>
          <p:cNvSpPr/>
          <p:nvPr/>
        </p:nvSpPr>
        <p:spPr>
          <a:xfrm>
            <a:off x="7795318" y="3616563"/>
            <a:ext cx="1009454" cy="158918"/>
          </a:xfrm>
          <a:prstGeom prst="roundRect">
            <a:avLst/>
          </a:prstGeom>
          <a:noFill/>
          <a:ln>
            <a:solidFill>
              <a:srgbClr val="FF0000"/>
            </a:solidFill>
          </a:ln>
        </p:spPr>
        <p:txBody>
          <a:bodyPr lIns="68580" tIns="34290" rIns="68580" bIns="34290" anchor="ctr"/>
          <a:lstStyle/>
          <a:p>
            <a:pPr algn="ctr" defTabSz="684530"/>
            <a:r>
              <a:rPr lang="zh-CN" altLang="en-US" sz="800" dirty="0">
                <a:solidFill>
                  <a:schemeClr val="tx1">
                    <a:lumMod val="65000"/>
                    <a:lumOff val="35000"/>
                  </a:schemeClr>
                </a:solidFill>
                <a:latin typeface="+mn-ea"/>
                <a:cs typeface="微软雅黑" panose="020B0503020204020204" pitchFamily="34" charset="-122"/>
              </a:rPr>
              <a:t>监管报表</a:t>
            </a:r>
            <a:endParaRPr lang="zh-CN" altLang="en-US" sz="800" dirty="0">
              <a:solidFill>
                <a:schemeClr val="tx1">
                  <a:lumMod val="65000"/>
                  <a:lumOff val="35000"/>
                </a:schemeClr>
              </a:solidFill>
              <a:latin typeface="+mn-ea"/>
              <a:cs typeface="微软雅黑" panose="020B0503020204020204" pitchFamily="34" charset="-122"/>
            </a:endParaRPr>
          </a:p>
        </p:txBody>
      </p:sp>
      <p:sp>
        <p:nvSpPr>
          <p:cNvPr id="124" name="圆角矩形 123"/>
          <p:cNvSpPr/>
          <p:nvPr/>
        </p:nvSpPr>
        <p:spPr>
          <a:xfrm>
            <a:off x="2189996" y="1540839"/>
            <a:ext cx="5204167" cy="833504"/>
          </a:xfrm>
          <a:prstGeom prst="roundRect">
            <a:avLst>
              <a:gd name="adj" fmla="val 8275"/>
            </a:avLst>
          </a:prstGeom>
          <a:solidFill>
            <a:schemeClr val="bg1">
              <a:lumMod val="85000"/>
            </a:schemeClr>
          </a:solidFill>
          <a:ln w="6350" cmpd="sng">
            <a:noFill/>
          </a:ln>
        </p:spPr>
        <p:style>
          <a:lnRef idx="2">
            <a:schemeClr val="dk1"/>
          </a:lnRef>
          <a:fillRef idx="1">
            <a:schemeClr val="lt1"/>
          </a:fillRef>
          <a:effectRef idx="0">
            <a:schemeClr val="dk1"/>
          </a:effectRef>
          <a:fontRef idx="minor">
            <a:schemeClr val="dk1"/>
          </a:fontRef>
        </p:style>
        <p:txBody>
          <a:bodyPr anchor="ctr"/>
          <a:lstStyle/>
          <a:p>
            <a:pPr algn="ctr"/>
            <a:endParaRPr kumimoji="1" lang="zh-CN" altLang="en-US" sz="1350">
              <a:latin typeface="+mn-ea"/>
              <a:cs typeface="微软雅黑" panose="020B0503020204020204" pitchFamily="34" charset="-122"/>
            </a:endParaRPr>
          </a:p>
        </p:txBody>
      </p:sp>
      <p:sp>
        <p:nvSpPr>
          <p:cNvPr id="126" name="文本框 125"/>
          <p:cNvSpPr txBox="1"/>
          <p:nvPr/>
        </p:nvSpPr>
        <p:spPr>
          <a:xfrm>
            <a:off x="2244807" y="1822287"/>
            <a:ext cx="1052508" cy="438582"/>
          </a:xfrm>
          <a:prstGeom prst="rect">
            <a:avLst/>
          </a:prstGeom>
          <a:noFill/>
          <a:ln>
            <a:noFill/>
          </a:ln>
        </p:spPr>
        <p:txBody>
          <a:bodyPr wrap="square" lIns="68580" tIns="34290" rIns="68580" bIns="3429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200" dirty="0">
                <a:solidFill>
                  <a:srgbClr val="E60012"/>
                </a:solidFill>
                <a:latin typeface="+mn-ea"/>
                <a:ea typeface="+mn-ea"/>
              </a:rPr>
              <a:t>智能报账服务</a:t>
            </a:r>
            <a:endParaRPr lang="en-US" altLang="zh-CN" sz="1200" dirty="0">
              <a:solidFill>
                <a:srgbClr val="E60012"/>
              </a:solidFill>
              <a:latin typeface="+mn-ea"/>
              <a:ea typeface="+mn-ea"/>
            </a:endParaRPr>
          </a:p>
          <a:p>
            <a:r>
              <a:rPr lang="en-US" altLang="zh-CN" sz="1200" dirty="0">
                <a:solidFill>
                  <a:srgbClr val="E60012"/>
                </a:solidFill>
                <a:latin typeface="+mn-ea"/>
                <a:ea typeface="+mn-ea"/>
              </a:rPr>
              <a:t>(</a:t>
            </a:r>
            <a:r>
              <a:rPr lang="zh-CN" altLang="en-US" sz="1200" dirty="0">
                <a:solidFill>
                  <a:srgbClr val="E60012"/>
                </a:solidFill>
                <a:latin typeface="+mn-ea"/>
                <a:ea typeface="+mn-ea"/>
              </a:rPr>
              <a:t>友报账）</a:t>
            </a:r>
            <a:endParaRPr lang="en-US" altLang="zh-CN" sz="1200" dirty="0">
              <a:solidFill>
                <a:srgbClr val="E60012"/>
              </a:solidFill>
              <a:latin typeface="+mn-ea"/>
              <a:ea typeface="+mn-ea"/>
            </a:endParaRPr>
          </a:p>
        </p:txBody>
      </p:sp>
      <p:sp>
        <p:nvSpPr>
          <p:cNvPr id="139" name="圆角矩形 138"/>
          <p:cNvSpPr/>
          <p:nvPr/>
        </p:nvSpPr>
        <p:spPr>
          <a:xfrm>
            <a:off x="7667129" y="1566222"/>
            <a:ext cx="1269975" cy="1284194"/>
          </a:xfrm>
          <a:prstGeom prst="roundRect">
            <a:avLst>
              <a:gd name="adj" fmla="val 5805"/>
            </a:avLst>
          </a:prstGeom>
          <a:noFill/>
          <a:ln w="6350" cmpd="sng">
            <a:solidFill>
              <a:srgbClr val="A6A6A6"/>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sz="1350">
              <a:latin typeface="+mn-ea"/>
              <a:cs typeface="微软雅黑" panose="020B0503020204020204" pitchFamily="34" charset="-122"/>
            </a:endParaRPr>
          </a:p>
        </p:txBody>
      </p:sp>
      <p:sp>
        <p:nvSpPr>
          <p:cNvPr id="143" name="文本框 142"/>
          <p:cNvSpPr txBox="1"/>
          <p:nvPr/>
        </p:nvSpPr>
        <p:spPr>
          <a:xfrm>
            <a:off x="7728686" y="1594280"/>
            <a:ext cx="1165684" cy="223138"/>
          </a:xfrm>
          <a:prstGeom prst="rect">
            <a:avLst/>
          </a:prstGeom>
          <a:noFill/>
        </p:spPr>
        <p:txBody>
          <a:bodyPr wrap="square" lIns="68580" tIns="34290" rIns="68580" bIns="34290" rtlCol="0">
            <a:spAutoFit/>
          </a:bodyPr>
          <a:lstStyle>
            <a:defPPr>
              <a:defRPr lang="zh-CN"/>
            </a:defPPr>
            <a:lvl1pPr algn="ctr">
              <a:defRPr sz="1600" b="1">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000" dirty="0">
                <a:solidFill>
                  <a:schemeClr val="tx1">
                    <a:lumMod val="65000"/>
                    <a:lumOff val="35000"/>
                  </a:schemeClr>
                </a:solidFill>
                <a:latin typeface="+mn-ea"/>
                <a:ea typeface="+mn-ea"/>
              </a:rPr>
              <a:t>税务</a:t>
            </a:r>
            <a:r>
              <a:rPr lang="en-US" altLang="zh-CN" sz="1000" dirty="0">
                <a:solidFill>
                  <a:schemeClr val="tx1">
                    <a:lumMod val="65000"/>
                    <a:lumOff val="35000"/>
                  </a:schemeClr>
                </a:solidFill>
                <a:latin typeface="+mn-ea"/>
                <a:ea typeface="+mn-ea"/>
              </a:rPr>
              <a:t>&amp;</a:t>
            </a:r>
            <a:r>
              <a:rPr lang="zh-CN" altLang="en-US" sz="1000" dirty="0">
                <a:solidFill>
                  <a:schemeClr val="tx1">
                    <a:lumMod val="65000"/>
                    <a:lumOff val="35000"/>
                  </a:schemeClr>
                </a:solidFill>
                <a:latin typeface="+mn-ea"/>
                <a:ea typeface="+mn-ea"/>
              </a:rPr>
              <a:t>金融</a:t>
            </a:r>
            <a:endParaRPr lang="zh-CN" altLang="en-US" sz="1000" dirty="0">
              <a:solidFill>
                <a:schemeClr val="tx1">
                  <a:lumMod val="65000"/>
                  <a:lumOff val="35000"/>
                </a:schemeClr>
              </a:solidFill>
              <a:latin typeface="+mn-ea"/>
              <a:ea typeface="+mn-ea"/>
            </a:endParaRPr>
          </a:p>
        </p:txBody>
      </p:sp>
      <p:sp>
        <p:nvSpPr>
          <p:cNvPr id="191" name="文本框 190"/>
          <p:cNvSpPr txBox="1"/>
          <p:nvPr/>
        </p:nvSpPr>
        <p:spPr>
          <a:xfrm>
            <a:off x="7707678" y="3781316"/>
            <a:ext cx="1165684" cy="223138"/>
          </a:xfrm>
          <a:prstGeom prst="rect">
            <a:avLst/>
          </a:prstGeom>
          <a:noFill/>
        </p:spPr>
        <p:txBody>
          <a:bodyPr wrap="square" lIns="68580" tIns="34290" rIns="68580" bIns="34290" rtlCol="0">
            <a:spAutoFit/>
          </a:bodyPr>
          <a:lstStyle/>
          <a:p>
            <a:pPr algn="ctr"/>
            <a:r>
              <a:rPr lang="zh-CN" altLang="en-US" sz="1000" b="1" dirty="0">
                <a:solidFill>
                  <a:schemeClr val="tx1">
                    <a:lumMod val="65000"/>
                    <a:lumOff val="35000"/>
                  </a:schemeClr>
                </a:solidFill>
                <a:latin typeface="+mn-ea"/>
                <a:cs typeface="微软雅黑" panose="020B0503020204020204" pitchFamily="34" charset="-122"/>
              </a:rPr>
              <a:t>金融机构</a:t>
            </a:r>
            <a:endParaRPr lang="zh-CN" altLang="en-US" sz="1000" b="1" dirty="0">
              <a:solidFill>
                <a:schemeClr val="tx1">
                  <a:lumMod val="65000"/>
                  <a:lumOff val="35000"/>
                </a:schemeClr>
              </a:solidFill>
              <a:latin typeface="+mn-ea"/>
              <a:cs typeface="微软雅黑" panose="020B0503020204020204" pitchFamily="34" charset="-122"/>
            </a:endParaRPr>
          </a:p>
        </p:txBody>
      </p:sp>
      <p:sp>
        <p:nvSpPr>
          <p:cNvPr id="192" name="圆角矩形 191"/>
          <p:cNvSpPr/>
          <p:nvPr/>
        </p:nvSpPr>
        <p:spPr>
          <a:xfrm>
            <a:off x="7793161" y="4002596"/>
            <a:ext cx="1009454" cy="158918"/>
          </a:xfrm>
          <a:prstGeom prst="roundRect">
            <a:avLst/>
          </a:prstGeom>
          <a:noFill/>
          <a:ln>
            <a:solidFill>
              <a:srgbClr val="FF0000"/>
            </a:solidFill>
          </a:ln>
        </p:spPr>
        <p:txBody>
          <a:bodyPr lIns="68580" tIns="34290" rIns="68580" bIns="34290" anchor="ctr"/>
          <a:lstStyle/>
          <a:p>
            <a:pPr algn="ctr" defTabSz="684530"/>
            <a:r>
              <a:rPr lang="zh-CN" altLang="en-US" sz="800" dirty="0">
                <a:solidFill>
                  <a:schemeClr val="tx1">
                    <a:lumMod val="65000"/>
                    <a:lumOff val="35000"/>
                  </a:schemeClr>
                </a:solidFill>
                <a:latin typeface="+mn-ea"/>
                <a:cs typeface="微软雅黑" panose="020B0503020204020204" pitchFamily="34" charset="-122"/>
              </a:rPr>
              <a:t>金融服务</a:t>
            </a:r>
            <a:endParaRPr lang="zh-CN" altLang="en-US" sz="800" dirty="0">
              <a:solidFill>
                <a:schemeClr val="tx1">
                  <a:lumMod val="65000"/>
                  <a:lumOff val="35000"/>
                </a:schemeClr>
              </a:solidFill>
              <a:latin typeface="+mn-ea"/>
              <a:cs typeface="微软雅黑" panose="020B0503020204020204" pitchFamily="34" charset="-122"/>
            </a:endParaRPr>
          </a:p>
        </p:txBody>
      </p:sp>
      <p:sp>
        <p:nvSpPr>
          <p:cNvPr id="223" name="圆角矩形 222"/>
          <p:cNvSpPr/>
          <p:nvPr/>
        </p:nvSpPr>
        <p:spPr>
          <a:xfrm>
            <a:off x="3419355" y="1675912"/>
            <a:ext cx="486810" cy="283565"/>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dirty="0">
                <a:solidFill>
                  <a:schemeClr val="tx1"/>
                </a:solidFill>
                <a:latin typeface="+mn-ea"/>
                <a:cs typeface="微软雅黑" panose="020B0503020204020204" pitchFamily="34" charset="-122"/>
              </a:rPr>
              <a:t>申请</a:t>
            </a:r>
            <a:endParaRPr lang="zh-CN" altLang="en-US" sz="900" dirty="0">
              <a:solidFill>
                <a:schemeClr val="tx1"/>
              </a:solidFill>
              <a:latin typeface="+mn-ea"/>
              <a:cs typeface="微软雅黑" panose="020B0503020204020204" pitchFamily="34" charset="-122"/>
            </a:endParaRPr>
          </a:p>
        </p:txBody>
      </p:sp>
      <p:sp>
        <p:nvSpPr>
          <p:cNvPr id="224" name="圆角矩形 223"/>
          <p:cNvSpPr/>
          <p:nvPr/>
        </p:nvSpPr>
        <p:spPr>
          <a:xfrm>
            <a:off x="3971479" y="1668461"/>
            <a:ext cx="486810" cy="283565"/>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dirty="0">
                <a:solidFill>
                  <a:schemeClr val="tx1"/>
                </a:solidFill>
                <a:latin typeface="+mn-ea"/>
                <a:cs typeface="微软雅黑" panose="020B0503020204020204" pitchFamily="34" charset="-122"/>
              </a:rPr>
              <a:t>交易</a:t>
            </a:r>
            <a:endParaRPr lang="zh-CN" altLang="en-US" sz="900" dirty="0">
              <a:solidFill>
                <a:schemeClr val="tx1"/>
              </a:solidFill>
              <a:latin typeface="+mn-ea"/>
              <a:cs typeface="微软雅黑" panose="020B0503020204020204" pitchFamily="34" charset="-122"/>
            </a:endParaRPr>
          </a:p>
        </p:txBody>
      </p:sp>
      <p:sp>
        <p:nvSpPr>
          <p:cNvPr id="225" name="圆角矩形 224"/>
          <p:cNvSpPr/>
          <p:nvPr/>
        </p:nvSpPr>
        <p:spPr>
          <a:xfrm>
            <a:off x="4508696" y="1675911"/>
            <a:ext cx="486810" cy="283565"/>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dirty="0">
                <a:solidFill>
                  <a:schemeClr val="tx1"/>
                </a:solidFill>
                <a:latin typeface="+mn-ea"/>
                <a:cs typeface="微软雅黑" panose="020B0503020204020204" pitchFamily="34" charset="-122"/>
              </a:rPr>
              <a:t>记事</a:t>
            </a:r>
            <a:endParaRPr lang="zh-CN" altLang="en-US" sz="900" dirty="0">
              <a:solidFill>
                <a:schemeClr val="tx1"/>
              </a:solidFill>
              <a:latin typeface="+mn-ea"/>
              <a:cs typeface="微软雅黑" panose="020B0503020204020204" pitchFamily="34" charset="-122"/>
            </a:endParaRPr>
          </a:p>
        </p:txBody>
      </p:sp>
      <p:sp>
        <p:nvSpPr>
          <p:cNvPr id="226" name="圆角矩形 225"/>
          <p:cNvSpPr/>
          <p:nvPr/>
        </p:nvSpPr>
        <p:spPr>
          <a:xfrm>
            <a:off x="5058676" y="1668461"/>
            <a:ext cx="486810" cy="283565"/>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dirty="0">
                <a:solidFill>
                  <a:schemeClr val="tx1"/>
                </a:solidFill>
                <a:latin typeface="+mn-ea"/>
                <a:cs typeface="微软雅黑" panose="020B0503020204020204" pitchFamily="34" charset="-122"/>
              </a:rPr>
              <a:t>报账</a:t>
            </a:r>
            <a:endParaRPr lang="zh-CN" altLang="en-US" sz="900" dirty="0">
              <a:solidFill>
                <a:schemeClr val="tx1"/>
              </a:solidFill>
              <a:latin typeface="+mn-ea"/>
              <a:cs typeface="微软雅黑" panose="020B0503020204020204" pitchFamily="34" charset="-122"/>
            </a:endParaRPr>
          </a:p>
        </p:txBody>
      </p:sp>
      <p:sp>
        <p:nvSpPr>
          <p:cNvPr id="227" name="圆角矩形 226"/>
          <p:cNvSpPr/>
          <p:nvPr/>
        </p:nvSpPr>
        <p:spPr>
          <a:xfrm>
            <a:off x="5608652" y="1675910"/>
            <a:ext cx="486810" cy="283565"/>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dirty="0">
                <a:solidFill>
                  <a:schemeClr val="tx1"/>
                </a:solidFill>
                <a:latin typeface="+mn-ea"/>
                <a:cs typeface="微软雅黑" panose="020B0503020204020204" pitchFamily="34" charset="-122"/>
              </a:rPr>
              <a:t>审批</a:t>
            </a:r>
            <a:endParaRPr lang="zh-CN" altLang="en-US" sz="900" dirty="0">
              <a:solidFill>
                <a:schemeClr val="tx1"/>
              </a:solidFill>
              <a:latin typeface="+mn-ea"/>
              <a:cs typeface="微软雅黑" panose="020B0503020204020204" pitchFamily="34" charset="-122"/>
            </a:endParaRPr>
          </a:p>
        </p:txBody>
      </p:sp>
      <p:sp>
        <p:nvSpPr>
          <p:cNvPr id="228" name="圆角矩形 227"/>
          <p:cNvSpPr/>
          <p:nvPr/>
        </p:nvSpPr>
        <p:spPr>
          <a:xfrm>
            <a:off x="6171290" y="1668461"/>
            <a:ext cx="486810" cy="283565"/>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dirty="0">
                <a:solidFill>
                  <a:schemeClr val="tx1"/>
                </a:solidFill>
                <a:latin typeface="+mn-ea"/>
                <a:cs typeface="微软雅黑" panose="020B0503020204020204" pitchFamily="34" charset="-122"/>
              </a:rPr>
              <a:t>支付</a:t>
            </a:r>
            <a:endParaRPr lang="zh-CN" altLang="en-US" sz="900" dirty="0">
              <a:solidFill>
                <a:schemeClr val="tx1"/>
              </a:solidFill>
              <a:latin typeface="+mn-ea"/>
              <a:cs typeface="微软雅黑" panose="020B0503020204020204" pitchFamily="34" charset="-122"/>
            </a:endParaRPr>
          </a:p>
        </p:txBody>
      </p:sp>
      <p:sp>
        <p:nvSpPr>
          <p:cNvPr id="229" name="圆角矩形 228"/>
          <p:cNvSpPr/>
          <p:nvPr/>
        </p:nvSpPr>
        <p:spPr>
          <a:xfrm>
            <a:off x="6728809" y="1675910"/>
            <a:ext cx="486810" cy="283565"/>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dirty="0">
                <a:solidFill>
                  <a:schemeClr val="tx1"/>
                </a:solidFill>
                <a:latin typeface="+mn-ea"/>
                <a:cs typeface="微软雅黑" panose="020B0503020204020204" pitchFamily="34" charset="-122"/>
              </a:rPr>
              <a:t>分析</a:t>
            </a:r>
            <a:endParaRPr lang="zh-CN" altLang="en-US" sz="900" dirty="0">
              <a:solidFill>
                <a:schemeClr val="tx1"/>
              </a:solidFill>
              <a:latin typeface="+mn-ea"/>
              <a:cs typeface="微软雅黑" panose="020B0503020204020204" pitchFamily="34" charset="-122"/>
            </a:endParaRPr>
          </a:p>
        </p:txBody>
      </p:sp>
      <p:sp>
        <p:nvSpPr>
          <p:cNvPr id="233" name="圆角矩形 232"/>
          <p:cNvSpPr/>
          <p:nvPr/>
        </p:nvSpPr>
        <p:spPr>
          <a:xfrm>
            <a:off x="3398312" y="2513211"/>
            <a:ext cx="3813353" cy="258926"/>
          </a:xfrm>
          <a:prstGeom prst="roundRect">
            <a:avLst>
              <a:gd name="adj" fmla="val 10929"/>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b="1" dirty="0">
                <a:solidFill>
                  <a:schemeClr val="tx1">
                    <a:lumMod val="75000"/>
                    <a:lumOff val="25000"/>
                  </a:schemeClr>
                </a:solidFill>
                <a:latin typeface="+mn-ea"/>
                <a:cs typeface="微软雅黑" panose="020B0503020204020204" pitchFamily="34" charset="-122"/>
              </a:rPr>
              <a:t>事项库</a:t>
            </a:r>
            <a:endParaRPr lang="zh-CN" altLang="en-US" sz="900" b="1" dirty="0">
              <a:solidFill>
                <a:schemeClr val="tx1">
                  <a:lumMod val="75000"/>
                  <a:lumOff val="25000"/>
                </a:schemeClr>
              </a:solidFill>
              <a:latin typeface="+mn-ea"/>
              <a:cs typeface="微软雅黑" panose="020B0503020204020204" pitchFamily="34" charset="-122"/>
            </a:endParaRPr>
          </a:p>
        </p:txBody>
      </p:sp>
      <p:sp>
        <p:nvSpPr>
          <p:cNvPr id="100" name="圆角矩形 99"/>
          <p:cNvSpPr/>
          <p:nvPr/>
        </p:nvSpPr>
        <p:spPr>
          <a:xfrm>
            <a:off x="7667129" y="2987729"/>
            <a:ext cx="1269975" cy="1284274"/>
          </a:xfrm>
          <a:prstGeom prst="roundRect">
            <a:avLst>
              <a:gd name="adj" fmla="val 5805"/>
            </a:avLst>
          </a:prstGeom>
          <a:noFill/>
          <a:ln w="6350" cmpd="sng">
            <a:solidFill>
              <a:srgbClr val="A6A6A6"/>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sz="1350">
              <a:latin typeface="+mn-ea"/>
              <a:cs typeface="微软雅黑" panose="020B0503020204020204" pitchFamily="34" charset="-122"/>
            </a:endParaRPr>
          </a:p>
        </p:txBody>
      </p:sp>
      <p:pic>
        <p:nvPicPr>
          <p:cNvPr id="101" name="图片 100" descr="5784578453.png"/>
          <p:cNvPicPr>
            <a:picLocks noChangeAspect="1"/>
          </p:cNvPicPr>
          <p:nvPr/>
        </p:nvPicPr>
        <p:blipFill>
          <a:blip r:embed="rId1" cstate="screen"/>
          <a:srcRect/>
          <a:stretch>
            <a:fillRect/>
          </a:stretch>
        </p:blipFill>
        <p:spPr bwMode="auto">
          <a:xfrm rot="5400000">
            <a:off x="7343461" y="3299452"/>
            <a:ext cx="327996" cy="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图片 113" descr="5784578453.png"/>
          <p:cNvPicPr>
            <a:picLocks noChangeAspect="1"/>
          </p:cNvPicPr>
          <p:nvPr/>
        </p:nvPicPr>
        <p:blipFill>
          <a:blip r:embed="rId1" cstate="screen"/>
          <a:srcRect/>
          <a:stretch>
            <a:fillRect/>
          </a:stretch>
        </p:blipFill>
        <p:spPr bwMode="auto">
          <a:xfrm rot="16200000">
            <a:off x="7360382" y="1819927"/>
            <a:ext cx="327996" cy="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图片 116" descr="5784578453.png"/>
          <p:cNvPicPr>
            <a:picLocks noChangeAspect="1"/>
          </p:cNvPicPr>
          <p:nvPr/>
        </p:nvPicPr>
        <p:blipFill>
          <a:blip r:embed="rId1" cstate="screen"/>
          <a:srcRect/>
          <a:stretch>
            <a:fillRect/>
          </a:stretch>
        </p:blipFill>
        <p:spPr bwMode="auto">
          <a:xfrm rot="16200000">
            <a:off x="7352426" y="2461394"/>
            <a:ext cx="327996" cy="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圆角矩形 124"/>
          <p:cNvSpPr/>
          <p:nvPr/>
        </p:nvSpPr>
        <p:spPr>
          <a:xfrm>
            <a:off x="2198312" y="1043998"/>
            <a:ext cx="1000168" cy="305437"/>
          </a:xfrm>
          <a:prstGeom prst="roundRect">
            <a:avLst/>
          </a:prstGeom>
          <a:gradFill flip="none" rotWithShape="1">
            <a:gsLst>
              <a:gs pos="0">
                <a:srgbClr val="FD4B26"/>
              </a:gs>
              <a:gs pos="100000">
                <a:srgbClr val="DB3364"/>
              </a:gs>
              <a:gs pos="50000">
                <a:srgbClr val="E73D26"/>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a:r>
              <a:rPr lang="zh-CN" altLang="en-US" sz="1200" dirty="0">
                <a:solidFill>
                  <a:schemeClr val="bg1"/>
                </a:solidFill>
                <a:latin typeface="+mn-ea"/>
                <a:cs typeface="微软雅黑" panose="020B0503020204020204" pitchFamily="34" charset="-122"/>
              </a:rPr>
              <a:t>企业全员</a:t>
            </a:r>
            <a:endParaRPr lang="zh-CN" altLang="en-US" sz="1200" dirty="0">
              <a:solidFill>
                <a:schemeClr val="bg1"/>
              </a:solidFill>
              <a:latin typeface="+mn-ea"/>
              <a:cs typeface="微软雅黑" panose="020B0503020204020204" pitchFamily="34" charset="-122"/>
            </a:endParaRPr>
          </a:p>
        </p:txBody>
      </p:sp>
      <p:sp>
        <p:nvSpPr>
          <p:cNvPr id="128" name="圆角矩形 127"/>
          <p:cNvSpPr/>
          <p:nvPr/>
        </p:nvSpPr>
        <p:spPr>
          <a:xfrm>
            <a:off x="4260987" y="1043998"/>
            <a:ext cx="1000168" cy="305437"/>
          </a:xfrm>
          <a:prstGeom prst="roundRect">
            <a:avLst/>
          </a:prstGeom>
          <a:gradFill flip="none" rotWithShape="1">
            <a:gsLst>
              <a:gs pos="0">
                <a:srgbClr val="FD4B26"/>
              </a:gs>
              <a:gs pos="100000">
                <a:srgbClr val="DB3364"/>
              </a:gs>
              <a:gs pos="50000">
                <a:srgbClr val="E73D26"/>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a:r>
              <a:rPr lang="zh-CN" altLang="en-US" sz="1200" dirty="0">
                <a:solidFill>
                  <a:schemeClr val="bg1"/>
                </a:solidFill>
                <a:latin typeface="+mn-ea"/>
                <a:cs typeface="微软雅黑" panose="020B0503020204020204" pitchFamily="34" charset="-122"/>
              </a:rPr>
              <a:t>产业链伙伴</a:t>
            </a:r>
            <a:endParaRPr lang="zh-CN" altLang="en-US" sz="1200" dirty="0">
              <a:solidFill>
                <a:schemeClr val="bg1"/>
              </a:solidFill>
              <a:latin typeface="+mn-ea"/>
              <a:cs typeface="微软雅黑" panose="020B0503020204020204" pitchFamily="34" charset="-122"/>
            </a:endParaRPr>
          </a:p>
        </p:txBody>
      </p:sp>
      <p:sp>
        <p:nvSpPr>
          <p:cNvPr id="129" name="圆角矩形 128"/>
          <p:cNvSpPr/>
          <p:nvPr/>
        </p:nvSpPr>
        <p:spPr>
          <a:xfrm>
            <a:off x="6402540" y="1043998"/>
            <a:ext cx="1000168" cy="305437"/>
          </a:xfrm>
          <a:prstGeom prst="roundRect">
            <a:avLst/>
          </a:prstGeom>
          <a:gradFill flip="none" rotWithShape="1">
            <a:gsLst>
              <a:gs pos="0">
                <a:srgbClr val="FD4B26"/>
              </a:gs>
              <a:gs pos="100000">
                <a:srgbClr val="DB3364"/>
              </a:gs>
              <a:gs pos="50000">
                <a:srgbClr val="E73D26"/>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a:r>
              <a:rPr lang="zh-CN" altLang="en-US" sz="1200" dirty="0">
                <a:solidFill>
                  <a:schemeClr val="bg1"/>
                </a:solidFill>
                <a:latin typeface="+mn-ea"/>
                <a:cs typeface="微软雅黑" panose="020B0503020204020204" pitchFamily="34" charset="-122"/>
              </a:rPr>
              <a:t>社会化用户</a:t>
            </a:r>
            <a:endParaRPr lang="zh-CN" altLang="en-US" sz="1200" dirty="0">
              <a:solidFill>
                <a:schemeClr val="bg1"/>
              </a:solidFill>
              <a:latin typeface="+mn-ea"/>
              <a:cs typeface="微软雅黑" panose="020B0503020204020204" pitchFamily="34" charset="-122"/>
            </a:endParaRPr>
          </a:p>
        </p:txBody>
      </p:sp>
      <p:cxnSp>
        <p:nvCxnSpPr>
          <p:cNvPr id="131" name="直线连接符 130"/>
          <p:cNvCxnSpPr/>
          <p:nvPr/>
        </p:nvCxnSpPr>
        <p:spPr>
          <a:xfrm>
            <a:off x="3340460" y="1114997"/>
            <a:ext cx="796674" cy="141998"/>
          </a:xfrm>
          <a:prstGeom prst="line">
            <a:avLst/>
          </a:prstGeom>
          <a:ln>
            <a:solidFill>
              <a:srgbClr val="FF6600"/>
            </a:solidFill>
            <a:headEnd type="oval"/>
            <a:tailEnd type="oval"/>
          </a:ln>
        </p:spPr>
        <p:style>
          <a:lnRef idx="1">
            <a:schemeClr val="dk1"/>
          </a:lnRef>
          <a:fillRef idx="0">
            <a:schemeClr val="dk1"/>
          </a:fillRef>
          <a:effectRef idx="0">
            <a:schemeClr val="dk1"/>
          </a:effectRef>
          <a:fontRef idx="minor">
            <a:schemeClr val="tx1"/>
          </a:fontRef>
        </p:style>
      </p:cxnSp>
      <p:cxnSp>
        <p:nvCxnSpPr>
          <p:cNvPr id="132" name="直线连接符 131"/>
          <p:cNvCxnSpPr/>
          <p:nvPr/>
        </p:nvCxnSpPr>
        <p:spPr>
          <a:xfrm>
            <a:off x="5430742" y="1114997"/>
            <a:ext cx="796674" cy="141998"/>
          </a:xfrm>
          <a:prstGeom prst="line">
            <a:avLst/>
          </a:prstGeom>
          <a:ln>
            <a:solidFill>
              <a:srgbClr val="FF6600"/>
            </a:solidFill>
            <a:headEnd type="oval"/>
            <a:tailEnd type="oval"/>
          </a:ln>
        </p:spPr>
        <p:style>
          <a:lnRef idx="1">
            <a:schemeClr val="dk1"/>
          </a:lnRef>
          <a:fillRef idx="0">
            <a:schemeClr val="dk1"/>
          </a:fillRef>
          <a:effectRef idx="0">
            <a:schemeClr val="dk1"/>
          </a:effectRef>
          <a:fontRef idx="minor">
            <a:schemeClr val="tx1"/>
          </a:fontRef>
        </p:style>
      </p:cxnSp>
      <p:sp>
        <p:nvSpPr>
          <p:cNvPr id="175" name="文本框 174"/>
          <p:cNvSpPr txBox="1"/>
          <p:nvPr/>
        </p:nvSpPr>
        <p:spPr>
          <a:xfrm>
            <a:off x="-685800" y="2918011"/>
            <a:ext cx="184731" cy="300082"/>
          </a:xfrm>
          <a:prstGeom prst="rect">
            <a:avLst/>
          </a:prstGeom>
          <a:noFill/>
        </p:spPr>
        <p:txBody>
          <a:bodyPr wrap="none" rtlCol="0">
            <a:spAutoFit/>
          </a:bodyPr>
          <a:lstStyle/>
          <a:p>
            <a:endParaRPr kumimoji="1" lang="zh-CN" altLang="en-US" sz="1350" dirty="0">
              <a:latin typeface="+mn-ea"/>
            </a:endParaRPr>
          </a:p>
        </p:txBody>
      </p:sp>
      <p:sp>
        <p:nvSpPr>
          <p:cNvPr id="199" name="圆角矩形 198"/>
          <p:cNvSpPr/>
          <p:nvPr/>
        </p:nvSpPr>
        <p:spPr>
          <a:xfrm>
            <a:off x="2209266" y="4049680"/>
            <a:ext cx="5204167" cy="425736"/>
          </a:xfrm>
          <a:prstGeom prst="roundRect">
            <a:avLst>
              <a:gd name="adj" fmla="val 8274"/>
            </a:avLst>
          </a:prstGeom>
          <a:solidFill>
            <a:schemeClr val="bg1">
              <a:lumMod val="85000"/>
            </a:schemeClr>
          </a:solidFill>
          <a:ln w="6350" cmpd="sng">
            <a:no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sz="1350">
              <a:latin typeface="+mn-ea"/>
              <a:cs typeface="微软雅黑" panose="020B0503020204020204" pitchFamily="34" charset="-122"/>
            </a:endParaRPr>
          </a:p>
        </p:txBody>
      </p:sp>
      <p:sp>
        <p:nvSpPr>
          <p:cNvPr id="200" name="圆角矩形 199"/>
          <p:cNvSpPr/>
          <p:nvPr/>
        </p:nvSpPr>
        <p:spPr>
          <a:xfrm>
            <a:off x="2202540" y="4615317"/>
            <a:ext cx="5204167" cy="404705"/>
          </a:xfrm>
          <a:prstGeom prst="roundRect">
            <a:avLst>
              <a:gd name="adj" fmla="val 8274"/>
            </a:avLst>
          </a:prstGeom>
          <a:solidFill>
            <a:schemeClr val="bg1">
              <a:lumMod val="85000"/>
            </a:schemeClr>
          </a:solidFill>
          <a:ln w="6350" cmpd="sng">
            <a:no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sz="1350">
              <a:latin typeface="+mn-ea"/>
              <a:cs typeface="微软雅黑" panose="020B0503020204020204" pitchFamily="34" charset="-122"/>
            </a:endParaRPr>
          </a:p>
        </p:txBody>
      </p:sp>
      <p:sp>
        <p:nvSpPr>
          <p:cNvPr id="201" name="文本框 200"/>
          <p:cNvSpPr txBox="1"/>
          <p:nvPr/>
        </p:nvSpPr>
        <p:spPr>
          <a:xfrm>
            <a:off x="2215783" y="4677876"/>
            <a:ext cx="1068512" cy="253916"/>
          </a:xfrm>
          <a:prstGeom prst="rect">
            <a:avLst/>
          </a:prstGeom>
          <a:noFill/>
          <a:ln>
            <a:noFill/>
          </a:ln>
        </p:spPr>
        <p:txBody>
          <a:bodyPr wrap="square" lIns="68580" tIns="34290" rIns="68580" bIns="34290" rtlCol="0">
            <a:spAutoFit/>
          </a:bodyPr>
          <a:lstStyle>
            <a:defPPr>
              <a:defRPr lang="zh-CN"/>
            </a:defPPr>
            <a:lvl1pPr algn="ctr">
              <a:defRPr sz="1600" b="1">
                <a:solidFill>
                  <a:srgbClr val="E60012"/>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200" dirty="0">
                <a:latin typeface="+mn-ea"/>
                <a:ea typeface="+mn-ea"/>
              </a:rPr>
              <a:t>财务基础服务</a:t>
            </a:r>
            <a:endParaRPr lang="zh-CN" altLang="en-US" sz="1200" dirty="0">
              <a:latin typeface="+mn-ea"/>
              <a:ea typeface="+mn-ea"/>
            </a:endParaRPr>
          </a:p>
        </p:txBody>
      </p:sp>
      <p:sp>
        <p:nvSpPr>
          <p:cNvPr id="202" name="圆角矩形 201"/>
          <p:cNvSpPr/>
          <p:nvPr/>
        </p:nvSpPr>
        <p:spPr>
          <a:xfrm>
            <a:off x="3407166" y="4657062"/>
            <a:ext cx="1126172" cy="300434"/>
          </a:xfrm>
          <a:prstGeom prst="roundRect">
            <a:avLst>
              <a:gd name="adj" fmla="val 10929"/>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dirty="0">
                <a:solidFill>
                  <a:schemeClr val="tx1">
                    <a:lumMod val="75000"/>
                    <a:lumOff val="25000"/>
                  </a:schemeClr>
                </a:solidFill>
                <a:latin typeface="+mn-ea"/>
                <a:cs typeface="微软雅黑" panose="020B0503020204020204" pitchFamily="34" charset="-122"/>
              </a:rPr>
              <a:t>智能会计平台</a:t>
            </a:r>
            <a:endParaRPr lang="zh-CN" altLang="en-US" sz="900" dirty="0">
              <a:solidFill>
                <a:schemeClr val="tx1">
                  <a:lumMod val="75000"/>
                  <a:lumOff val="25000"/>
                </a:schemeClr>
              </a:solidFill>
              <a:latin typeface="+mn-ea"/>
              <a:cs typeface="微软雅黑" panose="020B0503020204020204" pitchFamily="34" charset="-122"/>
            </a:endParaRPr>
          </a:p>
        </p:txBody>
      </p:sp>
      <p:sp>
        <p:nvSpPr>
          <p:cNvPr id="203" name="圆角矩形 202"/>
          <p:cNvSpPr/>
          <p:nvPr/>
        </p:nvSpPr>
        <p:spPr>
          <a:xfrm>
            <a:off x="4706514" y="4657062"/>
            <a:ext cx="1241918" cy="300434"/>
          </a:xfrm>
          <a:prstGeom prst="roundRect">
            <a:avLst>
              <a:gd name="adj" fmla="val 10929"/>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dirty="0">
                <a:solidFill>
                  <a:schemeClr val="tx1">
                    <a:lumMod val="75000"/>
                    <a:lumOff val="25000"/>
                  </a:schemeClr>
                </a:solidFill>
                <a:latin typeface="+mn-ea"/>
                <a:cs typeface="微软雅黑" panose="020B0503020204020204" pitchFamily="34" charset="-122"/>
              </a:rPr>
              <a:t>智能财务机器人</a:t>
            </a:r>
            <a:endParaRPr lang="zh-CN" altLang="en-US" sz="900" dirty="0">
              <a:solidFill>
                <a:schemeClr val="tx1">
                  <a:lumMod val="75000"/>
                  <a:lumOff val="25000"/>
                </a:schemeClr>
              </a:solidFill>
              <a:latin typeface="+mn-ea"/>
              <a:cs typeface="微软雅黑" panose="020B0503020204020204" pitchFamily="34" charset="-122"/>
            </a:endParaRPr>
          </a:p>
        </p:txBody>
      </p:sp>
      <p:sp>
        <p:nvSpPr>
          <p:cNvPr id="204" name="圆角矩形 203"/>
          <p:cNvSpPr/>
          <p:nvPr/>
        </p:nvSpPr>
        <p:spPr>
          <a:xfrm>
            <a:off x="6108804" y="4650843"/>
            <a:ext cx="1129670" cy="300434"/>
          </a:xfrm>
          <a:prstGeom prst="roundRect">
            <a:avLst>
              <a:gd name="adj" fmla="val 10929"/>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dirty="0">
                <a:solidFill>
                  <a:schemeClr val="tx1">
                    <a:lumMod val="75000"/>
                    <a:lumOff val="25000"/>
                  </a:schemeClr>
                </a:solidFill>
                <a:latin typeface="+mn-ea"/>
                <a:cs typeface="微软雅黑" panose="020B0503020204020204" pitchFamily="34" charset="-122"/>
              </a:rPr>
              <a:t>数据服务平台</a:t>
            </a:r>
            <a:endParaRPr lang="zh-CN" altLang="en-US" sz="900" dirty="0">
              <a:solidFill>
                <a:schemeClr val="tx1">
                  <a:lumMod val="75000"/>
                  <a:lumOff val="25000"/>
                </a:schemeClr>
              </a:solidFill>
              <a:latin typeface="+mn-ea"/>
              <a:cs typeface="微软雅黑" panose="020B0503020204020204" pitchFamily="34" charset="-122"/>
            </a:endParaRPr>
          </a:p>
        </p:txBody>
      </p:sp>
      <p:sp>
        <p:nvSpPr>
          <p:cNvPr id="206" name="圆角矩形 205"/>
          <p:cNvSpPr/>
          <p:nvPr/>
        </p:nvSpPr>
        <p:spPr>
          <a:xfrm>
            <a:off x="3406975" y="4133349"/>
            <a:ext cx="1568865" cy="300434"/>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dirty="0">
                <a:solidFill>
                  <a:schemeClr val="tx1"/>
                </a:solidFill>
                <a:latin typeface="+mn-ea"/>
                <a:cs typeface="微软雅黑" panose="020B0503020204020204" pitchFamily="34" charset="-122"/>
              </a:rPr>
              <a:t>智能影像服务</a:t>
            </a:r>
            <a:endParaRPr lang="zh-CN" altLang="en-US" sz="900" dirty="0">
              <a:solidFill>
                <a:schemeClr val="tx1"/>
              </a:solidFill>
              <a:latin typeface="+mn-ea"/>
              <a:cs typeface="微软雅黑" panose="020B0503020204020204" pitchFamily="34" charset="-122"/>
            </a:endParaRPr>
          </a:p>
        </p:txBody>
      </p:sp>
      <p:sp>
        <p:nvSpPr>
          <p:cNvPr id="207" name="圆角矩形 206"/>
          <p:cNvSpPr/>
          <p:nvPr/>
        </p:nvSpPr>
        <p:spPr>
          <a:xfrm>
            <a:off x="5647970" y="4129226"/>
            <a:ext cx="1568865" cy="300434"/>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dirty="0">
                <a:solidFill>
                  <a:schemeClr val="tx1"/>
                </a:solidFill>
                <a:latin typeface="+mn-ea"/>
                <a:cs typeface="微软雅黑" panose="020B0503020204020204" pitchFamily="34" charset="-122"/>
              </a:rPr>
              <a:t>电子会计档案</a:t>
            </a:r>
            <a:endParaRPr lang="zh-CN" altLang="en-US" sz="900" dirty="0">
              <a:solidFill>
                <a:schemeClr val="tx1"/>
              </a:solidFill>
              <a:latin typeface="+mn-ea"/>
              <a:cs typeface="微软雅黑" panose="020B0503020204020204" pitchFamily="34" charset="-122"/>
            </a:endParaRPr>
          </a:p>
        </p:txBody>
      </p:sp>
      <p:sp>
        <p:nvSpPr>
          <p:cNvPr id="208" name="文本框 207"/>
          <p:cNvSpPr txBox="1"/>
          <p:nvPr/>
        </p:nvSpPr>
        <p:spPr>
          <a:xfrm>
            <a:off x="2223942" y="4141785"/>
            <a:ext cx="1064080" cy="253916"/>
          </a:xfrm>
          <a:prstGeom prst="rect">
            <a:avLst/>
          </a:prstGeom>
          <a:noFill/>
          <a:ln>
            <a:noFill/>
          </a:ln>
        </p:spPr>
        <p:txBody>
          <a:bodyPr wrap="square" lIns="68580" tIns="34290" rIns="68580" bIns="3429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200" dirty="0">
                <a:solidFill>
                  <a:srgbClr val="E60012"/>
                </a:solidFill>
                <a:latin typeface="+mn-ea"/>
                <a:ea typeface="+mn-ea"/>
              </a:rPr>
              <a:t>影像档案服务</a:t>
            </a:r>
            <a:endParaRPr lang="zh-CN" altLang="en-US" sz="1200" dirty="0">
              <a:solidFill>
                <a:srgbClr val="E60012"/>
              </a:solidFill>
              <a:latin typeface="+mn-ea"/>
              <a:ea typeface="+mn-ea"/>
            </a:endParaRPr>
          </a:p>
        </p:txBody>
      </p:sp>
      <p:sp>
        <p:nvSpPr>
          <p:cNvPr id="99" name="圆角矩形 98"/>
          <p:cNvSpPr/>
          <p:nvPr/>
        </p:nvSpPr>
        <p:spPr>
          <a:xfrm>
            <a:off x="3398312" y="2032716"/>
            <a:ext cx="864281" cy="258950"/>
          </a:xfrm>
          <a:prstGeom prst="roundRect">
            <a:avLst>
              <a:gd name="adj" fmla="val 10929"/>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b="1" dirty="0">
                <a:solidFill>
                  <a:schemeClr val="tx1">
                    <a:lumMod val="75000"/>
                    <a:lumOff val="25000"/>
                  </a:schemeClr>
                </a:solidFill>
                <a:latin typeface="+mn-ea"/>
                <a:cs typeface="微软雅黑" panose="020B0503020204020204" pitchFamily="34" charset="-122"/>
              </a:rPr>
              <a:t>商旅服务</a:t>
            </a:r>
            <a:endParaRPr lang="zh-CN" altLang="en-US" sz="900" b="1" dirty="0">
              <a:solidFill>
                <a:schemeClr val="tx1">
                  <a:lumMod val="75000"/>
                  <a:lumOff val="25000"/>
                </a:schemeClr>
              </a:solidFill>
              <a:latin typeface="+mn-ea"/>
              <a:cs typeface="微软雅黑" panose="020B0503020204020204" pitchFamily="34" charset="-122"/>
            </a:endParaRPr>
          </a:p>
        </p:txBody>
      </p:sp>
      <p:sp>
        <p:nvSpPr>
          <p:cNvPr id="106" name="圆角矩形 105"/>
          <p:cNvSpPr/>
          <p:nvPr/>
        </p:nvSpPr>
        <p:spPr>
          <a:xfrm>
            <a:off x="4398238" y="2032715"/>
            <a:ext cx="864281" cy="258950"/>
          </a:xfrm>
          <a:prstGeom prst="roundRect">
            <a:avLst>
              <a:gd name="adj" fmla="val 10929"/>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b="1" dirty="0">
                <a:solidFill>
                  <a:schemeClr val="tx1">
                    <a:lumMod val="75000"/>
                    <a:lumOff val="25000"/>
                  </a:schemeClr>
                </a:solidFill>
                <a:latin typeface="+mn-ea"/>
                <a:cs typeface="微软雅黑" panose="020B0503020204020204" pitchFamily="34" charset="-122"/>
              </a:rPr>
              <a:t>报账服务</a:t>
            </a:r>
            <a:endParaRPr lang="zh-CN" altLang="en-US" sz="900" b="1" dirty="0">
              <a:solidFill>
                <a:schemeClr val="tx1">
                  <a:lumMod val="75000"/>
                  <a:lumOff val="25000"/>
                </a:schemeClr>
              </a:solidFill>
              <a:latin typeface="+mn-ea"/>
              <a:cs typeface="微软雅黑" panose="020B0503020204020204" pitchFamily="34" charset="-122"/>
            </a:endParaRPr>
          </a:p>
        </p:txBody>
      </p:sp>
      <p:sp>
        <p:nvSpPr>
          <p:cNvPr id="112" name="圆角矩形 111"/>
          <p:cNvSpPr/>
          <p:nvPr/>
        </p:nvSpPr>
        <p:spPr>
          <a:xfrm>
            <a:off x="5397413" y="2032713"/>
            <a:ext cx="864281" cy="258950"/>
          </a:xfrm>
          <a:prstGeom prst="roundRect">
            <a:avLst>
              <a:gd name="adj" fmla="val 10929"/>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b="1" dirty="0">
                <a:solidFill>
                  <a:schemeClr val="tx1">
                    <a:lumMod val="75000"/>
                    <a:lumOff val="25000"/>
                  </a:schemeClr>
                </a:solidFill>
                <a:latin typeface="+mn-ea"/>
                <a:cs typeface="微软雅黑" panose="020B0503020204020204" pitchFamily="34" charset="-122"/>
              </a:rPr>
              <a:t>数据服务</a:t>
            </a:r>
            <a:endParaRPr lang="zh-CN" altLang="en-US" sz="900" b="1" dirty="0">
              <a:solidFill>
                <a:schemeClr val="tx1">
                  <a:lumMod val="75000"/>
                  <a:lumOff val="25000"/>
                </a:schemeClr>
              </a:solidFill>
              <a:latin typeface="+mn-ea"/>
              <a:cs typeface="微软雅黑" panose="020B0503020204020204" pitchFamily="34" charset="-122"/>
            </a:endParaRPr>
          </a:p>
        </p:txBody>
      </p:sp>
      <p:sp>
        <p:nvSpPr>
          <p:cNvPr id="113" name="圆角矩形 112"/>
          <p:cNvSpPr/>
          <p:nvPr/>
        </p:nvSpPr>
        <p:spPr>
          <a:xfrm>
            <a:off x="6359546" y="2026503"/>
            <a:ext cx="864281" cy="258950"/>
          </a:xfrm>
          <a:prstGeom prst="roundRect">
            <a:avLst>
              <a:gd name="adj" fmla="val 10929"/>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b="1" dirty="0">
                <a:solidFill>
                  <a:schemeClr val="tx1">
                    <a:lumMod val="75000"/>
                    <a:lumOff val="25000"/>
                  </a:schemeClr>
                </a:solidFill>
                <a:latin typeface="+mn-ea"/>
                <a:cs typeface="微软雅黑" panose="020B0503020204020204" pitchFamily="34" charset="-122"/>
              </a:rPr>
              <a:t>信用服务</a:t>
            </a:r>
            <a:endParaRPr lang="zh-CN" altLang="en-US" sz="900" b="1" dirty="0">
              <a:solidFill>
                <a:schemeClr val="tx1">
                  <a:lumMod val="75000"/>
                  <a:lumOff val="25000"/>
                </a:schemeClr>
              </a:solidFill>
              <a:latin typeface="+mn-ea"/>
              <a:cs typeface="微软雅黑" panose="020B0503020204020204" pitchFamily="34" charset="-122"/>
            </a:endParaRPr>
          </a:p>
        </p:txBody>
      </p:sp>
      <p:pic>
        <p:nvPicPr>
          <p:cNvPr id="115" name="图片 114" descr="771686756373715221.png"/>
          <p:cNvPicPr>
            <a:picLocks noChangeAspect="1"/>
          </p:cNvPicPr>
          <p:nvPr/>
        </p:nvPicPr>
        <p:blipFill>
          <a:blip r:embed="rId2" cstate="print"/>
          <a:srcRect l="20324" t="7621" r="21245" b="8542"/>
          <a:stretch>
            <a:fillRect/>
          </a:stretch>
        </p:blipFill>
        <p:spPr>
          <a:xfrm>
            <a:off x="953406" y="1819443"/>
            <a:ext cx="363244" cy="172874"/>
          </a:xfrm>
          <a:prstGeom prst="rect">
            <a:avLst/>
          </a:prstGeom>
        </p:spPr>
      </p:pic>
      <p:pic>
        <p:nvPicPr>
          <p:cNvPr id="121" name="图片 120"/>
          <p:cNvPicPr>
            <a:picLocks noChangeAspect="1"/>
          </p:cNvPicPr>
          <p:nvPr/>
        </p:nvPicPr>
        <p:blipFill>
          <a:blip r:embed="rId3" cstate="print"/>
          <a:stretch>
            <a:fillRect/>
          </a:stretch>
        </p:blipFill>
        <p:spPr>
          <a:xfrm>
            <a:off x="938782" y="2036396"/>
            <a:ext cx="387566" cy="132946"/>
          </a:xfrm>
          <a:prstGeom prst="rect">
            <a:avLst/>
          </a:prstGeom>
        </p:spPr>
      </p:pic>
      <p:sp>
        <p:nvSpPr>
          <p:cNvPr id="123" name="文本框 122"/>
          <p:cNvSpPr txBox="1"/>
          <p:nvPr/>
        </p:nvSpPr>
        <p:spPr>
          <a:xfrm>
            <a:off x="594892" y="1581905"/>
            <a:ext cx="1126981" cy="223138"/>
          </a:xfrm>
          <a:prstGeom prst="rect">
            <a:avLst/>
          </a:prstGeom>
          <a:noFill/>
        </p:spPr>
        <p:txBody>
          <a:bodyPr wrap="square" lIns="68580" tIns="34290" rIns="68580" bIns="34290" rtlCol="0">
            <a:spAutoFit/>
          </a:bodyPr>
          <a:lstStyle/>
          <a:p>
            <a:pPr algn="ctr"/>
            <a:r>
              <a:rPr lang="zh-CN" altLang="en-US" sz="1000" b="1" dirty="0">
                <a:solidFill>
                  <a:schemeClr val="tx1">
                    <a:lumMod val="65000"/>
                    <a:lumOff val="35000"/>
                  </a:schemeClr>
                </a:solidFill>
                <a:latin typeface="+mn-ea"/>
                <a:cs typeface="微软雅黑" panose="020B0503020204020204" pitchFamily="34" charset="-122"/>
              </a:rPr>
              <a:t>交易平台</a:t>
            </a:r>
            <a:endParaRPr lang="zh-CN" altLang="en-US" sz="1000" b="1" dirty="0">
              <a:solidFill>
                <a:schemeClr val="tx1">
                  <a:lumMod val="65000"/>
                  <a:lumOff val="35000"/>
                </a:schemeClr>
              </a:solidFill>
              <a:latin typeface="+mn-ea"/>
              <a:cs typeface="微软雅黑" panose="020B0503020204020204" pitchFamily="34" charset="-122"/>
            </a:endParaRPr>
          </a:p>
        </p:txBody>
      </p:sp>
      <p:sp>
        <p:nvSpPr>
          <p:cNvPr id="151" name="圆角矩形 150"/>
          <p:cNvSpPr/>
          <p:nvPr/>
        </p:nvSpPr>
        <p:spPr>
          <a:xfrm>
            <a:off x="341863" y="1566223"/>
            <a:ext cx="1628384" cy="1048138"/>
          </a:xfrm>
          <a:prstGeom prst="roundRect">
            <a:avLst>
              <a:gd name="adj" fmla="val 5805"/>
            </a:avLst>
          </a:prstGeom>
          <a:noFill/>
          <a:ln w="6350" cmpd="sng">
            <a:solidFill>
              <a:srgbClr val="A6A6A6"/>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sz="1350">
              <a:latin typeface="+mn-ea"/>
              <a:cs typeface="微软雅黑" panose="020B0503020204020204" pitchFamily="34" charset="-122"/>
            </a:endParaRPr>
          </a:p>
        </p:txBody>
      </p:sp>
      <p:pic>
        <p:nvPicPr>
          <p:cNvPr id="152" name="图片 151" descr="5784578453.png"/>
          <p:cNvPicPr>
            <a:picLocks noChangeAspect="1"/>
          </p:cNvPicPr>
          <p:nvPr/>
        </p:nvPicPr>
        <p:blipFill>
          <a:blip r:embed="rId1" cstate="screen"/>
          <a:srcRect/>
          <a:stretch>
            <a:fillRect/>
          </a:stretch>
        </p:blipFill>
        <p:spPr bwMode="auto">
          <a:xfrm rot="5400000">
            <a:off x="1876761" y="1919211"/>
            <a:ext cx="327996" cy="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图片 164" descr="5784578453.png"/>
          <p:cNvPicPr>
            <a:picLocks noChangeAspect="1"/>
          </p:cNvPicPr>
          <p:nvPr/>
        </p:nvPicPr>
        <p:blipFill>
          <a:blip r:embed="rId1" cstate="screen"/>
          <a:srcRect/>
          <a:stretch>
            <a:fillRect/>
          </a:stretch>
        </p:blipFill>
        <p:spPr bwMode="auto">
          <a:xfrm rot="5400000">
            <a:off x="1887808" y="3210592"/>
            <a:ext cx="327996" cy="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图片 169" descr="5784578453.png"/>
          <p:cNvPicPr>
            <a:picLocks noChangeAspect="1"/>
          </p:cNvPicPr>
          <p:nvPr/>
        </p:nvPicPr>
        <p:blipFill>
          <a:blip r:embed="rId1" cstate="screen"/>
          <a:srcRect/>
          <a:stretch>
            <a:fillRect/>
          </a:stretch>
        </p:blipFill>
        <p:spPr bwMode="auto">
          <a:xfrm rot="5400000">
            <a:off x="1890928" y="4130489"/>
            <a:ext cx="327996" cy="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Picture 10" descr="https://ss2.bdstatic.com/8_V1bjqh_Q23odCf/pacific/upload_9765489_1444961475324.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058" y="2171722"/>
            <a:ext cx="389654" cy="241521"/>
          </a:xfrm>
          <a:prstGeom prst="rect">
            <a:avLst/>
          </a:prstGeom>
          <a:noFill/>
          <a:extLst>
            <a:ext uri="{909E8E84-426E-40DD-AFC4-6F175D3DCCD1}">
              <a14:hiddenFill xmlns:a14="http://schemas.microsoft.com/office/drawing/2010/main">
                <a:solidFill>
                  <a:srgbClr val="FFFFFF"/>
                </a:solidFill>
              </a14:hiddenFill>
            </a:ext>
          </a:extLst>
        </p:spPr>
      </p:pic>
      <p:pic>
        <p:nvPicPr>
          <p:cNvPr id="173" name="图片 172"/>
          <p:cNvPicPr>
            <a:picLocks noChangeAspect="1"/>
          </p:cNvPicPr>
          <p:nvPr/>
        </p:nvPicPr>
        <p:blipFill>
          <a:blip r:embed="rId5" cstate="print"/>
          <a:stretch>
            <a:fillRect/>
          </a:stretch>
        </p:blipFill>
        <p:spPr>
          <a:xfrm>
            <a:off x="899379" y="2238064"/>
            <a:ext cx="514361" cy="137775"/>
          </a:xfrm>
          <a:prstGeom prst="rect">
            <a:avLst/>
          </a:prstGeom>
        </p:spPr>
      </p:pic>
      <p:pic>
        <p:nvPicPr>
          <p:cNvPr id="174" name="Picture 4" descr="http://image.10101111cdn.com/web/new/ucar_footlogo.png"/>
          <p:cNvPicPr>
            <a:picLocks noChangeAspect="1" noChangeArrowheads="1"/>
          </p:cNvPicPr>
          <p:nvPr/>
        </p:nvPicPr>
        <p:blipFill>
          <a:blip r:embed="rId6"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485052" y="2238551"/>
            <a:ext cx="464701" cy="135143"/>
          </a:xfrm>
          <a:prstGeom prst="rect">
            <a:avLst/>
          </a:prstGeom>
          <a:noFill/>
          <a:extLst>
            <a:ext uri="{909E8E84-426E-40DD-AFC4-6F175D3DCCD1}">
              <a14:hiddenFill xmlns:a14="http://schemas.microsoft.com/office/drawing/2010/main">
                <a:solidFill>
                  <a:srgbClr val="FFFFFF"/>
                </a:solidFill>
              </a14:hiddenFill>
            </a:ext>
          </a:extLst>
        </p:spPr>
      </p:pic>
      <p:pic>
        <p:nvPicPr>
          <p:cNvPr id="176" name="图片 175"/>
          <p:cNvPicPr>
            <a:picLocks noChangeAspect="1"/>
          </p:cNvPicPr>
          <p:nvPr/>
        </p:nvPicPr>
        <p:blipFill>
          <a:blip r:embed="rId7"/>
          <a:stretch>
            <a:fillRect/>
          </a:stretch>
        </p:blipFill>
        <p:spPr>
          <a:xfrm>
            <a:off x="1343819" y="2045267"/>
            <a:ext cx="596129" cy="99355"/>
          </a:xfrm>
          <a:prstGeom prst="rect">
            <a:avLst/>
          </a:prstGeom>
          <a:solidFill>
            <a:schemeClr val="bg1">
              <a:alpha val="40000"/>
            </a:schemeClr>
          </a:solidFill>
          <a:ln w="6350" cap="flat">
            <a:noFill/>
            <a:miter lim="400000"/>
            <a:headEnd/>
            <a:tailEnd/>
          </a:ln>
          <a:effectLst/>
          <a:sp3d/>
        </p:spPr>
      </p:pic>
      <p:pic>
        <p:nvPicPr>
          <p:cNvPr id="177" name="图片 1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4261" y="1794455"/>
            <a:ext cx="620963" cy="207574"/>
          </a:xfrm>
          <a:prstGeom prst="rect">
            <a:avLst/>
          </a:prstGeom>
        </p:spPr>
      </p:pic>
      <p:pic>
        <p:nvPicPr>
          <p:cNvPr id="183" name="Picture 6" descr="https://ss2.bdstatic.com/8_V1bjqh_Q23odCf/pacific/upload_7783353_1455432976649.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349" y="1752721"/>
            <a:ext cx="396172" cy="245561"/>
          </a:xfrm>
          <a:prstGeom prst="rect">
            <a:avLst/>
          </a:prstGeom>
          <a:noFill/>
          <a:extLst>
            <a:ext uri="{909E8E84-426E-40DD-AFC4-6F175D3DCCD1}">
              <a14:hiddenFill xmlns:a14="http://schemas.microsoft.com/office/drawing/2010/main">
                <a:solidFill>
                  <a:srgbClr val="FFFFFF"/>
                </a:solidFill>
              </a14:hiddenFill>
            </a:ext>
          </a:extLst>
        </p:spPr>
      </p:pic>
      <p:pic>
        <p:nvPicPr>
          <p:cNvPr id="184" name="图片 183"/>
          <p:cNvPicPr>
            <a:picLocks noChangeAspect="1"/>
          </p:cNvPicPr>
          <p:nvPr/>
        </p:nvPicPr>
        <p:blipFill rotWithShape="1">
          <a:blip r:embed="rId10" cstate="print">
            <a:extLst>
              <a:ext uri="{28A0092B-C50C-407E-A947-70E740481C1C}">
                <a14:useLocalDpi xmlns:a14="http://schemas.microsoft.com/office/drawing/2010/main" val="0"/>
              </a:ext>
            </a:extLst>
          </a:blip>
          <a:srcRect l="16455" t="32483" r="15534" b="16150"/>
          <a:stretch>
            <a:fillRect/>
          </a:stretch>
        </p:blipFill>
        <p:spPr>
          <a:xfrm>
            <a:off x="408776" y="2381616"/>
            <a:ext cx="425391" cy="240072"/>
          </a:xfrm>
          <a:prstGeom prst="rect">
            <a:avLst/>
          </a:prstGeom>
        </p:spPr>
      </p:pic>
      <p:pic>
        <p:nvPicPr>
          <p:cNvPr id="185" name="Picture 2" descr="https://staticfile.tujia.com/portalsite2/Images/tujia-logo.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43759"/>
          <a:stretch>
            <a:fillRect/>
          </a:stretch>
        </p:blipFill>
        <p:spPr bwMode="auto">
          <a:xfrm>
            <a:off x="953830" y="2456013"/>
            <a:ext cx="476354" cy="110879"/>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14" descr="https://ss1.baidu.com/6ONXsjip0QIZ8tyhnq/it/u=3535468600,1962912170&amp;fm=58&amp;s=A2934326CC714803087AB743030050F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5551" y="2032556"/>
            <a:ext cx="256896" cy="146663"/>
          </a:xfrm>
          <a:prstGeom prst="rect">
            <a:avLst/>
          </a:prstGeom>
          <a:noFill/>
          <a:extLst>
            <a:ext uri="{909E8E84-426E-40DD-AFC4-6F175D3DCCD1}">
              <a14:hiddenFill xmlns:a14="http://schemas.microsoft.com/office/drawing/2010/main">
                <a:solidFill>
                  <a:srgbClr val="FFFFFF"/>
                </a:solidFill>
              </a14:hiddenFill>
            </a:ext>
          </a:extLst>
        </p:spPr>
      </p:pic>
      <p:sp>
        <p:nvSpPr>
          <p:cNvPr id="188" name="矩形 187"/>
          <p:cNvSpPr/>
          <p:nvPr/>
        </p:nvSpPr>
        <p:spPr>
          <a:xfrm>
            <a:off x="1509166" y="2384811"/>
            <a:ext cx="427041" cy="207749"/>
          </a:xfrm>
          <a:prstGeom prst="rect">
            <a:avLst/>
          </a:prstGeom>
        </p:spPr>
        <p:txBody>
          <a:bodyPr wrap="none" lIns="68580" tIns="34290" rIns="68580" bIns="34290">
            <a:spAutoFit/>
          </a:bodyPr>
          <a:lstStyle/>
          <a:p>
            <a:pPr algn="ctr"/>
            <a:r>
              <a:rPr lang="is-IS" altLang="zh-CN" sz="900" b="1" dirty="0">
                <a:solidFill>
                  <a:srgbClr val="7F7F7F"/>
                </a:solidFill>
                <a:latin typeface="+mn-ea"/>
                <a:cs typeface="微软雅黑" panose="020B0503020204020204" pitchFamily="34" charset="-122"/>
              </a:rPr>
              <a:t>…</a:t>
            </a:r>
            <a:r>
              <a:rPr lang="zh-CN" altLang="en-US" sz="900" b="1" dirty="0">
                <a:solidFill>
                  <a:srgbClr val="7F7F7F"/>
                </a:solidFill>
                <a:latin typeface="+mn-ea"/>
                <a:cs typeface="微软雅黑" panose="020B0503020204020204" pitchFamily="34" charset="-122"/>
              </a:rPr>
              <a:t> </a:t>
            </a:r>
            <a:r>
              <a:rPr lang="is-IS" altLang="zh-CN" sz="900" b="1" dirty="0">
                <a:solidFill>
                  <a:srgbClr val="7F7F7F"/>
                </a:solidFill>
                <a:latin typeface="+mn-ea"/>
                <a:cs typeface="微软雅黑" panose="020B0503020204020204" pitchFamily="34" charset="-122"/>
              </a:rPr>
              <a:t>…</a:t>
            </a:r>
            <a:endParaRPr lang="zh-CN" altLang="en-US" sz="900" b="1" dirty="0">
              <a:solidFill>
                <a:srgbClr val="7F7F7F"/>
              </a:solidFill>
              <a:latin typeface="+mn-ea"/>
              <a:cs typeface="微软雅黑" panose="020B0503020204020204" pitchFamily="34" charset="-122"/>
            </a:endParaRPr>
          </a:p>
        </p:txBody>
      </p:sp>
      <p:sp>
        <p:nvSpPr>
          <p:cNvPr id="104" name="圆角矩形 103"/>
          <p:cNvSpPr/>
          <p:nvPr/>
        </p:nvSpPr>
        <p:spPr>
          <a:xfrm>
            <a:off x="341863" y="2736460"/>
            <a:ext cx="1628384" cy="2080235"/>
          </a:xfrm>
          <a:prstGeom prst="roundRect">
            <a:avLst>
              <a:gd name="adj" fmla="val 2469"/>
            </a:avLst>
          </a:prstGeom>
          <a:noFill/>
          <a:ln w="6350" cmpd="sng">
            <a:solidFill>
              <a:srgbClr val="A6A6A6"/>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zh-CN" altLang="en-US" sz="1350">
              <a:latin typeface="+mn-ea"/>
              <a:cs typeface="微软雅黑" panose="020B0503020204020204" pitchFamily="34" charset="-122"/>
            </a:endParaRPr>
          </a:p>
        </p:txBody>
      </p:sp>
      <p:sp>
        <p:nvSpPr>
          <p:cNvPr id="122" name="文本框 121"/>
          <p:cNvSpPr txBox="1"/>
          <p:nvPr/>
        </p:nvSpPr>
        <p:spPr>
          <a:xfrm>
            <a:off x="594892" y="2780297"/>
            <a:ext cx="1126981" cy="223138"/>
          </a:xfrm>
          <a:prstGeom prst="rect">
            <a:avLst/>
          </a:prstGeom>
          <a:noFill/>
        </p:spPr>
        <p:txBody>
          <a:bodyPr wrap="square" lIns="68580" tIns="34290" rIns="68580" bIns="34290" rtlCol="0">
            <a:spAutoFit/>
          </a:bodyPr>
          <a:lstStyle/>
          <a:p>
            <a:pPr algn="ctr"/>
            <a:r>
              <a:rPr lang="zh-CN" altLang="en-US" sz="1000" b="1" dirty="0">
                <a:solidFill>
                  <a:schemeClr val="tx1">
                    <a:lumMod val="65000"/>
                    <a:lumOff val="35000"/>
                  </a:schemeClr>
                </a:solidFill>
                <a:latin typeface="+mn-ea"/>
                <a:cs typeface="微软雅黑" panose="020B0503020204020204" pitchFamily="34" charset="-122"/>
              </a:rPr>
              <a:t> 业务云／软件</a:t>
            </a:r>
            <a:endParaRPr lang="en-US" altLang="zh-CN" sz="1000" b="1" dirty="0">
              <a:solidFill>
                <a:schemeClr val="tx1">
                  <a:lumMod val="65000"/>
                  <a:lumOff val="35000"/>
                </a:schemeClr>
              </a:solidFill>
              <a:latin typeface="+mn-ea"/>
              <a:cs typeface="微软雅黑" panose="020B0503020204020204" pitchFamily="34" charset="-122"/>
            </a:endParaRPr>
          </a:p>
        </p:txBody>
      </p:sp>
      <p:pic>
        <p:nvPicPr>
          <p:cNvPr id="140" name="Picture 16" descr="http://nc.yonyou.com/nc/images/logo.png"/>
          <p:cNvPicPr>
            <a:picLocks noChangeAspect="1" noChangeArrowheads="1"/>
          </p:cNvPicPr>
          <p:nvPr/>
        </p:nvPicPr>
        <p:blipFill>
          <a:blip r:embed="rId13"/>
          <a:srcRect/>
          <a:stretch>
            <a:fillRect/>
          </a:stretch>
        </p:blipFill>
        <p:spPr bwMode="auto">
          <a:xfrm>
            <a:off x="491917" y="4102385"/>
            <a:ext cx="342251" cy="221741"/>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309"/>
          <p:cNvSpPr txBox="1"/>
          <p:nvPr/>
        </p:nvSpPr>
        <p:spPr>
          <a:xfrm>
            <a:off x="1097998" y="4365608"/>
            <a:ext cx="588624" cy="415498"/>
          </a:xfrm>
          <a:prstGeom prst="rect">
            <a:avLst/>
          </a:prstGeom>
          <a:noFill/>
          <a:effectLst/>
        </p:spPr>
        <p:txBody>
          <a:bodyPr wrap="none" rtlCol="0">
            <a:spAutoFit/>
          </a:bodyPr>
          <a:lstStyle/>
          <a:p>
            <a:pPr algn="ctr"/>
            <a:r>
              <a:rPr lang="en-US" altLang="zh-CN" sz="1050" b="1" dirty="0">
                <a:solidFill>
                  <a:srgbClr val="FF0000"/>
                </a:solidFill>
                <a:latin typeface="+mn-ea"/>
                <a:cs typeface="微软雅黑" panose="020B0503020204020204" pitchFamily="34" charset="-122"/>
              </a:rPr>
              <a:t>ERP</a:t>
            </a:r>
            <a:endParaRPr lang="en-US" altLang="zh-CN" sz="1050" b="1" dirty="0">
              <a:solidFill>
                <a:srgbClr val="FF0000"/>
              </a:solidFill>
              <a:latin typeface="+mn-ea"/>
              <a:cs typeface="微软雅黑" panose="020B0503020204020204" pitchFamily="34" charset="-122"/>
            </a:endParaRPr>
          </a:p>
          <a:p>
            <a:pPr algn="ctr"/>
            <a:r>
              <a:rPr lang="zh-CN" altLang="en-US" sz="1050" b="1" dirty="0">
                <a:solidFill>
                  <a:srgbClr val="FF0000"/>
                </a:solidFill>
                <a:latin typeface="+mn-ea"/>
                <a:cs typeface="微软雅黑" panose="020B0503020204020204" pitchFamily="34" charset="-122"/>
              </a:rPr>
              <a:t>私有云</a:t>
            </a:r>
            <a:endParaRPr lang="zh-CN" altLang="en-US" sz="1050" b="1" dirty="0">
              <a:solidFill>
                <a:srgbClr val="FF0000"/>
              </a:solidFill>
              <a:latin typeface="+mn-ea"/>
              <a:cs typeface="微软雅黑" panose="020B0503020204020204" pitchFamily="34" charset="-122"/>
            </a:endParaRPr>
          </a:p>
        </p:txBody>
      </p:sp>
      <p:pic>
        <p:nvPicPr>
          <p:cNvPr id="142" name="图片 141"/>
          <p:cNvPicPr>
            <a:picLocks noChangeAspect="1"/>
          </p:cNvPicPr>
          <p:nvPr/>
        </p:nvPicPr>
        <p:blipFill>
          <a:blip r:embed="rId14" cstate="screen"/>
          <a:stretch>
            <a:fillRect/>
          </a:stretch>
        </p:blipFill>
        <p:spPr>
          <a:xfrm>
            <a:off x="406279" y="4422517"/>
            <a:ext cx="483080" cy="295703"/>
          </a:xfrm>
          <a:prstGeom prst="rect">
            <a:avLst/>
          </a:prstGeom>
        </p:spPr>
      </p:pic>
      <p:sp>
        <p:nvSpPr>
          <p:cNvPr id="108" name="圆角矩形 107"/>
          <p:cNvSpPr/>
          <p:nvPr/>
        </p:nvSpPr>
        <p:spPr>
          <a:xfrm>
            <a:off x="3698591" y="2873809"/>
            <a:ext cx="414640" cy="302841"/>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lnSpc>
                <a:spcPct val="80000"/>
              </a:lnSpc>
            </a:pPr>
            <a:r>
              <a:rPr lang="zh-CN" altLang="en-US" sz="900" dirty="0">
                <a:solidFill>
                  <a:schemeClr val="tx1"/>
                </a:solidFill>
                <a:latin typeface="+mn-ea"/>
                <a:cs typeface="微软雅黑" panose="020B0503020204020204" pitchFamily="34" charset="-122"/>
              </a:rPr>
              <a:t>存货</a:t>
            </a:r>
            <a:endParaRPr lang="zh-CN" altLang="en-US" sz="900" dirty="0">
              <a:solidFill>
                <a:schemeClr val="tx1"/>
              </a:solidFill>
              <a:latin typeface="+mn-ea"/>
              <a:cs typeface="微软雅黑" panose="020B0503020204020204" pitchFamily="34" charset="-122"/>
            </a:endParaRPr>
          </a:p>
        </p:txBody>
      </p:sp>
      <p:sp>
        <p:nvSpPr>
          <p:cNvPr id="144" name="圆角矩形 143"/>
          <p:cNvSpPr/>
          <p:nvPr/>
        </p:nvSpPr>
        <p:spPr>
          <a:xfrm>
            <a:off x="5468961" y="3214946"/>
            <a:ext cx="1732915" cy="279529"/>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lnSpc>
                <a:spcPct val="80000"/>
              </a:lnSpc>
            </a:pPr>
            <a:r>
              <a:rPr lang="zh-CN" altLang="en-US" sz="900" dirty="0">
                <a:solidFill>
                  <a:schemeClr val="tx1"/>
                </a:solidFill>
                <a:latin typeface="+mn-ea"/>
                <a:cs typeface="微软雅黑" panose="020B0503020204020204" pitchFamily="34" charset="-122"/>
              </a:rPr>
              <a:t>管理总账</a:t>
            </a:r>
            <a:endParaRPr lang="zh-CN" altLang="en-US" sz="900" dirty="0">
              <a:solidFill>
                <a:schemeClr val="tx1"/>
              </a:solidFill>
              <a:latin typeface="+mn-ea"/>
              <a:cs typeface="微软雅黑" panose="020B0503020204020204" pitchFamily="34" charset="-122"/>
            </a:endParaRPr>
          </a:p>
        </p:txBody>
      </p:sp>
      <p:sp>
        <p:nvSpPr>
          <p:cNvPr id="145" name="圆角矩形 144"/>
          <p:cNvSpPr/>
          <p:nvPr/>
        </p:nvSpPr>
        <p:spPr>
          <a:xfrm>
            <a:off x="4129995" y="2867908"/>
            <a:ext cx="414640" cy="302841"/>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lnSpc>
                <a:spcPct val="80000"/>
              </a:lnSpc>
            </a:pPr>
            <a:r>
              <a:rPr lang="zh-CN" altLang="en-US" sz="900" dirty="0">
                <a:solidFill>
                  <a:schemeClr val="tx1"/>
                </a:solidFill>
                <a:latin typeface="+mn-ea"/>
                <a:cs typeface="微软雅黑" panose="020B0503020204020204" pitchFamily="34" charset="-122"/>
              </a:rPr>
              <a:t>成本</a:t>
            </a:r>
            <a:endParaRPr lang="zh-CN" altLang="en-US" sz="900" dirty="0">
              <a:solidFill>
                <a:schemeClr val="tx1"/>
              </a:solidFill>
              <a:latin typeface="+mn-ea"/>
              <a:cs typeface="微软雅黑" panose="020B0503020204020204" pitchFamily="34" charset="-122"/>
            </a:endParaRPr>
          </a:p>
        </p:txBody>
      </p:sp>
      <p:sp>
        <p:nvSpPr>
          <p:cNvPr id="146" name="圆角矩形 145"/>
          <p:cNvSpPr/>
          <p:nvPr/>
        </p:nvSpPr>
        <p:spPr>
          <a:xfrm>
            <a:off x="4579415" y="2862757"/>
            <a:ext cx="414640" cy="302841"/>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lnSpc>
                <a:spcPct val="80000"/>
              </a:lnSpc>
            </a:pPr>
            <a:r>
              <a:rPr lang="zh-CN" altLang="en-US" sz="900" dirty="0">
                <a:solidFill>
                  <a:schemeClr val="tx1"/>
                </a:solidFill>
                <a:latin typeface="+mn-ea"/>
                <a:cs typeface="微软雅黑" panose="020B0503020204020204" pitchFamily="34" charset="-122"/>
              </a:rPr>
              <a:t>内部交易</a:t>
            </a:r>
            <a:endParaRPr lang="zh-CN" altLang="en-US" sz="900" dirty="0">
              <a:solidFill>
                <a:schemeClr val="tx1"/>
              </a:solidFill>
              <a:latin typeface="+mn-ea"/>
              <a:cs typeface="微软雅黑" panose="020B0503020204020204" pitchFamily="34" charset="-122"/>
            </a:endParaRPr>
          </a:p>
        </p:txBody>
      </p:sp>
      <p:sp>
        <p:nvSpPr>
          <p:cNvPr id="147" name="圆角矩形 146"/>
          <p:cNvSpPr/>
          <p:nvPr/>
        </p:nvSpPr>
        <p:spPr>
          <a:xfrm>
            <a:off x="5468961" y="2875726"/>
            <a:ext cx="414640" cy="302841"/>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lnSpc>
                <a:spcPct val="80000"/>
              </a:lnSpc>
            </a:pPr>
            <a:r>
              <a:rPr lang="zh-CN" altLang="en-US" sz="900" dirty="0">
                <a:solidFill>
                  <a:schemeClr val="tx1"/>
                </a:solidFill>
                <a:latin typeface="+mn-ea"/>
                <a:cs typeface="微软雅黑" panose="020B0503020204020204" pitchFamily="34" charset="-122"/>
              </a:rPr>
              <a:t>应收</a:t>
            </a:r>
            <a:endParaRPr lang="zh-CN" altLang="en-US" sz="900" dirty="0">
              <a:solidFill>
                <a:schemeClr val="tx1"/>
              </a:solidFill>
              <a:latin typeface="+mn-ea"/>
              <a:cs typeface="微软雅黑" panose="020B0503020204020204" pitchFamily="34" charset="-122"/>
            </a:endParaRPr>
          </a:p>
        </p:txBody>
      </p:sp>
      <p:sp>
        <p:nvSpPr>
          <p:cNvPr id="148" name="圆角矩形 147"/>
          <p:cNvSpPr/>
          <p:nvPr/>
        </p:nvSpPr>
        <p:spPr>
          <a:xfrm>
            <a:off x="5919413" y="2878402"/>
            <a:ext cx="414640" cy="302841"/>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lnSpc>
                <a:spcPct val="80000"/>
              </a:lnSpc>
            </a:pPr>
            <a:r>
              <a:rPr lang="zh-CN" altLang="en-US" sz="900" dirty="0">
                <a:solidFill>
                  <a:schemeClr val="tx1"/>
                </a:solidFill>
                <a:latin typeface="+mn-ea"/>
                <a:cs typeface="微软雅黑" panose="020B0503020204020204" pitchFamily="34" charset="-122"/>
              </a:rPr>
              <a:t>应付</a:t>
            </a:r>
            <a:endParaRPr lang="zh-CN" altLang="en-US" sz="900" dirty="0">
              <a:solidFill>
                <a:schemeClr val="tx1"/>
              </a:solidFill>
              <a:latin typeface="+mn-ea"/>
              <a:cs typeface="微软雅黑" panose="020B0503020204020204" pitchFamily="34" charset="-122"/>
            </a:endParaRPr>
          </a:p>
        </p:txBody>
      </p:sp>
      <p:sp>
        <p:nvSpPr>
          <p:cNvPr id="149" name="圆角矩形 148"/>
          <p:cNvSpPr/>
          <p:nvPr/>
        </p:nvSpPr>
        <p:spPr>
          <a:xfrm>
            <a:off x="6368579" y="2885008"/>
            <a:ext cx="414640" cy="302841"/>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lnSpc>
                <a:spcPct val="80000"/>
              </a:lnSpc>
            </a:pPr>
            <a:r>
              <a:rPr lang="zh-CN" altLang="en-US" sz="900" dirty="0">
                <a:solidFill>
                  <a:schemeClr val="tx1"/>
                </a:solidFill>
                <a:latin typeface="+mn-ea"/>
                <a:cs typeface="微软雅黑" panose="020B0503020204020204" pitchFamily="34" charset="-122"/>
              </a:rPr>
              <a:t>固定资产</a:t>
            </a:r>
            <a:endParaRPr lang="zh-CN" altLang="en-US" sz="900" dirty="0">
              <a:solidFill>
                <a:schemeClr val="tx1"/>
              </a:solidFill>
              <a:latin typeface="+mn-ea"/>
              <a:cs typeface="微软雅黑" panose="020B0503020204020204" pitchFamily="34" charset="-122"/>
            </a:endParaRPr>
          </a:p>
        </p:txBody>
      </p:sp>
      <p:sp>
        <p:nvSpPr>
          <p:cNvPr id="166" name="圆角矩形 165"/>
          <p:cNvSpPr/>
          <p:nvPr/>
        </p:nvSpPr>
        <p:spPr>
          <a:xfrm>
            <a:off x="3406975" y="3591342"/>
            <a:ext cx="3816851" cy="318438"/>
          </a:xfrm>
          <a:prstGeom prst="roundRect">
            <a:avLst>
              <a:gd name="adj" fmla="val 10929"/>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zh-CN" altLang="en-US" sz="900" b="1" dirty="0">
                <a:solidFill>
                  <a:schemeClr val="tx1"/>
                </a:solidFill>
                <a:latin typeface="+mn-ea"/>
                <a:cs typeface="微软雅黑" panose="020B0503020204020204" pitchFamily="34" charset="-122"/>
              </a:rPr>
              <a:t>数据</a:t>
            </a:r>
            <a:endParaRPr lang="en-US" altLang="zh-CN" sz="900" b="1" dirty="0">
              <a:solidFill>
                <a:schemeClr val="tx1"/>
              </a:solidFill>
              <a:latin typeface="+mn-ea"/>
              <a:cs typeface="微软雅黑" panose="020B0503020204020204" pitchFamily="34" charset="-122"/>
            </a:endParaRPr>
          </a:p>
          <a:p>
            <a:r>
              <a:rPr lang="zh-CN" altLang="en-US" sz="900" b="1" dirty="0">
                <a:solidFill>
                  <a:schemeClr val="tx1"/>
                </a:solidFill>
                <a:latin typeface="+mn-ea"/>
                <a:cs typeface="微软雅黑" panose="020B0503020204020204" pitchFamily="34" charset="-122"/>
              </a:rPr>
              <a:t>服务</a:t>
            </a:r>
            <a:endParaRPr lang="zh-CN" altLang="en-US" sz="900" b="1" dirty="0">
              <a:solidFill>
                <a:schemeClr val="tx1"/>
              </a:solidFill>
              <a:latin typeface="+mn-ea"/>
              <a:cs typeface="微软雅黑" panose="020B0503020204020204" pitchFamily="34" charset="-122"/>
            </a:endParaRPr>
          </a:p>
        </p:txBody>
      </p:sp>
      <p:sp>
        <p:nvSpPr>
          <p:cNvPr id="167" name="圆角矩形 166"/>
          <p:cNvSpPr/>
          <p:nvPr/>
        </p:nvSpPr>
        <p:spPr>
          <a:xfrm>
            <a:off x="3705287" y="3228955"/>
            <a:ext cx="1723396" cy="264299"/>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lnSpc>
                <a:spcPct val="80000"/>
              </a:lnSpc>
            </a:pPr>
            <a:r>
              <a:rPr lang="zh-CN" altLang="en-US" sz="900" dirty="0">
                <a:solidFill>
                  <a:schemeClr val="tx1"/>
                </a:solidFill>
                <a:latin typeface="+mn-ea"/>
                <a:cs typeface="微软雅黑" panose="020B0503020204020204" pitchFamily="34" charset="-122"/>
              </a:rPr>
              <a:t>财务总账</a:t>
            </a:r>
            <a:endParaRPr lang="zh-CN" altLang="en-US" sz="900" dirty="0">
              <a:solidFill>
                <a:schemeClr val="tx1"/>
              </a:solidFill>
              <a:latin typeface="+mn-ea"/>
              <a:cs typeface="微软雅黑" panose="020B0503020204020204" pitchFamily="34" charset="-122"/>
            </a:endParaRPr>
          </a:p>
        </p:txBody>
      </p:sp>
      <p:sp>
        <p:nvSpPr>
          <p:cNvPr id="89" name="文本框 88"/>
          <p:cNvSpPr txBox="1"/>
          <p:nvPr/>
        </p:nvSpPr>
        <p:spPr>
          <a:xfrm>
            <a:off x="410821" y="3734065"/>
            <a:ext cx="719833" cy="246221"/>
          </a:xfrm>
          <a:prstGeom prst="rect">
            <a:avLst/>
          </a:prstGeom>
          <a:noFill/>
        </p:spPr>
        <p:txBody>
          <a:bodyPr wrap="square" rtlCol="0">
            <a:spAutoFit/>
          </a:bodyPr>
          <a:lstStyle/>
          <a:p>
            <a:r>
              <a:rPr lang="zh-CN" altLang="en-US" sz="1000" b="1" dirty="0">
                <a:solidFill>
                  <a:srgbClr val="E60012"/>
                </a:solidFill>
                <a:latin typeface="+mn-ea"/>
              </a:rPr>
              <a:t>能源云</a:t>
            </a:r>
            <a:endParaRPr lang="zh-CN" altLang="en-US" sz="1000" b="1" dirty="0">
              <a:solidFill>
                <a:srgbClr val="E60012"/>
              </a:solidFill>
              <a:latin typeface="+mn-ea"/>
            </a:endParaRPr>
          </a:p>
        </p:txBody>
      </p:sp>
      <p:sp>
        <p:nvSpPr>
          <p:cNvPr id="90" name="文本框 89"/>
          <p:cNvSpPr txBox="1"/>
          <p:nvPr/>
        </p:nvSpPr>
        <p:spPr>
          <a:xfrm>
            <a:off x="1132889" y="3736749"/>
            <a:ext cx="859663" cy="246221"/>
          </a:xfrm>
          <a:prstGeom prst="rect">
            <a:avLst/>
          </a:prstGeom>
          <a:noFill/>
        </p:spPr>
        <p:txBody>
          <a:bodyPr wrap="square" rtlCol="0">
            <a:spAutoFit/>
          </a:bodyPr>
          <a:lstStyle/>
          <a:p>
            <a:r>
              <a:rPr lang="zh-CN" altLang="en-US" sz="1000" b="1" dirty="0">
                <a:solidFill>
                  <a:srgbClr val="E60012"/>
                </a:solidFill>
                <a:latin typeface="+mn-ea"/>
              </a:rPr>
              <a:t>行业业务云</a:t>
            </a:r>
            <a:endParaRPr lang="zh-CN" altLang="en-US" sz="1000" b="1" dirty="0">
              <a:solidFill>
                <a:srgbClr val="E60012"/>
              </a:solidFill>
              <a:latin typeface="+mn-ea"/>
            </a:endParaRPr>
          </a:p>
        </p:txBody>
      </p:sp>
      <p:sp>
        <p:nvSpPr>
          <p:cNvPr id="94" name="圆角矩形 93"/>
          <p:cNvSpPr/>
          <p:nvPr/>
        </p:nvSpPr>
        <p:spPr>
          <a:xfrm>
            <a:off x="5027193" y="2862757"/>
            <a:ext cx="414640" cy="302841"/>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lnSpc>
                <a:spcPct val="80000"/>
              </a:lnSpc>
            </a:pPr>
            <a:r>
              <a:rPr lang="zh-CN" altLang="en-US" sz="900" dirty="0">
                <a:solidFill>
                  <a:schemeClr val="tx1"/>
                </a:solidFill>
                <a:latin typeface="+mn-ea"/>
                <a:cs typeface="微软雅黑" panose="020B0503020204020204" pitchFamily="34" charset="-122"/>
              </a:rPr>
              <a:t>收入</a:t>
            </a:r>
            <a:endParaRPr lang="zh-CN" altLang="en-US" sz="900" dirty="0">
              <a:solidFill>
                <a:schemeClr val="tx1"/>
              </a:solidFill>
              <a:latin typeface="+mn-ea"/>
              <a:cs typeface="微软雅黑" panose="020B0503020204020204" pitchFamily="34" charset="-122"/>
            </a:endParaRPr>
          </a:p>
        </p:txBody>
      </p:sp>
      <p:sp>
        <p:nvSpPr>
          <p:cNvPr id="95" name="圆角矩形 94"/>
          <p:cNvSpPr/>
          <p:nvPr/>
        </p:nvSpPr>
        <p:spPr>
          <a:xfrm>
            <a:off x="6797564" y="2882698"/>
            <a:ext cx="414640" cy="302841"/>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lnSpc>
                <a:spcPct val="80000"/>
              </a:lnSpc>
            </a:pPr>
            <a:r>
              <a:rPr lang="zh-CN" altLang="en-US" sz="900" dirty="0">
                <a:solidFill>
                  <a:schemeClr val="tx1"/>
                </a:solidFill>
                <a:latin typeface="+mn-ea"/>
                <a:cs typeface="微软雅黑" panose="020B0503020204020204" pitchFamily="34" charset="-122"/>
              </a:rPr>
              <a:t>出纳</a:t>
            </a:r>
            <a:endParaRPr lang="zh-CN" altLang="en-US" sz="900" dirty="0">
              <a:solidFill>
                <a:schemeClr val="tx1"/>
              </a:solidFill>
              <a:latin typeface="+mn-ea"/>
              <a:cs typeface="微软雅黑" panose="020B0503020204020204" pitchFamily="34" charset="-122"/>
            </a:endParaRPr>
          </a:p>
        </p:txBody>
      </p:sp>
      <p:sp>
        <p:nvSpPr>
          <p:cNvPr id="102" name="圆角矩形 101"/>
          <p:cNvSpPr/>
          <p:nvPr/>
        </p:nvSpPr>
        <p:spPr>
          <a:xfrm>
            <a:off x="4011518" y="3597311"/>
            <a:ext cx="2980918" cy="291917"/>
          </a:xfrm>
          <a:prstGeom prst="roundRect">
            <a:avLst>
              <a:gd name="adj" fmla="val 10929"/>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zh-CN" altLang="en-US" sz="900" dirty="0">
                <a:solidFill>
                  <a:schemeClr val="tx1"/>
                </a:solidFill>
                <a:latin typeface="+mn-ea"/>
                <a:cs typeface="微软雅黑" panose="020B0503020204020204" pitchFamily="34" charset="-122"/>
              </a:rPr>
              <a:t>财务报表／管理报表／绩效报告／预警监控／分析预测</a:t>
            </a:r>
            <a:endParaRPr lang="zh-CN" altLang="en-US" sz="900" dirty="0">
              <a:solidFill>
                <a:schemeClr val="tx1"/>
              </a:solidFill>
              <a:latin typeface="+mn-ea"/>
              <a:cs typeface="微软雅黑" panose="020B0503020204020204" pitchFamily="34" charset="-122"/>
            </a:endParaRPr>
          </a:p>
        </p:txBody>
      </p:sp>
      <p:sp>
        <p:nvSpPr>
          <p:cNvPr id="2" name="矩形 1"/>
          <p:cNvSpPr/>
          <p:nvPr/>
        </p:nvSpPr>
        <p:spPr>
          <a:xfrm>
            <a:off x="3347864" y="2898840"/>
            <a:ext cx="459012" cy="507831"/>
          </a:xfrm>
          <a:prstGeom prst="rect">
            <a:avLst/>
          </a:prstGeom>
        </p:spPr>
        <p:txBody>
          <a:bodyPr wrap="square">
            <a:spAutoFit/>
          </a:bodyPr>
          <a:lstStyle/>
          <a:p>
            <a:r>
              <a:rPr lang="zh-CN" altLang="en-US" sz="900" b="1">
                <a:latin typeface="+mn-ea"/>
                <a:cs typeface="微软雅黑" panose="020B0503020204020204" pitchFamily="34" charset="-122"/>
              </a:rPr>
              <a:t>自动核算引擎</a:t>
            </a:r>
            <a:endParaRPr lang="zh-CN" altLang="en-US" sz="900" b="1">
              <a:latin typeface="+mn-ea"/>
            </a:endParaRPr>
          </a:p>
        </p:txBody>
      </p:sp>
      <p:sp>
        <p:nvSpPr>
          <p:cNvPr id="111" name="圆角矩形 110"/>
          <p:cNvSpPr/>
          <p:nvPr/>
        </p:nvSpPr>
        <p:spPr>
          <a:xfrm>
            <a:off x="7774661" y="1956101"/>
            <a:ext cx="1046453" cy="247702"/>
          </a:xfrm>
          <a:prstGeom prst="roundRect">
            <a:avLst/>
          </a:prstGeom>
          <a:solidFill>
            <a:srgbClr val="FF0000"/>
          </a:solidFill>
          <a:ln>
            <a:solidFill>
              <a:srgbClr val="FF0000"/>
            </a:solidFill>
          </a:ln>
        </p:spPr>
        <p:txBody>
          <a:bodyPr lIns="91440" tIns="45720" rIns="91440" bIns="45720" anchor="ctr"/>
          <a:lstStyle/>
          <a:p>
            <a:pPr algn="ctr" defTabSz="912495"/>
            <a:r>
              <a:rPr lang="zh-CN" altLang="en-US" sz="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税务服务</a:t>
            </a:r>
            <a:endParaRPr lang="zh-CN" altLang="en-US" sz="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6" name="圆角矩形 115"/>
          <p:cNvSpPr/>
          <p:nvPr/>
        </p:nvSpPr>
        <p:spPr>
          <a:xfrm>
            <a:off x="7783372" y="2362457"/>
            <a:ext cx="1046453" cy="247702"/>
          </a:xfrm>
          <a:prstGeom prst="roundRect">
            <a:avLst/>
          </a:prstGeom>
          <a:solidFill>
            <a:srgbClr val="FF0000"/>
          </a:solidFill>
          <a:ln>
            <a:solidFill>
              <a:srgbClr val="FF0000"/>
            </a:solidFill>
          </a:ln>
        </p:spPr>
        <p:txBody>
          <a:bodyPr lIns="91440" tIns="45720" rIns="91440" bIns="45720" anchor="ctr"/>
          <a:lstStyle/>
          <a:p>
            <a:pPr algn="ctr" defTabSz="912495"/>
            <a:r>
              <a:rPr lang="zh-CN" altLang="en-US" sz="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银企联云服务</a:t>
            </a:r>
            <a:endParaRPr lang="zh-CN" altLang="en-US" sz="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4" name="组合 46"/>
          <p:cNvGrpSpPr/>
          <p:nvPr/>
        </p:nvGrpSpPr>
        <p:grpSpPr>
          <a:xfrm>
            <a:off x="1200502" y="4105069"/>
            <a:ext cx="624008" cy="184507"/>
            <a:chOff x="3336925" y="1643062"/>
            <a:chExt cx="2463800" cy="627063"/>
          </a:xfrm>
        </p:grpSpPr>
        <p:sp>
          <p:nvSpPr>
            <p:cNvPr id="155" name="Freeform 28"/>
            <p:cNvSpPr>
              <a:spLocks noEditPoints="1"/>
            </p:cNvSpPr>
            <p:nvPr/>
          </p:nvSpPr>
          <p:spPr bwMode="auto">
            <a:xfrm>
              <a:off x="4649788" y="1924050"/>
              <a:ext cx="374650" cy="309563"/>
            </a:xfrm>
            <a:custGeom>
              <a:avLst/>
              <a:gdLst/>
              <a:ahLst/>
              <a:cxnLst>
                <a:cxn ang="0">
                  <a:pos x="126" y="17"/>
                </a:cxn>
                <a:cxn ang="0">
                  <a:pos x="72" y="0"/>
                </a:cxn>
                <a:cxn ang="0">
                  <a:pos x="19" y="17"/>
                </a:cxn>
                <a:cxn ang="0">
                  <a:pos x="0" y="59"/>
                </a:cxn>
                <a:cxn ang="0">
                  <a:pos x="18" y="102"/>
                </a:cxn>
                <a:cxn ang="0">
                  <a:pos x="72" y="119"/>
                </a:cxn>
                <a:cxn ang="0">
                  <a:pos x="125" y="101"/>
                </a:cxn>
                <a:cxn ang="0">
                  <a:pos x="144" y="59"/>
                </a:cxn>
                <a:cxn ang="0">
                  <a:pos x="126" y="17"/>
                </a:cxn>
                <a:cxn ang="0">
                  <a:pos x="95" y="71"/>
                </a:cxn>
                <a:cxn ang="0">
                  <a:pos x="54" y="93"/>
                </a:cxn>
                <a:cxn ang="0">
                  <a:pos x="49" y="48"/>
                </a:cxn>
                <a:cxn ang="0">
                  <a:pos x="89" y="26"/>
                </a:cxn>
                <a:cxn ang="0">
                  <a:pos x="95" y="71"/>
                </a:cxn>
              </a:cxnLst>
              <a:rect l="0" t="0" r="r" b="b"/>
              <a:pathLst>
                <a:path w="144" h="119">
                  <a:moveTo>
                    <a:pt x="126" y="17"/>
                  </a:moveTo>
                  <a:cubicBezTo>
                    <a:pt x="113" y="6"/>
                    <a:pt x="95" y="0"/>
                    <a:pt x="72" y="0"/>
                  </a:cubicBezTo>
                  <a:cubicBezTo>
                    <a:pt x="49" y="0"/>
                    <a:pt x="31" y="6"/>
                    <a:pt x="19" y="17"/>
                  </a:cubicBezTo>
                  <a:cubicBezTo>
                    <a:pt x="6" y="28"/>
                    <a:pt x="0" y="45"/>
                    <a:pt x="0" y="59"/>
                  </a:cubicBezTo>
                  <a:cubicBezTo>
                    <a:pt x="0" y="77"/>
                    <a:pt x="7" y="92"/>
                    <a:pt x="18" y="102"/>
                  </a:cubicBezTo>
                  <a:cubicBezTo>
                    <a:pt x="31" y="113"/>
                    <a:pt x="50" y="119"/>
                    <a:pt x="72" y="119"/>
                  </a:cubicBezTo>
                  <a:cubicBezTo>
                    <a:pt x="95" y="119"/>
                    <a:pt x="112" y="113"/>
                    <a:pt x="125" y="101"/>
                  </a:cubicBezTo>
                  <a:cubicBezTo>
                    <a:pt x="137" y="91"/>
                    <a:pt x="144" y="73"/>
                    <a:pt x="144" y="59"/>
                  </a:cubicBezTo>
                  <a:cubicBezTo>
                    <a:pt x="144" y="42"/>
                    <a:pt x="138" y="28"/>
                    <a:pt x="126" y="17"/>
                  </a:cubicBezTo>
                  <a:close/>
                  <a:moveTo>
                    <a:pt x="95" y="71"/>
                  </a:moveTo>
                  <a:cubicBezTo>
                    <a:pt x="84" y="91"/>
                    <a:pt x="70" y="99"/>
                    <a:pt x="54" y="93"/>
                  </a:cubicBezTo>
                  <a:cubicBezTo>
                    <a:pt x="38" y="87"/>
                    <a:pt x="37" y="71"/>
                    <a:pt x="49" y="48"/>
                  </a:cubicBezTo>
                  <a:cubicBezTo>
                    <a:pt x="60" y="27"/>
                    <a:pt x="74" y="19"/>
                    <a:pt x="89" y="26"/>
                  </a:cubicBezTo>
                  <a:cubicBezTo>
                    <a:pt x="105" y="33"/>
                    <a:pt x="106" y="48"/>
                    <a:pt x="95" y="71"/>
                  </a:cubicBezTo>
                  <a:close/>
                </a:path>
              </a:pathLst>
            </a:custGeom>
            <a:solidFill>
              <a:srgbClr val="E41D25"/>
            </a:solidFill>
            <a:ln w="9525">
              <a:noFill/>
              <a:round/>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6" name="Freeform 29"/>
            <p:cNvSpPr/>
            <p:nvPr/>
          </p:nvSpPr>
          <p:spPr bwMode="auto">
            <a:xfrm>
              <a:off x="4497388" y="1778000"/>
              <a:ext cx="119063" cy="455613"/>
            </a:xfrm>
            <a:custGeom>
              <a:avLst/>
              <a:gdLst/>
              <a:ahLst/>
              <a:cxnLst>
                <a:cxn ang="0">
                  <a:pos x="0" y="175"/>
                </a:cxn>
                <a:cxn ang="0">
                  <a:pos x="0" y="175"/>
                </a:cxn>
                <a:cxn ang="0">
                  <a:pos x="39" y="175"/>
                </a:cxn>
                <a:cxn ang="0">
                  <a:pos x="46" y="169"/>
                </a:cxn>
                <a:cxn ang="0">
                  <a:pos x="46" y="0"/>
                </a:cxn>
                <a:cxn ang="0">
                  <a:pos x="6" y="0"/>
                </a:cxn>
                <a:cxn ang="0">
                  <a:pos x="0" y="6"/>
                </a:cxn>
                <a:cxn ang="0">
                  <a:pos x="0" y="58"/>
                </a:cxn>
                <a:cxn ang="0">
                  <a:pos x="0" y="83"/>
                </a:cxn>
                <a:cxn ang="0">
                  <a:pos x="0" y="138"/>
                </a:cxn>
                <a:cxn ang="0">
                  <a:pos x="0" y="175"/>
                </a:cxn>
              </a:cxnLst>
              <a:rect l="0" t="0" r="r" b="b"/>
              <a:pathLst>
                <a:path w="46" h="175">
                  <a:moveTo>
                    <a:pt x="0" y="175"/>
                  </a:moveTo>
                  <a:cubicBezTo>
                    <a:pt x="0" y="175"/>
                    <a:pt x="0" y="175"/>
                    <a:pt x="0" y="175"/>
                  </a:cubicBezTo>
                  <a:cubicBezTo>
                    <a:pt x="39" y="175"/>
                    <a:pt x="39" y="175"/>
                    <a:pt x="39" y="175"/>
                  </a:cubicBezTo>
                  <a:cubicBezTo>
                    <a:pt x="43" y="175"/>
                    <a:pt x="46" y="173"/>
                    <a:pt x="46" y="169"/>
                  </a:cubicBezTo>
                  <a:cubicBezTo>
                    <a:pt x="46" y="0"/>
                    <a:pt x="46" y="0"/>
                    <a:pt x="46" y="0"/>
                  </a:cubicBezTo>
                  <a:cubicBezTo>
                    <a:pt x="6" y="0"/>
                    <a:pt x="6" y="0"/>
                    <a:pt x="6" y="0"/>
                  </a:cubicBezTo>
                  <a:cubicBezTo>
                    <a:pt x="2" y="0"/>
                    <a:pt x="0" y="2"/>
                    <a:pt x="0" y="6"/>
                  </a:cubicBezTo>
                  <a:cubicBezTo>
                    <a:pt x="0" y="58"/>
                    <a:pt x="0" y="58"/>
                    <a:pt x="0" y="58"/>
                  </a:cubicBezTo>
                  <a:cubicBezTo>
                    <a:pt x="0" y="83"/>
                    <a:pt x="0" y="83"/>
                    <a:pt x="0" y="83"/>
                  </a:cubicBezTo>
                  <a:cubicBezTo>
                    <a:pt x="0" y="138"/>
                    <a:pt x="0" y="138"/>
                    <a:pt x="0" y="138"/>
                  </a:cubicBezTo>
                  <a:lnTo>
                    <a:pt x="0" y="175"/>
                  </a:lnTo>
                  <a:close/>
                </a:path>
              </a:pathLst>
            </a:custGeom>
            <a:solidFill>
              <a:srgbClr val="E41D25"/>
            </a:solidFill>
            <a:ln w="9525">
              <a:noFill/>
              <a:round/>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7" name="Freeform 30"/>
            <p:cNvSpPr/>
            <p:nvPr/>
          </p:nvSpPr>
          <p:spPr bwMode="auto">
            <a:xfrm>
              <a:off x="5049838" y="1936750"/>
              <a:ext cx="357188" cy="333375"/>
            </a:xfrm>
            <a:custGeom>
              <a:avLst/>
              <a:gdLst/>
              <a:ahLst/>
              <a:cxnLst>
                <a:cxn ang="0">
                  <a:pos x="97" y="0"/>
                </a:cxn>
                <a:cxn ang="0">
                  <a:pos x="91" y="6"/>
                </a:cxn>
                <a:cxn ang="0">
                  <a:pos x="91" y="87"/>
                </a:cxn>
                <a:cxn ang="0">
                  <a:pos x="47" y="75"/>
                </a:cxn>
                <a:cxn ang="0">
                  <a:pos x="47" y="6"/>
                </a:cxn>
                <a:cxn ang="0">
                  <a:pos x="40" y="0"/>
                </a:cxn>
                <a:cxn ang="0">
                  <a:pos x="0" y="0"/>
                </a:cxn>
                <a:cxn ang="0">
                  <a:pos x="0" y="73"/>
                </a:cxn>
                <a:cxn ang="0">
                  <a:pos x="129" y="105"/>
                </a:cxn>
                <a:cxn ang="0">
                  <a:pos x="137" y="94"/>
                </a:cxn>
                <a:cxn ang="0">
                  <a:pos x="137" y="0"/>
                </a:cxn>
                <a:cxn ang="0">
                  <a:pos x="137" y="0"/>
                </a:cxn>
                <a:cxn ang="0">
                  <a:pos x="97" y="0"/>
                </a:cxn>
              </a:cxnLst>
              <a:rect l="0" t="0" r="r" b="b"/>
              <a:pathLst>
                <a:path w="137" h="128">
                  <a:moveTo>
                    <a:pt x="97" y="0"/>
                  </a:moveTo>
                  <a:cubicBezTo>
                    <a:pt x="93" y="0"/>
                    <a:pt x="91" y="2"/>
                    <a:pt x="91" y="6"/>
                  </a:cubicBezTo>
                  <a:cubicBezTo>
                    <a:pt x="91" y="87"/>
                    <a:pt x="91" y="87"/>
                    <a:pt x="91" y="87"/>
                  </a:cubicBezTo>
                  <a:cubicBezTo>
                    <a:pt x="64" y="94"/>
                    <a:pt x="47" y="87"/>
                    <a:pt x="47" y="75"/>
                  </a:cubicBezTo>
                  <a:cubicBezTo>
                    <a:pt x="47" y="6"/>
                    <a:pt x="47" y="6"/>
                    <a:pt x="47" y="6"/>
                  </a:cubicBezTo>
                  <a:cubicBezTo>
                    <a:pt x="47" y="2"/>
                    <a:pt x="44" y="0"/>
                    <a:pt x="40" y="0"/>
                  </a:cubicBezTo>
                  <a:cubicBezTo>
                    <a:pt x="0" y="0"/>
                    <a:pt x="0" y="0"/>
                    <a:pt x="0" y="0"/>
                  </a:cubicBezTo>
                  <a:cubicBezTo>
                    <a:pt x="0" y="73"/>
                    <a:pt x="0" y="73"/>
                    <a:pt x="0" y="73"/>
                  </a:cubicBezTo>
                  <a:cubicBezTo>
                    <a:pt x="0" y="111"/>
                    <a:pt x="48" y="128"/>
                    <a:pt x="129" y="105"/>
                  </a:cubicBezTo>
                  <a:cubicBezTo>
                    <a:pt x="134" y="104"/>
                    <a:pt x="137" y="100"/>
                    <a:pt x="137" y="94"/>
                  </a:cubicBezTo>
                  <a:cubicBezTo>
                    <a:pt x="137" y="0"/>
                    <a:pt x="137" y="0"/>
                    <a:pt x="137" y="0"/>
                  </a:cubicBezTo>
                  <a:cubicBezTo>
                    <a:pt x="137" y="0"/>
                    <a:pt x="137" y="0"/>
                    <a:pt x="137" y="0"/>
                  </a:cubicBezTo>
                  <a:lnTo>
                    <a:pt x="97" y="0"/>
                  </a:lnTo>
                  <a:close/>
                </a:path>
              </a:pathLst>
            </a:custGeom>
            <a:solidFill>
              <a:srgbClr val="E41D25"/>
            </a:solidFill>
            <a:ln w="9525">
              <a:noFill/>
              <a:round/>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8" name="Freeform 31"/>
            <p:cNvSpPr/>
            <p:nvPr/>
          </p:nvSpPr>
          <p:spPr bwMode="auto">
            <a:xfrm>
              <a:off x="4159250" y="1922463"/>
              <a:ext cx="277813" cy="317500"/>
            </a:xfrm>
            <a:custGeom>
              <a:avLst/>
              <a:gdLst/>
              <a:ahLst/>
              <a:cxnLst>
                <a:cxn ang="0">
                  <a:pos x="107" y="96"/>
                </a:cxn>
                <a:cxn ang="0">
                  <a:pos x="101" y="90"/>
                </a:cxn>
                <a:cxn ang="0">
                  <a:pos x="70" y="88"/>
                </a:cxn>
                <a:cxn ang="0">
                  <a:pos x="60" y="83"/>
                </a:cxn>
                <a:cxn ang="0">
                  <a:pos x="46" y="61"/>
                </a:cxn>
                <a:cxn ang="0">
                  <a:pos x="58" y="37"/>
                </a:cxn>
                <a:cxn ang="0">
                  <a:pos x="83" y="31"/>
                </a:cxn>
                <a:cxn ang="0">
                  <a:pos x="101" y="32"/>
                </a:cxn>
                <a:cxn ang="0">
                  <a:pos x="107" y="26"/>
                </a:cxn>
                <a:cxn ang="0">
                  <a:pos x="107" y="3"/>
                </a:cxn>
                <a:cxn ang="0">
                  <a:pos x="97" y="1"/>
                </a:cxn>
                <a:cxn ang="0">
                  <a:pos x="86" y="0"/>
                </a:cxn>
                <a:cxn ang="0">
                  <a:pos x="75" y="0"/>
                </a:cxn>
                <a:cxn ang="0">
                  <a:pos x="43" y="4"/>
                </a:cxn>
                <a:cxn ang="0">
                  <a:pos x="20" y="17"/>
                </a:cxn>
                <a:cxn ang="0">
                  <a:pos x="5" y="36"/>
                </a:cxn>
                <a:cxn ang="0">
                  <a:pos x="0" y="61"/>
                </a:cxn>
                <a:cxn ang="0">
                  <a:pos x="5" y="86"/>
                </a:cxn>
                <a:cxn ang="0">
                  <a:pos x="20" y="105"/>
                </a:cxn>
                <a:cxn ang="0">
                  <a:pos x="44" y="117"/>
                </a:cxn>
                <a:cxn ang="0">
                  <a:pos x="76" y="122"/>
                </a:cxn>
                <a:cxn ang="0">
                  <a:pos x="98" y="120"/>
                </a:cxn>
                <a:cxn ang="0">
                  <a:pos x="107" y="119"/>
                </a:cxn>
                <a:cxn ang="0">
                  <a:pos x="107" y="96"/>
                </a:cxn>
              </a:cxnLst>
              <a:rect l="0" t="0" r="r" b="b"/>
              <a:pathLst>
                <a:path w="107" h="122">
                  <a:moveTo>
                    <a:pt x="107" y="96"/>
                  </a:moveTo>
                  <a:cubicBezTo>
                    <a:pt x="107" y="93"/>
                    <a:pt x="104" y="90"/>
                    <a:pt x="101" y="90"/>
                  </a:cubicBezTo>
                  <a:cubicBezTo>
                    <a:pt x="94" y="91"/>
                    <a:pt x="81" y="91"/>
                    <a:pt x="70" y="88"/>
                  </a:cubicBezTo>
                  <a:cubicBezTo>
                    <a:pt x="66" y="87"/>
                    <a:pt x="63" y="85"/>
                    <a:pt x="60" y="83"/>
                  </a:cubicBezTo>
                  <a:cubicBezTo>
                    <a:pt x="57" y="81"/>
                    <a:pt x="47" y="74"/>
                    <a:pt x="46" y="61"/>
                  </a:cubicBezTo>
                  <a:cubicBezTo>
                    <a:pt x="46" y="47"/>
                    <a:pt x="52" y="41"/>
                    <a:pt x="58" y="37"/>
                  </a:cubicBezTo>
                  <a:cubicBezTo>
                    <a:pt x="64" y="34"/>
                    <a:pt x="74" y="32"/>
                    <a:pt x="83" y="31"/>
                  </a:cubicBezTo>
                  <a:cubicBezTo>
                    <a:pt x="90" y="31"/>
                    <a:pt x="96" y="31"/>
                    <a:pt x="101" y="32"/>
                  </a:cubicBezTo>
                  <a:cubicBezTo>
                    <a:pt x="104" y="32"/>
                    <a:pt x="107" y="30"/>
                    <a:pt x="107" y="26"/>
                  </a:cubicBezTo>
                  <a:cubicBezTo>
                    <a:pt x="107" y="3"/>
                    <a:pt x="107" y="3"/>
                    <a:pt x="107" y="3"/>
                  </a:cubicBezTo>
                  <a:cubicBezTo>
                    <a:pt x="104" y="2"/>
                    <a:pt x="100" y="1"/>
                    <a:pt x="97" y="1"/>
                  </a:cubicBezTo>
                  <a:cubicBezTo>
                    <a:pt x="93" y="0"/>
                    <a:pt x="90" y="0"/>
                    <a:pt x="86" y="0"/>
                  </a:cubicBezTo>
                  <a:cubicBezTo>
                    <a:pt x="83" y="0"/>
                    <a:pt x="79" y="0"/>
                    <a:pt x="75" y="0"/>
                  </a:cubicBezTo>
                  <a:cubicBezTo>
                    <a:pt x="63" y="0"/>
                    <a:pt x="52" y="1"/>
                    <a:pt x="43" y="4"/>
                  </a:cubicBezTo>
                  <a:cubicBezTo>
                    <a:pt x="34" y="7"/>
                    <a:pt x="26" y="11"/>
                    <a:pt x="20" y="17"/>
                  </a:cubicBezTo>
                  <a:cubicBezTo>
                    <a:pt x="13" y="22"/>
                    <a:pt x="9" y="28"/>
                    <a:pt x="5" y="36"/>
                  </a:cubicBezTo>
                  <a:cubicBezTo>
                    <a:pt x="2" y="43"/>
                    <a:pt x="0" y="52"/>
                    <a:pt x="0" y="61"/>
                  </a:cubicBezTo>
                  <a:cubicBezTo>
                    <a:pt x="0" y="70"/>
                    <a:pt x="2" y="78"/>
                    <a:pt x="5" y="86"/>
                  </a:cubicBezTo>
                  <a:cubicBezTo>
                    <a:pt x="9" y="93"/>
                    <a:pt x="13" y="100"/>
                    <a:pt x="20" y="105"/>
                  </a:cubicBezTo>
                  <a:cubicBezTo>
                    <a:pt x="26" y="110"/>
                    <a:pt x="34" y="114"/>
                    <a:pt x="44" y="117"/>
                  </a:cubicBezTo>
                  <a:cubicBezTo>
                    <a:pt x="53" y="120"/>
                    <a:pt x="64" y="122"/>
                    <a:pt x="76" y="122"/>
                  </a:cubicBezTo>
                  <a:cubicBezTo>
                    <a:pt x="83" y="122"/>
                    <a:pt x="91" y="121"/>
                    <a:pt x="98" y="120"/>
                  </a:cubicBezTo>
                  <a:cubicBezTo>
                    <a:pt x="101" y="120"/>
                    <a:pt x="104" y="120"/>
                    <a:pt x="107" y="119"/>
                  </a:cubicBezTo>
                  <a:lnTo>
                    <a:pt x="107" y="96"/>
                  </a:lnTo>
                  <a:close/>
                </a:path>
              </a:pathLst>
            </a:custGeom>
            <a:solidFill>
              <a:srgbClr val="E41D25"/>
            </a:solidFill>
            <a:ln w="9525">
              <a:noFill/>
              <a:round/>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9" name="Freeform 32"/>
            <p:cNvSpPr>
              <a:spLocks noEditPoints="1"/>
            </p:cNvSpPr>
            <p:nvPr/>
          </p:nvSpPr>
          <p:spPr bwMode="auto">
            <a:xfrm>
              <a:off x="5435600" y="1778000"/>
              <a:ext cx="365125" cy="469900"/>
            </a:xfrm>
            <a:custGeom>
              <a:avLst/>
              <a:gdLst/>
              <a:ahLst/>
              <a:cxnLst>
                <a:cxn ang="0">
                  <a:pos x="101" y="0"/>
                </a:cxn>
                <a:cxn ang="0">
                  <a:pos x="95" y="6"/>
                </a:cxn>
                <a:cxn ang="0">
                  <a:pos x="95" y="72"/>
                </a:cxn>
                <a:cxn ang="0">
                  <a:pos x="72" y="63"/>
                </a:cxn>
                <a:cxn ang="0">
                  <a:pos x="19" y="80"/>
                </a:cxn>
                <a:cxn ang="0">
                  <a:pos x="0" y="122"/>
                </a:cxn>
                <a:cxn ang="0">
                  <a:pos x="18" y="165"/>
                </a:cxn>
                <a:cxn ang="0">
                  <a:pos x="83" y="172"/>
                </a:cxn>
                <a:cxn ang="0">
                  <a:pos x="95" y="165"/>
                </a:cxn>
                <a:cxn ang="0">
                  <a:pos x="95" y="174"/>
                </a:cxn>
                <a:cxn ang="0">
                  <a:pos x="95" y="175"/>
                </a:cxn>
                <a:cxn ang="0">
                  <a:pos x="135" y="175"/>
                </a:cxn>
                <a:cxn ang="0">
                  <a:pos x="141" y="168"/>
                </a:cxn>
                <a:cxn ang="0">
                  <a:pos x="141" y="0"/>
                </a:cxn>
                <a:cxn ang="0">
                  <a:pos x="101" y="0"/>
                </a:cxn>
                <a:cxn ang="0">
                  <a:pos x="87" y="133"/>
                </a:cxn>
                <a:cxn ang="0">
                  <a:pos x="46" y="156"/>
                </a:cxn>
                <a:cxn ang="0">
                  <a:pos x="41" y="111"/>
                </a:cxn>
                <a:cxn ang="0">
                  <a:pos x="81" y="89"/>
                </a:cxn>
                <a:cxn ang="0">
                  <a:pos x="87" y="133"/>
                </a:cxn>
              </a:cxnLst>
              <a:rect l="0" t="0" r="r" b="b"/>
              <a:pathLst>
                <a:path w="141" h="180">
                  <a:moveTo>
                    <a:pt x="101" y="0"/>
                  </a:moveTo>
                  <a:cubicBezTo>
                    <a:pt x="97" y="0"/>
                    <a:pt x="95" y="2"/>
                    <a:pt x="95" y="6"/>
                  </a:cubicBezTo>
                  <a:cubicBezTo>
                    <a:pt x="95" y="72"/>
                    <a:pt x="95" y="72"/>
                    <a:pt x="95" y="72"/>
                  </a:cubicBezTo>
                  <a:cubicBezTo>
                    <a:pt x="88" y="67"/>
                    <a:pt x="80" y="64"/>
                    <a:pt x="72" y="63"/>
                  </a:cubicBezTo>
                  <a:cubicBezTo>
                    <a:pt x="49" y="59"/>
                    <a:pt x="32" y="69"/>
                    <a:pt x="19" y="80"/>
                  </a:cubicBezTo>
                  <a:cubicBezTo>
                    <a:pt x="7" y="91"/>
                    <a:pt x="0" y="108"/>
                    <a:pt x="0" y="122"/>
                  </a:cubicBezTo>
                  <a:cubicBezTo>
                    <a:pt x="0" y="140"/>
                    <a:pt x="6" y="153"/>
                    <a:pt x="18" y="165"/>
                  </a:cubicBezTo>
                  <a:cubicBezTo>
                    <a:pt x="32" y="178"/>
                    <a:pt x="65" y="180"/>
                    <a:pt x="83" y="172"/>
                  </a:cubicBezTo>
                  <a:cubicBezTo>
                    <a:pt x="87" y="170"/>
                    <a:pt x="91" y="167"/>
                    <a:pt x="95" y="165"/>
                  </a:cubicBezTo>
                  <a:cubicBezTo>
                    <a:pt x="95" y="174"/>
                    <a:pt x="95" y="174"/>
                    <a:pt x="95" y="174"/>
                  </a:cubicBezTo>
                  <a:cubicBezTo>
                    <a:pt x="95" y="175"/>
                    <a:pt x="95" y="175"/>
                    <a:pt x="95" y="175"/>
                  </a:cubicBezTo>
                  <a:cubicBezTo>
                    <a:pt x="135" y="175"/>
                    <a:pt x="135" y="175"/>
                    <a:pt x="135" y="175"/>
                  </a:cubicBezTo>
                  <a:cubicBezTo>
                    <a:pt x="139" y="175"/>
                    <a:pt x="141" y="172"/>
                    <a:pt x="141" y="168"/>
                  </a:cubicBezTo>
                  <a:cubicBezTo>
                    <a:pt x="141" y="0"/>
                    <a:pt x="141" y="0"/>
                    <a:pt x="141" y="0"/>
                  </a:cubicBezTo>
                  <a:lnTo>
                    <a:pt x="101" y="0"/>
                  </a:lnTo>
                  <a:close/>
                  <a:moveTo>
                    <a:pt x="87" y="133"/>
                  </a:moveTo>
                  <a:cubicBezTo>
                    <a:pt x="76" y="154"/>
                    <a:pt x="62" y="162"/>
                    <a:pt x="46" y="156"/>
                  </a:cubicBezTo>
                  <a:cubicBezTo>
                    <a:pt x="31" y="149"/>
                    <a:pt x="29" y="134"/>
                    <a:pt x="41" y="111"/>
                  </a:cubicBezTo>
                  <a:cubicBezTo>
                    <a:pt x="52" y="90"/>
                    <a:pt x="66" y="82"/>
                    <a:pt x="81" y="89"/>
                  </a:cubicBezTo>
                  <a:cubicBezTo>
                    <a:pt x="97" y="96"/>
                    <a:pt x="99" y="111"/>
                    <a:pt x="87" y="133"/>
                  </a:cubicBezTo>
                  <a:close/>
                </a:path>
              </a:pathLst>
            </a:custGeom>
            <a:solidFill>
              <a:srgbClr val="E41D25"/>
            </a:solidFill>
            <a:ln w="9525">
              <a:noFill/>
              <a:round/>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0" name="Freeform 33"/>
            <p:cNvSpPr/>
            <p:nvPr/>
          </p:nvSpPr>
          <p:spPr bwMode="auto">
            <a:xfrm>
              <a:off x="3336925" y="1776413"/>
              <a:ext cx="471488" cy="463550"/>
            </a:xfrm>
            <a:custGeom>
              <a:avLst/>
              <a:gdLst/>
              <a:ahLst/>
              <a:cxnLst>
                <a:cxn ang="0">
                  <a:pos x="181" y="12"/>
                </a:cxn>
                <a:cxn ang="0">
                  <a:pos x="181" y="0"/>
                </a:cxn>
                <a:cxn ang="0">
                  <a:pos x="156" y="0"/>
                </a:cxn>
                <a:cxn ang="0">
                  <a:pos x="125" y="0"/>
                </a:cxn>
                <a:cxn ang="0">
                  <a:pos x="124" y="20"/>
                </a:cxn>
                <a:cxn ang="0">
                  <a:pos x="121" y="67"/>
                </a:cxn>
                <a:cxn ang="0">
                  <a:pos x="118" y="105"/>
                </a:cxn>
                <a:cxn ang="0">
                  <a:pos x="115" y="118"/>
                </a:cxn>
                <a:cxn ang="0">
                  <a:pos x="110" y="127"/>
                </a:cxn>
                <a:cxn ang="0">
                  <a:pos x="105" y="132"/>
                </a:cxn>
                <a:cxn ang="0">
                  <a:pos x="98" y="136"/>
                </a:cxn>
                <a:cxn ang="0">
                  <a:pos x="86" y="138"/>
                </a:cxn>
                <a:cxn ang="0">
                  <a:pos x="73" y="136"/>
                </a:cxn>
                <a:cxn ang="0">
                  <a:pos x="62" y="129"/>
                </a:cxn>
                <a:cxn ang="0">
                  <a:pos x="57" y="118"/>
                </a:cxn>
                <a:cxn ang="0">
                  <a:pos x="56" y="101"/>
                </a:cxn>
                <a:cxn ang="0">
                  <a:pos x="56" y="83"/>
                </a:cxn>
                <a:cxn ang="0">
                  <a:pos x="58" y="54"/>
                </a:cxn>
                <a:cxn ang="0">
                  <a:pos x="62" y="0"/>
                </a:cxn>
                <a:cxn ang="0">
                  <a:pos x="35" y="0"/>
                </a:cxn>
                <a:cxn ang="0">
                  <a:pos x="7" y="0"/>
                </a:cxn>
                <a:cxn ang="0">
                  <a:pos x="4" y="50"/>
                </a:cxn>
                <a:cxn ang="0">
                  <a:pos x="3" y="74"/>
                </a:cxn>
                <a:cxn ang="0">
                  <a:pos x="1" y="94"/>
                </a:cxn>
                <a:cxn ang="0">
                  <a:pos x="0" y="112"/>
                </a:cxn>
                <a:cxn ang="0">
                  <a:pos x="0" y="122"/>
                </a:cxn>
                <a:cxn ang="0">
                  <a:pos x="2" y="139"/>
                </a:cxn>
                <a:cxn ang="0">
                  <a:pos x="8" y="151"/>
                </a:cxn>
                <a:cxn ang="0">
                  <a:pos x="18" y="160"/>
                </a:cxn>
                <a:cxn ang="0">
                  <a:pos x="35" y="170"/>
                </a:cxn>
                <a:cxn ang="0">
                  <a:pos x="57" y="176"/>
                </a:cxn>
                <a:cxn ang="0">
                  <a:pos x="85" y="178"/>
                </a:cxn>
                <a:cxn ang="0">
                  <a:pos x="116" y="175"/>
                </a:cxn>
                <a:cxn ang="0">
                  <a:pos x="144" y="166"/>
                </a:cxn>
                <a:cxn ang="0">
                  <a:pos x="150" y="163"/>
                </a:cxn>
                <a:cxn ang="0">
                  <a:pos x="137" y="138"/>
                </a:cxn>
                <a:cxn ang="0">
                  <a:pos x="137" y="130"/>
                </a:cxn>
                <a:cxn ang="0">
                  <a:pos x="176" y="82"/>
                </a:cxn>
                <a:cxn ang="0">
                  <a:pos x="156" y="49"/>
                </a:cxn>
                <a:cxn ang="0">
                  <a:pos x="181" y="12"/>
                </a:cxn>
              </a:cxnLst>
              <a:rect l="0" t="0" r="r" b="b"/>
              <a:pathLst>
                <a:path w="181" h="178">
                  <a:moveTo>
                    <a:pt x="181" y="12"/>
                  </a:moveTo>
                  <a:cubicBezTo>
                    <a:pt x="181" y="0"/>
                    <a:pt x="181" y="0"/>
                    <a:pt x="181" y="0"/>
                  </a:cubicBezTo>
                  <a:cubicBezTo>
                    <a:pt x="156" y="0"/>
                    <a:pt x="156" y="0"/>
                    <a:pt x="156" y="0"/>
                  </a:cubicBezTo>
                  <a:cubicBezTo>
                    <a:pt x="125" y="0"/>
                    <a:pt x="125" y="0"/>
                    <a:pt x="125" y="0"/>
                  </a:cubicBezTo>
                  <a:cubicBezTo>
                    <a:pt x="125" y="0"/>
                    <a:pt x="124" y="7"/>
                    <a:pt x="124" y="20"/>
                  </a:cubicBezTo>
                  <a:cubicBezTo>
                    <a:pt x="123" y="34"/>
                    <a:pt x="122" y="50"/>
                    <a:pt x="121" y="67"/>
                  </a:cubicBezTo>
                  <a:cubicBezTo>
                    <a:pt x="120" y="86"/>
                    <a:pt x="119" y="99"/>
                    <a:pt x="118" y="105"/>
                  </a:cubicBezTo>
                  <a:cubicBezTo>
                    <a:pt x="117" y="110"/>
                    <a:pt x="116" y="114"/>
                    <a:pt x="115" y="118"/>
                  </a:cubicBezTo>
                  <a:cubicBezTo>
                    <a:pt x="114" y="122"/>
                    <a:pt x="112" y="125"/>
                    <a:pt x="110" y="127"/>
                  </a:cubicBezTo>
                  <a:cubicBezTo>
                    <a:pt x="109" y="129"/>
                    <a:pt x="107" y="131"/>
                    <a:pt x="105" y="132"/>
                  </a:cubicBezTo>
                  <a:cubicBezTo>
                    <a:pt x="103" y="134"/>
                    <a:pt x="101" y="135"/>
                    <a:pt x="98" y="136"/>
                  </a:cubicBezTo>
                  <a:cubicBezTo>
                    <a:pt x="94" y="137"/>
                    <a:pt x="90" y="138"/>
                    <a:pt x="86" y="138"/>
                  </a:cubicBezTo>
                  <a:cubicBezTo>
                    <a:pt x="81" y="138"/>
                    <a:pt x="77" y="137"/>
                    <a:pt x="73" y="136"/>
                  </a:cubicBezTo>
                  <a:cubicBezTo>
                    <a:pt x="68" y="134"/>
                    <a:pt x="65" y="132"/>
                    <a:pt x="62" y="129"/>
                  </a:cubicBezTo>
                  <a:cubicBezTo>
                    <a:pt x="60" y="126"/>
                    <a:pt x="58" y="122"/>
                    <a:pt x="57" y="118"/>
                  </a:cubicBezTo>
                  <a:cubicBezTo>
                    <a:pt x="56" y="113"/>
                    <a:pt x="56" y="108"/>
                    <a:pt x="56" y="101"/>
                  </a:cubicBezTo>
                  <a:cubicBezTo>
                    <a:pt x="56" y="98"/>
                    <a:pt x="56" y="92"/>
                    <a:pt x="56" y="83"/>
                  </a:cubicBezTo>
                  <a:cubicBezTo>
                    <a:pt x="57" y="74"/>
                    <a:pt x="57" y="64"/>
                    <a:pt x="58" y="54"/>
                  </a:cubicBezTo>
                  <a:cubicBezTo>
                    <a:pt x="62" y="0"/>
                    <a:pt x="62" y="0"/>
                    <a:pt x="62" y="0"/>
                  </a:cubicBezTo>
                  <a:cubicBezTo>
                    <a:pt x="50" y="0"/>
                    <a:pt x="41" y="0"/>
                    <a:pt x="35" y="0"/>
                  </a:cubicBezTo>
                  <a:cubicBezTo>
                    <a:pt x="29" y="0"/>
                    <a:pt x="20" y="0"/>
                    <a:pt x="7" y="0"/>
                  </a:cubicBezTo>
                  <a:cubicBezTo>
                    <a:pt x="4" y="50"/>
                    <a:pt x="4" y="50"/>
                    <a:pt x="4" y="50"/>
                  </a:cubicBezTo>
                  <a:cubicBezTo>
                    <a:pt x="4" y="61"/>
                    <a:pt x="3" y="69"/>
                    <a:pt x="3" y="74"/>
                  </a:cubicBezTo>
                  <a:cubicBezTo>
                    <a:pt x="1" y="94"/>
                    <a:pt x="1" y="94"/>
                    <a:pt x="1" y="94"/>
                  </a:cubicBezTo>
                  <a:cubicBezTo>
                    <a:pt x="1" y="102"/>
                    <a:pt x="0" y="108"/>
                    <a:pt x="0" y="112"/>
                  </a:cubicBezTo>
                  <a:cubicBezTo>
                    <a:pt x="0" y="116"/>
                    <a:pt x="0" y="119"/>
                    <a:pt x="0" y="122"/>
                  </a:cubicBezTo>
                  <a:cubicBezTo>
                    <a:pt x="0" y="128"/>
                    <a:pt x="1" y="133"/>
                    <a:pt x="2" y="139"/>
                  </a:cubicBezTo>
                  <a:cubicBezTo>
                    <a:pt x="3" y="143"/>
                    <a:pt x="5" y="147"/>
                    <a:pt x="8" y="151"/>
                  </a:cubicBezTo>
                  <a:cubicBezTo>
                    <a:pt x="10" y="154"/>
                    <a:pt x="13" y="157"/>
                    <a:pt x="18" y="160"/>
                  </a:cubicBezTo>
                  <a:cubicBezTo>
                    <a:pt x="23" y="164"/>
                    <a:pt x="28" y="167"/>
                    <a:pt x="35" y="170"/>
                  </a:cubicBezTo>
                  <a:cubicBezTo>
                    <a:pt x="42" y="172"/>
                    <a:pt x="49" y="174"/>
                    <a:pt x="57" y="176"/>
                  </a:cubicBezTo>
                  <a:cubicBezTo>
                    <a:pt x="66" y="177"/>
                    <a:pt x="75" y="178"/>
                    <a:pt x="85" y="178"/>
                  </a:cubicBezTo>
                  <a:cubicBezTo>
                    <a:pt x="95" y="178"/>
                    <a:pt x="106" y="177"/>
                    <a:pt x="116" y="175"/>
                  </a:cubicBezTo>
                  <a:cubicBezTo>
                    <a:pt x="127" y="173"/>
                    <a:pt x="136" y="170"/>
                    <a:pt x="144" y="166"/>
                  </a:cubicBezTo>
                  <a:cubicBezTo>
                    <a:pt x="146" y="165"/>
                    <a:pt x="148" y="164"/>
                    <a:pt x="150" y="163"/>
                  </a:cubicBezTo>
                  <a:cubicBezTo>
                    <a:pt x="143" y="157"/>
                    <a:pt x="139" y="149"/>
                    <a:pt x="137" y="138"/>
                  </a:cubicBezTo>
                  <a:cubicBezTo>
                    <a:pt x="137" y="130"/>
                    <a:pt x="137" y="130"/>
                    <a:pt x="137" y="130"/>
                  </a:cubicBezTo>
                  <a:cubicBezTo>
                    <a:pt x="140" y="105"/>
                    <a:pt x="156" y="92"/>
                    <a:pt x="176" y="82"/>
                  </a:cubicBezTo>
                  <a:cubicBezTo>
                    <a:pt x="164" y="76"/>
                    <a:pt x="154" y="67"/>
                    <a:pt x="156" y="49"/>
                  </a:cubicBezTo>
                  <a:cubicBezTo>
                    <a:pt x="157" y="33"/>
                    <a:pt x="167" y="20"/>
                    <a:pt x="181" y="12"/>
                  </a:cubicBezTo>
                </a:path>
              </a:pathLst>
            </a:custGeom>
            <a:solidFill>
              <a:srgbClr val="E41D25"/>
            </a:solidFill>
            <a:ln w="9525">
              <a:noFill/>
              <a:round/>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1" name="Freeform 34"/>
            <p:cNvSpPr>
              <a:spLocks noEditPoints="1"/>
            </p:cNvSpPr>
            <p:nvPr/>
          </p:nvSpPr>
          <p:spPr bwMode="auto">
            <a:xfrm>
              <a:off x="3714750" y="1776413"/>
              <a:ext cx="352425" cy="463550"/>
            </a:xfrm>
            <a:custGeom>
              <a:avLst/>
              <a:gdLst/>
              <a:ahLst/>
              <a:cxnLst>
                <a:cxn ang="0">
                  <a:pos x="58" y="178"/>
                </a:cxn>
                <a:cxn ang="0">
                  <a:pos x="50" y="178"/>
                </a:cxn>
                <a:cxn ang="0">
                  <a:pos x="0" y="139"/>
                </a:cxn>
                <a:cxn ang="0">
                  <a:pos x="0" y="139"/>
                </a:cxn>
                <a:cxn ang="0">
                  <a:pos x="0" y="131"/>
                </a:cxn>
                <a:cxn ang="0">
                  <a:pos x="36" y="83"/>
                </a:cxn>
                <a:cxn ang="0">
                  <a:pos x="19" y="50"/>
                </a:cxn>
                <a:cxn ang="0">
                  <a:pos x="80" y="0"/>
                </a:cxn>
                <a:cxn ang="0">
                  <a:pos x="80" y="0"/>
                </a:cxn>
                <a:cxn ang="0">
                  <a:pos x="89" y="0"/>
                </a:cxn>
                <a:cxn ang="0">
                  <a:pos x="119" y="9"/>
                </a:cxn>
                <a:cxn ang="0">
                  <a:pos x="134" y="43"/>
                </a:cxn>
                <a:cxn ang="0">
                  <a:pos x="103" y="84"/>
                </a:cxn>
                <a:cxn ang="0">
                  <a:pos x="125" y="121"/>
                </a:cxn>
                <a:cxn ang="0">
                  <a:pos x="103" y="161"/>
                </a:cxn>
                <a:cxn ang="0">
                  <a:pos x="58" y="178"/>
                </a:cxn>
                <a:cxn ang="0">
                  <a:pos x="55" y="92"/>
                </a:cxn>
                <a:cxn ang="0">
                  <a:pos x="46" y="98"/>
                </a:cxn>
                <a:cxn ang="0">
                  <a:pos x="30" y="128"/>
                </a:cxn>
                <a:cxn ang="0">
                  <a:pos x="53" y="155"/>
                </a:cxn>
                <a:cxn ang="0">
                  <a:pos x="58" y="155"/>
                </a:cxn>
                <a:cxn ang="0">
                  <a:pos x="95" y="124"/>
                </a:cxn>
                <a:cxn ang="0">
                  <a:pos x="88" y="107"/>
                </a:cxn>
                <a:cxn ang="0">
                  <a:pos x="64" y="95"/>
                </a:cxn>
                <a:cxn ang="0">
                  <a:pos x="55" y="92"/>
                </a:cxn>
                <a:cxn ang="0">
                  <a:pos x="81" y="22"/>
                </a:cxn>
                <a:cxn ang="0">
                  <a:pos x="76" y="23"/>
                </a:cxn>
                <a:cxn ang="0">
                  <a:pos x="48" y="46"/>
                </a:cxn>
                <a:cxn ang="0">
                  <a:pos x="64" y="66"/>
                </a:cxn>
                <a:cxn ang="0">
                  <a:pos x="83" y="75"/>
                </a:cxn>
                <a:cxn ang="0">
                  <a:pos x="99" y="62"/>
                </a:cxn>
                <a:cxn ang="0">
                  <a:pos x="106" y="39"/>
                </a:cxn>
                <a:cxn ang="0">
                  <a:pos x="81" y="22"/>
                </a:cxn>
              </a:cxnLst>
              <a:rect l="0" t="0" r="r" b="b"/>
              <a:pathLst>
                <a:path w="136" h="178">
                  <a:moveTo>
                    <a:pt x="58" y="178"/>
                  </a:moveTo>
                  <a:cubicBezTo>
                    <a:pt x="50" y="178"/>
                    <a:pt x="50" y="178"/>
                    <a:pt x="50" y="178"/>
                  </a:cubicBezTo>
                  <a:cubicBezTo>
                    <a:pt x="21" y="176"/>
                    <a:pt x="4" y="163"/>
                    <a:pt x="0" y="139"/>
                  </a:cubicBezTo>
                  <a:cubicBezTo>
                    <a:pt x="0" y="139"/>
                    <a:pt x="0" y="139"/>
                    <a:pt x="0" y="139"/>
                  </a:cubicBezTo>
                  <a:cubicBezTo>
                    <a:pt x="0" y="131"/>
                    <a:pt x="0" y="131"/>
                    <a:pt x="0" y="131"/>
                  </a:cubicBezTo>
                  <a:cubicBezTo>
                    <a:pt x="4" y="104"/>
                    <a:pt x="21" y="91"/>
                    <a:pt x="36" y="83"/>
                  </a:cubicBezTo>
                  <a:cubicBezTo>
                    <a:pt x="26" y="76"/>
                    <a:pt x="18" y="67"/>
                    <a:pt x="19" y="50"/>
                  </a:cubicBezTo>
                  <a:cubicBezTo>
                    <a:pt x="21" y="19"/>
                    <a:pt x="52" y="2"/>
                    <a:pt x="80" y="0"/>
                  </a:cubicBezTo>
                  <a:cubicBezTo>
                    <a:pt x="80" y="0"/>
                    <a:pt x="80" y="0"/>
                    <a:pt x="80" y="0"/>
                  </a:cubicBezTo>
                  <a:cubicBezTo>
                    <a:pt x="89" y="0"/>
                    <a:pt x="89" y="0"/>
                    <a:pt x="89" y="0"/>
                  </a:cubicBezTo>
                  <a:cubicBezTo>
                    <a:pt x="102" y="1"/>
                    <a:pt x="111" y="4"/>
                    <a:pt x="119" y="9"/>
                  </a:cubicBezTo>
                  <a:cubicBezTo>
                    <a:pt x="131" y="17"/>
                    <a:pt x="136" y="28"/>
                    <a:pt x="134" y="43"/>
                  </a:cubicBezTo>
                  <a:cubicBezTo>
                    <a:pt x="133" y="62"/>
                    <a:pt x="118" y="76"/>
                    <a:pt x="103" y="84"/>
                  </a:cubicBezTo>
                  <a:cubicBezTo>
                    <a:pt x="115" y="91"/>
                    <a:pt x="126" y="100"/>
                    <a:pt x="125" y="121"/>
                  </a:cubicBezTo>
                  <a:cubicBezTo>
                    <a:pt x="124" y="137"/>
                    <a:pt x="116" y="151"/>
                    <a:pt x="103" y="161"/>
                  </a:cubicBezTo>
                  <a:cubicBezTo>
                    <a:pt x="91" y="171"/>
                    <a:pt x="75" y="177"/>
                    <a:pt x="58" y="178"/>
                  </a:cubicBezTo>
                  <a:close/>
                  <a:moveTo>
                    <a:pt x="55" y="92"/>
                  </a:moveTo>
                  <a:cubicBezTo>
                    <a:pt x="52" y="94"/>
                    <a:pt x="48" y="96"/>
                    <a:pt x="46" y="98"/>
                  </a:cubicBezTo>
                  <a:cubicBezTo>
                    <a:pt x="36" y="106"/>
                    <a:pt x="30" y="117"/>
                    <a:pt x="30" y="128"/>
                  </a:cubicBezTo>
                  <a:cubicBezTo>
                    <a:pt x="28" y="145"/>
                    <a:pt x="40" y="154"/>
                    <a:pt x="53" y="155"/>
                  </a:cubicBezTo>
                  <a:cubicBezTo>
                    <a:pt x="54" y="155"/>
                    <a:pt x="56" y="155"/>
                    <a:pt x="58" y="155"/>
                  </a:cubicBezTo>
                  <a:cubicBezTo>
                    <a:pt x="79" y="155"/>
                    <a:pt x="94" y="143"/>
                    <a:pt x="95" y="124"/>
                  </a:cubicBezTo>
                  <a:cubicBezTo>
                    <a:pt x="96" y="115"/>
                    <a:pt x="93" y="110"/>
                    <a:pt x="88" y="107"/>
                  </a:cubicBezTo>
                  <a:cubicBezTo>
                    <a:pt x="81" y="102"/>
                    <a:pt x="73" y="99"/>
                    <a:pt x="64" y="95"/>
                  </a:cubicBezTo>
                  <a:cubicBezTo>
                    <a:pt x="61" y="94"/>
                    <a:pt x="58" y="93"/>
                    <a:pt x="55" y="92"/>
                  </a:cubicBezTo>
                  <a:moveTo>
                    <a:pt x="81" y="22"/>
                  </a:moveTo>
                  <a:cubicBezTo>
                    <a:pt x="79" y="22"/>
                    <a:pt x="78" y="23"/>
                    <a:pt x="76" y="23"/>
                  </a:cubicBezTo>
                  <a:cubicBezTo>
                    <a:pt x="63" y="24"/>
                    <a:pt x="49" y="32"/>
                    <a:pt x="48" y="46"/>
                  </a:cubicBezTo>
                  <a:cubicBezTo>
                    <a:pt x="47" y="58"/>
                    <a:pt x="55" y="62"/>
                    <a:pt x="64" y="66"/>
                  </a:cubicBezTo>
                  <a:cubicBezTo>
                    <a:pt x="70" y="70"/>
                    <a:pt x="77" y="73"/>
                    <a:pt x="83" y="75"/>
                  </a:cubicBezTo>
                  <a:cubicBezTo>
                    <a:pt x="89" y="71"/>
                    <a:pt x="95" y="67"/>
                    <a:pt x="99" y="62"/>
                  </a:cubicBezTo>
                  <a:cubicBezTo>
                    <a:pt x="103" y="56"/>
                    <a:pt x="107" y="47"/>
                    <a:pt x="106" y="39"/>
                  </a:cubicBezTo>
                  <a:cubicBezTo>
                    <a:pt x="105" y="24"/>
                    <a:pt x="87" y="22"/>
                    <a:pt x="81" y="22"/>
                  </a:cubicBezTo>
                </a:path>
              </a:pathLst>
            </a:custGeom>
            <a:solidFill>
              <a:srgbClr val="727172"/>
            </a:solidFill>
            <a:ln w="9525">
              <a:noFill/>
              <a:round/>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2" name="Freeform 35"/>
            <p:cNvSpPr/>
            <p:nvPr/>
          </p:nvSpPr>
          <p:spPr bwMode="auto">
            <a:xfrm>
              <a:off x="3336925" y="1651000"/>
              <a:ext cx="84138" cy="93663"/>
            </a:xfrm>
            <a:custGeom>
              <a:avLst/>
              <a:gdLst/>
              <a:ahLst/>
              <a:cxnLst>
                <a:cxn ang="0">
                  <a:pos x="10" y="24"/>
                </a:cxn>
                <a:cxn ang="0">
                  <a:pos x="5" y="34"/>
                </a:cxn>
                <a:cxn ang="0">
                  <a:pos x="6" y="36"/>
                </a:cxn>
                <a:cxn ang="0">
                  <a:pos x="14" y="36"/>
                </a:cxn>
                <a:cxn ang="0">
                  <a:pos x="31" y="1"/>
                </a:cxn>
                <a:cxn ang="0">
                  <a:pos x="31" y="0"/>
                </a:cxn>
                <a:cxn ang="0">
                  <a:pos x="24" y="0"/>
                </a:cxn>
                <a:cxn ang="0">
                  <a:pos x="22" y="2"/>
                </a:cxn>
                <a:cxn ang="0">
                  <a:pos x="16" y="12"/>
                </a:cxn>
                <a:cxn ang="0">
                  <a:pos x="15" y="12"/>
                </a:cxn>
                <a:cxn ang="0">
                  <a:pos x="10" y="2"/>
                </a:cxn>
                <a:cxn ang="0">
                  <a:pos x="7" y="0"/>
                </a:cxn>
                <a:cxn ang="0">
                  <a:pos x="0" y="0"/>
                </a:cxn>
                <a:cxn ang="0">
                  <a:pos x="0" y="1"/>
                </a:cxn>
                <a:cxn ang="0">
                  <a:pos x="10" y="24"/>
                </a:cxn>
              </a:cxnLst>
              <a:rect l="0" t="0" r="r" b="b"/>
              <a:pathLst>
                <a:path w="32" h="36">
                  <a:moveTo>
                    <a:pt x="10" y="24"/>
                  </a:moveTo>
                  <a:cubicBezTo>
                    <a:pt x="10" y="24"/>
                    <a:pt x="5" y="34"/>
                    <a:pt x="5" y="34"/>
                  </a:cubicBezTo>
                  <a:cubicBezTo>
                    <a:pt x="4" y="35"/>
                    <a:pt x="5" y="36"/>
                    <a:pt x="6" y="36"/>
                  </a:cubicBezTo>
                  <a:cubicBezTo>
                    <a:pt x="14" y="36"/>
                    <a:pt x="14" y="36"/>
                    <a:pt x="14" y="36"/>
                  </a:cubicBezTo>
                  <a:cubicBezTo>
                    <a:pt x="14" y="36"/>
                    <a:pt x="31" y="1"/>
                    <a:pt x="31" y="1"/>
                  </a:cubicBezTo>
                  <a:cubicBezTo>
                    <a:pt x="32" y="1"/>
                    <a:pt x="32" y="0"/>
                    <a:pt x="31" y="0"/>
                  </a:cubicBezTo>
                  <a:cubicBezTo>
                    <a:pt x="24" y="0"/>
                    <a:pt x="24" y="0"/>
                    <a:pt x="24" y="0"/>
                  </a:cubicBezTo>
                  <a:cubicBezTo>
                    <a:pt x="23" y="0"/>
                    <a:pt x="22" y="1"/>
                    <a:pt x="22" y="2"/>
                  </a:cubicBezTo>
                  <a:cubicBezTo>
                    <a:pt x="22" y="2"/>
                    <a:pt x="16" y="12"/>
                    <a:pt x="16" y="12"/>
                  </a:cubicBezTo>
                  <a:cubicBezTo>
                    <a:pt x="16" y="13"/>
                    <a:pt x="15" y="13"/>
                    <a:pt x="15" y="12"/>
                  </a:cubicBezTo>
                  <a:cubicBezTo>
                    <a:pt x="15" y="12"/>
                    <a:pt x="10" y="2"/>
                    <a:pt x="10" y="2"/>
                  </a:cubicBezTo>
                  <a:cubicBezTo>
                    <a:pt x="9" y="1"/>
                    <a:pt x="8" y="0"/>
                    <a:pt x="7" y="0"/>
                  </a:cubicBezTo>
                  <a:cubicBezTo>
                    <a:pt x="0" y="0"/>
                    <a:pt x="0" y="0"/>
                    <a:pt x="0" y="0"/>
                  </a:cubicBezTo>
                  <a:cubicBezTo>
                    <a:pt x="0" y="0"/>
                    <a:pt x="0" y="1"/>
                    <a:pt x="0" y="1"/>
                  </a:cubicBezTo>
                  <a:cubicBezTo>
                    <a:pt x="0" y="1"/>
                    <a:pt x="10" y="24"/>
                    <a:pt x="10" y="24"/>
                  </a:cubicBezTo>
                </a:path>
              </a:pathLst>
            </a:custGeom>
            <a:solidFill>
              <a:srgbClr val="727172"/>
            </a:solidFill>
            <a:ln w="9525">
              <a:noFill/>
              <a:round/>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3" name="Freeform 36"/>
            <p:cNvSpPr/>
            <p:nvPr/>
          </p:nvSpPr>
          <p:spPr bwMode="auto">
            <a:xfrm>
              <a:off x="3573463" y="1651000"/>
              <a:ext cx="84138" cy="93663"/>
            </a:xfrm>
            <a:custGeom>
              <a:avLst/>
              <a:gdLst/>
              <a:ahLst/>
              <a:cxnLst>
                <a:cxn ang="0">
                  <a:pos x="10" y="24"/>
                </a:cxn>
                <a:cxn ang="0">
                  <a:pos x="5" y="34"/>
                </a:cxn>
                <a:cxn ang="0">
                  <a:pos x="6" y="36"/>
                </a:cxn>
                <a:cxn ang="0">
                  <a:pos x="14" y="36"/>
                </a:cxn>
                <a:cxn ang="0">
                  <a:pos x="32" y="1"/>
                </a:cxn>
                <a:cxn ang="0">
                  <a:pos x="31" y="0"/>
                </a:cxn>
                <a:cxn ang="0">
                  <a:pos x="24" y="0"/>
                </a:cxn>
                <a:cxn ang="0">
                  <a:pos x="22" y="2"/>
                </a:cxn>
                <a:cxn ang="0">
                  <a:pos x="16" y="12"/>
                </a:cxn>
                <a:cxn ang="0">
                  <a:pos x="15" y="12"/>
                </a:cxn>
                <a:cxn ang="0">
                  <a:pos x="10" y="2"/>
                </a:cxn>
                <a:cxn ang="0">
                  <a:pos x="7" y="0"/>
                </a:cxn>
                <a:cxn ang="0">
                  <a:pos x="0" y="0"/>
                </a:cxn>
                <a:cxn ang="0">
                  <a:pos x="0" y="1"/>
                </a:cxn>
                <a:cxn ang="0">
                  <a:pos x="10" y="24"/>
                </a:cxn>
              </a:cxnLst>
              <a:rect l="0" t="0" r="r" b="b"/>
              <a:pathLst>
                <a:path w="32" h="36">
                  <a:moveTo>
                    <a:pt x="10" y="24"/>
                  </a:moveTo>
                  <a:cubicBezTo>
                    <a:pt x="10" y="24"/>
                    <a:pt x="5" y="34"/>
                    <a:pt x="5" y="34"/>
                  </a:cubicBezTo>
                  <a:cubicBezTo>
                    <a:pt x="4" y="35"/>
                    <a:pt x="5" y="36"/>
                    <a:pt x="6" y="36"/>
                  </a:cubicBezTo>
                  <a:cubicBezTo>
                    <a:pt x="14" y="36"/>
                    <a:pt x="14" y="36"/>
                    <a:pt x="14" y="36"/>
                  </a:cubicBezTo>
                  <a:cubicBezTo>
                    <a:pt x="14" y="36"/>
                    <a:pt x="31" y="1"/>
                    <a:pt x="32" y="1"/>
                  </a:cubicBezTo>
                  <a:cubicBezTo>
                    <a:pt x="32" y="1"/>
                    <a:pt x="32" y="0"/>
                    <a:pt x="31" y="0"/>
                  </a:cubicBezTo>
                  <a:cubicBezTo>
                    <a:pt x="24" y="0"/>
                    <a:pt x="24" y="0"/>
                    <a:pt x="24" y="0"/>
                  </a:cubicBezTo>
                  <a:cubicBezTo>
                    <a:pt x="23" y="0"/>
                    <a:pt x="22" y="1"/>
                    <a:pt x="22" y="2"/>
                  </a:cubicBezTo>
                  <a:cubicBezTo>
                    <a:pt x="22" y="2"/>
                    <a:pt x="16" y="12"/>
                    <a:pt x="16" y="12"/>
                  </a:cubicBezTo>
                  <a:cubicBezTo>
                    <a:pt x="16" y="13"/>
                    <a:pt x="15" y="13"/>
                    <a:pt x="15" y="12"/>
                  </a:cubicBezTo>
                  <a:cubicBezTo>
                    <a:pt x="15" y="12"/>
                    <a:pt x="10" y="2"/>
                    <a:pt x="10" y="2"/>
                  </a:cubicBezTo>
                  <a:cubicBezTo>
                    <a:pt x="9" y="1"/>
                    <a:pt x="8" y="0"/>
                    <a:pt x="7" y="0"/>
                  </a:cubicBezTo>
                  <a:cubicBezTo>
                    <a:pt x="0" y="0"/>
                    <a:pt x="0" y="0"/>
                    <a:pt x="0" y="0"/>
                  </a:cubicBezTo>
                  <a:cubicBezTo>
                    <a:pt x="0" y="0"/>
                    <a:pt x="0" y="1"/>
                    <a:pt x="0" y="1"/>
                  </a:cubicBezTo>
                  <a:cubicBezTo>
                    <a:pt x="0" y="1"/>
                    <a:pt x="10" y="24"/>
                    <a:pt x="10" y="24"/>
                  </a:cubicBezTo>
                </a:path>
              </a:pathLst>
            </a:custGeom>
            <a:solidFill>
              <a:srgbClr val="727172"/>
            </a:solidFill>
            <a:ln w="9525">
              <a:noFill/>
              <a:round/>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4" name="Freeform 37"/>
            <p:cNvSpPr>
              <a:spLocks noEditPoints="1"/>
            </p:cNvSpPr>
            <p:nvPr/>
          </p:nvSpPr>
          <p:spPr bwMode="auto">
            <a:xfrm>
              <a:off x="3652838" y="1647825"/>
              <a:ext cx="77788" cy="65088"/>
            </a:xfrm>
            <a:custGeom>
              <a:avLst/>
              <a:gdLst/>
              <a:ahLst/>
              <a:cxnLst>
                <a:cxn ang="0">
                  <a:pos x="4" y="21"/>
                </a:cxn>
                <a:cxn ang="0">
                  <a:pos x="15" y="25"/>
                </a:cxn>
                <a:cxn ang="0">
                  <a:pos x="26" y="21"/>
                </a:cxn>
                <a:cxn ang="0">
                  <a:pos x="30" y="13"/>
                </a:cxn>
                <a:cxn ang="0">
                  <a:pos x="26" y="4"/>
                </a:cxn>
                <a:cxn ang="0">
                  <a:pos x="15" y="0"/>
                </a:cxn>
                <a:cxn ang="0">
                  <a:pos x="4" y="4"/>
                </a:cxn>
                <a:cxn ang="0">
                  <a:pos x="0" y="13"/>
                </a:cxn>
                <a:cxn ang="0">
                  <a:pos x="4" y="21"/>
                </a:cxn>
                <a:cxn ang="0">
                  <a:pos x="10" y="10"/>
                </a:cxn>
                <a:cxn ang="0">
                  <a:pos x="19" y="6"/>
                </a:cxn>
                <a:cxn ang="0">
                  <a:pos x="20" y="15"/>
                </a:cxn>
                <a:cxn ang="0">
                  <a:pos x="11" y="20"/>
                </a:cxn>
                <a:cxn ang="0">
                  <a:pos x="10" y="10"/>
                </a:cxn>
              </a:cxnLst>
              <a:rect l="0" t="0" r="r" b="b"/>
              <a:pathLst>
                <a:path w="30" h="25">
                  <a:moveTo>
                    <a:pt x="4" y="21"/>
                  </a:moveTo>
                  <a:cubicBezTo>
                    <a:pt x="6" y="24"/>
                    <a:pt x="10" y="25"/>
                    <a:pt x="15" y="25"/>
                  </a:cubicBezTo>
                  <a:cubicBezTo>
                    <a:pt x="20" y="25"/>
                    <a:pt x="23" y="24"/>
                    <a:pt x="26" y="21"/>
                  </a:cubicBezTo>
                  <a:cubicBezTo>
                    <a:pt x="28" y="19"/>
                    <a:pt x="30" y="15"/>
                    <a:pt x="30" y="13"/>
                  </a:cubicBezTo>
                  <a:cubicBezTo>
                    <a:pt x="30" y="9"/>
                    <a:pt x="29" y="6"/>
                    <a:pt x="26" y="4"/>
                  </a:cubicBezTo>
                  <a:cubicBezTo>
                    <a:pt x="23" y="2"/>
                    <a:pt x="20" y="0"/>
                    <a:pt x="15" y="0"/>
                  </a:cubicBezTo>
                  <a:cubicBezTo>
                    <a:pt x="10" y="0"/>
                    <a:pt x="7" y="2"/>
                    <a:pt x="4" y="4"/>
                  </a:cubicBezTo>
                  <a:cubicBezTo>
                    <a:pt x="1" y="6"/>
                    <a:pt x="0" y="10"/>
                    <a:pt x="0" y="13"/>
                  </a:cubicBezTo>
                  <a:cubicBezTo>
                    <a:pt x="0" y="16"/>
                    <a:pt x="2" y="19"/>
                    <a:pt x="4" y="21"/>
                  </a:cubicBezTo>
                  <a:moveTo>
                    <a:pt x="10" y="10"/>
                  </a:moveTo>
                  <a:cubicBezTo>
                    <a:pt x="12" y="6"/>
                    <a:pt x="15" y="4"/>
                    <a:pt x="19" y="6"/>
                  </a:cubicBezTo>
                  <a:cubicBezTo>
                    <a:pt x="22" y="7"/>
                    <a:pt x="22" y="10"/>
                    <a:pt x="20" y="15"/>
                  </a:cubicBezTo>
                  <a:cubicBezTo>
                    <a:pt x="17" y="19"/>
                    <a:pt x="15" y="21"/>
                    <a:pt x="11" y="20"/>
                  </a:cubicBezTo>
                  <a:cubicBezTo>
                    <a:pt x="8" y="18"/>
                    <a:pt x="8" y="15"/>
                    <a:pt x="10" y="10"/>
                  </a:cubicBezTo>
                </a:path>
              </a:pathLst>
            </a:custGeom>
            <a:solidFill>
              <a:srgbClr val="727172"/>
            </a:solidFill>
            <a:ln w="9525">
              <a:noFill/>
              <a:round/>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8" name="Freeform 38"/>
            <p:cNvSpPr>
              <a:spLocks noEditPoints="1"/>
            </p:cNvSpPr>
            <p:nvPr/>
          </p:nvSpPr>
          <p:spPr bwMode="auto">
            <a:xfrm>
              <a:off x="3416300" y="1647825"/>
              <a:ext cx="77788" cy="65088"/>
            </a:xfrm>
            <a:custGeom>
              <a:avLst/>
              <a:gdLst/>
              <a:ahLst/>
              <a:cxnLst>
                <a:cxn ang="0">
                  <a:pos x="4" y="21"/>
                </a:cxn>
                <a:cxn ang="0">
                  <a:pos x="15" y="25"/>
                </a:cxn>
                <a:cxn ang="0">
                  <a:pos x="26" y="21"/>
                </a:cxn>
                <a:cxn ang="0">
                  <a:pos x="30" y="13"/>
                </a:cxn>
                <a:cxn ang="0">
                  <a:pos x="26" y="4"/>
                </a:cxn>
                <a:cxn ang="0">
                  <a:pos x="15" y="0"/>
                </a:cxn>
                <a:cxn ang="0">
                  <a:pos x="4" y="4"/>
                </a:cxn>
                <a:cxn ang="0">
                  <a:pos x="0" y="13"/>
                </a:cxn>
                <a:cxn ang="0">
                  <a:pos x="4" y="21"/>
                </a:cxn>
                <a:cxn ang="0">
                  <a:pos x="10" y="10"/>
                </a:cxn>
                <a:cxn ang="0">
                  <a:pos x="19" y="6"/>
                </a:cxn>
                <a:cxn ang="0">
                  <a:pos x="20" y="15"/>
                </a:cxn>
                <a:cxn ang="0">
                  <a:pos x="11" y="20"/>
                </a:cxn>
                <a:cxn ang="0">
                  <a:pos x="10" y="10"/>
                </a:cxn>
              </a:cxnLst>
              <a:rect l="0" t="0" r="r" b="b"/>
              <a:pathLst>
                <a:path w="30" h="25">
                  <a:moveTo>
                    <a:pt x="4" y="21"/>
                  </a:moveTo>
                  <a:cubicBezTo>
                    <a:pt x="6" y="24"/>
                    <a:pt x="11" y="25"/>
                    <a:pt x="15" y="25"/>
                  </a:cubicBezTo>
                  <a:cubicBezTo>
                    <a:pt x="20" y="25"/>
                    <a:pt x="23" y="24"/>
                    <a:pt x="26" y="21"/>
                  </a:cubicBezTo>
                  <a:cubicBezTo>
                    <a:pt x="29" y="19"/>
                    <a:pt x="30" y="15"/>
                    <a:pt x="30" y="13"/>
                  </a:cubicBezTo>
                  <a:cubicBezTo>
                    <a:pt x="30" y="9"/>
                    <a:pt x="29" y="6"/>
                    <a:pt x="26" y="4"/>
                  </a:cubicBezTo>
                  <a:cubicBezTo>
                    <a:pt x="23" y="2"/>
                    <a:pt x="20" y="0"/>
                    <a:pt x="15" y="0"/>
                  </a:cubicBezTo>
                  <a:cubicBezTo>
                    <a:pt x="10" y="0"/>
                    <a:pt x="7" y="2"/>
                    <a:pt x="4" y="4"/>
                  </a:cubicBezTo>
                  <a:cubicBezTo>
                    <a:pt x="1" y="6"/>
                    <a:pt x="0" y="10"/>
                    <a:pt x="0" y="13"/>
                  </a:cubicBezTo>
                  <a:cubicBezTo>
                    <a:pt x="0" y="16"/>
                    <a:pt x="2" y="19"/>
                    <a:pt x="4" y="21"/>
                  </a:cubicBezTo>
                  <a:moveTo>
                    <a:pt x="10" y="10"/>
                  </a:moveTo>
                  <a:cubicBezTo>
                    <a:pt x="13" y="6"/>
                    <a:pt x="15" y="4"/>
                    <a:pt x="19" y="6"/>
                  </a:cubicBezTo>
                  <a:cubicBezTo>
                    <a:pt x="22" y="7"/>
                    <a:pt x="22" y="10"/>
                    <a:pt x="20" y="15"/>
                  </a:cubicBezTo>
                  <a:cubicBezTo>
                    <a:pt x="18" y="19"/>
                    <a:pt x="15" y="21"/>
                    <a:pt x="11" y="20"/>
                  </a:cubicBezTo>
                  <a:cubicBezTo>
                    <a:pt x="8" y="18"/>
                    <a:pt x="8" y="15"/>
                    <a:pt x="10" y="10"/>
                  </a:cubicBezTo>
                </a:path>
              </a:pathLst>
            </a:custGeom>
            <a:solidFill>
              <a:srgbClr val="727172"/>
            </a:solidFill>
            <a:ln w="9525">
              <a:noFill/>
              <a:round/>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9" name="Freeform 39"/>
            <p:cNvSpPr/>
            <p:nvPr/>
          </p:nvSpPr>
          <p:spPr bwMode="auto">
            <a:xfrm>
              <a:off x="3498850" y="1643062"/>
              <a:ext cx="73025" cy="68263"/>
            </a:xfrm>
            <a:custGeom>
              <a:avLst/>
              <a:gdLst/>
              <a:ahLst/>
              <a:cxnLst>
                <a:cxn ang="0">
                  <a:pos x="0" y="26"/>
                </a:cxn>
                <a:cxn ang="0">
                  <a:pos x="8" y="26"/>
                </a:cxn>
                <a:cxn ang="0">
                  <a:pos x="10" y="25"/>
                </a:cxn>
                <a:cxn ang="0">
                  <a:pos x="10" y="8"/>
                </a:cxn>
                <a:cxn ang="0">
                  <a:pos x="19" y="11"/>
                </a:cxn>
                <a:cxn ang="0">
                  <a:pos x="19" y="25"/>
                </a:cxn>
                <a:cxn ang="0">
                  <a:pos x="20" y="26"/>
                </a:cxn>
                <a:cxn ang="0">
                  <a:pos x="28" y="26"/>
                </a:cxn>
                <a:cxn ang="0">
                  <a:pos x="28" y="11"/>
                </a:cxn>
                <a:cxn ang="0">
                  <a:pos x="2" y="4"/>
                </a:cxn>
                <a:cxn ang="0">
                  <a:pos x="0" y="7"/>
                </a:cxn>
                <a:cxn ang="0">
                  <a:pos x="0" y="26"/>
                </a:cxn>
                <a:cxn ang="0">
                  <a:pos x="0" y="26"/>
                </a:cxn>
              </a:cxnLst>
              <a:rect l="0" t="0" r="r" b="b"/>
              <a:pathLst>
                <a:path w="28" h="26">
                  <a:moveTo>
                    <a:pt x="0" y="26"/>
                  </a:moveTo>
                  <a:cubicBezTo>
                    <a:pt x="8" y="26"/>
                    <a:pt x="8" y="26"/>
                    <a:pt x="8" y="26"/>
                  </a:cubicBezTo>
                  <a:cubicBezTo>
                    <a:pt x="9" y="26"/>
                    <a:pt x="10" y="26"/>
                    <a:pt x="10" y="25"/>
                  </a:cubicBezTo>
                  <a:cubicBezTo>
                    <a:pt x="10" y="8"/>
                    <a:pt x="10" y="8"/>
                    <a:pt x="10" y="8"/>
                  </a:cubicBezTo>
                  <a:cubicBezTo>
                    <a:pt x="15" y="7"/>
                    <a:pt x="19" y="8"/>
                    <a:pt x="19" y="11"/>
                  </a:cubicBezTo>
                  <a:cubicBezTo>
                    <a:pt x="19" y="25"/>
                    <a:pt x="19" y="25"/>
                    <a:pt x="19" y="25"/>
                  </a:cubicBezTo>
                  <a:cubicBezTo>
                    <a:pt x="19" y="26"/>
                    <a:pt x="19" y="26"/>
                    <a:pt x="20" y="26"/>
                  </a:cubicBezTo>
                  <a:cubicBezTo>
                    <a:pt x="28" y="26"/>
                    <a:pt x="28" y="26"/>
                    <a:pt x="28" y="26"/>
                  </a:cubicBezTo>
                  <a:cubicBezTo>
                    <a:pt x="28" y="11"/>
                    <a:pt x="28" y="11"/>
                    <a:pt x="28" y="11"/>
                  </a:cubicBezTo>
                  <a:cubicBezTo>
                    <a:pt x="28" y="3"/>
                    <a:pt x="19" y="0"/>
                    <a:pt x="2" y="4"/>
                  </a:cubicBezTo>
                  <a:cubicBezTo>
                    <a:pt x="1" y="5"/>
                    <a:pt x="0" y="6"/>
                    <a:pt x="0" y="7"/>
                  </a:cubicBezTo>
                  <a:cubicBezTo>
                    <a:pt x="0" y="26"/>
                    <a:pt x="0" y="26"/>
                    <a:pt x="0" y="26"/>
                  </a:cubicBezTo>
                  <a:cubicBezTo>
                    <a:pt x="0" y="26"/>
                    <a:pt x="0" y="26"/>
                    <a:pt x="0" y="26"/>
                  </a:cubicBezTo>
                  <a:close/>
                </a:path>
              </a:pathLst>
            </a:custGeom>
            <a:solidFill>
              <a:srgbClr val="727172"/>
            </a:solidFill>
            <a:ln w="9525">
              <a:noFill/>
              <a:round/>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1" name="Freeform 40"/>
            <p:cNvSpPr/>
            <p:nvPr/>
          </p:nvSpPr>
          <p:spPr bwMode="auto">
            <a:xfrm>
              <a:off x="3735388" y="1651000"/>
              <a:ext cx="73025" cy="69850"/>
            </a:xfrm>
            <a:custGeom>
              <a:avLst/>
              <a:gdLst/>
              <a:ahLst/>
              <a:cxnLst>
                <a:cxn ang="0">
                  <a:pos x="27" y="22"/>
                </a:cxn>
                <a:cxn ang="0">
                  <a:pos x="28" y="20"/>
                </a:cxn>
                <a:cxn ang="0">
                  <a:pos x="28" y="0"/>
                </a:cxn>
                <a:cxn ang="0">
                  <a:pos x="28" y="0"/>
                </a:cxn>
                <a:cxn ang="0">
                  <a:pos x="20" y="0"/>
                </a:cxn>
                <a:cxn ang="0">
                  <a:pos x="19" y="2"/>
                </a:cxn>
                <a:cxn ang="0">
                  <a:pos x="19" y="18"/>
                </a:cxn>
                <a:cxn ang="0">
                  <a:pos x="10" y="16"/>
                </a:cxn>
                <a:cxn ang="0">
                  <a:pos x="10" y="2"/>
                </a:cxn>
                <a:cxn ang="0">
                  <a:pos x="8" y="0"/>
                </a:cxn>
                <a:cxn ang="0">
                  <a:pos x="0" y="0"/>
                </a:cxn>
                <a:cxn ang="0">
                  <a:pos x="0" y="16"/>
                </a:cxn>
                <a:cxn ang="0">
                  <a:pos x="27" y="22"/>
                </a:cxn>
              </a:cxnLst>
              <a:rect l="0" t="0" r="r" b="b"/>
              <a:pathLst>
                <a:path w="28" h="27">
                  <a:moveTo>
                    <a:pt x="27" y="22"/>
                  </a:moveTo>
                  <a:cubicBezTo>
                    <a:pt x="28" y="22"/>
                    <a:pt x="28" y="21"/>
                    <a:pt x="28" y="20"/>
                  </a:cubicBezTo>
                  <a:cubicBezTo>
                    <a:pt x="28" y="0"/>
                    <a:pt x="28" y="0"/>
                    <a:pt x="28" y="0"/>
                  </a:cubicBezTo>
                  <a:cubicBezTo>
                    <a:pt x="28" y="0"/>
                    <a:pt x="28" y="0"/>
                    <a:pt x="28" y="0"/>
                  </a:cubicBezTo>
                  <a:cubicBezTo>
                    <a:pt x="20" y="0"/>
                    <a:pt x="20" y="0"/>
                    <a:pt x="20" y="0"/>
                  </a:cubicBezTo>
                  <a:cubicBezTo>
                    <a:pt x="19" y="0"/>
                    <a:pt x="19" y="1"/>
                    <a:pt x="19" y="2"/>
                  </a:cubicBezTo>
                  <a:cubicBezTo>
                    <a:pt x="19" y="18"/>
                    <a:pt x="19" y="18"/>
                    <a:pt x="19" y="18"/>
                  </a:cubicBezTo>
                  <a:cubicBezTo>
                    <a:pt x="13" y="20"/>
                    <a:pt x="10" y="18"/>
                    <a:pt x="10" y="16"/>
                  </a:cubicBezTo>
                  <a:cubicBezTo>
                    <a:pt x="10" y="2"/>
                    <a:pt x="10" y="2"/>
                    <a:pt x="10" y="2"/>
                  </a:cubicBezTo>
                  <a:cubicBezTo>
                    <a:pt x="10" y="1"/>
                    <a:pt x="9" y="0"/>
                    <a:pt x="8" y="0"/>
                  </a:cubicBezTo>
                  <a:cubicBezTo>
                    <a:pt x="0" y="0"/>
                    <a:pt x="0" y="0"/>
                    <a:pt x="0" y="0"/>
                  </a:cubicBezTo>
                  <a:cubicBezTo>
                    <a:pt x="0" y="16"/>
                    <a:pt x="0" y="16"/>
                    <a:pt x="0" y="16"/>
                  </a:cubicBezTo>
                  <a:cubicBezTo>
                    <a:pt x="0" y="23"/>
                    <a:pt x="10" y="27"/>
                    <a:pt x="27" y="22"/>
                  </a:cubicBezTo>
                </a:path>
              </a:pathLst>
            </a:custGeom>
            <a:solidFill>
              <a:srgbClr val="727172"/>
            </a:solidFill>
            <a:ln w="9525">
              <a:noFill/>
              <a:round/>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79" name="圆角矩形 178"/>
          <p:cNvSpPr/>
          <p:nvPr/>
        </p:nvSpPr>
        <p:spPr>
          <a:xfrm>
            <a:off x="426717" y="3069617"/>
            <a:ext cx="712302" cy="270983"/>
          </a:xfrm>
          <a:prstGeom prst="roundRect">
            <a:avLst/>
          </a:prstGeom>
          <a:solidFill>
            <a:srgbClr val="FF0000"/>
          </a:solidFill>
          <a:ln>
            <a:solidFill>
              <a:srgbClr val="FF0000"/>
            </a:solidFill>
          </a:ln>
        </p:spPr>
        <p:txBody>
          <a:bodyPr lIns="91440" tIns="45720" rIns="91440" bIns="45720" anchor="ctr"/>
          <a:lstStyle/>
          <a:p>
            <a:pPr algn="ctr" defTabSz="912495"/>
            <a:r>
              <a:rPr lang="zh-CN" altLang="en-US" sz="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采购服务</a:t>
            </a:r>
            <a:endParaRPr lang="zh-CN" altLang="en-US" sz="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0" name="圆角矩形 179"/>
          <p:cNvSpPr/>
          <p:nvPr/>
        </p:nvSpPr>
        <p:spPr>
          <a:xfrm>
            <a:off x="1183856" y="3086506"/>
            <a:ext cx="712302" cy="270983"/>
          </a:xfrm>
          <a:prstGeom prst="roundRect">
            <a:avLst/>
          </a:prstGeom>
          <a:solidFill>
            <a:srgbClr val="FF0000"/>
          </a:solidFill>
          <a:ln>
            <a:solidFill>
              <a:srgbClr val="FF0000"/>
            </a:solidFill>
          </a:ln>
        </p:spPr>
        <p:txBody>
          <a:bodyPr lIns="91440" tIns="45720" rIns="91440" bIns="45720" anchor="ctr"/>
          <a:lstStyle/>
          <a:p>
            <a:pPr algn="ctr" defTabSz="912495"/>
            <a:r>
              <a:rPr lang="zh-CN" altLang="en-US" sz="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人力服务</a:t>
            </a:r>
            <a:endParaRPr lang="zh-CN" altLang="en-US" sz="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1" name="圆角矩形 180"/>
          <p:cNvSpPr/>
          <p:nvPr/>
        </p:nvSpPr>
        <p:spPr>
          <a:xfrm>
            <a:off x="418351" y="3395142"/>
            <a:ext cx="712302" cy="270983"/>
          </a:xfrm>
          <a:prstGeom prst="roundRect">
            <a:avLst/>
          </a:prstGeom>
          <a:solidFill>
            <a:srgbClr val="FF0000"/>
          </a:solidFill>
          <a:ln>
            <a:solidFill>
              <a:srgbClr val="FF0000"/>
            </a:solidFill>
          </a:ln>
        </p:spPr>
        <p:txBody>
          <a:bodyPr lIns="91440" tIns="45720" rIns="91440" bIns="45720" anchor="ctr"/>
          <a:lstStyle/>
          <a:p>
            <a:pPr algn="ctr" defTabSz="912495"/>
            <a:r>
              <a:rPr lang="zh-CN" altLang="en-US" sz="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营销服务</a:t>
            </a:r>
            <a:endParaRPr lang="zh-CN" altLang="en-US" sz="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2" name="圆角矩形 181"/>
          <p:cNvSpPr/>
          <p:nvPr/>
        </p:nvSpPr>
        <p:spPr>
          <a:xfrm>
            <a:off x="1189064" y="3399702"/>
            <a:ext cx="712302" cy="270983"/>
          </a:xfrm>
          <a:prstGeom prst="roundRect">
            <a:avLst/>
          </a:prstGeom>
          <a:solidFill>
            <a:srgbClr val="FF0000"/>
          </a:solidFill>
          <a:ln>
            <a:solidFill>
              <a:srgbClr val="FF0000"/>
            </a:solidFill>
          </a:ln>
        </p:spPr>
        <p:txBody>
          <a:bodyPr lIns="91440" tIns="45720" rIns="91440" bIns="45720" anchor="ctr"/>
          <a:lstStyle/>
          <a:p>
            <a:pPr algn="ctr" defTabSz="912495"/>
            <a:r>
              <a:rPr lang="zh-CN" altLang="en-US" sz="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库存服务</a:t>
            </a:r>
            <a:endParaRPr lang="zh-CN" altLang="en-US" sz="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占位符 2"/>
          <p:cNvSpPr>
            <a:spLocks noGrp="1"/>
          </p:cNvSpPr>
          <p:nvPr>
            <p:ph type="body" sz="quarter" idx="10"/>
          </p:nvPr>
        </p:nvSpPr>
        <p:spPr/>
        <p:txBody>
          <a:bodyPr>
            <a:normAutofit lnSpcReduction="10000"/>
          </a:bodyPr>
          <a:lstStyle/>
          <a:p>
            <a:r>
              <a:rPr lang="zh-CN" altLang="en-US" dirty="0"/>
              <a:t>财务服</a:t>
            </a:r>
            <a:r>
              <a:rPr lang="zh-CN" altLang="en-US" dirty="0" smtClean="0"/>
              <a:t>务</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normAutofit lnSpcReduction="10000"/>
          </a:bodyPr>
          <a:lstStyle/>
          <a:p>
            <a:r>
              <a:rPr lang="zh-CN" altLang="en-US" b="0" dirty="0">
                <a:latin typeface="+mn-ea"/>
                <a:cs typeface="微软雅黑" panose="020B0503020204020204" pitchFamily="34" charset="-122"/>
              </a:rPr>
              <a:t>智能财务机器人</a:t>
            </a:r>
            <a:endParaRPr lang="zh-CN" altLang="en-US" dirty="0"/>
          </a:p>
        </p:txBody>
      </p:sp>
      <p:sp>
        <p:nvSpPr>
          <p:cNvPr id="435" name="Freeform 6"/>
          <p:cNvSpPr>
            <a:spLocks noChangeArrowheads="1"/>
          </p:cNvSpPr>
          <p:nvPr/>
        </p:nvSpPr>
        <p:spPr bwMode="auto">
          <a:xfrm>
            <a:off x="2692158" y="1205408"/>
            <a:ext cx="1503760" cy="1791891"/>
          </a:xfrm>
          <a:custGeom>
            <a:avLst/>
            <a:gdLst>
              <a:gd name="T0" fmla="*/ 2005013 w 414"/>
              <a:gd name="T1" fmla="*/ 726933 h 493"/>
              <a:gd name="T2" fmla="*/ 1811292 w 414"/>
              <a:gd name="T3" fmla="*/ 426468 h 493"/>
              <a:gd name="T4" fmla="*/ 1990484 w 414"/>
              <a:gd name="T5" fmla="*/ 0 h 493"/>
              <a:gd name="T6" fmla="*/ 1002507 w 414"/>
              <a:gd name="T7" fmla="*/ 363467 h 493"/>
              <a:gd name="T8" fmla="*/ 285739 w 414"/>
              <a:gd name="T9" fmla="*/ 736626 h 493"/>
              <a:gd name="T10" fmla="*/ 271209 w 414"/>
              <a:gd name="T11" fmla="*/ 1167940 h 493"/>
              <a:gd name="T12" fmla="*/ 0 w 414"/>
              <a:gd name="T13" fmla="*/ 2219570 h 493"/>
              <a:gd name="T14" fmla="*/ 397128 w 414"/>
              <a:gd name="T15" fmla="*/ 2389188 h 493"/>
              <a:gd name="T16" fmla="*/ 721611 w 414"/>
              <a:gd name="T17" fmla="*/ 2175954 h 493"/>
              <a:gd name="T18" fmla="*/ 862059 w 414"/>
              <a:gd name="T19" fmla="*/ 1599254 h 493"/>
              <a:gd name="T20" fmla="*/ 1443222 w 414"/>
              <a:gd name="T21" fmla="*/ 1216402 h 493"/>
              <a:gd name="T22" fmla="*/ 1486809 w 414"/>
              <a:gd name="T23" fmla="*/ 911090 h 493"/>
              <a:gd name="T24" fmla="*/ 2005013 w 414"/>
              <a:gd name="T25" fmla="*/ 726933 h 4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4"/>
              <a:gd name="T40" fmla="*/ 0 h 493"/>
              <a:gd name="T41" fmla="*/ 414 w 414"/>
              <a:gd name="T42" fmla="*/ 493 h 4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4" h="493">
                <a:moveTo>
                  <a:pt x="414" y="150"/>
                </a:moveTo>
                <a:cubicBezTo>
                  <a:pt x="374" y="88"/>
                  <a:pt x="374" y="88"/>
                  <a:pt x="374" y="88"/>
                </a:cubicBezTo>
                <a:cubicBezTo>
                  <a:pt x="411" y="0"/>
                  <a:pt x="411" y="0"/>
                  <a:pt x="411" y="0"/>
                </a:cubicBezTo>
                <a:cubicBezTo>
                  <a:pt x="336" y="9"/>
                  <a:pt x="266" y="35"/>
                  <a:pt x="207" y="75"/>
                </a:cubicBezTo>
                <a:cubicBezTo>
                  <a:pt x="147" y="62"/>
                  <a:pt x="84" y="93"/>
                  <a:pt x="59" y="152"/>
                </a:cubicBezTo>
                <a:cubicBezTo>
                  <a:pt x="47" y="182"/>
                  <a:pt x="47" y="213"/>
                  <a:pt x="56" y="241"/>
                </a:cubicBezTo>
                <a:cubicBezTo>
                  <a:pt x="21" y="306"/>
                  <a:pt x="1" y="380"/>
                  <a:pt x="0" y="458"/>
                </a:cubicBezTo>
                <a:cubicBezTo>
                  <a:pt x="82" y="493"/>
                  <a:pt x="82" y="493"/>
                  <a:pt x="82" y="493"/>
                </a:cubicBezTo>
                <a:cubicBezTo>
                  <a:pt x="149" y="449"/>
                  <a:pt x="149" y="449"/>
                  <a:pt x="149" y="449"/>
                </a:cubicBezTo>
                <a:cubicBezTo>
                  <a:pt x="151" y="407"/>
                  <a:pt x="161" y="367"/>
                  <a:pt x="178" y="330"/>
                </a:cubicBezTo>
                <a:cubicBezTo>
                  <a:pt x="229" y="331"/>
                  <a:pt x="277" y="301"/>
                  <a:pt x="298" y="251"/>
                </a:cubicBezTo>
                <a:cubicBezTo>
                  <a:pt x="306" y="230"/>
                  <a:pt x="309" y="209"/>
                  <a:pt x="307" y="188"/>
                </a:cubicBezTo>
                <a:cubicBezTo>
                  <a:pt x="339" y="169"/>
                  <a:pt x="375" y="156"/>
                  <a:pt x="414" y="150"/>
                </a:cubicBezTo>
                <a:close/>
              </a:path>
            </a:pathLst>
          </a:custGeom>
          <a:solidFill>
            <a:schemeClr val="bg1">
              <a:lumMod val="85000"/>
            </a:schemeClr>
          </a:solidFill>
          <a:ln>
            <a:noFill/>
          </a:ln>
        </p:spPr>
        <p:txBody>
          <a:bodyPr/>
          <a:lstStyle/>
          <a:p>
            <a:endParaRPr lang="zh-CN" altLang="en-US" sz="1350">
              <a:solidFill>
                <a:prstClr val="black"/>
              </a:solidFill>
            </a:endParaRPr>
          </a:p>
        </p:txBody>
      </p:sp>
      <p:sp>
        <p:nvSpPr>
          <p:cNvPr id="436" name="Freeform 7"/>
          <p:cNvSpPr>
            <a:spLocks noChangeArrowheads="1"/>
          </p:cNvSpPr>
          <p:nvPr/>
        </p:nvSpPr>
        <p:spPr bwMode="auto">
          <a:xfrm>
            <a:off x="4256640" y="1192311"/>
            <a:ext cx="1794272" cy="1437084"/>
          </a:xfrm>
          <a:custGeom>
            <a:avLst/>
            <a:gdLst>
              <a:gd name="T0" fmla="*/ 1980722 w 494"/>
              <a:gd name="T1" fmla="*/ 909669 h 396"/>
              <a:gd name="T2" fmla="*/ 1602980 w 494"/>
              <a:gd name="T3" fmla="*/ 237095 h 396"/>
              <a:gd name="T4" fmla="*/ 1152596 w 494"/>
              <a:gd name="T5" fmla="*/ 227417 h 396"/>
              <a:gd name="T6" fmla="*/ 174342 w 494"/>
              <a:gd name="T7" fmla="*/ 0 h 396"/>
              <a:gd name="T8" fmla="*/ 0 w 494"/>
              <a:gd name="T9" fmla="*/ 420964 h 396"/>
              <a:gd name="T10" fmla="*/ 193714 w 494"/>
              <a:gd name="T11" fmla="*/ 720961 h 396"/>
              <a:gd name="T12" fmla="*/ 736112 w 494"/>
              <a:gd name="T13" fmla="*/ 832251 h 396"/>
              <a:gd name="T14" fmla="*/ 1123539 w 494"/>
              <a:gd name="T15" fmla="*/ 1393536 h 396"/>
              <a:gd name="T16" fmla="*/ 1462538 w 494"/>
              <a:gd name="T17" fmla="*/ 1432245 h 396"/>
              <a:gd name="T18" fmla="*/ 1665937 w 494"/>
              <a:gd name="T19" fmla="*/ 1916112 h 396"/>
              <a:gd name="T20" fmla="*/ 2000093 w 494"/>
              <a:gd name="T21" fmla="*/ 1703211 h 396"/>
              <a:gd name="T22" fmla="*/ 2392363 w 494"/>
              <a:gd name="T23" fmla="*/ 1867725 h 396"/>
              <a:gd name="T24" fmla="*/ 1980722 w 494"/>
              <a:gd name="T25" fmla="*/ 909669 h 3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4"/>
              <a:gd name="T40" fmla="*/ 0 h 396"/>
              <a:gd name="T41" fmla="*/ 494 w 494"/>
              <a:gd name="T42" fmla="*/ 396 h 3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4" h="396">
                <a:moveTo>
                  <a:pt x="409" y="188"/>
                </a:moveTo>
                <a:cubicBezTo>
                  <a:pt x="418" y="131"/>
                  <a:pt x="387" y="72"/>
                  <a:pt x="331" y="49"/>
                </a:cubicBezTo>
                <a:cubicBezTo>
                  <a:pt x="300" y="36"/>
                  <a:pt x="267" y="36"/>
                  <a:pt x="238" y="47"/>
                </a:cubicBezTo>
                <a:cubicBezTo>
                  <a:pt x="177" y="17"/>
                  <a:pt x="108" y="1"/>
                  <a:pt x="36" y="0"/>
                </a:cubicBezTo>
                <a:cubicBezTo>
                  <a:pt x="0" y="87"/>
                  <a:pt x="0" y="87"/>
                  <a:pt x="0" y="87"/>
                </a:cubicBezTo>
                <a:cubicBezTo>
                  <a:pt x="40" y="149"/>
                  <a:pt x="40" y="149"/>
                  <a:pt x="40" y="149"/>
                </a:cubicBezTo>
                <a:cubicBezTo>
                  <a:pt x="80" y="150"/>
                  <a:pt x="117" y="158"/>
                  <a:pt x="152" y="172"/>
                </a:cubicBezTo>
                <a:cubicBezTo>
                  <a:pt x="154" y="221"/>
                  <a:pt x="183" y="268"/>
                  <a:pt x="232" y="288"/>
                </a:cubicBezTo>
                <a:cubicBezTo>
                  <a:pt x="255" y="297"/>
                  <a:pt x="279" y="300"/>
                  <a:pt x="302" y="296"/>
                </a:cubicBezTo>
                <a:cubicBezTo>
                  <a:pt x="322" y="326"/>
                  <a:pt x="336" y="360"/>
                  <a:pt x="344" y="396"/>
                </a:cubicBezTo>
                <a:cubicBezTo>
                  <a:pt x="413" y="352"/>
                  <a:pt x="413" y="352"/>
                  <a:pt x="413" y="352"/>
                </a:cubicBezTo>
                <a:cubicBezTo>
                  <a:pt x="494" y="386"/>
                  <a:pt x="494" y="386"/>
                  <a:pt x="494" y="386"/>
                </a:cubicBezTo>
                <a:cubicBezTo>
                  <a:pt x="481" y="312"/>
                  <a:pt x="451" y="245"/>
                  <a:pt x="409" y="188"/>
                </a:cubicBezTo>
                <a:close/>
              </a:path>
            </a:pathLst>
          </a:custGeom>
          <a:solidFill>
            <a:schemeClr val="bg1">
              <a:lumMod val="85000"/>
            </a:schemeClr>
          </a:solidFill>
          <a:ln>
            <a:noFill/>
          </a:ln>
        </p:spPr>
        <p:txBody>
          <a:bodyPr/>
          <a:lstStyle/>
          <a:p>
            <a:endParaRPr lang="zh-CN" altLang="en-US" sz="1350">
              <a:solidFill>
                <a:prstClr val="black"/>
              </a:solidFill>
            </a:endParaRPr>
          </a:p>
        </p:txBody>
      </p:sp>
      <p:sp>
        <p:nvSpPr>
          <p:cNvPr id="437" name="Freeform 8"/>
          <p:cNvSpPr>
            <a:spLocks noChangeArrowheads="1"/>
          </p:cNvSpPr>
          <p:nvPr/>
        </p:nvSpPr>
        <p:spPr bwMode="auto">
          <a:xfrm>
            <a:off x="4612637" y="2673448"/>
            <a:ext cx="1475184" cy="1881188"/>
          </a:xfrm>
          <a:custGeom>
            <a:avLst/>
            <a:gdLst>
              <a:gd name="T0" fmla="*/ 1792506 w 406"/>
              <a:gd name="T1" fmla="*/ 1597920 h 518"/>
              <a:gd name="T2" fmla="*/ 1792506 w 406"/>
              <a:gd name="T3" fmla="*/ 1118544 h 518"/>
              <a:gd name="T4" fmla="*/ 1947534 w 406"/>
              <a:gd name="T5" fmla="*/ 169476 h 518"/>
              <a:gd name="T6" fmla="*/ 1550275 w 406"/>
              <a:gd name="T7" fmla="*/ 0 h 518"/>
              <a:gd name="T8" fmla="*/ 1230531 w 406"/>
              <a:gd name="T9" fmla="*/ 208214 h 518"/>
              <a:gd name="T10" fmla="*/ 1162707 w 406"/>
              <a:gd name="T11" fmla="*/ 736012 h 518"/>
              <a:gd name="T12" fmla="*/ 639489 w 406"/>
              <a:gd name="T13" fmla="*/ 1118544 h 518"/>
              <a:gd name="T14" fmla="*/ 610421 w 406"/>
              <a:gd name="T15" fmla="*/ 1515603 h 518"/>
              <a:gd name="T16" fmla="*/ 0 w 406"/>
              <a:gd name="T17" fmla="*/ 1786765 h 518"/>
              <a:gd name="T18" fmla="*/ 227697 w 406"/>
              <a:gd name="T19" fmla="*/ 2135402 h 518"/>
              <a:gd name="T20" fmla="*/ 67825 w 406"/>
              <a:gd name="T21" fmla="*/ 2508250 h 518"/>
              <a:gd name="T22" fmla="*/ 1177240 w 406"/>
              <a:gd name="T23" fmla="*/ 1985294 h 518"/>
              <a:gd name="T24" fmla="*/ 1792506 w 406"/>
              <a:gd name="T25" fmla="*/ 1597920 h 5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6"/>
              <a:gd name="T40" fmla="*/ 0 h 518"/>
              <a:gd name="T41" fmla="*/ 406 w 406"/>
              <a:gd name="T42" fmla="*/ 518 h 5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6" h="518">
                <a:moveTo>
                  <a:pt x="370" y="330"/>
                </a:moveTo>
                <a:cubicBezTo>
                  <a:pt x="384" y="297"/>
                  <a:pt x="383" y="261"/>
                  <a:pt x="370" y="231"/>
                </a:cubicBezTo>
                <a:cubicBezTo>
                  <a:pt x="394" y="170"/>
                  <a:pt x="406" y="104"/>
                  <a:pt x="402" y="35"/>
                </a:cubicBezTo>
                <a:cubicBezTo>
                  <a:pt x="320" y="0"/>
                  <a:pt x="320" y="0"/>
                  <a:pt x="320" y="0"/>
                </a:cubicBezTo>
                <a:cubicBezTo>
                  <a:pt x="254" y="43"/>
                  <a:pt x="254" y="43"/>
                  <a:pt x="254" y="43"/>
                </a:cubicBezTo>
                <a:cubicBezTo>
                  <a:pt x="256" y="81"/>
                  <a:pt x="251" y="118"/>
                  <a:pt x="240" y="152"/>
                </a:cubicBezTo>
                <a:cubicBezTo>
                  <a:pt x="194" y="156"/>
                  <a:pt x="151" y="185"/>
                  <a:pt x="132" y="231"/>
                </a:cubicBezTo>
                <a:cubicBezTo>
                  <a:pt x="121" y="258"/>
                  <a:pt x="120" y="287"/>
                  <a:pt x="126" y="313"/>
                </a:cubicBezTo>
                <a:cubicBezTo>
                  <a:pt x="90" y="340"/>
                  <a:pt x="47" y="360"/>
                  <a:pt x="0" y="369"/>
                </a:cubicBezTo>
                <a:cubicBezTo>
                  <a:pt x="47" y="441"/>
                  <a:pt x="47" y="441"/>
                  <a:pt x="47" y="441"/>
                </a:cubicBezTo>
                <a:cubicBezTo>
                  <a:pt x="14" y="518"/>
                  <a:pt x="14" y="518"/>
                  <a:pt x="14" y="518"/>
                </a:cubicBezTo>
                <a:cubicBezTo>
                  <a:pt x="102" y="503"/>
                  <a:pt x="180" y="465"/>
                  <a:pt x="243" y="410"/>
                </a:cubicBezTo>
                <a:cubicBezTo>
                  <a:pt x="297" y="413"/>
                  <a:pt x="349" y="382"/>
                  <a:pt x="370" y="330"/>
                </a:cubicBezTo>
                <a:close/>
              </a:path>
            </a:pathLst>
          </a:custGeom>
          <a:solidFill>
            <a:schemeClr val="bg1">
              <a:lumMod val="85000"/>
            </a:schemeClr>
          </a:solidFill>
          <a:ln>
            <a:noFill/>
          </a:ln>
        </p:spPr>
        <p:txBody>
          <a:bodyPr/>
          <a:lstStyle/>
          <a:p>
            <a:endParaRPr lang="zh-CN" altLang="en-US" sz="1350">
              <a:solidFill>
                <a:prstClr val="black"/>
              </a:solidFill>
            </a:endParaRPr>
          </a:p>
        </p:txBody>
      </p:sp>
      <p:sp>
        <p:nvSpPr>
          <p:cNvPr id="438" name="Freeform 9"/>
          <p:cNvSpPr>
            <a:spLocks noChangeArrowheads="1"/>
          </p:cNvSpPr>
          <p:nvPr/>
        </p:nvSpPr>
        <p:spPr bwMode="auto">
          <a:xfrm>
            <a:off x="2702874" y="3047305"/>
            <a:ext cx="1874044" cy="1540669"/>
          </a:xfrm>
          <a:custGeom>
            <a:avLst/>
            <a:gdLst>
              <a:gd name="T0" fmla="*/ 2275970 w 516"/>
              <a:gd name="T1" fmla="*/ 1317805 h 424"/>
              <a:gd name="T2" fmla="*/ 1641604 w 516"/>
              <a:gd name="T3" fmla="*/ 1196683 h 424"/>
              <a:gd name="T4" fmla="*/ 1254205 w 516"/>
              <a:gd name="T5" fmla="*/ 658902 h 424"/>
              <a:gd name="T6" fmla="*/ 949128 w 516"/>
              <a:gd name="T7" fmla="*/ 615299 h 424"/>
              <a:gd name="T8" fmla="*/ 721531 w 516"/>
              <a:gd name="T9" fmla="*/ 0 h 424"/>
              <a:gd name="T10" fmla="*/ 406769 w 516"/>
              <a:gd name="T11" fmla="*/ 203485 h 424"/>
              <a:gd name="T12" fmla="*/ 0 w 516"/>
              <a:gd name="T13" fmla="*/ 33914 h 424"/>
              <a:gd name="T14" fmla="*/ 406769 w 516"/>
              <a:gd name="T15" fmla="*/ 1099786 h 424"/>
              <a:gd name="T16" fmla="*/ 779641 w 516"/>
              <a:gd name="T17" fmla="*/ 1811981 h 424"/>
              <a:gd name="T18" fmla="*/ 1254205 w 516"/>
              <a:gd name="T19" fmla="*/ 1811981 h 424"/>
              <a:gd name="T20" fmla="*/ 2338923 w 516"/>
              <a:gd name="T21" fmla="*/ 2039690 h 424"/>
              <a:gd name="T22" fmla="*/ 2498725 w 516"/>
              <a:gd name="T23" fmla="*/ 1661791 h 424"/>
              <a:gd name="T24" fmla="*/ 2275970 w 516"/>
              <a:gd name="T25" fmla="*/ 1317805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6"/>
              <a:gd name="T40" fmla="*/ 0 h 424"/>
              <a:gd name="T41" fmla="*/ 516 w 516"/>
              <a:gd name="T42" fmla="*/ 424 h 4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6" h="424">
                <a:moveTo>
                  <a:pt x="470" y="272"/>
                </a:moveTo>
                <a:cubicBezTo>
                  <a:pt x="424" y="273"/>
                  <a:pt x="379" y="264"/>
                  <a:pt x="339" y="247"/>
                </a:cubicBezTo>
                <a:cubicBezTo>
                  <a:pt x="336" y="199"/>
                  <a:pt x="306" y="155"/>
                  <a:pt x="259" y="136"/>
                </a:cubicBezTo>
                <a:cubicBezTo>
                  <a:pt x="239" y="127"/>
                  <a:pt x="217" y="124"/>
                  <a:pt x="196" y="127"/>
                </a:cubicBezTo>
                <a:cubicBezTo>
                  <a:pt x="172" y="89"/>
                  <a:pt x="156" y="46"/>
                  <a:pt x="149" y="0"/>
                </a:cubicBezTo>
                <a:cubicBezTo>
                  <a:pt x="84" y="42"/>
                  <a:pt x="84" y="42"/>
                  <a:pt x="84" y="42"/>
                </a:cubicBezTo>
                <a:cubicBezTo>
                  <a:pt x="0" y="7"/>
                  <a:pt x="0" y="7"/>
                  <a:pt x="0" y="7"/>
                </a:cubicBezTo>
                <a:cubicBezTo>
                  <a:pt x="9" y="89"/>
                  <a:pt x="39" y="164"/>
                  <a:pt x="84" y="227"/>
                </a:cubicBezTo>
                <a:cubicBezTo>
                  <a:pt x="71" y="287"/>
                  <a:pt x="102" y="350"/>
                  <a:pt x="161" y="374"/>
                </a:cubicBezTo>
                <a:cubicBezTo>
                  <a:pt x="194" y="388"/>
                  <a:pt x="229" y="387"/>
                  <a:pt x="259" y="374"/>
                </a:cubicBezTo>
                <a:cubicBezTo>
                  <a:pt x="327" y="407"/>
                  <a:pt x="403" y="424"/>
                  <a:pt x="483" y="421"/>
                </a:cubicBezTo>
                <a:cubicBezTo>
                  <a:pt x="516" y="343"/>
                  <a:pt x="516" y="343"/>
                  <a:pt x="516" y="343"/>
                </a:cubicBezTo>
                <a:lnTo>
                  <a:pt x="470" y="272"/>
                </a:lnTo>
                <a:close/>
              </a:path>
            </a:pathLst>
          </a:custGeom>
          <a:solidFill>
            <a:schemeClr val="bg1">
              <a:lumMod val="85000"/>
            </a:schemeClr>
          </a:solidFill>
          <a:ln>
            <a:noFill/>
          </a:ln>
        </p:spPr>
        <p:txBody>
          <a:bodyPr/>
          <a:lstStyle/>
          <a:p>
            <a:endParaRPr lang="zh-CN" altLang="en-US" sz="1350">
              <a:solidFill>
                <a:prstClr val="black"/>
              </a:solidFill>
            </a:endParaRPr>
          </a:p>
        </p:txBody>
      </p:sp>
      <p:sp>
        <p:nvSpPr>
          <p:cNvPr id="433" name="TextBox 309"/>
          <p:cNvSpPr txBox="1"/>
          <p:nvPr/>
        </p:nvSpPr>
        <p:spPr>
          <a:xfrm>
            <a:off x="4091014" y="2744480"/>
            <a:ext cx="586511" cy="246221"/>
          </a:xfrm>
          <a:prstGeom prst="rect">
            <a:avLst/>
          </a:prstGeom>
          <a:noFill/>
          <a:effectLst/>
        </p:spPr>
        <p:txBody>
          <a:bodyPr wrap="square" rtlCol="0">
            <a:spAutoFit/>
          </a:bodyPr>
          <a:lstStyle/>
          <a:p>
            <a:pPr algn="ctr" defTabSz="685800"/>
            <a:r>
              <a:rPr lang="en-US" altLang="zh-CN" sz="1000" dirty="0">
                <a:solidFill>
                  <a:prstClr val="white"/>
                </a:solidFill>
                <a:latin typeface="微软雅黑" panose="020B0503020204020204" pitchFamily="34" charset="-122"/>
              </a:rPr>
              <a:t>ERP</a:t>
            </a:r>
            <a:endParaRPr lang="en-US" altLang="zh-CN" sz="1000" dirty="0">
              <a:solidFill>
                <a:prstClr val="white"/>
              </a:solidFill>
              <a:latin typeface="微软雅黑" panose="020B0503020204020204" pitchFamily="34" charset="-122"/>
            </a:endParaRPr>
          </a:p>
        </p:txBody>
      </p:sp>
      <p:sp>
        <p:nvSpPr>
          <p:cNvPr id="2" name="文本框 1"/>
          <p:cNvSpPr txBox="1"/>
          <p:nvPr/>
        </p:nvSpPr>
        <p:spPr>
          <a:xfrm>
            <a:off x="1930038" y="1408407"/>
            <a:ext cx="1120540" cy="577081"/>
          </a:xfrm>
          <a:prstGeom prst="rect">
            <a:avLst/>
          </a:prstGeom>
          <a:noFill/>
        </p:spPr>
        <p:txBody>
          <a:bodyPr wrap="square" rtlCol="0">
            <a:spAutoFit/>
          </a:bodyPr>
          <a:lstStyle/>
          <a:p>
            <a:r>
              <a:rPr lang="zh-CN" altLang="en-US" sz="1350" b="1" dirty="0">
                <a:solidFill>
                  <a:prstClr val="black"/>
                </a:solidFill>
                <a:latin typeface="宋体" panose="02010600030101010101" pitchFamily="2" charset="-122"/>
              </a:rPr>
              <a:t>智能凭证</a:t>
            </a:r>
            <a:endParaRPr lang="en-US" altLang="zh-CN" sz="1350" b="1" dirty="0">
              <a:solidFill>
                <a:prstClr val="black"/>
              </a:solidFill>
              <a:latin typeface="宋体" panose="02010600030101010101" pitchFamily="2" charset="-122"/>
            </a:endParaRPr>
          </a:p>
          <a:p>
            <a:r>
              <a:rPr lang="zh-CN" altLang="en-US" sz="900" dirty="0">
                <a:solidFill>
                  <a:prstClr val="black"/>
                </a:solidFill>
                <a:latin typeface="宋体" panose="02010600030101010101" pitchFamily="2" charset="-122"/>
              </a:rPr>
              <a:t>智能学习高频业务</a:t>
            </a:r>
            <a:endParaRPr lang="en-US" altLang="zh-CN" sz="900" dirty="0">
              <a:solidFill>
                <a:prstClr val="black"/>
              </a:solidFill>
              <a:latin typeface="宋体" panose="02010600030101010101" pitchFamily="2" charset="-122"/>
            </a:endParaRPr>
          </a:p>
          <a:p>
            <a:r>
              <a:rPr lang="zh-CN" altLang="en-US" sz="900" dirty="0">
                <a:solidFill>
                  <a:prstClr val="black"/>
                </a:solidFill>
                <a:latin typeface="宋体" panose="02010600030101010101" pitchFamily="2" charset="-122"/>
              </a:rPr>
              <a:t>智能推荐生成凭证</a:t>
            </a:r>
            <a:endParaRPr lang="en-US" altLang="zh-CN" sz="900" dirty="0">
              <a:solidFill>
                <a:prstClr val="black"/>
              </a:solidFill>
              <a:latin typeface="宋体" panose="02010600030101010101" pitchFamily="2" charset="-122"/>
            </a:endParaRPr>
          </a:p>
        </p:txBody>
      </p:sp>
      <p:sp>
        <p:nvSpPr>
          <p:cNvPr id="463" name="文本框 462"/>
          <p:cNvSpPr txBox="1"/>
          <p:nvPr/>
        </p:nvSpPr>
        <p:spPr>
          <a:xfrm>
            <a:off x="5681780" y="1392891"/>
            <a:ext cx="1776267" cy="577081"/>
          </a:xfrm>
          <a:prstGeom prst="rect">
            <a:avLst/>
          </a:prstGeom>
          <a:noFill/>
        </p:spPr>
        <p:txBody>
          <a:bodyPr wrap="square" rtlCol="0">
            <a:spAutoFit/>
          </a:bodyPr>
          <a:lstStyle/>
          <a:p>
            <a:r>
              <a:rPr lang="zh-CN" altLang="en-US" sz="1350" b="1" dirty="0">
                <a:solidFill>
                  <a:prstClr val="black"/>
                </a:solidFill>
                <a:latin typeface="宋体" panose="02010600030101010101" pitchFamily="2" charset="-122"/>
              </a:rPr>
              <a:t>智能助手</a:t>
            </a:r>
            <a:endParaRPr lang="en-US" altLang="zh-CN" sz="900" dirty="0">
              <a:solidFill>
                <a:prstClr val="black"/>
              </a:solidFill>
              <a:latin typeface="宋体" panose="02010600030101010101" pitchFamily="2" charset="-122"/>
            </a:endParaRPr>
          </a:p>
          <a:p>
            <a:r>
              <a:rPr lang="zh-CN" altLang="en-US" sz="900" dirty="0">
                <a:solidFill>
                  <a:prstClr val="black"/>
                </a:solidFill>
                <a:latin typeface="宋体" panose="02010600030101010101" pitchFamily="2" charset="-122"/>
              </a:rPr>
              <a:t>自然交互自动生成凭证</a:t>
            </a:r>
            <a:endParaRPr lang="en-US" altLang="zh-CN" sz="900" dirty="0">
              <a:solidFill>
                <a:prstClr val="black"/>
              </a:solidFill>
              <a:latin typeface="宋体" panose="02010600030101010101" pitchFamily="2" charset="-122"/>
            </a:endParaRPr>
          </a:p>
          <a:p>
            <a:r>
              <a:rPr lang="zh-CN" altLang="en-US" sz="900" dirty="0">
                <a:solidFill>
                  <a:prstClr val="black"/>
                </a:solidFill>
                <a:latin typeface="宋体" panose="02010600030101010101" pitchFamily="2" charset="-122"/>
              </a:rPr>
              <a:t>自然交互数据分析呈现</a:t>
            </a:r>
            <a:endParaRPr lang="en-US" altLang="zh-CN" sz="900" dirty="0">
              <a:solidFill>
                <a:prstClr val="black"/>
              </a:solidFill>
              <a:latin typeface="宋体" panose="02010600030101010101" pitchFamily="2" charset="-122"/>
            </a:endParaRPr>
          </a:p>
        </p:txBody>
      </p:sp>
      <p:sp>
        <p:nvSpPr>
          <p:cNvPr id="477" name="文本框 476"/>
          <p:cNvSpPr txBox="1"/>
          <p:nvPr/>
        </p:nvSpPr>
        <p:spPr>
          <a:xfrm>
            <a:off x="5980105" y="3442282"/>
            <a:ext cx="1881747" cy="854080"/>
          </a:xfrm>
          <a:prstGeom prst="rect">
            <a:avLst/>
          </a:prstGeom>
          <a:noFill/>
        </p:spPr>
        <p:txBody>
          <a:bodyPr wrap="square" rtlCol="0">
            <a:spAutoFit/>
          </a:bodyPr>
          <a:lstStyle/>
          <a:p>
            <a:r>
              <a:rPr lang="zh-CN" altLang="en-US" sz="1350" b="1" dirty="0">
                <a:solidFill>
                  <a:prstClr val="black"/>
                </a:solidFill>
                <a:latin typeface="宋体" panose="02010600030101010101" pitchFamily="2" charset="-122"/>
              </a:rPr>
              <a:t>智能采集智能记账</a:t>
            </a:r>
            <a:endParaRPr lang="en-US" altLang="zh-CN" sz="1350" b="1" dirty="0">
              <a:solidFill>
                <a:prstClr val="black"/>
              </a:solidFill>
              <a:latin typeface="宋体" panose="02010600030101010101" pitchFamily="2" charset="-122"/>
            </a:endParaRPr>
          </a:p>
          <a:p>
            <a:r>
              <a:rPr lang="zh-CN" altLang="en-US" sz="900" dirty="0">
                <a:solidFill>
                  <a:prstClr val="black"/>
                </a:solidFill>
                <a:latin typeface="宋体" panose="02010600030101010101" pitchFamily="2" charset="-122"/>
              </a:rPr>
              <a:t>业财大数据事项库</a:t>
            </a:r>
            <a:endParaRPr lang="en-US" altLang="zh-CN" sz="900" dirty="0">
              <a:solidFill>
                <a:prstClr val="black"/>
              </a:solidFill>
              <a:latin typeface="宋体" panose="02010600030101010101" pitchFamily="2" charset="-122"/>
            </a:endParaRPr>
          </a:p>
          <a:p>
            <a:r>
              <a:rPr lang="zh-CN" altLang="en-US" sz="900" dirty="0">
                <a:solidFill>
                  <a:prstClr val="black"/>
                </a:solidFill>
                <a:latin typeface="宋体" panose="02010600030101010101" pitchFamily="2" charset="-122"/>
              </a:rPr>
              <a:t>智能录单</a:t>
            </a:r>
            <a:endParaRPr lang="en-US" altLang="zh-CN" sz="900" dirty="0">
              <a:solidFill>
                <a:prstClr val="black"/>
              </a:solidFill>
              <a:latin typeface="宋体" panose="02010600030101010101" pitchFamily="2" charset="-122"/>
            </a:endParaRPr>
          </a:p>
          <a:p>
            <a:r>
              <a:rPr lang="zh-CN" altLang="en-US" sz="900" dirty="0">
                <a:solidFill>
                  <a:prstClr val="black"/>
                </a:solidFill>
                <a:latin typeface="宋体" panose="02010600030101010101" pitchFamily="2" charset="-122"/>
              </a:rPr>
              <a:t>智能生成凭证</a:t>
            </a:r>
            <a:endParaRPr lang="en-US" altLang="zh-CN" sz="900" dirty="0">
              <a:solidFill>
                <a:prstClr val="black"/>
              </a:solidFill>
              <a:latin typeface="宋体" panose="02010600030101010101" pitchFamily="2" charset="-122"/>
            </a:endParaRPr>
          </a:p>
          <a:p>
            <a:r>
              <a:rPr lang="zh-CN" altLang="en-US" sz="900" dirty="0">
                <a:solidFill>
                  <a:prstClr val="black"/>
                </a:solidFill>
                <a:latin typeface="宋体" panose="02010600030101010101" pitchFamily="2" charset="-122"/>
              </a:rPr>
              <a:t>智能记账</a:t>
            </a:r>
            <a:endParaRPr lang="zh-CN" altLang="en-US" sz="900" dirty="0">
              <a:solidFill>
                <a:prstClr val="black"/>
              </a:solidFill>
              <a:latin typeface="宋体" panose="02010600030101010101" pitchFamily="2" charset="-122"/>
            </a:endParaRPr>
          </a:p>
        </p:txBody>
      </p:sp>
      <p:sp>
        <p:nvSpPr>
          <p:cNvPr id="478" name="文本框 477"/>
          <p:cNvSpPr txBox="1"/>
          <p:nvPr/>
        </p:nvSpPr>
        <p:spPr>
          <a:xfrm>
            <a:off x="2011041" y="3660742"/>
            <a:ext cx="1221932" cy="854080"/>
          </a:xfrm>
          <a:prstGeom prst="rect">
            <a:avLst/>
          </a:prstGeom>
          <a:noFill/>
        </p:spPr>
        <p:txBody>
          <a:bodyPr wrap="square" rtlCol="0">
            <a:spAutoFit/>
          </a:bodyPr>
          <a:lstStyle/>
          <a:p>
            <a:r>
              <a:rPr lang="zh-CN" altLang="en-US" sz="1350" b="1" dirty="0">
                <a:solidFill>
                  <a:prstClr val="black"/>
                </a:solidFill>
                <a:latin typeface="宋体" panose="02010600030101010101" pitchFamily="2" charset="-122"/>
              </a:rPr>
              <a:t>智能分析</a:t>
            </a:r>
            <a:endParaRPr lang="en-US" altLang="zh-CN" sz="1350" b="1" dirty="0">
              <a:solidFill>
                <a:prstClr val="black"/>
              </a:solidFill>
              <a:latin typeface="宋体" panose="02010600030101010101" pitchFamily="2" charset="-122"/>
            </a:endParaRPr>
          </a:p>
          <a:p>
            <a:r>
              <a:rPr lang="zh-CN" altLang="en-US" sz="900" dirty="0">
                <a:solidFill>
                  <a:prstClr val="black"/>
                </a:solidFill>
                <a:latin typeface="宋体" panose="02010600030101010101" pitchFamily="2" charset="-122"/>
              </a:rPr>
              <a:t>数据模型建立</a:t>
            </a:r>
            <a:endParaRPr lang="en-US" altLang="zh-CN" sz="900" dirty="0">
              <a:solidFill>
                <a:prstClr val="black"/>
              </a:solidFill>
              <a:latin typeface="宋体" panose="02010600030101010101" pitchFamily="2" charset="-122"/>
            </a:endParaRPr>
          </a:p>
          <a:p>
            <a:r>
              <a:rPr lang="zh-CN" altLang="en-US" sz="900" dirty="0">
                <a:solidFill>
                  <a:prstClr val="black"/>
                </a:solidFill>
                <a:latin typeface="宋体" panose="02010600030101010101" pitchFamily="2" charset="-122"/>
              </a:rPr>
              <a:t>数据来源抽取</a:t>
            </a:r>
            <a:endParaRPr lang="en-US" altLang="zh-CN" sz="900" dirty="0">
              <a:solidFill>
                <a:prstClr val="black"/>
              </a:solidFill>
              <a:latin typeface="宋体" panose="02010600030101010101" pitchFamily="2" charset="-122"/>
            </a:endParaRPr>
          </a:p>
          <a:p>
            <a:r>
              <a:rPr lang="zh-CN" altLang="en-US" sz="900" dirty="0">
                <a:solidFill>
                  <a:prstClr val="black"/>
                </a:solidFill>
                <a:latin typeface="宋体" panose="02010600030101010101" pitchFamily="2" charset="-122"/>
              </a:rPr>
              <a:t>实时分析</a:t>
            </a:r>
            <a:endParaRPr lang="en-US" altLang="zh-CN" sz="900" dirty="0">
              <a:solidFill>
                <a:prstClr val="black"/>
              </a:solidFill>
              <a:latin typeface="宋体" panose="02010600030101010101" pitchFamily="2" charset="-122"/>
            </a:endParaRPr>
          </a:p>
          <a:p>
            <a:r>
              <a:rPr lang="zh-CN" altLang="en-US" sz="900" dirty="0">
                <a:solidFill>
                  <a:prstClr val="black"/>
                </a:solidFill>
                <a:latin typeface="宋体" panose="02010600030101010101" pitchFamily="2" charset="-122"/>
              </a:rPr>
              <a:t>多端展现</a:t>
            </a:r>
            <a:endParaRPr lang="zh-CN" altLang="en-US" sz="900" dirty="0">
              <a:solidFill>
                <a:prstClr val="black"/>
              </a:solidFill>
              <a:latin typeface="宋体" panose="02010600030101010101" pitchFamily="2" charset="-122"/>
            </a:endParaRPr>
          </a:p>
        </p:txBody>
      </p:sp>
      <p:grpSp>
        <p:nvGrpSpPr>
          <p:cNvPr id="4" name="组合 3"/>
          <p:cNvGrpSpPr/>
          <p:nvPr/>
        </p:nvGrpSpPr>
        <p:grpSpPr>
          <a:xfrm>
            <a:off x="3013192" y="1601275"/>
            <a:ext cx="650960" cy="665480"/>
            <a:chOff x="4013521" y="1742259"/>
            <a:chExt cx="867947" cy="887307"/>
          </a:xfrm>
        </p:grpSpPr>
        <p:sp>
          <p:nvSpPr>
            <p:cNvPr id="484" name="Oval 6"/>
            <p:cNvSpPr>
              <a:spLocks noChangeArrowheads="1"/>
            </p:cNvSpPr>
            <p:nvPr/>
          </p:nvSpPr>
          <p:spPr bwMode="auto">
            <a:xfrm>
              <a:off x="4013521" y="1742259"/>
              <a:ext cx="867947" cy="887307"/>
            </a:xfrm>
            <a:prstGeom prst="ellipse">
              <a:avLst/>
            </a:prstGeom>
            <a:gradFill flip="none" rotWithShape="1">
              <a:gsLst>
                <a:gs pos="0">
                  <a:srgbClr val="FFDCDC"/>
                </a:gs>
                <a:gs pos="45000">
                  <a:srgbClr val="FF6E6E"/>
                </a:gs>
                <a:gs pos="100000">
                  <a:srgbClr val="FF1E1E"/>
                </a:gs>
              </a:gsLst>
              <a:lin ang="13500000" scaled="1"/>
              <a:tileRect/>
            </a:gradFill>
            <a:ln w="19050">
              <a:solidFill>
                <a:srgbClr val="FF0000"/>
              </a:solidFill>
            </a:ln>
            <a:effectLst>
              <a:outerShdw blurRad="419100" dist="571500" dir="2700000" sx="90000" sy="90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500" dirty="0">
                <a:solidFill>
                  <a:prstClr val="white"/>
                </a:solidFill>
                <a:latin typeface="MyriadSetPro-Semibold" panose="02000400000000000000" pitchFamily="2" charset="0"/>
              </a:endParaRPr>
            </a:p>
          </p:txBody>
        </p:sp>
        <p:sp>
          <p:nvSpPr>
            <p:cNvPr id="462" name="KSO_Shape"/>
            <p:cNvSpPr/>
            <p:nvPr/>
          </p:nvSpPr>
          <p:spPr>
            <a:xfrm>
              <a:off x="4240500" y="1922769"/>
              <a:ext cx="413990" cy="513631"/>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0" dirty="0">
                <a:solidFill>
                  <a:srgbClr val="FFFFFF"/>
                </a:solidFill>
              </a:endParaRPr>
            </a:p>
          </p:txBody>
        </p:sp>
      </p:grpSp>
      <p:grpSp>
        <p:nvGrpSpPr>
          <p:cNvPr id="6" name="组合 5"/>
          <p:cNvGrpSpPr/>
          <p:nvPr/>
        </p:nvGrpSpPr>
        <p:grpSpPr>
          <a:xfrm>
            <a:off x="5193833" y="3343659"/>
            <a:ext cx="650677" cy="659266"/>
            <a:chOff x="6912231" y="4077297"/>
            <a:chExt cx="867569" cy="879021"/>
          </a:xfrm>
        </p:grpSpPr>
        <p:sp>
          <p:nvSpPr>
            <p:cNvPr id="486" name="Oval 6"/>
            <p:cNvSpPr>
              <a:spLocks noChangeArrowheads="1"/>
            </p:cNvSpPr>
            <p:nvPr/>
          </p:nvSpPr>
          <p:spPr bwMode="auto">
            <a:xfrm>
              <a:off x="6912231" y="4077297"/>
              <a:ext cx="867569" cy="879021"/>
            </a:xfrm>
            <a:prstGeom prst="ellipse">
              <a:avLst/>
            </a:prstGeom>
            <a:gradFill flip="none" rotWithShape="1">
              <a:gsLst>
                <a:gs pos="0">
                  <a:srgbClr val="FFDCDC"/>
                </a:gs>
                <a:gs pos="45000">
                  <a:srgbClr val="FF6E6E"/>
                </a:gs>
                <a:gs pos="100000">
                  <a:srgbClr val="FF1E1E"/>
                </a:gs>
              </a:gsLst>
              <a:lin ang="13500000" scaled="1"/>
              <a:tileRect/>
            </a:gradFill>
            <a:ln w="19050">
              <a:solidFill>
                <a:srgbClr val="FF0000"/>
              </a:solidFill>
            </a:ln>
            <a:effectLst>
              <a:outerShdw blurRad="419100" dist="571500" dir="2700000" sx="90000" sy="90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500" dirty="0">
                <a:solidFill>
                  <a:prstClr val="white"/>
                </a:solidFill>
                <a:latin typeface="MyriadSetPro-Semibold" panose="02000400000000000000" pitchFamily="2" charset="0"/>
              </a:endParaRPr>
            </a:p>
          </p:txBody>
        </p:sp>
        <p:grpSp>
          <p:nvGrpSpPr>
            <p:cNvPr id="469" name="Group 23"/>
            <p:cNvGrpSpPr/>
            <p:nvPr/>
          </p:nvGrpSpPr>
          <p:grpSpPr>
            <a:xfrm rot="5400000">
              <a:off x="7231495" y="4397834"/>
              <a:ext cx="249475" cy="331340"/>
              <a:chOff x="7287419" y="2577307"/>
              <a:chExt cx="464344" cy="464344"/>
            </a:xfrm>
            <a:solidFill>
              <a:schemeClr val="bg1"/>
            </a:solidFill>
          </p:grpSpPr>
          <p:sp>
            <p:nvSpPr>
              <p:cNvPr id="470" name="AutoShape 56"/>
              <p:cNvSpPr/>
              <p:nvPr/>
            </p:nvSpPr>
            <p:spPr bwMode="auto">
              <a:xfrm>
                <a:off x="7287419"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471" name="AutoShape 57"/>
              <p:cNvSpPr/>
              <p:nvPr/>
            </p:nvSpPr>
            <p:spPr bwMode="auto">
              <a:xfrm>
                <a:off x="7606507"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472" name="AutoShape 58"/>
              <p:cNvSpPr/>
              <p:nvPr/>
            </p:nvSpPr>
            <p:spPr bwMode="auto">
              <a:xfrm>
                <a:off x="7446963" y="2577307"/>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grpSp>
        <p:grpSp>
          <p:nvGrpSpPr>
            <p:cNvPr id="473" name="Group 102"/>
            <p:cNvGrpSpPr/>
            <p:nvPr/>
          </p:nvGrpSpPr>
          <p:grpSpPr>
            <a:xfrm>
              <a:off x="7144122" y="4254774"/>
              <a:ext cx="424219" cy="562173"/>
              <a:chOff x="5441157" y="4440238"/>
              <a:chExt cx="319088" cy="465138"/>
            </a:xfrm>
            <a:solidFill>
              <a:schemeClr val="bg1"/>
            </a:solidFill>
          </p:grpSpPr>
          <p:sp>
            <p:nvSpPr>
              <p:cNvPr id="474" name="AutoShape 97"/>
              <p:cNvSpPr/>
              <p:nvPr/>
            </p:nvSpPr>
            <p:spPr bwMode="auto">
              <a:xfrm>
                <a:off x="5441157" y="444023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475" name="AutoShape 98"/>
              <p:cNvSpPr/>
              <p:nvPr/>
            </p:nvSpPr>
            <p:spPr bwMode="auto">
              <a:xfrm>
                <a:off x="5571332" y="448389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476" name="AutoShape 99"/>
              <p:cNvSpPr/>
              <p:nvPr/>
            </p:nvSpPr>
            <p:spPr bwMode="auto">
              <a:xfrm>
                <a:off x="5586413" y="484743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7" name="组合 6"/>
          <p:cNvGrpSpPr/>
          <p:nvPr/>
        </p:nvGrpSpPr>
        <p:grpSpPr>
          <a:xfrm>
            <a:off x="3145583" y="3659730"/>
            <a:ext cx="650677" cy="659266"/>
            <a:chOff x="4194110" y="4524483"/>
            <a:chExt cx="867569" cy="879021"/>
          </a:xfrm>
        </p:grpSpPr>
        <p:sp>
          <p:nvSpPr>
            <p:cNvPr id="487" name="Oval 6"/>
            <p:cNvSpPr>
              <a:spLocks noChangeArrowheads="1"/>
            </p:cNvSpPr>
            <p:nvPr/>
          </p:nvSpPr>
          <p:spPr bwMode="auto">
            <a:xfrm>
              <a:off x="4194110" y="4524483"/>
              <a:ext cx="867569" cy="879021"/>
            </a:xfrm>
            <a:prstGeom prst="ellipse">
              <a:avLst/>
            </a:prstGeom>
            <a:gradFill flip="none" rotWithShape="1">
              <a:gsLst>
                <a:gs pos="0">
                  <a:srgbClr val="FFDCDC"/>
                </a:gs>
                <a:gs pos="45000">
                  <a:srgbClr val="FF6E6E"/>
                </a:gs>
                <a:gs pos="100000">
                  <a:srgbClr val="FF1E1E"/>
                </a:gs>
              </a:gsLst>
              <a:lin ang="13500000" scaled="1"/>
              <a:tileRect/>
            </a:gradFill>
            <a:ln w="19050">
              <a:solidFill>
                <a:srgbClr val="FF0000"/>
              </a:solidFill>
            </a:ln>
            <a:effectLst>
              <a:outerShdw blurRad="419100" dist="571500" dir="2700000" sx="90000" sy="90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500" dirty="0">
                <a:solidFill>
                  <a:prstClr val="white"/>
                </a:solidFill>
                <a:latin typeface="MyriadSetPro-Semibold" panose="02000400000000000000" pitchFamily="2" charset="0"/>
              </a:endParaRPr>
            </a:p>
          </p:txBody>
        </p:sp>
        <p:sp>
          <p:nvSpPr>
            <p:cNvPr id="480" name="Freeform 62"/>
            <p:cNvSpPr>
              <a:spLocks noEditPoints="1"/>
            </p:cNvSpPr>
            <p:nvPr/>
          </p:nvSpPr>
          <p:spPr bwMode="auto">
            <a:xfrm>
              <a:off x="4319039" y="4685214"/>
              <a:ext cx="617655" cy="550664"/>
            </a:xfrm>
            <a:custGeom>
              <a:avLst/>
              <a:gdLst>
                <a:gd name="T0" fmla="*/ 384 w 387"/>
                <a:gd name="T1" fmla="*/ 320 h 345"/>
                <a:gd name="T2" fmla="*/ 347 w 387"/>
                <a:gd name="T3" fmla="*/ 241 h 345"/>
                <a:gd name="T4" fmla="*/ 326 w 387"/>
                <a:gd name="T5" fmla="*/ 226 h 345"/>
                <a:gd name="T6" fmla="*/ 284 w 387"/>
                <a:gd name="T7" fmla="*/ 226 h 345"/>
                <a:gd name="T8" fmla="*/ 284 w 387"/>
                <a:gd name="T9" fmla="*/ 214 h 345"/>
                <a:gd name="T10" fmla="*/ 319 w 387"/>
                <a:gd name="T11" fmla="*/ 214 h 345"/>
                <a:gd name="T12" fmla="*/ 345 w 387"/>
                <a:gd name="T13" fmla="*/ 187 h 345"/>
                <a:gd name="T14" fmla="*/ 345 w 387"/>
                <a:gd name="T15" fmla="*/ 27 h 345"/>
                <a:gd name="T16" fmla="*/ 319 w 387"/>
                <a:gd name="T17" fmla="*/ 0 h 345"/>
                <a:gd name="T18" fmla="*/ 68 w 387"/>
                <a:gd name="T19" fmla="*/ 0 h 345"/>
                <a:gd name="T20" fmla="*/ 42 w 387"/>
                <a:gd name="T21" fmla="*/ 27 h 345"/>
                <a:gd name="T22" fmla="*/ 42 w 387"/>
                <a:gd name="T23" fmla="*/ 187 h 345"/>
                <a:gd name="T24" fmla="*/ 68 w 387"/>
                <a:gd name="T25" fmla="*/ 214 h 345"/>
                <a:gd name="T26" fmla="*/ 102 w 387"/>
                <a:gd name="T27" fmla="*/ 214 h 345"/>
                <a:gd name="T28" fmla="*/ 102 w 387"/>
                <a:gd name="T29" fmla="*/ 226 h 345"/>
                <a:gd name="T30" fmla="*/ 60 w 387"/>
                <a:gd name="T31" fmla="*/ 226 h 345"/>
                <a:gd name="T32" fmla="*/ 39 w 387"/>
                <a:gd name="T33" fmla="*/ 241 h 345"/>
                <a:gd name="T34" fmla="*/ 3 w 387"/>
                <a:gd name="T35" fmla="*/ 320 h 345"/>
                <a:gd name="T36" fmla="*/ 3 w 387"/>
                <a:gd name="T37" fmla="*/ 338 h 345"/>
                <a:gd name="T38" fmla="*/ 16 w 387"/>
                <a:gd name="T39" fmla="*/ 345 h 345"/>
                <a:gd name="T40" fmla="*/ 116 w 387"/>
                <a:gd name="T41" fmla="*/ 345 h 345"/>
                <a:gd name="T42" fmla="*/ 116 w 387"/>
                <a:gd name="T43" fmla="*/ 345 h 345"/>
                <a:gd name="T44" fmla="*/ 193 w 387"/>
                <a:gd name="T45" fmla="*/ 345 h 345"/>
                <a:gd name="T46" fmla="*/ 270 w 387"/>
                <a:gd name="T47" fmla="*/ 345 h 345"/>
                <a:gd name="T48" fmla="*/ 271 w 387"/>
                <a:gd name="T49" fmla="*/ 345 h 345"/>
                <a:gd name="T50" fmla="*/ 370 w 387"/>
                <a:gd name="T51" fmla="*/ 345 h 345"/>
                <a:gd name="T52" fmla="*/ 384 w 387"/>
                <a:gd name="T53" fmla="*/ 338 h 345"/>
                <a:gd name="T54" fmla="*/ 384 w 387"/>
                <a:gd name="T55" fmla="*/ 320 h 345"/>
                <a:gd name="T56" fmla="*/ 64 w 387"/>
                <a:gd name="T57" fmla="*/ 187 h 345"/>
                <a:gd name="T58" fmla="*/ 64 w 387"/>
                <a:gd name="T59" fmla="*/ 27 h 345"/>
                <a:gd name="T60" fmla="*/ 68 w 387"/>
                <a:gd name="T61" fmla="*/ 23 h 345"/>
                <a:gd name="T62" fmla="*/ 319 w 387"/>
                <a:gd name="T63" fmla="*/ 23 h 345"/>
                <a:gd name="T64" fmla="*/ 323 w 387"/>
                <a:gd name="T65" fmla="*/ 27 h 345"/>
                <a:gd name="T66" fmla="*/ 323 w 387"/>
                <a:gd name="T67" fmla="*/ 187 h 345"/>
                <a:gd name="T68" fmla="*/ 319 w 387"/>
                <a:gd name="T69" fmla="*/ 191 h 345"/>
                <a:gd name="T70" fmla="*/ 68 w 387"/>
                <a:gd name="T71" fmla="*/ 191 h 345"/>
                <a:gd name="T72" fmla="*/ 64 w 387"/>
                <a:gd name="T73" fmla="*/ 187 h 345"/>
                <a:gd name="T74" fmla="*/ 256 w 387"/>
                <a:gd name="T75" fmla="*/ 316 h 345"/>
                <a:gd name="T76" fmla="*/ 252 w 387"/>
                <a:gd name="T77" fmla="*/ 318 h 345"/>
                <a:gd name="T78" fmla="*/ 222 w 387"/>
                <a:gd name="T79" fmla="*/ 319 h 345"/>
                <a:gd name="T80" fmla="*/ 210 w 387"/>
                <a:gd name="T81" fmla="*/ 319 h 345"/>
                <a:gd name="T82" fmla="*/ 176 w 387"/>
                <a:gd name="T83" fmla="*/ 319 h 345"/>
                <a:gd name="T84" fmla="*/ 164 w 387"/>
                <a:gd name="T85" fmla="*/ 319 h 345"/>
                <a:gd name="T86" fmla="*/ 135 w 387"/>
                <a:gd name="T87" fmla="*/ 318 h 345"/>
                <a:gd name="T88" fmla="*/ 130 w 387"/>
                <a:gd name="T89" fmla="*/ 316 h 345"/>
                <a:gd name="T90" fmla="*/ 129 w 387"/>
                <a:gd name="T91" fmla="*/ 311 h 345"/>
                <a:gd name="T92" fmla="*/ 134 w 387"/>
                <a:gd name="T93" fmla="*/ 288 h 345"/>
                <a:gd name="T94" fmla="*/ 140 w 387"/>
                <a:gd name="T95" fmla="*/ 283 h 345"/>
                <a:gd name="T96" fmla="*/ 168 w 387"/>
                <a:gd name="T97" fmla="*/ 283 h 345"/>
                <a:gd name="T98" fmla="*/ 218 w 387"/>
                <a:gd name="T99" fmla="*/ 283 h 345"/>
                <a:gd name="T100" fmla="*/ 247 w 387"/>
                <a:gd name="T101" fmla="*/ 283 h 345"/>
                <a:gd name="T102" fmla="*/ 252 w 387"/>
                <a:gd name="T103" fmla="*/ 288 h 345"/>
                <a:gd name="T104" fmla="*/ 257 w 387"/>
                <a:gd name="T105" fmla="*/ 311 h 345"/>
                <a:gd name="T106" fmla="*/ 256 w 387"/>
                <a:gd name="T107" fmla="*/ 31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7" h="345">
                  <a:moveTo>
                    <a:pt x="384" y="320"/>
                  </a:moveTo>
                  <a:cubicBezTo>
                    <a:pt x="347" y="241"/>
                    <a:pt x="347" y="241"/>
                    <a:pt x="347" y="241"/>
                  </a:cubicBezTo>
                  <a:cubicBezTo>
                    <a:pt x="343" y="232"/>
                    <a:pt x="334" y="226"/>
                    <a:pt x="326" y="226"/>
                  </a:cubicBezTo>
                  <a:cubicBezTo>
                    <a:pt x="284" y="226"/>
                    <a:pt x="284" y="226"/>
                    <a:pt x="284" y="226"/>
                  </a:cubicBezTo>
                  <a:cubicBezTo>
                    <a:pt x="284" y="214"/>
                    <a:pt x="284" y="214"/>
                    <a:pt x="284" y="214"/>
                  </a:cubicBezTo>
                  <a:cubicBezTo>
                    <a:pt x="319" y="214"/>
                    <a:pt x="319" y="214"/>
                    <a:pt x="319" y="214"/>
                  </a:cubicBezTo>
                  <a:cubicBezTo>
                    <a:pt x="333" y="214"/>
                    <a:pt x="345" y="202"/>
                    <a:pt x="345" y="187"/>
                  </a:cubicBezTo>
                  <a:cubicBezTo>
                    <a:pt x="345" y="27"/>
                    <a:pt x="345" y="27"/>
                    <a:pt x="345" y="27"/>
                  </a:cubicBezTo>
                  <a:cubicBezTo>
                    <a:pt x="345" y="12"/>
                    <a:pt x="333" y="0"/>
                    <a:pt x="319" y="0"/>
                  </a:cubicBezTo>
                  <a:cubicBezTo>
                    <a:pt x="68" y="0"/>
                    <a:pt x="68" y="0"/>
                    <a:pt x="68" y="0"/>
                  </a:cubicBezTo>
                  <a:cubicBezTo>
                    <a:pt x="53" y="0"/>
                    <a:pt x="42" y="12"/>
                    <a:pt x="42" y="27"/>
                  </a:cubicBezTo>
                  <a:cubicBezTo>
                    <a:pt x="42" y="187"/>
                    <a:pt x="42" y="187"/>
                    <a:pt x="42" y="187"/>
                  </a:cubicBezTo>
                  <a:cubicBezTo>
                    <a:pt x="42" y="202"/>
                    <a:pt x="53" y="214"/>
                    <a:pt x="68" y="214"/>
                  </a:cubicBezTo>
                  <a:cubicBezTo>
                    <a:pt x="102" y="214"/>
                    <a:pt x="102" y="214"/>
                    <a:pt x="102" y="214"/>
                  </a:cubicBezTo>
                  <a:cubicBezTo>
                    <a:pt x="102" y="226"/>
                    <a:pt x="102" y="226"/>
                    <a:pt x="102" y="226"/>
                  </a:cubicBezTo>
                  <a:cubicBezTo>
                    <a:pt x="60" y="226"/>
                    <a:pt x="60" y="226"/>
                    <a:pt x="60" y="226"/>
                  </a:cubicBezTo>
                  <a:cubicBezTo>
                    <a:pt x="52" y="226"/>
                    <a:pt x="43" y="232"/>
                    <a:pt x="39" y="241"/>
                  </a:cubicBezTo>
                  <a:cubicBezTo>
                    <a:pt x="3" y="320"/>
                    <a:pt x="3" y="320"/>
                    <a:pt x="3" y="320"/>
                  </a:cubicBezTo>
                  <a:cubicBezTo>
                    <a:pt x="0" y="326"/>
                    <a:pt x="0" y="333"/>
                    <a:pt x="3" y="338"/>
                  </a:cubicBezTo>
                  <a:cubicBezTo>
                    <a:pt x="6" y="342"/>
                    <a:pt x="10" y="345"/>
                    <a:pt x="16" y="345"/>
                  </a:cubicBezTo>
                  <a:cubicBezTo>
                    <a:pt x="116" y="345"/>
                    <a:pt x="116" y="345"/>
                    <a:pt x="116" y="345"/>
                  </a:cubicBezTo>
                  <a:cubicBezTo>
                    <a:pt x="116" y="345"/>
                    <a:pt x="116" y="345"/>
                    <a:pt x="116" y="345"/>
                  </a:cubicBezTo>
                  <a:cubicBezTo>
                    <a:pt x="193" y="345"/>
                    <a:pt x="193" y="345"/>
                    <a:pt x="193" y="345"/>
                  </a:cubicBezTo>
                  <a:cubicBezTo>
                    <a:pt x="270" y="345"/>
                    <a:pt x="270" y="345"/>
                    <a:pt x="270" y="345"/>
                  </a:cubicBezTo>
                  <a:cubicBezTo>
                    <a:pt x="270" y="345"/>
                    <a:pt x="271" y="345"/>
                    <a:pt x="271" y="345"/>
                  </a:cubicBezTo>
                  <a:cubicBezTo>
                    <a:pt x="370" y="345"/>
                    <a:pt x="370" y="345"/>
                    <a:pt x="370" y="345"/>
                  </a:cubicBezTo>
                  <a:cubicBezTo>
                    <a:pt x="376" y="345"/>
                    <a:pt x="381" y="342"/>
                    <a:pt x="384" y="338"/>
                  </a:cubicBezTo>
                  <a:cubicBezTo>
                    <a:pt x="387" y="333"/>
                    <a:pt x="387" y="326"/>
                    <a:pt x="384" y="320"/>
                  </a:cubicBezTo>
                  <a:close/>
                  <a:moveTo>
                    <a:pt x="64" y="187"/>
                  </a:moveTo>
                  <a:cubicBezTo>
                    <a:pt x="64" y="27"/>
                    <a:pt x="64" y="27"/>
                    <a:pt x="64" y="27"/>
                  </a:cubicBezTo>
                  <a:cubicBezTo>
                    <a:pt x="64" y="25"/>
                    <a:pt x="65" y="23"/>
                    <a:pt x="68" y="23"/>
                  </a:cubicBezTo>
                  <a:cubicBezTo>
                    <a:pt x="319" y="23"/>
                    <a:pt x="319" y="23"/>
                    <a:pt x="319" y="23"/>
                  </a:cubicBezTo>
                  <a:cubicBezTo>
                    <a:pt x="321" y="23"/>
                    <a:pt x="323" y="25"/>
                    <a:pt x="323" y="27"/>
                  </a:cubicBezTo>
                  <a:cubicBezTo>
                    <a:pt x="323" y="187"/>
                    <a:pt x="323" y="187"/>
                    <a:pt x="323" y="187"/>
                  </a:cubicBezTo>
                  <a:cubicBezTo>
                    <a:pt x="323" y="189"/>
                    <a:pt x="321" y="191"/>
                    <a:pt x="319" y="191"/>
                  </a:cubicBezTo>
                  <a:cubicBezTo>
                    <a:pt x="68" y="191"/>
                    <a:pt x="68" y="191"/>
                    <a:pt x="68" y="191"/>
                  </a:cubicBezTo>
                  <a:cubicBezTo>
                    <a:pt x="65" y="191"/>
                    <a:pt x="64" y="189"/>
                    <a:pt x="64" y="187"/>
                  </a:cubicBezTo>
                  <a:close/>
                  <a:moveTo>
                    <a:pt x="256" y="316"/>
                  </a:moveTo>
                  <a:cubicBezTo>
                    <a:pt x="255" y="318"/>
                    <a:pt x="254" y="318"/>
                    <a:pt x="252" y="318"/>
                  </a:cubicBezTo>
                  <a:cubicBezTo>
                    <a:pt x="222" y="319"/>
                    <a:pt x="222" y="319"/>
                    <a:pt x="222" y="319"/>
                  </a:cubicBezTo>
                  <a:cubicBezTo>
                    <a:pt x="210" y="319"/>
                    <a:pt x="210" y="319"/>
                    <a:pt x="210" y="319"/>
                  </a:cubicBezTo>
                  <a:cubicBezTo>
                    <a:pt x="176" y="319"/>
                    <a:pt x="176" y="319"/>
                    <a:pt x="176" y="319"/>
                  </a:cubicBezTo>
                  <a:cubicBezTo>
                    <a:pt x="164" y="319"/>
                    <a:pt x="164" y="319"/>
                    <a:pt x="164" y="319"/>
                  </a:cubicBezTo>
                  <a:cubicBezTo>
                    <a:pt x="135" y="318"/>
                    <a:pt x="135" y="318"/>
                    <a:pt x="135" y="318"/>
                  </a:cubicBezTo>
                  <a:cubicBezTo>
                    <a:pt x="133" y="318"/>
                    <a:pt x="131" y="318"/>
                    <a:pt x="130" y="316"/>
                  </a:cubicBezTo>
                  <a:cubicBezTo>
                    <a:pt x="129" y="315"/>
                    <a:pt x="129" y="313"/>
                    <a:pt x="129" y="311"/>
                  </a:cubicBezTo>
                  <a:cubicBezTo>
                    <a:pt x="134" y="288"/>
                    <a:pt x="134" y="288"/>
                    <a:pt x="134" y="288"/>
                  </a:cubicBezTo>
                  <a:cubicBezTo>
                    <a:pt x="135" y="285"/>
                    <a:pt x="137" y="283"/>
                    <a:pt x="140" y="283"/>
                  </a:cubicBezTo>
                  <a:cubicBezTo>
                    <a:pt x="168" y="283"/>
                    <a:pt x="168" y="283"/>
                    <a:pt x="168" y="283"/>
                  </a:cubicBezTo>
                  <a:cubicBezTo>
                    <a:pt x="218" y="283"/>
                    <a:pt x="218" y="283"/>
                    <a:pt x="218" y="283"/>
                  </a:cubicBezTo>
                  <a:cubicBezTo>
                    <a:pt x="247" y="283"/>
                    <a:pt x="247" y="283"/>
                    <a:pt x="247" y="283"/>
                  </a:cubicBezTo>
                  <a:cubicBezTo>
                    <a:pt x="249" y="283"/>
                    <a:pt x="251" y="285"/>
                    <a:pt x="252" y="288"/>
                  </a:cubicBezTo>
                  <a:cubicBezTo>
                    <a:pt x="257" y="311"/>
                    <a:pt x="257" y="311"/>
                    <a:pt x="257" y="311"/>
                  </a:cubicBezTo>
                  <a:cubicBezTo>
                    <a:pt x="258" y="313"/>
                    <a:pt x="257" y="315"/>
                    <a:pt x="256" y="316"/>
                  </a:cubicBezTo>
                  <a:close/>
                </a:path>
              </a:pathLst>
            </a:custGeom>
            <a:solidFill>
              <a:schemeClr val="bg1"/>
            </a:solid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solidFill>
                  <a:prstClr val="black"/>
                </a:solidFill>
              </a:endParaRPr>
            </a:p>
          </p:txBody>
        </p:sp>
        <p:sp>
          <p:nvSpPr>
            <p:cNvPr id="481" name="Freeform 217"/>
            <p:cNvSpPr>
              <a:spLocks noEditPoints="1"/>
            </p:cNvSpPr>
            <p:nvPr/>
          </p:nvSpPr>
          <p:spPr bwMode="auto">
            <a:xfrm>
              <a:off x="4479326" y="4765289"/>
              <a:ext cx="320787" cy="195257"/>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chemeClr val="bg1"/>
            </a:solidFill>
            <a:ln w="9525">
              <a:noFill/>
              <a:round/>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solidFill>
                  <a:prstClr val="black"/>
                </a:solidFill>
              </a:endParaRPr>
            </a:p>
          </p:txBody>
        </p:sp>
      </p:grpSp>
      <p:pic>
        <p:nvPicPr>
          <p:cNvPr id="37" name="图片 3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05072" y="2449971"/>
            <a:ext cx="765817" cy="941357"/>
          </a:xfrm>
          <a:prstGeom prst="rect">
            <a:avLst/>
          </a:prstGeom>
        </p:spPr>
      </p:pic>
      <p:grpSp>
        <p:nvGrpSpPr>
          <p:cNvPr id="3" name="组合 2"/>
          <p:cNvGrpSpPr/>
          <p:nvPr/>
        </p:nvGrpSpPr>
        <p:grpSpPr>
          <a:xfrm>
            <a:off x="4929477" y="1460881"/>
            <a:ext cx="650677" cy="659266"/>
            <a:chOff x="6572636" y="1592685"/>
            <a:chExt cx="867569" cy="879021"/>
          </a:xfrm>
        </p:grpSpPr>
        <p:sp>
          <p:nvSpPr>
            <p:cNvPr id="485" name="Oval 6"/>
            <p:cNvSpPr>
              <a:spLocks noChangeArrowheads="1"/>
            </p:cNvSpPr>
            <p:nvPr/>
          </p:nvSpPr>
          <p:spPr bwMode="auto">
            <a:xfrm>
              <a:off x="6572636" y="1592685"/>
              <a:ext cx="867569" cy="879021"/>
            </a:xfrm>
            <a:prstGeom prst="ellipse">
              <a:avLst/>
            </a:prstGeom>
            <a:gradFill flip="none" rotWithShape="1">
              <a:gsLst>
                <a:gs pos="0">
                  <a:srgbClr val="FFDCDC"/>
                </a:gs>
                <a:gs pos="45000">
                  <a:srgbClr val="FF6E6E"/>
                </a:gs>
                <a:gs pos="100000">
                  <a:srgbClr val="FF1E1E"/>
                </a:gs>
              </a:gsLst>
              <a:lin ang="13500000" scaled="1"/>
              <a:tileRect/>
            </a:gradFill>
            <a:ln w="19050">
              <a:solidFill>
                <a:srgbClr val="FF0000"/>
              </a:solidFill>
            </a:ln>
            <a:effectLst>
              <a:outerShdw blurRad="419100" dist="571500" dir="2700000" sx="90000" sy="90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500" dirty="0">
                <a:solidFill>
                  <a:prstClr val="white"/>
                </a:solidFill>
                <a:latin typeface="MyriadSetPro-Semibold" panose="02000400000000000000" pitchFamily="2" charset="0"/>
              </a:endParaRPr>
            </a:p>
          </p:txBody>
        </p:sp>
        <p:sp>
          <p:nvSpPr>
            <p:cNvPr id="38" name="KSO_Shape"/>
            <p:cNvSpPr/>
            <p:nvPr/>
          </p:nvSpPr>
          <p:spPr bwMode="auto">
            <a:xfrm>
              <a:off x="6835466" y="1824766"/>
              <a:ext cx="425005" cy="423701"/>
            </a:xfrm>
            <a:custGeom>
              <a:avLst/>
              <a:gdLst>
                <a:gd name="T0" fmla="*/ 483206 w 5409"/>
                <a:gd name="T1" fmla="*/ 830119 h 4286"/>
                <a:gd name="T2" fmla="*/ 503281 w 5409"/>
                <a:gd name="T3" fmla="*/ 1446547 h 4286"/>
                <a:gd name="T4" fmla="*/ 461370 w 5409"/>
                <a:gd name="T5" fmla="*/ 1503226 h 4286"/>
                <a:gd name="T6" fmla="*/ 307110 w 5409"/>
                <a:gd name="T7" fmla="*/ 1500058 h 4286"/>
                <a:gd name="T8" fmla="*/ 270835 w 5409"/>
                <a:gd name="T9" fmla="*/ 1439858 h 4286"/>
                <a:gd name="T10" fmla="*/ 295488 w 5409"/>
                <a:gd name="T11" fmla="*/ 825542 h 4286"/>
                <a:gd name="T12" fmla="*/ 609642 w 5409"/>
                <a:gd name="T13" fmla="*/ 303462 h 4286"/>
                <a:gd name="T14" fmla="*/ 851245 w 5409"/>
                <a:gd name="T15" fmla="*/ 237981 h 4286"/>
                <a:gd name="T16" fmla="*/ 1081578 w 5409"/>
                <a:gd name="T17" fmla="*/ 246078 h 4286"/>
                <a:gd name="T18" fmla="*/ 1299936 w 5409"/>
                <a:gd name="T19" fmla="*/ 317895 h 4286"/>
                <a:gd name="T20" fmla="*/ 1377418 w 5409"/>
                <a:gd name="T21" fmla="*/ 327753 h 4286"/>
                <a:gd name="T22" fmla="*/ 1474975 w 5409"/>
                <a:gd name="T23" fmla="*/ 365069 h 4286"/>
                <a:gd name="T24" fmla="*/ 1595424 w 5409"/>
                <a:gd name="T25" fmla="*/ 500958 h 4286"/>
                <a:gd name="T26" fmla="*/ 1678189 w 5409"/>
                <a:gd name="T27" fmla="*/ 673459 h 4286"/>
                <a:gd name="T28" fmla="*/ 1712704 w 5409"/>
                <a:gd name="T29" fmla="*/ 789634 h 4286"/>
                <a:gd name="T30" fmla="*/ 1768702 w 5409"/>
                <a:gd name="T31" fmla="*/ 810404 h 4286"/>
                <a:gd name="T32" fmla="*/ 1811669 w 5409"/>
                <a:gd name="T33" fmla="*/ 776608 h 4286"/>
                <a:gd name="T34" fmla="*/ 1795116 w 5409"/>
                <a:gd name="T35" fmla="*/ 656209 h 4286"/>
                <a:gd name="T36" fmla="*/ 1701434 w 5409"/>
                <a:gd name="T37" fmla="*/ 448504 h 4286"/>
                <a:gd name="T38" fmla="*/ 1561614 w 5409"/>
                <a:gd name="T39" fmla="*/ 284803 h 4286"/>
                <a:gd name="T40" fmla="*/ 1465114 w 5409"/>
                <a:gd name="T41" fmla="*/ 182711 h 4286"/>
                <a:gd name="T42" fmla="*/ 1412637 w 5409"/>
                <a:gd name="T43" fmla="*/ 113006 h 4286"/>
                <a:gd name="T44" fmla="*/ 1210480 w 5409"/>
                <a:gd name="T45" fmla="*/ 35204 h 4286"/>
                <a:gd name="T46" fmla="*/ 914287 w 5409"/>
                <a:gd name="T47" fmla="*/ 0 h 4286"/>
                <a:gd name="T48" fmla="*/ 593441 w 5409"/>
                <a:gd name="T49" fmla="*/ 57383 h 4286"/>
                <a:gd name="T50" fmla="*/ 470527 w 5409"/>
                <a:gd name="T51" fmla="*/ 111598 h 4286"/>
                <a:gd name="T52" fmla="*/ 422629 w 5409"/>
                <a:gd name="T53" fmla="*/ 184471 h 4286"/>
                <a:gd name="T54" fmla="*/ 313098 w 5409"/>
                <a:gd name="T55" fmla="*/ 293956 h 4286"/>
                <a:gd name="T56" fmla="*/ 177152 w 5409"/>
                <a:gd name="T57" fmla="*/ 466458 h 4286"/>
                <a:gd name="T58" fmla="*/ 91217 w 5409"/>
                <a:gd name="T59" fmla="*/ 686485 h 4286"/>
                <a:gd name="T60" fmla="*/ 85582 w 5409"/>
                <a:gd name="T61" fmla="*/ 793154 h 4286"/>
                <a:gd name="T62" fmla="*/ 132776 w 5409"/>
                <a:gd name="T63" fmla="*/ 821670 h 4286"/>
                <a:gd name="T64" fmla="*/ 185605 w 5409"/>
                <a:gd name="T65" fmla="*/ 793858 h 4286"/>
                <a:gd name="T66" fmla="*/ 219767 w 5409"/>
                <a:gd name="T67" fmla="*/ 660082 h 4286"/>
                <a:gd name="T68" fmla="*/ 303588 w 5409"/>
                <a:gd name="T69" fmla="*/ 484764 h 4286"/>
                <a:gd name="T70" fmla="*/ 426151 w 5409"/>
                <a:gd name="T71" fmla="*/ 349227 h 4286"/>
                <a:gd name="T72" fmla="*/ 518777 w 5409"/>
                <a:gd name="T73" fmla="*/ 323528 h 4286"/>
                <a:gd name="T74" fmla="*/ 589215 w 5409"/>
                <a:gd name="T75" fmla="*/ 312615 h 4286"/>
                <a:gd name="T76" fmla="*/ 1797934 w 5409"/>
                <a:gd name="T77" fmla="*/ 1439858 h 4286"/>
                <a:gd name="T78" fmla="*/ 1865555 w 5409"/>
                <a:gd name="T79" fmla="*/ 1396557 h 4286"/>
                <a:gd name="T80" fmla="*/ 1902182 w 5409"/>
                <a:gd name="T81" fmla="*/ 1325092 h 4286"/>
                <a:gd name="T82" fmla="*/ 1900069 w 5409"/>
                <a:gd name="T83" fmla="*/ 983258 h 4286"/>
                <a:gd name="T84" fmla="*/ 1860624 w 5409"/>
                <a:gd name="T85" fmla="*/ 913905 h 4286"/>
                <a:gd name="T86" fmla="*/ 1790538 w 5409"/>
                <a:gd name="T87" fmla="*/ 874124 h 4286"/>
                <a:gd name="T88" fmla="*/ 1585915 w 5409"/>
                <a:gd name="T89" fmla="*/ 813221 h 4286"/>
                <a:gd name="T90" fmla="*/ 1633109 w 5409"/>
                <a:gd name="T91" fmla="*/ 864971 h 4286"/>
                <a:gd name="T92" fmla="*/ 1619021 w 5409"/>
                <a:gd name="T93" fmla="*/ 1483512 h 4286"/>
                <a:gd name="T94" fmla="*/ 1470397 w 5409"/>
                <a:gd name="T95" fmla="*/ 1508859 h 4286"/>
                <a:gd name="T96" fmla="*/ 1409820 w 5409"/>
                <a:gd name="T97" fmla="*/ 1472599 h 4286"/>
                <a:gd name="T98" fmla="*/ 1407002 w 5409"/>
                <a:gd name="T99" fmla="*/ 851946 h 4286"/>
                <a:gd name="T100" fmla="*/ 1463353 w 5409"/>
                <a:gd name="T101" fmla="*/ 810052 h 4286"/>
                <a:gd name="T102" fmla="*/ 129254 w 5409"/>
                <a:gd name="T103" fmla="*/ 1445139 h 4286"/>
                <a:gd name="T104" fmla="*/ 55646 w 5409"/>
                <a:gd name="T105" fmla="*/ 1411695 h 4286"/>
                <a:gd name="T106" fmla="*/ 9509 w 5409"/>
                <a:gd name="T107" fmla="*/ 1346567 h 4286"/>
                <a:gd name="T108" fmla="*/ 704 w 5409"/>
                <a:gd name="T109" fmla="*/ 1006141 h 4286"/>
                <a:gd name="T110" fmla="*/ 30288 w 5409"/>
                <a:gd name="T111" fmla="*/ 930451 h 4286"/>
                <a:gd name="T112" fmla="*/ 93331 w 5409"/>
                <a:gd name="T113" fmla="*/ 881165 h 4286"/>
                <a:gd name="T114" fmla="*/ 143694 w 5409"/>
                <a:gd name="T115" fmla="*/ 923762 h 4286"/>
                <a:gd name="T116" fmla="*/ 67973 w 5409"/>
                <a:gd name="T117" fmla="*/ 964248 h 4286"/>
                <a:gd name="T118" fmla="*/ 99318 w 5409"/>
                <a:gd name="T119" fmla="*/ 1259260 h 4286"/>
                <a:gd name="T120" fmla="*/ 114462 w 5409"/>
                <a:gd name="T121" fmla="*/ 1000156 h 42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09" h="4286">
                  <a:moveTo>
                    <a:pt x="965" y="2300"/>
                  </a:moveTo>
                  <a:lnTo>
                    <a:pt x="1234" y="2300"/>
                  </a:lnTo>
                  <a:lnTo>
                    <a:pt x="1254" y="2301"/>
                  </a:lnTo>
                  <a:lnTo>
                    <a:pt x="1274" y="2305"/>
                  </a:lnTo>
                  <a:lnTo>
                    <a:pt x="1292" y="2310"/>
                  </a:lnTo>
                  <a:lnTo>
                    <a:pt x="1310" y="2316"/>
                  </a:lnTo>
                  <a:lnTo>
                    <a:pt x="1327" y="2325"/>
                  </a:lnTo>
                  <a:lnTo>
                    <a:pt x="1343" y="2335"/>
                  </a:lnTo>
                  <a:lnTo>
                    <a:pt x="1358" y="2345"/>
                  </a:lnTo>
                  <a:lnTo>
                    <a:pt x="1372" y="2358"/>
                  </a:lnTo>
                  <a:lnTo>
                    <a:pt x="1385" y="2372"/>
                  </a:lnTo>
                  <a:lnTo>
                    <a:pt x="1396" y="2387"/>
                  </a:lnTo>
                  <a:lnTo>
                    <a:pt x="1406" y="2403"/>
                  </a:lnTo>
                  <a:lnTo>
                    <a:pt x="1414" y="2420"/>
                  </a:lnTo>
                  <a:lnTo>
                    <a:pt x="1421" y="2439"/>
                  </a:lnTo>
                  <a:lnTo>
                    <a:pt x="1426" y="2457"/>
                  </a:lnTo>
                  <a:lnTo>
                    <a:pt x="1429" y="2477"/>
                  </a:lnTo>
                  <a:lnTo>
                    <a:pt x="1430" y="2496"/>
                  </a:lnTo>
                  <a:lnTo>
                    <a:pt x="1430" y="4090"/>
                  </a:lnTo>
                  <a:lnTo>
                    <a:pt x="1429" y="4109"/>
                  </a:lnTo>
                  <a:lnTo>
                    <a:pt x="1426" y="4128"/>
                  </a:lnTo>
                  <a:lnTo>
                    <a:pt x="1421" y="4147"/>
                  </a:lnTo>
                  <a:lnTo>
                    <a:pt x="1414" y="4166"/>
                  </a:lnTo>
                  <a:lnTo>
                    <a:pt x="1406" y="4183"/>
                  </a:lnTo>
                  <a:lnTo>
                    <a:pt x="1396" y="4199"/>
                  </a:lnTo>
                  <a:lnTo>
                    <a:pt x="1385" y="4214"/>
                  </a:lnTo>
                  <a:lnTo>
                    <a:pt x="1372" y="4228"/>
                  </a:lnTo>
                  <a:lnTo>
                    <a:pt x="1358" y="4241"/>
                  </a:lnTo>
                  <a:lnTo>
                    <a:pt x="1343" y="4251"/>
                  </a:lnTo>
                  <a:lnTo>
                    <a:pt x="1327" y="4261"/>
                  </a:lnTo>
                  <a:lnTo>
                    <a:pt x="1310" y="4270"/>
                  </a:lnTo>
                  <a:lnTo>
                    <a:pt x="1292" y="4276"/>
                  </a:lnTo>
                  <a:lnTo>
                    <a:pt x="1274" y="4281"/>
                  </a:lnTo>
                  <a:lnTo>
                    <a:pt x="1254" y="4285"/>
                  </a:lnTo>
                  <a:lnTo>
                    <a:pt x="1234" y="4286"/>
                  </a:lnTo>
                  <a:lnTo>
                    <a:pt x="965" y="4286"/>
                  </a:lnTo>
                  <a:lnTo>
                    <a:pt x="944" y="4285"/>
                  </a:lnTo>
                  <a:lnTo>
                    <a:pt x="925" y="4281"/>
                  </a:lnTo>
                  <a:lnTo>
                    <a:pt x="906" y="4276"/>
                  </a:lnTo>
                  <a:lnTo>
                    <a:pt x="888" y="4270"/>
                  </a:lnTo>
                  <a:lnTo>
                    <a:pt x="872" y="4261"/>
                  </a:lnTo>
                  <a:lnTo>
                    <a:pt x="854" y="4251"/>
                  </a:lnTo>
                  <a:lnTo>
                    <a:pt x="839" y="4241"/>
                  </a:lnTo>
                  <a:lnTo>
                    <a:pt x="825" y="4228"/>
                  </a:lnTo>
                  <a:lnTo>
                    <a:pt x="814" y="4214"/>
                  </a:lnTo>
                  <a:lnTo>
                    <a:pt x="802" y="4199"/>
                  </a:lnTo>
                  <a:lnTo>
                    <a:pt x="792" y="4183"/>
                  </a:lnTo>
                  <a:lnTo>
                    <a:pt x="784" y="4166"/>
                  </a:lnTo>
                  <a:lnTo>
                    <a:pt x="777" y="4147"/>
                  </a:lnTo>
                  <a:lnTo>
                    <a:pt x="773" y="4128"/>
                  </a:lnTo>
                  <a:lnTo>
                    <a:pt x="770" y="4109"/>
                  </a:lnTo>
                  <a:lnTo>
                    <a:pt x="769" y="4090"/>
                  </a:lnTo>
                  <a:lnTo>
                    <a:pt x="769" y="2496"/>
                  </a:lnTo>
                  <a:lnTo>
                    <a:pt x="770" y="2477"/>
                  </a:lnTo>
                  <a:lnTo>
                    <a:pt x="773" y="2457"/>
                  </a:lnTo>
                  <a:lnTo>
                    <a:pt x="777" y="2439"/>
                  </a:lnTo>
                  <a:lnTo>
                    <a:pt x="784" y="2420"/>
                  </a:lnTo>
                  <a:lnTo>
                    <a:pt x="792" y="2403"/>
                  </a:lnTo>
                  <a:lnTo>
                    <a:pt x="802" y="2387"/>
                  </a:lnTo>
                  <a:lnTo>
                    <a:pt x="814" y="2372"/>
                  </a:lnTo>
                  <a:lnTo>
                    <a:pt x="825" y="2358"/>
                  </a:lnTo>
                  <a:lnTo>
                    <a:pt x="839" y="2345"/>
                  </a:lnTo>
                  <a:lnTo>
                    <a:pt x="854" y="2335"/>
                  </a:lnTo>
                  <a:lnTo>
                    <a:pt x="872" y="2325"/>
                  </a:lnTo>
                  <a:lnTo>
                    <a:pt x="888" y="2316"/>
                  </a:lnTo>
                  <a:lnTo>
                    <a:pt x="906" y="2310"/>
                  </a:lnTo>
                  <a:lnTo>
                    <a:pt x="925" y="2305"/>
                  </a:lnTo>
                  <a:lnTo>
                    <a:pt x="944" y="2301"/>
                  </a:lnTo>
                  <a:lnTo>
                    <a:pt x="965" y="2300"/>
                  </a:lnTo>
                  <a:close/>
                  <a:moveTo>
                    <a:pt x="1673" y="888"/>
                  </a:moveTo>
                  <a:lnTo>
                    <a:pt x="1673" y="888"/>
                  </a:lnTo>
                  <a:lnTo>
                    <a:pt x="1731" y="862"/>
                  </a:lnTo>
                  <a:lnTo>
                    <a:pt x="1790" y="835"/>
                  </a:lnTo>
                  <a:lnTo>
                    <a:pt x="1850" y="811"/>
                  </a:lnTo>
                  <a:lnTo>
                    <a:pt x="1911" y="789"/>
                  </a:lnTo>
                  <a:lnTo>
                    <a:pt x="1972" y="768"/>
                  </a:lnTo>
                  <a:lnTo>
                    <a:pt x="2035" y="749"/>
                  </a:lnTo>
                  <a:lnTo>
                    <a:pt x="2097" y="733"/>
                  </a:lnTo>
                  <a:lnTo>
                    <a:pt x="2160" y="718"/>
                  </a:lnTo>
                  <a:lnTo>
                    <a:pt x="2223" y="704"/>
                  </a:lnTo>
                  <a:lnTo>
                    <a:pt x="2288" y="693"/>
                  </a:lnTo>
                  <a:lnTo>
                    <a:pt x="2352" y="684"/>
                  </a:lnTo>
                  <a:lnTo>
                    <a:pt x="2417" y="676"/>
                  </a:lnTo>
                  <a:lnTo>
                    <a:pt x="2482" y="670"/>
                  </a:lnTo>
                  <a:lnTo>
                    <a:pt x="2547" y="665"/>
                  </a:lnTo>
                  <a:lnTo>
                    <a:pt x="2612" y="663"/>
                  </a:lnTo>
                  <a:lnTo>
                    <a:pt x="2678" y="663"/>
                  </a:lnTo>
                  <a:lnTo>
                    <a:pt x="2744" y="664"/>
                  </a:lnTo>
                  <a:lnTo>
                    <a:pt x="2810" y="668"/>
                  </a:lnTo>
                  <a:lnTo>
                    <a:pt x="2875" y="673"/>
                  </a:lnTo>
                  <a:lnTo>
                    <a:pt x="2940" y="679"/>
                  </a:lnTo>
                  <a:lnTo>
                    <a:pt x="3006" y="688"/>
                  </a:lnTo>
                  <a:lnTo>
                    <a:pt x="3071" y="699"/>
                  </a:lnTo>
                  <a:lnTo>
                    <a:pt x="3136" y="711"/>
                  </a:lnTo>
                  <a:lnTo>
                    <a:pt x="3200" y="725"/>
                  </a:lnTo>
                  <a:lnTo>
                    <a:pt x="3263" y="742"/>
                  </a:lnTo>
                  <a:lnTo>
                    <a:pt x="3326" y="759"/>
                  </a:lnTo>
                  <a:lnTo>
                    <a:pt x="3389" y="778"/>
                  </a:lnTo>
                  <a:lnTo>
                    <a:pt x="3451" y="799"/>
                  </a:lnTo>
                  <a:lnTo>
                    <a:pt x="3512" y="823"/>
                  </a:lnTo>
                  <a:lnTo>
                    <a:pt x="3573" y="848"/>
                  </a:lnTo>
                  <a:lnTo>
                    <a:pt x="3632" y="874"/>
                  </a:lnTo>
                  <a:lnTo>
                    <a:pt x="3691" y="903"/>
                  </a:lnTo>
                  <a:lnTo>
                    <a:pt x="3710" y="912"/>
                  </a:lnTo>
                  <a:lnTo>
                    <a:pt x="3729" y="921"/>
                  </a:lnTo>
                  <a:lnTo>
                    <a:pt x="3750" y="927"/>
                  </a:lnTo>
                  <a:lnTo>
                    <a:pt x="3770" y="931"/>
                  </a:lnTo>
                  <a:lnTo>
                    <a:pt x="3791" y="936"/>
                  </a:lnTo>
                  <a:lnTo>
                    <a:pt x="3811" y="938"/>
                  </a:lnTo>
                  <a:lnTo>
                    <a:pt x="3831" y="939"/>
                  </a:lnTo>
                  <a:lnTo>
                    <a:pt x="3852" y="939"/>
                  </a:lnTo>
                  <a:lnTo>
                    <a:pt x="3871" y="938"/>
                  </a:lnTo>
                  <a:lnTo>
                    <a:pt x="3891" y="936"/>
                  </a:lnTo>
                  <a:lnTo>
                    <a:pt x="3911" y="931"/>
                  </a:lnTo>
                  <a:lnTo>
                    <a:pt x="3931" y="927"/>
                  </a:lnTo>
                  <a:lnTo>
                    <a:pt x="3949" y="921"/>
                  </a:lnTo>
                  <a:lnTo>
                    <a:pt x="3968" y="913"/>
                  </a:lnTo>
                  <a:lnTo>
                    <a:pt x="3987" y="904"/>
                  </a:lnTo>
                  <a:lnTo>
                    <a:pt x="4005" y="896"/>
                  </a:lnTo>
                  <a:lnTo>
                    <a:pt x="4042" y="922"/>
                  </a:lnTo>
                  <a:lnTo>
                    <a:pt x="4080" y="949"/>
                  </a:lnTo>
                  <a:lnTo>
                    <a:pt x="4116" y="977"/>
                  </a:lnTo>
                  <a:lnTo>
                    <a:pt x="4153" y="1007"/>
                  </a:lnTo>
                  <a:lnTo>
                    <a:pt x="4188" y="1037"/>
                  </a:lnTo>
                  <a:lnTo>
                    <a:pt x="4224" y="1067"/>
                  </a:lnTo>
                  <a:lnTo>
                    <a:pt x="4258" y="1100"/>
                  </a:lnTo>
                  <a:lnTo>
                    <a:pt x="4291" y="1132"/>
                  </a:lnTo>
                  <a:lnTo>
                    <a:pt x="4323" y="1166"/>
                  </a:lnTo>
                  <a:lnTo>
                    <a:pt x="4355" y="1200"/>
                  </a:lnTo>
                  <a:lnTo>
                    <a:pt x="4387" y="1235"/>
                  </a:lnTo>
                  <a:lnTo>
                    <a:pt x="4418" y="1271"/>
                  </a:lnTo>
                  <a:lnTo>
                    <a:pt x="4447" y="1308"/>
                  </a:lnTo>
                  <a:lnTo>
                    <a:pt x="4476" y="1345"/>
                  </a:lnTo>
                  <a:lnTo>
                    <a:pt x="4503" y="1384"/>
                  </a:lnTo>
                  <a:lnTo>
                    <a:pt x="4530" y="1423"/>
                  </a:lnTo>
                  <a:lnTo>
                    <a:pt x="4557" y="1464"/>
                  </a:lnTo>
                  <a:lnTo>
                    <a:pt x="4582" y="1505"/>
                  </a:lnTo>
                  <a:lnTo>
                    <a:pt x="4606" y="1547"/>
                  </a:lnTo>
                  <a:lnTo>
                    <a:pt x="4630" y="1590"/>
                  </a:lnTo>
                  <a:lnTo>
                    <a:pt x="4652" y="1633"/>
                  </a:lnTo>
                  <a:lnTo>
                    <a:pt x="4674" y="1677"/>
                  </a:lnTo>
                  <a:lnTo>
                    <a:pt x="4694" y="1724"/>
                  </a:lnTo>
                  <a:lnTo>
                    <a:pt x="4714" y="1770"/>
                  </a:lnTo>
                  <a:lnTo>
                    <a:pt x="4732" y="1817"/>
                  </a:lnTo>
                  <a:lnTo>
                    <a:pt x="4749" y="1864"/>
                  </a:lnTo>
                  <a:lnTo>
                    <a:pt x="4765" y="1913"/>
                  </a:lnTo>
                  <a:lnTo>
                    <a:pt x="4780" y="1963"/>
                  </a:lnTo>
                  <a:lnTo>
                    <a:pt x="4794" y="2013"/>
                  </a:lnTo>
                  <a:lnTo>
                    <a:pt x="4807" y="2064"/>
                  </a:lnTo>
                  <a:lnTo>
                    <a:pt x="4819" y="2117"/>
                  </a:lnTo>
                  <a:lnTo>
                    <a:pt x="4828" y="2170"/>
                  </a:lnTo>
                  <a:lnTo>
                    <a:pt x="4832" y="2186"/>
                  </a:lnTo>
                  <a:lnTo>
                    <a:pt x="4838" y="2202"/>
                  </a:lnTo>
                  <a:lnTo>
                    <a:pt x="4845" y="2217"/>
                  </a:lnTo>
                  <a:lnTo>
                    <a:pt x="4853" y="2231"/>
                  </a:lnTo>
                  <a:lnTo>
                    <a:pt x="4863" y="2243"/>
                  </a:lnTo>
                  <a:lnTo>
                    <a:pt x="4873" y="2255"/>
                  </a:lnTo>
                  <a:lnTo>
                    <a:pt x="4885" y="2266"/>
                  </a:lnTo>
                  <a:lnTo>
                    <a:pt x="4898" y="2276"/>
                  </a:lnTo>
                  <a:lnTo>
                    <a:pt x="4911" y="2284"/>
                  </a:lnTo>
                  <a:lnTo>
                    <a:pt x="4926" y="2292"/>
                  </a:lnTo>
                  <a:lnTo>
                    <a:pt x="4941" y="2297"/>
                  </a:lnTo>
                  <a:lnTo>
                    <a:pt x="4956" y="2301"/>
                  </a:lnTo>
                  <a:lnTo>
                    <a:pt x="4972" y="2305"/>
                  </a:lnTo>
                  <a:lnTo>
                    <a:pt x="4989" y="2306"/>
                  </a:lnTo>
                  <a:lnTo>
                    <a:pt x="5005" y="2305"/>
                  </a:lnTo>
                  <a:lnTo>
                    <a:pt x="5022" y="2302"/>
                  </a:lnTo>
                  <a:lnTo>
                    <a:pt x="5038" y="2299"/>
                  </a:lnTo>
                  <a:lnTo>
                    <a:pt x="5054" y="2294"/>
                  </a:lnTo>
                  <a:lnTo>
                    <a:pt x="5069" y="2286"/>
                  </a:lnTo>
                  <a:lnTo>
                    <a:pt x="5083" y="2278"/>
                  </a:lnTo>
                  <a:lnTo>
                    <a:pt x="5096" y="2268"/>
                  </a:lnTo>
                  <a:lnTo>
                    <a:pt x="5108" y="2258"/>
                  </a:lnTo>
                  <a:lnTo>
                    <a:pt x="5119" y="2247"/>
                  </a:lnTo>
                  <a:lnTo>
                    <a:pt x="5128" y="2234"/>
                  </a:lnTo>
                  <a:lnTo>
                    <a:pt x="5137" y="2220"/>
                  </a:lnTo>
                  <a:lnTo>
                    <a:pt x="5144" y="2206"/>
                  </a:lnTo>
                  <a:lnTo>
                    <a:pt x="5150" y="2191"/>
                  </a:lnTo>
                  <a:lnTo>
                    <a:pt x="5154" y="2175"/>
                  </a:lnTo>
                  <a:lnTo>
                    <a:pt x="5157" y="2159"/>
                  </a:lnTo>
                  <a:lnTo>
                    <a:pt x="5158" y="2143"/>
                  </a:lnTo>
                  <a:lnTo>
                    <a:pt x="5157" y="2126"/>
                  </a:lnTo>
                  <a:lnTo>
                    <a:pt x="5155" y="2109"/>
                  </a:lnTo>
                  <a:lnTo>
                    <a:pt x="5143" y="2046"/>
                  </a:lnTo>
                  <a:lnTo>
                    <a:pt x="5129" y="1985"/>
                  </a:lnTo>
                  <a:lnTo>
                    <a:pt x="5114" y="1924"/>
                  </a:lnTo>
                  <a:lnTo>
                    <a:pt x="5097" y="1864"/>
                  </a:lnTo>
                  <a:lnTo>
                    <a:pt x="5079" y="1805"/>
                  </a:lnTo>
                  <a:lnTo>
                    <a:pt x="5060" y="1748"/>
                  </a:lnTo>
                  <a:lnTo>
                    <a:pt x="5039" y="1691"/>
                  </a:lnTo>
                  <a:lnTo>
                    <a:pt x="5018" y="1636"/>
                  </a:lnTo>
                  <a:lnTo>
                    <a:pt x="4994" y="1581"/>
                  </a:lnTo>
                  <a:lnTo>
                    <a:pt x="4971" y="1527"/>
                  </a:lnTo>
                  <a:lnTo>
                    <a:pt x="4945" y="1475"/>
                  </a:lnTo>
                  <a:lnTo>
                    <a:pt x="4918" y="1423"/>
                  </a:lnTo>
                  <a:lnTo>
                    <a:pt x="4890" y="1373"/>
                  </a:lnTo>
                  <a:lnTo>
                    <a:pt x="4861" y="1324"/>
                  </a:lnTo>
                  <a:lnTo>
                    <a:pt x="4831" y="1274"/>
                  </a:lnTo>
                  <a:lnTo>
                    <a:pt x="4800" y="1227"/>
                  </a:lnTo>
                  <a:lnTo>
                    <a:pt x="4767" y="1181"/>
                  </a:lnTo>
                  <a:lnTo>
                    <a:pt x="4734" y="1135"/>
                  </a:lnTo>
                  <a:lnTo>
                    <a:pt x="4700" y="1091"/>
                  </a:lnTo>
                  <a:lnTo>
                    <a:pt x="4665" y="1048"/>
                  </a:lnTo>
                  <a:lnTo>
                    <a:pt x="4629" y="1005"/>
                  </a:lnTo>
                  <a:lnTo>
                    <a:pt x="4591" y="965"/>
                  </a:lnTo>
                  <a:lnTo>
                    <a:pt x="4553" y="924"/>
                  </a:lnTo>
                  <a:lnTo>
                    <a:pt x="4514" y="884"/>
                  </a:lnTo>
                  <a:lnTo>
                    <a:pt x="4474" y="847"/>
                  </a:lnTo>
                  <a:lnTo>
                    <a:pt x="4434" y="809"/>
                  </a:lnTo>
                  <a:lnTo>
                    <a:pt x="4392" y="773"/>
                  </a:lnTo>
                  <a:lnTo>
                    <a:pt x="4350" y="738"/>
                  </a:lnTo>
                  <a:lnTo>
                    <a:pt x="4306" y="704"/>
                  </a:lnTo>
                  <a:lnTo>
                    <a:pt x="4262" y="671"/>
                  </a:lnTo>
                  <a:lnTo>
                    <a:pt x="4218" y="639"/>
                  </a:lnTo>
                  <a:lnTo>
                    <a:pt x="4172" y="608"/>
                  </a:lnTo>
                  <a:lnTo>
                    <a:pt x="4172" y="585"/>
                  </a:lnTo>
                  <a:lnTo>
                    <a:pt x="4170" y="562"/>
                  </a:lnTo>
                  <a:lnTo>
                    <a:pt x="4166" y="540"/>
                  </a:lnTo>
                  <a:lnTo>
                    <a:pt x="4160" y="519"/>
                  </a:lnTo>
                  <a:lnTo>
                    <a:pt x="4154" y="496"/>
                  </a:lnTo>
                  <a:lnTo>
                    <a:pt x="4145" y="476"/>
                  </a:lnTo>
                  <a:lnTo>
                    <a:pt x="4136" y="455"/>
                  </a:lnTo>
                  <a:lnTo>
                    <a:pt x="4125" y="435"/>
                  </a:lnTo>
                  <a:lnTo>
                    <a:pt x="4113" y="416"/>
                  </a:lnTo>
                  <a:lnTo>
                    <a:pt x="4099" y="397"/>
                  </a:lnTo>
                  <a:lnTo>
                    <a:pt x="4084" y="380"/>
                  </a:lnTo>
                  <a:lnTo>
                    <a:pt x="4068" y="364"/>
                  </a:lnTo>
                  <a:lnTo>
                    <a:pt x="4050" y="348"/>
                  </a:lnTo>
                  <a:lnTo>
                    <a:pt x="4032" y="334"/>
                  </a:lnTo>
                  <a:lnTo>
                    <a:pt x="4011" y="321"/>
                  </a:lnTo>
                  <a:lnTo>
                    <a:pt x="3990" y="309"/>
                  </a:lnTo>
                  <a:lnTo>
                    <a:pt x="3952" y="291"/>
                  </a:lnTo>
                  <a:lnTo>
                    <a:pt x="3914" y="273"/>
                  </a:lnTo>
                  <a:lnTo>
                    <a:pt x="3876" y="255"/>
                  </a:lnTo>
                  <a:lnTo>
                    <a:pt x="3838" y="238"/>
                  </a:lnTo>
                  <a:lnTo>
                    <a:pt x="3759" y="205"/>
                  </a:lnTo>
                  <a:lnTo>
                    <a:pt x="3680" y="175"/>
                  </a:lnTo>
                  <a:lnTo>
                    <a:pt x="3600" y="149"/>
                  </a:lnTo>
                  <a:lnTo>
                    <a:pt x="3519" y="123"/>
                  </a:lnTo>
                  <a:lnTo>
                    <a:pt x="3437" y="100"/>
                  </a:lnTo>
                  <a:lnTo>
                    <a:pt x="3355" y="79"/>
                  </a:lnTo>
                  <a:lnTo>
                    <a:pt x="3272" y="61"/>
                  </a:lnTo>
                  <a:lnTo>
                    <a:pt x="3188" y="46"/>
                  </a:lnTo>
                  <a:lnTo>
                    <a:pt x="3104" y="32"/>
                  </a:lnTo>
                  <a:lnTo>
                    <a:pt x="3020" y="21"/>
                  </a:lnTo>
                  <a:lnTo>
                    <a:pt x="2935" y="11"/>
                  </a:lnTo>
                  <a:lnTo>
                    <a:pt x="2850" y="5"/>
                  </a:lnTo>
                  <a:lnTo>
                    <a:pt x="2766" y="1"/>
                  </a:lnTo>
                  <a:lnTo>
                    <a:pt x="2681" y="0"/>
                  </a:lnTo>
                  <a:lnTo>
                    <a:pt x="2596" y="0"/>
                  </a:lnTo>
                  <a:lnTo>
                    <a:pt x="2511" y="3"/>
                  </a:lnTo>
                  <a:lnTo>
                    <a:pt x="2427" y="8"/>
                  </a:lnTo>
                  <a:lnTo>
                    <a:pt x="2342" y="16"/>
                  </a:lnTo>
                  <a:lnTo>
                    <a:pt x="2258" y="25"/>
                  </a:lnTo>
                  <a:lnTo>
                    <a:pt x="2174" y="38"/>
                  </a:lnTo>
                  <a:lnTo>
                    <a:pt x="2091" y="53"/>
                  </a:lnTo>
                  <a:lnTo>
                    <a:pt x="2009" y="70"/>
                  </a:lnTo>
                  <a:lnTo>
                    <a:pt x="1926" y="90"/>
                  </a:lnTo>
                  <a:lnTo>
                    <a:pt x="1845" y="111"/>
                  </a:lnTo>
                  <a:lnTo>
                    <a:pt x="1764" y="136"/>
                  </a:lnTo>
                  <a:lnTo>
                    <a:pt x="1685" y="163"/>
                  </a:lnTo>
                  <a:lnTo>
                    <a:pt x="1645" y="177"/>
                  </a:lnTo>
                  <a:lnTo>
                    <a:pt x="1607" y="192"/>
                  </a:lnTo>
                  <a:lnTo>
                    <a:pt x="1567" y="207"/>
                  </a:lnTo>
                  <a:lnTo>
                    <a:pt x="1529" y="223"/>
                  </a:lnTo>
                  <a:lnTo>
                    <a:pt x="1490" y="240"/>
                  </a:lnTo>
                  <a:lnTo>
                    <a:pt x="1453" y="257"/>
                  </a:lnTo>
                  <a:lnTo>
                    <a:pt x="1415" y="274"/>
                  </a:lnTo>
                  <a:lnTo>
                    <a:pt x="1377" y="292"/>
                  </a:lnTo>
                  <a:lnTo>
                    <a:pt x="1356" y="304"/>
                  </a:lnTo>
                  <a:lnTo>
                    <a:pt x="1336" y="317"/>
                  </a:lnTo>
                  <a:lnTo>
                    <a:pt x="1316" y="331"/>
                  </a:lnTo>
                  <a:lnTo>
                    <a:pt x="1298" y="347"/>
                  </a:lnTo>
                  <a:lnTo>
                    <a:pt x="1282" y="363"/>
                  </a:lnTo>
                  <a:lnTo>
                    <a:pt x="1267" y="380"/>
                  </a:lnTo>
                  <a:lnTo>
                    <a:pt x="1253" y="398"/>
                  </a:lnTo>
                  <a:lnTo>
                    <a:pt x="1240" y="418"/>
                  </a:lnTo>
                  <a:lnTo>
                    <a:pt x="1230" y="438"/>
                  </a:lnTo>
                  <a:lnTo>
                    <a:pt x="1220" y="458"/>
                  </a:lnTo>
                  <a:lnTo>
                    <a:pt x="1211" y="480"/>
                  </a:lnTo>
                  <a:lnTo>
                    <a:pt x="1205" y="501"/>
                  </a:lnTo>
                  <a:lnTo>
                    <a:pt x="1200" y="524"/>
                  </a:lnTo>
                  <a:lnTo>
                    <a:pt x="1195" y="546"/>
                  </a:lnTo>
                  <a:lnTo>
                    <a:pt x="1193" y="569"/>
                  </a:lnTo>
                  <a:lnTo>
                    <a:pt x="1192" y="591"/>
                  </a:lnTo>
                  <a:lnTo>
                    <a:pt x="1147" y="624"/>
                  </a:lnTo>
                  <a:lnTo>
                    <a:pt x="1102" y="656"/>
                  </a:lnTo>
                  <a:lnTo>
                    <a:pt x="1057" y="689"/>
                  </a:lnTo>
                  <a:lnTo>
                    <a:pt x="1014" y="724"/>
                  </a:lnTo>
                  <a:lnTo>
                    <a:pt x="971" y="760"/>
                  </a:lnTo>
                  <a:lnTo>
                    <a:pt x="929" y="796"/>
                  </a:lnTo>
                  <a:lnTo>
                    <a:pt x="889" y="835"/>
                  </a:lnTo>
                  <a:lnTo>
                    <a:pt x="849" y="873"/>
                  </a:lnTo>
                  <a:lnTo>
                    <a:pt x="809" y="913"/>
                  </a:lnTo>
                  <a:lnTo>
                    <a:pt x="771" y="955"/>
                  </a:lnTo>
                  <a:lnTo>
                    <a:pt x="734" y="997"/>
                  </a:lnTo>
                  <a:lnTo>
                    <a:pt x="698" y="1041"/>
                  </a:lnTo>
                  <a:lnTo>
                    <a:pt x="662" y="1085"/>
                  </a:lnTo>
                  <a:lnTo>
                    <a:pt x="628" y="1131"/>
                  </a:lnTo>
                  <a:lnTo>
                    <a:pt x="596" y="1178"/>
                  </a:lnTo>
                  <a:lnTo>
                    <a:pt x="564" y="1225"/>
                  </a:lnTo>
                  <a:lnTo>
                    <a:pt x="533" y="1274"/>
                  </a:lnTo>
                  <a:lnTo>
                    <a:pt x="503" y="1325"/>
                  </a:lnTo>
                  <a:lnTo>
                    <a:pt x="475" y="1376"/>
                  </a:lnTo>
                  <a:lnTo>
                    <a:pt x="447" y="1428"/>
                  </a:lnTo>
                  <a:lnTo>
                    <a:pt x="421" y="1481"/>
                  </a:lnTo>
                  <a:lnTo>
                    <a:pt x="397" y="1536"/>
                  </a:lnTo>
                  <a:lnTo>
                    <a:pt x="373" y="1592"/>
                  </a:lnTo>
                  <a:lnTo>
                    <a:pt x="351" y="1648"/>
                  </a:lnTo>
                  <a:lnTo>
                    <a:pt x="329" y="1706"/>
                  </a:lnTo>
                  <a:lnTo>
                    <a:pt x="310" y="1765"/>
                  </a:lnTo>
                  <a:lnTo>
                    <a:pt x="292" y="1825"/>
                  </a:lnTo>
                  <a:lnTo>
                    <a:pt x="274" y="1886"/>
                  </a:lnTo>
                  <a:lnTo>
                    <a:pt x="259" y="1950"/>
                  </a:lnTo>
                  <a:lnTo>
                    <a:pt x="245" y="2013"/>
                  </a:lnTo>
                  <a:lnTo>
                    <a:pt x="233" y="2077"/>
                  </a:lnTo>
                  <a:lnTo>
                    <a:pt x="222" y="2143"/>
                  </a:lnTo>
                  <a:lnTo>
                    <a:pt x="220" y="2160"/>
                  </a:lnTo>
                  <a:lnTo>
                    <a:pt x="220" y="2177"/>
                  </a:lnTo>
                  <a:lnTo>
                    <a:pt x="222" y="2193"/>
                  </a:lnTo>
                  <a:lnTo>
                    <a:pt x="225" y="2209"/>
                  </a:lnTo>
                  <a:lnTo>
                    <a:pt x="229" y="2224"/>
                  </a:lnTo>
                  <a:lnTo>
                    <a:pt x="236" y="2239"/>
                  </a:lnTo>
                  <a:lnTo>
                    <a:pt x="243" y="2253"/>
                  </a:lnTo>
                  <a:lnTo>
                    <a:pt x="252" y="2266"/>
                  </a:lnTo>
                  <a:lnTo>
                    <a:pt x="262" y="2279"/>
                  </a:lnTo>
                  <a:lnTo>
                    <a:pt x="273" y="2290"/>
                  </a:lnTo>
                  <a:lnTo>
                    <a:pt x="285" y="2300"/>
                  </a:lnTo>
                  <a:lnTo>
                    <a:pt x="299" y="2310"/>
                  </a:lnTo>
                  <a:lnTo>
                    <a:pt x="313" y="2317"/>
                  </a:lnTo>
                  <a:lnTo>
                    <a:pt x="328" y="2324"/>
                  </a:lnTo>
                  <a:lnTo>
                    <a:pt x="344" y="2329"/>
                  </a:lnTo>
                  <a:lnTo>
                    <a:pt x="360" y="2332"/>
                  </a:lnTo>
                  <a:lnTo>
                    <a:pt x="377" y="2334"/>
                  </a:lnTo>
                  <a:lnTo>
                    <a:pt x="394" y="2334"/>
                  </a:lnTo>
                  <a:lnTo>
                    <a:pt x="411" y="2332"/>
                  </a:lnTo>
                  <a:lnTo>
                    <a:pt x="427" y="2329"/>
                  </a:lnTo>
                  <a:lnTo>
                    <a:pt x="442" y="2325"/>
                  </a:lnTo>
                  <a:lnTo>
                    <a:pt x="457" y="2319"/>
                  </a:lnTo>
                  <a:lnTo>
                    <a:pt x="471" y="2311"/>
                  </a:lnTo>
                  <a:lnTo>
                    <a:pt x="483" y="2302"/>
                  </a:lnTo>
                  <a:lnTo>
                    <a:pt x="496" y="2292"/>
                  </a:lnTo>
                  <a:lnTo>
                    <a:pt x="508" y="2281"/>
                  </a:lnTo>
                  <a:lnTo>
                    <a:pt x="518" y="2269"/>
                  </a:lnTo>
                  <a:lnTo>
                    <a:pt x="527" y="2255"/>
                  </a:lnTo>
                  <a:lnTo>
                    <a:pt x="535" y="2241"/>
                  </a:lnTo>
                  <a:lnTo>
                    <a:pt x="541" y="2226"/>
                  </a:lnTo>
                  <a:lnTo>
                    <a:pt x="547" y="2210"/>
                  </a:lnTo>
                  <a:lnTo>
                    <a:pt x="550" y="2194"/>
                  </a:lnTo>
                  <a:lnTo>
                    <a:pt x="560" y="2138"/>
                  </a:lnTo>
                  <a:lnTo>
                    <a:pt x="569" y="2084"/>
                  </a:lnTo>
                  <a:lnTo>
                    <a:pt x="581" y="2030"/>
                  </a:lnTo>
                  <a:lnTo>
                    <a:pt x="594" y="1978"/>
                  </a:lnTo>
                  <a:lnTo>
                    <a:pt x="609" y="1926"/>
                  </a:lnTo>
                  <a:lnTo>
                    <a:pt x="624" y="1875"/>
                  </a:lnTo>
                  <a:lnTo>
                    <a:pt x="640" y="1825"/>
                  </a:lnTo>
                  <a:lnTo>
                    <a:pt x="657" y="1776"/>
                  </a:lnTo>
                  <a:lnTo>
                    <a:pt x="676" y="1728"/>
                  </a:lnTo>
                  <a:lnTo>
                    <a:pt x="696" y="1681"/>
                  </a:lnTo>
                  <a:lnTo>
                    <a:pt x="717" y="1635"/>
                  </a:lnTo>
                  <a:lnTo>
                    <a:pt x="739" y="1590"/>
                  </a:lnTo>
                  <a:lnTo>
                    <a:pt x="761" y="1546"/>
                  </a:lnTo>
                  <a:lnTo>
                    <a:pt x="785" y="1502"/>
                  </a:lnTo>
                  <a:lnTo>
                    <a:pt x="809" y="1460"/>
                  </a:lnTo>
                  <a:lnTo>
                    <a:pt x="835" y="1418"/>
                  </a:lnTo>
                  <a:lnTo>
                    <a:pt x="862" y="1377"/>
                  </a:lnTo>
                  <a:lnTo>
                    <a:pt x="890" y="1338"/>
                  </a:lnTo>
                  <a:lnTo>
                    <a:pt x="918" y="1299"/>
                  </a:lnTo>
                  <a:lnTo>
                    <a:pt x="948" y="1261"/>
                  </a:lnTo>
                  <a:lnTo>
                    <a:pt x="978" y="1224"/>
                  </a:lnTo>
                  <a:lnTo>
                    <a:pt x="1009" y="1189"/>
                  </a:lnTo>
                  <a:lnTo>
                    <a:pt x="1041" y="1153"/>
                  </a:lnTo>
                  <a:lnTo>
                    <a:pt x="1073" y="1119"/>
                  </a:lnTo>
                  <a:lnTo>
                    <a:pt x="1106" y="1086"/>
                  </a:lnTo>
                  <a:lnTo>
                    <a:pt x="1141" y="1053"/>
                  </a:lnTo>
                  <a:lnTo>
                    <a:pt x="1175" y="1022"/>
                  </a:lnTo>
                  <a:lnTo>
                    <a:pt x="1210" y="992"/>
                  </a:lnTo>
                  <a:lnTo>
                    <a:pt x="1247" y="962"/>
                  </a:lnTo>
                  <a:lnTo>
                    <a:pt x="1284" y="934"/>
                  </a:lnTo>
                  <a:lnTo>
                    <a:pt x="1322" y="907"/>
                  </a:lnTo>
                  <a:lnTo>
                    <a:pt x="1359" y="880"/>
                  </a:lnTo>
                  <a:lnTo>
                    <a:pt x="1377" y="889"/>
                  </a:lnTo>
                  <a:lnTo>
                    <a:pt x="1396" y="897"/>
                  </a:lnTo>
                  <a:lnTo>
                    <a:pt x="1414" y="904"/>
                  </a:lnTo>
                  <a:lnTo>
                    <a:pt x="1433" y="911"/>
                  </a:lnTo>
                  <a:lnTo>
                    <a:pt x="1453" y="916"/>
                  </a:lnTo>
                  <a:lnTo>
                    <a:pt x="1473" y="919"/>
                  </a:lnTo>
                  <a:lnTo>
                    <a:pt x="1492" y="922"/>
                  </a:lnTo>
                  <a:lnTo>
                    <a:pt x="1513" y="924"/>
                  </a:lnTo>
                  <a:lnTo>
                    <a:pt x="1533" y="924"/>
                  </a:lnTo>
                  <a:lnTo>
                    <a:pt x="1553" y="923"/>
                  </a:lnTo>
                  <a:lnTo>
                    <a:pt x="1574" y="921"/>
                  </a:lnTo>
                  <a:lnTo>
                    <a:pt x="1594" y="916"/>
                  </a:lnTo>
                  <a:lnTo>
                    <a:pt x="1614" y="912"/>
                  </a:lnTo>
                  <a:lnTo>
                    <a:pt x="1635" y="906"/>
                  </a:lnTo>
                  <a:lnTo>
                    <a:pt x="1654" y="898"/>
                  </a:lnTo>
                  <a:lnTo>
                    <a:pt x="1673" y="888"/>
                  </a:lnTo>
                  <a:close/>
                  <a:moveTo>
                    <a:pt x="4977" y="2469"/>
                  </a:moveTo>
                  <a:lnTo>
                    <a:pt x="4786" y="2469"/>
                  </a:lnTo>
                  <a:lnTo>
                    <a:pt x="4786" y="4109"/>
                  </a:lnTo>
                  <a:lnTo>
                    <a:pt x="4977" y="4109"/>
                  </a:lnTo>
                  <a:lnTo>
                    <a:pt x="4999" y="4109"/>
                  </a:lnTo>
                  <a:lnTo>
                    <a:pt x="5021" y="4107"/>
                  </a:lnTo>
                  <a:lnTo>
                    <a:pt x="5043" y="4105"/>
                  </a:lnTo>
                  <a:lnTo>
                    <a:pt x="5064" y="4100"/>
                  </a:lnTo>
                  <a:lnTo>
                    <a:pt x="5084" y="4095"/>
                  </a:lnTo>
                  <a:lnTo>
                    <a:pt x="5105" y="4090"/>
                  </a:lnTo>
                  <a:lnTo>
                    <a:pt x="5125" y="4083"/>
                  </a:lnTo>
                  <a:lnTo>
                    <a:pt x="5144" y="4075"/>
                  </a:lnTo>
                  <a:lnTo>
                    <a:pt x="5164" y="4066"/>
                  </a:lnTo>
                  <a:lnTo>
                    <a:pt x="5183" y="4056"/>
                  </a:lnTo>
                  <a:lnTo>
                    <a:pt x="5200" y="4047"/>
                  </a:lnTo>
                  <a:lnTo>
                    <a:pt x="5218" y="4035"/>
                  </a:lnTo>
                  <a:lnTo>
                    <a:pt x="5236" y="4023"/>
                  </a:lnTo>
                  <a:lnTo>
                    <a:pt x="5252" y="4010"/>
                  </a:lnTo>
                  <a:lnTo>
                    <a:pt x="5268" y="3996"/>
                  </a:lnTo>
                  <a:lnTo>
                    <a:pt x="5283" y="3982"/>
                  </a:lnTo>
                  <a:lnTo>
                    <a:pt x="5297" y="3967"/>
                  </a:lnTo>
                  <a:lnTo>
                    <a:pt x="5311" y="3951"/>
                  </a:lnTo>
                  <a:lnTo>
                    <a:pt x="5323" y="3935"/>
                  </a:lnTo>
                  <a:lnTo>
                    <a:pt x="5335" y="3918"/>
                  </a:lnTo>
                  <a:lnTo>
                    <a:pt x="5346" y="3901"/>
                  </a:lnTo>
                  <a:lnTo>
                    <a:pt x="5357" y="3883"/>
                  </a:lnTo>
                  <a:lnTo>
                    <a:pt x="5366" y="3863"/>
                  </a:lnTo>
                  <a:lnTo>
                    <a:pt x="5375" y="3845"/>
                  </a:lnTo>
                  <a:lnTo>
                    <a:pt x="5382" y="3825"/>
                  </a:lnTo>
                  <a:lnTo>
                    <a:pt x="5390" y="3805"/>
                  </a:lnTo>
                  <a:lnTo>
                    <a:pt x="5395" y="3784"/>
                  </a:lnTo>
                  <a:lnTo>
                    <a:pt x="5401" y="3764"/>
                  </a:lnTo>
                  <a:lnTo>
                    <a:pt x="5404" y="3742"/>
                  </a:lnTo>
                  <a:lnTo>
                    <a:pt x="5407" y="3721"/>
                  </a:lnTo>
                  <a:lnTo>
                    <a:pt x="5408" y="3699"/>
                  </a:lnTo>
                  <a:lnTo>
                    <a:pt x="5409" y="3677"/>
                  </a:lnTo>
                  <a:lnTo>
                    <a:pt x="5409" y="2902"/>
                  </a:lnTo>
                  <a:lnTo>
                    <a:pt x="5408" y="2879"/>
                  </a:lnTo>
                  <a:lnTo>
                    <a:pt x="5407" y="2858"/>
                  </a:lnTo>
                  <a:lnTo>
                    <a:pt x="5404" y="2836"/>
                  </a:lnTo>
                  <a:lnTo>
                    <a:pt x="5401" y="2815"/>
                  </a:lnTo>
                  <a:lnTo>
                    <a:pt x="5395" y="2793"/>
                  </a:lnTo>
                  <a:lnTo>
                    <a:pt x="5390" y="2773"/>
                  </a:lnTo>
                  <a:lnTo>
                    <a:pt x="5382" y="2754"/>
                  </a:lnTo>
                  <a:lnTo>
                    <a:pt x="5375" y="2733"/>
                  </a:lnTo>
                  <a:lnTo>
                    <a:pt x="5366" y="2714"/>
                  </a:lnTo>
                  <a:lnTo>
                    <a:pt x="5357" y="2696"/>
                  </a:lnTo>
                  <a:lnTo>
                    <a:pt x="5346" y="2678"/>
                  </a:lnTo>
                  <a:lnTo>
                    <a:pt x="5335" y="2661"/>
                  </a:lnTo>
                  <a:lnTo>
                    <a:pt x="5323" y="2643"/>
                  </a:lnTo>
                  <a:lnTo>
                    <a:pt x="5311" y="2627"/>
                  </a:lnTo>
                  <a:lnTo>
                    <a:pt x="5297" y="2611"/>
                  </a:lnTo>
                  <a:lnTo>
                    <a:pt x="5283" y="2596"/>
                  </a:lnTo>
                  <a:lnTo>
                    <a:pt x="5268" y="2582"/>
                  </a:lnTo>
                  <a:lnTo>
                    <a:pt x="5252" y="2568"/>
                  </a:lnTo>
                  <a:lnTo>
                    <a:pt x="5236" y="2555"/>
                  </a:lnTo>
                  <a:lnTo>
                    <a:pt x="5218" y="2544"/>
                  </a:lnTo>
                  <a:lnTo>
                    <a:pt x="5200" y="2532"/>
                  </a:lnTo>
                  <a:lnTo>
                    <a:pt x="5183" y="2521"/>
                  </a:lnTo>
                  <a:lnTo>
                    <a:pt x="5164" y="2511"/>
                  </a:lnTo>
                  <a:lnTo>
                    <a:pt x="5144" y="2503"/>
                  </a:lnTo>
                  <a:lnTo>
                    <a:pt x="5125" y="2495"/>
                  </a:lnTo>
                  <a:lnTo>
                    <a:pt x="5105" y="2489"/>
                  </a:lnTo>
                  <a:lnTo>
                    <a:pt x="5084" y="2483"/>
                  </a:lnTo>
                  <a:lnTo>
                    <a:pt x="5064" y="2478"/>
                  </a:lnTo>
                  <a:lnTo>
                    <a:pt x="5043" y="2474"/>
                  </a:lnTo>
                  <a:lnTo>
                    <a:pt x="5021" y="2472"/>
                  </a:lnTo>
                  <a:lnTo>
                    <a:pt x="4999" y="2470"/>
                  </a:lnTo>
                  <a:lnTo>
                    <a:pt x="4977" y="2469"/>
                  </a:lnTo>
                  <a:close/>
                  <a:moveTo>
                    <a:pt x="4446" y="2300"/>
                  </a:moveTo>
                  <a:lnTo>
                    <a:pt x="4446" y="2300"/>
                  </a:lnTo>
                  <a:lnTo>
                    <a:pt x="4465" y="2301"/>
                  </a:lnTo>
                  <a:lnTo>
                    <a:pt x="4484" y="2305"/>
                  </a:lnTo>
                  <a:lnTo>
                    <a:pt x="4503" y="2310"/>
                  </a:lnTo>
                  <a:lnTo>
                    <a:pt x="4522" y="2316"/>
                  </a:lnTo>
                  <a:lnTo>
                    <a:pt x="4539" y="2325"/>
                  </a:lnTo>
                  <a:lnTo>
                    <a:pt x="4555" y="2335"/>
                  </a:lnTo>
                  <a:lnTo>
                    <a:pt x="4570" y="2345"/>
                  </a:lnTo>
                  <a:lnTo>
                    <a:pt x="4584" y="2358"/>
                  </a:lnTo>
                  <a:lnTo>
                    <a:pt x="4597" y="2372"/>
                  </a:lnTo>
                  <a:lnTo>
                    <a:pt x="4607" y="2387"/>
                  </a:lnTo>
                  <a:lnTo>
                    <a:pt x="4617" y="2403"/>
                  </a:lnTo>
                  <a:lnTo>
                    <a:pt x="4626" y="2420"/>
                  </a:lnTo>
                  <a:lnTo>
                    <a:pt x="4632" y="2439"/>
                  </a:lnTo>
                  <a:lnTo>
                    <a:pt x="4637" y="2457"/>
                  </a:lnTo>
                  <a:lnTo>
                    <a:pt x="4641" y="2477"/>
                  </a:lnTo>
                  <a:lnTo>
                    <a:pt x="4641" y="2496"/>
                  </a:lnTo>
                  <a:lnTo>
                    <a:pt x="4641" y="4090"/>
                  </a:lnTo>
                  <a:lnTo>
                    <a:pt x="4641" y="4109"/>
                  </a:lnTo>
                  <a:lnTo>
                    <a:pt x="4637" y="4128"/>
                  </a:lnTo>
                  <a:lnTo>
                    <a:pt x="4632" y="4147"/>
                  </a:lnTo>
                  <a:lnTo>
                    <a:pt x="4626" y="4166"/>
                  </a:lnTo>
                  <a:lnTo>
                    <a:pt x="4617" y="4183"/>
                  </a:lnTo>
                  <a:lnTo>
                    <a:pt x="4607" y="4199"/>
                  </a:lnTo>
                  <a:lnTo>
                    <a:pt x="4597" y="4214"/>
                  </a:lnTo>
                  <a:lnTo>
                    <a:pt x="4584" y="4228"/>
                  </a:lnTo>
                  <a:lnTo>
                    <a:pt x="4570" y="4241"/>
                  </a:lnTo>
                  <a:lnTo>
                    <a:pt x="4555" y="4251"/>
                  </a:lnTo>
                  <a:lnTo>
                    <a:pt x="4539" y="4261"/>
                  </a:lnTo>
                  <a:lnTo>
                    <a:pt x="4522" y="4270"/>
                  </a:lnTo>
                  <a:lnTo>
                    <a:pt x="4503" y="4276"/>
                  </a:lnTo>
                  <a:lnTo>
                    <a:pt x="4484" y="4281"/>
                  </a:lnTo>
                  <a:lnTo>
                    <a:pt x="4465" y="4285"/>
                  </a:lnTo>
                  <a:lnTo>
                    <a:pt x="4446" y="4286"/>
                  </a:lnTo>
                  <a:lnTo>
                    <a:pt x="4175" y="4286"/>
                  </a:lnTo>
                  <a:lnTo>
                    <a:pt x="4155" y="4285"/>
                  </a:lnTo>
                  <a:lnTo>
                    <a:pt x="4136" y="4281"/>
                  </a:lnTo>
                  <a:lnTo>
                    <a:pt x="4117" y="4276"/>
                  </a:lnTo>
                  <a:lnTo>
                    <a:pt x="4099" y="4270"/>
                  </a:lnTo>
                  <a:lnTo>
                    <a:pt x="4082" y="4261"/>
                  </a:lnTo>
                  <a:lnTo>
                    <a:pt x="4066" y="4251"/>
                  </a:lnTo>
                  <a:lnTo>
                    <a:pt x="4051" y="4241"/>
                  </a:lnTo>
                  <a:lnTo>
                    <a:pt x="4037" y="4228"/>
                  </a:lnTo>
                  <a:lnTo>
                    <a:pt x="4024" y="4214"/>
                  </a:lnTo>
                  <a:lnTo>
                    <a:pt x="4014" y="4199"/>
                  </a:lnTo>
                  <a:lnTo>
                    <a:pt x="4003" y="4183"/>
                  </a:lnTo>
                  <a:lnTo>
                    <a:pt x="3995" y="4166"/>
                  </a:lnTo>
                  <a:lnTo>
                    <a:pt x="3989" y="4147"/>
                  </a:lnTo>
                  <a:lnTo>
                    <a:pt x="3983" y="4128"/>
                  </a:lnTo>
                  <a:lnTo>
                    <a:pt x="3980" y="4109"/>
                  </a:lnTo>
                  <a:lnTo>
                    <a:pt x="3979" y="4090"/>
                  </a:lnTo>
                  <a:lnTo>
                    <a:pt x="3979" y="2496"/>
                  </a:lnTo>
                  <a:lnTo>
                    <a:pt x="3980" y="2477"/>
                  </a:lnTo>
                  <a:lnTo>
                    <a:pt x="3983" y="2457"/>
                  </a:lnTo>
                  <a:lnTo>
                    <a:pt x="3989" y="2439"/>
                  </a:lnTo>
                  <a:lnTo>
                    <a:pt x="3995" y="2420"/>
                  </a:lnTo>
                  <a:lnTo>
                    <a:pt x="4003" y="2403"/>
                  </a:lnTo>
                  <a:lnTo>
                    <a:pt x="4014" y="2387"/>
                  </a:lnTo>
                  <a:lnTo>
                    <a:pt x="4024" y="2372"/>
                  </a:lnTo>
                  <a:lnTo>
                    <a:pt x="4037" y="2358"/>
                  </a:lnTo>
                  <a:lnTo>
                    <a:pt x="4051" y="2345"/>
                  </a:lnTo>
                  <a:lnTo>
                    <a:pt x="4066" y="2335"/>
                  </a:lnTo>
                  <a:lnTo>
                    <a:pt x="4082" y="2325"/>
                  </a:lnTo>
                  <a:lnTo>
                    <a:pt x="4099" y="2316"/>
                  </a:lnTo>
                  <a:lnTo>
                    <a:pt x="4117" y="2310"/>
                  </a:lnTo>
                  <a:lnTo>
                    <a:pt x="4136" y="2305"/>
                  </a:lnTo>
                  <a:lnTo>
                    <a:pt x="4155" y="2301"/>
                  </a:lnTo>
                  <a:lnTo>
                    <a:pt x="4175" y="2300"/>
                  </a:lnTo>
                  <a:lnTo>
                    <a:pt x="4446" y="2300"/>
                  </a:lnTo>
                  <a:close/>
                  <a:moveTo>
                    <a:pt x="432" y="2469"/>
                  </a:moveTo>
                  <a:lnTo>
                    <a:pt x="623" y="2469"/>
                  </a:lnTo>
                  <a:lnTo>
                    <a:pt x="623" y="4109"/>
                  </a:lnTo>
                  <a:lnTo>
                    <a:pt x="432" y="4109"/>
                  </a:lnTo>
                  <a:lnTo>
                    <a:pt x="411" y="4109"/>
                  </a:lnTo>
                  <a:lnTo>
                    <a:pt x="388" y="4107"/>
                  </a:lnTo>
                  <a:lnTo>
                    <a:pt x="367" y="4105"/>
                  </a:lnTo>
                  <a:lnTo>
                    <a:pt x="345" y="4100"/>
                  </a:lnTo>
                  <a:lnTo>
                    <a:pt x="325" y="4095"/>
                  </a:lnTo>
                  <a:lnTo>
                    <a:pt x="304" y="4090"/>
                  </a:lnTo>
                  <a:lnTo>
                    <a:pt x="284" y="4083"/>
                  </a:lnTo>
                  <a:lnTo>
                    <a:pt x="265" y="4075"/>
                  </a:lnTo>
                  <a:lnTo>
                    <a:pt x="245" y="4066"/>
                  </a:lnTo>
                  <a:lnTo>
                    <a:pt x="226" y="4056"/>
                  </a:lnTo>
                  <a:lnTo>
                    <a:pt x="209" y="4047"/>
                  </a:lnTo>
                  <a:lnTo>
                    <a:pt x="191" y="4035"/>
                  </a:lnTo>
                  <a:lnTo>
                    <a:pt x="174" y="4023"/>
                  </a:lnTo>
                  <a:lnTo>
                    <a:pt x="158" y="4010"/>
                  </a:lnTo>
                  <a:lnTo>
                    <a:pt x="142" y="3996"/>
                  </a:lnTo>
                  <a:lnTo>
                    <a:pt x="126" y="3982"/>
                  </a:lnTo>
                  <a:lnTo>
                    <a:pt x="113" y="3967"/>
                  </a:lnTo>
                  <a:lnTo>
                    <a:pt x="99" y="3951"/>
                  </a:lnTo>
                  <a:lnTo>
                    <a:pt x="86" y="3935"/>
                  </a:lnTo>
                  <a:lnTo>
                    <a:pt x="74" y="3918"/>
                  </a:lnTo>
                  <a:lnTo>
                    <a:pt x="63" y="3901"/>
                  </a:lnTo>
                  <a:lnTo>
                    <a:pt x="53" y="3883"/>
                  </a:lnTo>
                  <a:lnTo>
                    <a:pt x="43" y="3863"/>
                  </a:lnTo>
                  <a:lnTo>
                    <a:pt x="34" y="3845"/>
                  </a:lnTo>
                  <a:lnTo>
                    <a:pt x="27" y="3825"/>
                  </a:lnTo>
                  <a:lnTo>
                    <a:pt x="19" y="3805"/>
                  </a:lnTo>
                  <a:lnTo>
                    <a:pt x="14" y="3784"/>
                  </a:lnTo>
                  <a:lnTo>
                    <a:pt x="9" y="3764"/>
                  </a:lnTo>
                  <a:lnTo>
                    <a:pt x="5" y="3742"/>
                  </a:lnTo>
                  <a:lnTo>
                    <a:pt x="2" y="3721"/>
                  </a:lnTo>
                  <a:lnTo>
                    <a:pt x="1" y="3699"/>
                  </a:lnTo>
                  <a:lnTo>
                    <a:pt x="0" y="3677"/>
                  </a:lnTo>
                  <a:lnTo>
                    <a:pt x="0" y="2902"/>
                  </a:lnTo>
                  <a:lnTo>
                    <a:pt x="1" y="2879"/>
                  </a:lnTo>
                  <a:lnTo>
                    <a:pt x="2" y="2858"/>
                  </a:lnTo>
                  <a:lnTo>
                    <a:pt x="5" y="2836"/>
                  </a:lnTo>
                  <a:lnTo>
                    <a:pt x="9" y="2815"/>
                  </a:lnTo>
                  <a:lnTo>
                    <a:pt x="14" y="2793"/>
                  </a:lnTo>
                  <a:lnTo>
                    <a:pt x="19" y="2773"/>
                  </a:lnTo>
                  <a:lnTo>
                    <a:pt x="27" y="2754"/>
                  </a:lnTo>
                  <a:lnTo>
                    <a:pt x="34" y="2733"/>
                  </a:lnTo>
                  <a:lnTo>
                    <a:pt x="43" y="2714"/>
                  </a:lnTo>
                  <a:lnTo>
                    <a:pt x="53" y="2696"/>
                  </a:lnTo>
                  <a:lnTo>
                    <a:pt x="63" y="2678"/>
                  </a:lnTo>
                  <a:lnTo>
                    <a:pt x="74" y="2661"/>
                  </a:lnTo>
                  <a:lnTo>
                    <a:pt x="86" y="2643"/>
                  </a:lnTo>
                  <a:lnTo>
                    <a:pt x="99" y="2627"/>
                  </a:lnTo>
                  <a:lnTo>
                    <a:pt x="113" y="2611"/>
                  </a:lnTo>
                  <a:lnTo>
                    <a:pt x="126" y="2596"/>
                  </a:lnTo>
                  <a:lnTo>
                    <a:pt x="142" y="2582"/>
                  </a:lnTo>
                  <a:lnTo>
                    <a:pt x="158" y="2568"/>
                  </a:lnTo>
                  <a:lnTo>
                    <a:pt x="174" y="2555"/>
                  </a:lnTo>
                  <a:lnTo>
                    <a:pt x="191" y="2544"/>
                  </a:lnTo>
                  <a:lnTo>
                    <a:pt x="209" y="2532"/>
                  </a:lnTo>
                  <a:lnTo>
                    <a:pt x="226" y="2521"/>
                  </a:lnTo>
                  <a:lnTo>
                    <a:pt x="245" y="2511"/>
                  </a:lnTo>
                  <a:lnTo>
                    <a:pt x="265" y="2503"/>
                  </a:lnTo>
                  <a:lnTo>
                    <a:pt x="284" y="2495"/>
                  </a:lnTo>
                  <a:lnTo>
                    <a:pt x="304" y="2489"/>
                  </a:lnTo>
                  <a:lnTo>
                    <a:pt x="325" y="2483"/>
                  </a:lnTo>
                  <a:lnTo>
                    <a:pt x="345" y="2478"/>
                  </a:lnTo>
                  <a:lnTo>
                    <a:pt x="367" y="2474"/>
                  </a:lnTo>
                  <a:lnTo>
                    <a:pt x="388" y="2472"/>
                  </a:lnTo>
                  <a:lnTo>
                    <a:pt x="411" y="2470"/>
                  </a:lnTo>
                  <a:lnTo>
                    <a:pt x="432" y="2469"/>
                  </a:lnTo>
                  <a:close/>
                  <a:moveTo>
                    <a:pt x="441" y="2787"/>
                  </a:moveTo>
                  <a:lnTo>
                    <a:pt x="408" y="2624"/>
                  </a:lnTo>
                  <a:lnTo>
                    <a:pt x="382" y="2630"/>
                  </a:lnTo>
                  <a:lnTo>
                    <a:pt x="355" y="2638"/>
                  </a:lnTo>
                  <a:lnTo>
                    <a:pt x="328" y="2647"/>
                  </a:lnTo>
                  <a:lnTo>
                    <a:pt x="303" y="2658"/>
                  </a:lnTo>
                  <a:lnTo>
                    <a:pt x="278" y="2671"/>
                  </a:lnTo>
                  <a:lnTo>
                    <a:pt x="254" y="2685"/>
                  </a:lnTo>
                  <a:lnTo>
                    <a:pt x="232" y="2702"/>
                  </a:lnTo>
                  <a:lnTo>
                    <a:pt x="210" y="2721"/>
                  </a:lnTo>
                  <a:lnTo>
                    <a:pt x="193" y="2739"/>
                  </a:lnTo>
                  <a:lnTo>
                    <a:pt x="177" y="2758"/>
                  </a:lnTo>
                  <a:lnTo>
                    <a:pt x="162" y="2780"/>
                  </a:lnTo>
                  <a:lnTo>
                    <a:pt x="149" y="2802"/>
                  </a:lnTo>
                  <a:lnTo>
                    <a:pt x="138" y="2827"/>
                  </a:lnTo>
                  <a:lnTo>
                    <a:pt x="129" y="2852"/>
                  </a:lnTo>
                  <a:lnTo>
                    <a:pt x="121" y="2880"/>
                  </a:lnTo>
                  <a:lnTo>
                    <a:pt x="116" y="2910"/>
                  </a:lnTo>
                  <a:lnTo>
                    <a:pt x="115" y="2918"/>
                  </a:lnTo>
                  <a:lnTo>
                    <a:pt x="115" y="2921"/>
                  </a:lnTo>
                  <a:lnTo>
                    <a:pt x="115" y="3577"/>
                  </a:lnTo>
                  <a:lnTo>
                    <a:pt x="282" y="3577"/>
                  </a:lnTo>
                  <a:lnTo>
                    <a:pt x="282" y="2926"/>
                  </a:lnTo>
                  <a:lnTo>
                    <a:pt x="284" y="2912"/>
                  </a:lnTo>
                  <a:lnTo>
                    <a:pt x="287" y="2900"/>
                  </a:lnTo>
                  <a:lnTo>
                    <a:pt x="293" y="2888"/>
                  </a:lnTo>
                  <a:lnTo>
                    <a:pt x="297" y="2877"/>
                  </a:lnTo>
                  <a:lnTo>
                    <a:pt x="303" y="2867"/>
                  </a:lnTo>
                  <a:lnTo>
                    <a:pt x="310" y="2858"/>
                  </a:lnTo>
                  <a:lnTo>
                    <a:pt x="317" y="2849"/>
                  </a:lnTo>
                  <a:lnTo>
                    <a:pt x="325" y="2841"/>
                  </a:lnTo>
                  <a:lnTo>
                    <a:pt x="337" y="2831"/>
                  </a:lnTo>
                  <a:lnTo>
                    <a:pt x="349" y="2821"/>
                  </a:lnTo>
                  <a:lnTo>
                    <a:pt x="363" y="2814"/>
                  </a:lnTo>
                  <a:lnTo>
                    <a:pt x="377" y="2806"/>
                  </a:lnTo>
                  <a:lnTo>
                    <a:pt x="392" y="2800"/>
                  </a:lnTo>
                  <a:lnTo>
                    <a:pt x="408" y="2795"/>
                  </a:lnTo>
                  <a:lnTo>
                    <a:pt x="425" y="2790"/>
                  </a:lnTo>
                  <a:lnTo>
                    <a:pt x="441" y="2787"/>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350">
                <a:solidFill>
                  <a:srgbClr val="FFFFFF"/>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145">
                                          <p:stCondLst>
                                            <p:cond delay="0"/>
                                          </p:stCondLst>
                                        </p:cTn>
                                        <p:tgtEl>
                                          <p:spTgt spid="37"/>
                                        </p:tgtEl>
                                      </p:cBhvr>
                                    </p:animEffect>
                                    <p:anim calcmode="lin" valueType="num">
                                      <p:cBhvr>
                                        <p:cTn id="8" dur="455"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7"/>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7"/>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7"/>
                                        </p:tgtEl>
                                        <p:attrNameLst>
                                          <p:attrName>ppt_y</p:attrName>
                                        </p:attrNameLst>
                                      </p:cBhvr>
                                      <p:tavLst>
                                        <p:tav tm="0" fmla="#ppt_y-sin(pi*$)/81">
                                          <p:val>
                                            <p:fltVal val="0"/>
                                          </p:val>
                                        </p:tav>
                                        <p:tav tm="100000">
                                          <p:val>
                                            <p:fltVal val="1"/>
                                          </p:val>
                                        </p:tav>
                                      </p:tavLst>
                                    </p:anim>
                                    <p:animScale>
                                      <p:cBhvr>
                                        <p:cTn id="13" dur="7">
                                          <p:stCondLst>
                                            <p:cond delay="162"/>
                                          </p:stCondLst>
                                        </p:cTn>
                                        <p:tgtEl>
                                          <p:spTgt spid="37"/>
                                        </p:tgtEl>
                                      </p:cBhvr>
                                      <p:to x="100000" y="60000"/>
                                    </p:animScale>
                                    <p:animScale>
                                      <p:cBhvr>
                                        <p:cTn id="14" dur="42" decel="50000">
                                          <p:stCondLst>
                                            <p:cond delay="169"/>
                                          </p:stCondLst>
                                        </p:cTn>
                                        <p:tgtEl>
                                          <p:spTgt spid="37"/>
                                        </p:tgtEl>
                                      </p:cBhvr>
                                      <p:to x="100000" y="100000"/>
                                    </p:animScale>
                                    <p:animScale>
                                      <p:cBhvr>
                                        <p:cTn id="15" dur="7">
                                          <p:stCondLst>
                                            <p:cond delay="328"/>
                                          </p:stCondLst>
                                        </p:cTn>
                                        <p:tgtEl>
                                          <p:spTgt spid="37"/>
                                        </p:tgtEl>
                                      </p:cBhvr>
                                      <p:to x="100000" y="80000"/>
                                    </p:animScale>
                                    <p:animScale>
                                      <p:cBhvr>
                                        <p:cTn id="16" dur="42" decel="50000">
                                          <p:stCondLst>
                                            <p:cond delay="335"/>
                                          </p:stCondLst>
                                        </p:cTn>
                                        <p:tgtEl>
                                          <p:spTgt spid="37"/>
                                        </p:tgtEl>
                                      </p:cBhvr>
                                      <p:to x="100000" y="100000"/>
                                    </p:animScale>
                                    <p:animScale>
                                      <p:cBhvr>
                                        <p:cTn id="17" dur="7">
                                          <p:stCondLst>
                                            <p:cond delay="410"/>
                                          </p:stCondLst>
                                        </p:cTn>
                                        <p:tgtEl>
                                          <p:spTgt spid="37"/>
                                        </p:tgtEl>
                                      </p:cBhvr>
                                      <p:to x="100000" y="90000"/>
                                    </p:animScale>
                                    <p:animScale>
                                      <p:cBhvr>
                                        <p:cTn id="18" dur="42" decel="50000">
                                          <p:stCondLst>
                                            <p:cond delay="417"/>
                                          </p:stCondLst>
                                        </p:cTn>
                                        <p:tgtEl>
                                          <p:spTgt spid="37"/>
                                        </p:tgtEl>
                                      </p:cBhvr>
                                      <p:to x="100000" y="100000"/>
                                    </p:animScale>
                                    <p:animScale>
                                      <p:cBhvr>
                                        <p:cTn id="19" dur="7">
                                          <p:stCondLst>
                                            <p:cond delay="452"/>
                                          </p:stCondLst>
                                        </p:cTn>
                                        <p:tgtEl>
                                          <p:spTgt spid="37"/>
                                        </p:tgtEl>
                                      </p:cBhvr>
                                      <p:to x="100000" y="95000"/>
                                    </p:animScale>
                                    <p:animScale>
                                      <p:cBhvr>
                                        <p:cTn id="20" dur="42" decel="50000">
                                          <p:stCondLst>
                                            <p:cond delay="458"/>
                                          </p:stCondLst>
                                        </p:cTn>
                                        <p:tgtEl>
                                          <p:spTgt spid="37"/>
                                        </p:tgtEl>
                                      </p:cBhvr>
                                      <p:to x="100000" y="100000"/>
                                    </p:animScale>
                                  </p:childTnLst>
                                </p:cTn>
                              </p:par>
                            </p:childTnLst>
                          </p:cTn>
                        </p:par>
                        <p:par>
                          <p:cTn id="21" fill="hold">
                            <p:stCondLst>
                              <p:cond delay="500"/>
                            </p:stCondLst>
                            <p:childTnLst>
                              <p:par>
                                <p:cTn id="22" presetID="23" presetClass="entr" presetSubtype="528" fill="hold" grpId="0" nodeType="afterEffect">
                                  <p:stCondLst>
                                    <p:cond delay="0"/>
                                  </p:stCondLst>
                                  <p:childTnLst>
                                    <p:set>
                                      <p:cBhvr>
                                        <p:cTn id="23" dur="1" fill="hold">
                                          <p:stCondLst>
                                            <p:cond delay="0"/>
                                          </p:stCondLst>
                                        </p:cTn>
                                        <p:tgtEl>
                                          <p:spTgt spid="435"/>
                                        </p:tgtEl>
                                        <p:attrNameLst>
                                          <p:attrName>style.visibility</p:attrName>
                                        </p:attrNameLst>
                                      </p:cBhvr>
                                      <p:to>
                                        <p:strVal val="visible"/>
                                      </p:to>
                                    </p:set>
                                    <p:anim calcmode="lin" valueType="num">
                                      <p:cBhvr>
                                        <p:cTn id="24" dur="500" fill="hold"/>
                                        <p:tgtEl>
                                          <p:spTgt spid="435"/>
                                        </p:tgtEl>
                                        <p:attrNameLst>
                                          <p:attrName>ppt_w</p:attrName>
                                        </p:attrNameLst>
                                      </p:cBhvr>
                                      <p:tavLst>
                                        <p:tav tm="0">
                                          <p:val>
                                            <p:fltVal val="0"/>
                                          </p:val>
                                        </p:tav>
                                        <p:tav tm="100000">
                                          <p:val>
                                            <p:strVal val="#ppt_w"/>
                                          </p:val>
                                        </p:tav>
                                      </p:tavLst>
                                    </p:anim>
                                    <p:anim calcmode="lin" valueType="num">
                                      <p:cBhvr>
                                        <p:cTn id="25" dur="500" fill="hold"/>
                                        <p:tgtEl>
                                          <p:spTgt spid="435"/>
                                        </p:tgtEl>
                                        <p:attrNameLst>
                                          <p:attrName>ppt_h</p:attrName>
                                        </p:attrNameLst>
                                      </p:cBhvr>
                                      <p:tavLst>
                                        <p:tav tm="0">
                                          <p:val>
                                            <p:fltVal val="0"/>
                                          </p:val>
                                        </p:tav>
                                        <p:tav tm="100000">
                                          <p:val>
                                            <p:strVal val="#ppt_h"/>
                                          </p:val>
                                        </p:tav>
                                      </p:tavLst>
                                    </p:anim>
                                    <p:anim calcmode="lin" valueType="num">
                                      <p:cBhvr>
                                        <p:cTn id="26" dur="500" fill="hold"/>
                                        <p:tgtEl>
                                          <p:spTgt spid="435"/>
                                        </p:tgtEl>
                                        <p:attrNameLst>
                                          <p:attrName>ppt_x</p:attrName>
                                        </p:attrNameLst>
                                      </p:cBhvr>
                                      <p:tavLst>
                                        <p:tav tm="0">
                                          <p:val>
                                            <p:fltVal val="0.5"/>
                                          </p:val>
                                        </p:tav>
                                        <p:tav tm="100000">
                                          <p:val>
                                            <p:strVal val="#ppt_x"/>
                                          </p:val>
                                        </p:tav>
                                      </p:tavLst>
                                    </p:anim>
                                    <p:anim calcmode="lin" valueType="num">
                                      <p:cBhvr>
                                        <p:cTn id="27" dur="500" fill="hold"/>
                                        <p:tgtEl>
                                          <p:spTgt spid="435"/>
                                        </p:tgtEl>
                                        <p:attrNameLst>
                                          <p:attrName>ppt_y</p:attrName>
                                        </p:attrNameLst>
                                      </p:cBhvr>
                                      <p:tavLst>
                                        <p:tav tm="0">
                                          <p:val>
                                            <p:fltVal val="0.5"/>
                                          </p:val>
                                        </p:tav>
                                        <p:tav tm="100000">
                                          <p:val>
                                            <p:strVal val="#ppt_y"/>
                                          </p:val>
                                        </p:tav>
                                      </p:tavLst>
                                    </p:anim>
                                  </p:childTnLst>
                                </p:cTn>
                              </p:par>
                              <p:par>
                                <p:cTn id="28" presetID="23" presetClass="entr" presetSubtype="528" fill="hold" grpId="0" nodeType="withEffect">
                                  <p:stCondLst>
                                    <p:cond delay="0"/>
                                  </p:stCondLst>
                                  <p:childTnLst>
                                    <p:set>
                                      <p:cBhvr>
                                        <p:cTn id="29" dur="1" fill="hold">
                                          <p:stCondLst>
                                            <p:cond delay="0"/>
                                          </p:stCondLst>
                                        </p:cTn>
                                        <p:tgtEl>
                                          <p:spTgt spid="436"/>
                                        </p:tgtEl>
                                        <p:attrNameLst>
                                          <p:attrName>style.visibility</p:attrName>
                                        </p:attrNameLst>
                                      </p:cBhvr>
                                      <p:to>
                                        <p:strVal val="visible"/>
                                      </p:to>
                                    </p:set>
                                    <p:anim calcmode="lin" valueType="num">
                                      <p:cBhvr>
                                        <p:cTn id="30" dur="500" fill="hold"/>
                                        <p:tgtEl>
                                          <p:spTgt spid="436"/>
                                        </p:tgtEl>
                                        <p:attrNameLst>
                                          <p:attrName>ppt_w</p:attrName>
                                        </p:attrNameLst>
                                      </p:cBhvr>
                                      <p:tavLst>
                                        <p:tav tm="0">
                                          <p:val>
                                            <p:fltVal val="0"/>
                                          </p:val>
                                        </p:tav>
                                        <p:tav tm="100000">
                                          <p:val>
                                            <p:strVal val="#ppt_w"/>
                                          </p:val>
                                        </p:tav>
                                      </p:tavLst>
                                    </p:anim>
                                    <p:anim calcmode="lin" valueType="num">
                                      <p:cBhvr>
                                        <p:cTn id="31" dur="500" fill="hold"/>
                                        <p:tgtEl>
                                          <p:spTgt spid="436"/>
                                        </p:tgtEl>
                                        <p:attrNameLst>
                                          <p:attrName>ppt_h</p:attrName>
                                        </p:attrNameLst>
                                      </p:cBhvr>
                                      <p:tavLst>
                                        <p:tav tm="0">
                                          <p:val>
                                            <p:fltVal val="0"/>
                                          </p:val>
                                        </p:tav>
                                        <p:tav tm="100000">
                                          <p:val>
                                            <p:strVal val="#ppt_h"/>
                                          </p:val>
                                        </p:tav>
                                      </p:tavLst>
                                    </p:anim>
                                    <p:anim calcmode="lin" valueType="num">
                                      <p:cBhvr>
                                        <p:cTn id="32" dur="500" fill="hold"/>
                                        <p:tgtEl>
                                          <p:spTgt spid="436"/>
                                        </p:tgtEl>
                                        <p:attrNameLst>
                                          <p:attrName>ppt_x</p:attrName>
                                        </p:attrNameLst>
                                      </p:cBhvr>
                                      <p:tavLst>
                                        <p:tav tm="0">
                                          <p:val>
                                            <p:fltVal val="0.5"/>
                                          </p:val>
                                        </p:tav>
                                        <p:tav tm="100000">
                                          <p:val>
                                            <p:strVal val="#ppt_x"/>
                                          </p:val>
                                        </p:tav>
                                      </p:tavLst>
                                    </p:anim>
                                    <p:anim calcmode="lin" valueType="num">
                                      <p:cBhvr>
                                        <p:cTn id="33" dur="500" fill="hold"/>
                                        <p:tgtEl>
                                          <p:spTgt spid="436"/>
                                        </p:tgtEl>
                                        <p:attrNameLst>
                                          <p:attrName>ppt_y</p:attrName>
                                        </p:attrNameLst>
                                      </p:cBhvr>
                                      <p:tavLst>
                                        <p:tav tm="0">
                                          <p:val>
                                            <p:fltVal val="0.5"/>
                                          </p:val>
                                        </p:tav>
                                        <p:tav tm="100000">
                                          <p:val>
                                            <p:strVal val="#ppt_y"/>
                                          </p:val>
                                        </p:tav>
                                      </p:tavLst>
                                    </p:anim>
                                  </p:childTnLst>
                                </p:cTn>
                              </p:par>
                              <p:par>
                                <p:cTn id="34" presetID="23" presetClass="entr" presetSubtype="528" fill="hold" grpId="0" nodeType="withEffect">
                                  <p:stCondLst>
                                    <p:cond delay="0"/>
                                  </p:stCondLst>
                                  <p:childTnLst>
                                    <p:set>
                                      <p:cBhvr>
                                        <p:cTn id="35" dur="1" fill="hold">
                                          <p:stCondLst>
                                            <p:cond delay="0"/>
                                          </p:stCondLst>
                                        </p:cTn>
                                        <p:tgtEl>
                                          <p:spTgt spid="437"/>
                                        </p:tgtEl>
                                        <p:attrNameLst>
                                          <p:attrName>style.visibility</p:attrName>
                                        </p:attrNameLst>
                                      </p:cBhvr>
                                      <p:to>
                                        <p:strVal val="visible"/>
                                      </p:to>
                                    </p:set>
                                    <p:anim calcmode="lin" valueType="num">
                                      <p:cBhvr>
                                        <p:cTn id="36" dur="500" fill="hold"/>
                                        <p:tgtEl>
                                          <p:spTgt spid="437"/>
                                        </p:tgtEl>
                                        <p:attrNameLst>
                                          <p:attrName>ppt_w</p:attrName>
                                        </p:attrNameLst>
                                      </p:cBhvr>
                                      <p:tavLst>
                                        <p:tav tm="0">
                                          <p:val>
                                            <p:fltVal val="0"/>
                                          </p:val>
                                        </p:tav>
                                        <p:tav tm="100000">
                                          <p:val>
                                            <p:strVal val="#ppt_w"/>
                                          </p:val>
                                        </p:tav>
                                      </p:tavLst>
                                    </p:anim>
                                    <p:anim calcmode="lin" valueType="num">
                                      <p:cBhvr>
                                        <p:cTn id="37" dur="500" fill="hold"/>
                                        <p:tgtEl>
                                          <p:spTgt spid="437"/>
                                        </p:tgtEl>
                                        <p:attrNameLst>
                                          <p:attrName>ppt_h</p:attrName>
                                        </p:attrNameLst>
                                      </p:cBhvr>
                                      <p:tavLst>
                                        <p:tav tm="0">
                                          <p:val>
                                            <p:fltVal val="0"/>
                                          </p:val>
                                        </p:tav>
                                        <p:tav tm="100000">
                                          <p:val>
                                            <p:strVal val="#ppt_h"/>
                                          </p:val>
                                        </p:tav>
                                      </p:tavLst>
                                    </p:anim>
                                    <p:anim calcmode="lin" valueType="num">
                                      <p:cBhvr>
                                        <p:cTn id="38" dur="500" fill="hold"/>
                                        <p:tgtEl>
                                          <p:spTgt spid="437"/>
                                        </p:tgtEl>
                                        <p:attrNameLst>
                                          <p:attrName>ppt_x</p:attrName>
                                        </p:attrNameLst>
                                      </p:cBhvr>
                                      <p:tavLst>
                                        <p:tav tm="0">
                                          <p:val>
                                            <p:fltVal val="0.5"/>
                                          </p:val>
                                        </p:tav>
                                        <p:tav tm="100000">
                                          <p:val>
                                            <p:strVal val="#ppt_x"/>
                                          </p:val>
                                        </p:tav>
                                      </p:tavLst>
                                    </p:anim>
                                    <p:anim calcmode="lin" valueType="num">
                                      <p:cBhvr>
                                        <p:cTn id="39" dur="500" fill="hold"/>
                                        <p:tgtEl>
                                          <p:spTgt spid="437"/>
                                        </p:tgtEl>
                                        <p:attrNameLst>
                                          <p:attrName>ppt_y</p:attrName>
                                        </p:attrNameLst>
                                      </p:cBhvr>
                                      <p:tavLst>
                                        <p:tav tm="0">
                                          <p:val>
                                            <p:fltVal val="0.5"/>
                                          </p:val>
                                        </p:tav>
                                        <p:tav tm="100000">
                                          <p:val>
                                            <p:strVal val="#ppt_y"/>
                                          </p:val>
                                        </p:tav>
                                      </p:tavLst>
                                    </p:anim>
                                  </p:childTnLst>
                                </p:cTn>
                              </p:par>
                              <p:par>
                                <p:cTn id="40" presetID="23" presetClass="entr" presetSubtype="528" fill="hold" grpId="0" nodeType="withEffect">
                                  <p:stCondLst>
                                    <p:cond delay="0"/>
                                  </p:stCondLst>
                                  <p:childTnLst>
                                    <p:set>
                                      <p:cBhvr>
                                        <p:cTn id="41" dur="1" fill="hold">
                                          <p:stCondLst>
                                            <p:cond delay="0"/>
                                          </p:stCondLst>
                                        </p:cTn>
                                        <p:tgtEl>
                                          <p:spTgt spid="438"/>
                                        </p:tgtEl>
                                        <p:attrNameLst>
                                          <p:attrName>style.visibility</p:attrName>
                                        </p:attrNameLst>
                                      </p:cBhvr>
                                      <p:to>
                                        <p:strVal val="visible"/>
                                      </p:to>
                                    </p:set>
                                    <p:anim calcmode="lin" valueType="num">
                                      <p:cBhvr>
                                        <p:cTn id="42" dur="500" fill="hold"/>
                                        <p:tgtEl>
                                          <p:spTgt spid="438"/>
                                        </p:tgtEl>
                                        <p:attrNameLst>
                                          <p:attrName>ppt_w</p:attrName>
                                        </p:attrNameLst>
                                      </p:cBhvr>
                                      <p:tavLst>
                                        <p:tav tm="0">
                                          <p:val>
                                            <p:fltVal val="0"/>
                                          </p:val>
                                        </p:tav>
                                        <p:tav tm="100000">
                                          <p:val>
                                            <p:strVal val="#ppt_w"/>
                                          </p:val>
                                        </p:tav>
                                      </p:tavLst>
                                    </p:anim>
                                    <p:anim calcmode="lin" valueType="num">
                                      <p:cBhvr>
                                        <p:cTn id="43" dur="500" fill="hold"/>
                                        <p:tgtEl>
                                          <p:spTgt spid="438"/>
                                        </p:tgtEl>
                                        <p:attrNameLst>
                                          <p:attrName>ppt_h</p:attrName>
                                        </p:attrNameLst>
                                      </p:cBhvr>
                                      <p:tavLst>
                                        <p:tav tm="0">
                                          <p:val>
                                            <p:fltVal val="0"/>
                                          </p:val>
                                        </p:tav>
                                        <p:tav tm="100000">
                                          <p:val>
                                            <p:strVal val="#ppt_h"/>
                                          </p:val>
                                        </p:tav>
                                      </p:tavLst>
                                    </p:anim>
                                    <p:anim calcmode="lin" valueType="num">
                                      <p:cBhvr>
                                        <p:cTn id="44" dur="500" fill="hold"/>
                                        <p:tgtEl>
                                          <p:spTgt spid="438"/>
                                        </p:tgtEl>
                                        <p:attrNameLst>
                                          <p:attrName>ppt_x</p:attrName>
                                        </p:attrNameLst>
                                      </p:cBhvr>
                                      <p:tavLst>
                                        <p:tav tm="0">
                                          <p:val>
                                            <p:fltVal val="0.5"/>
                                          </p:val>
                                        </p:tav>
                                        <p:tav tm="100000">
                                          <p:val>
                                            <p:strVal val="#ppt_x"/>
                                          </p:val>
                                        </p:tav>
                                      </p:tavLst>
                                    </p:anim>
                                    <p:anim calcmode="lin" valueType="num">
                                      <p:cBhvr>
                                        <p:cTn id="45" dur="500" fill="hold"/>
                                        <p:tgtEl>
                                          <p:spTgt spid="438"/>
                                        </p:tgtEl>
                                        <p:attrNameLst>
                                          <p:attrName>ppt_y</p:attrName>
                                        </p:attrNameLst>
                                      </p:cBhvr>
                                      <p:tavLst>
                                        <p:tav tm="0">
                                          <p:val>
                                            <p:fltVal val="0.5"/>
                                          </p:val>
                                        </p:tav>
                                        <p:tav tm="100000">
                                          <p:val>
                                            <p:strVal val="#ppt_y"/>
                                          </p:val>
                                        </p:tav>
                                      </p:tavLst>
                                    </p:anim>
                                  </p:childTnLst>
                                </p:cTn>
                              </p:par>
                            </p:childTnLst>
                          </p:cTn>
                        </p:par>
                        <p:par>
                          <p:cTn id="46" fill="hold">
                            <p:stCondLst>
                              <p:cond delay="1000"/>
                            </p:stCondLst>
                            <p:childTnLst>
                              <p:par>
                                <p:cTn id="47" presetID="23" presetClass="entr" presetSubtype="528"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 calcmode="lin" valueType="num">
                                      <p:cBhvr>
                                        <p:cTn id="51" dur="500" fill="hold"/>
                                        <p:tgtEl>
                                          <p:spTgt spid="4"/>
                                        </p:tgtEl>
                                        <p:attrNameLst>
                                          <p:attrName>ppt_x</p:attrName>
                                        </p:attrNameLst>
                                      </p:cBhvr>
                                      <p:tavLst>
                                        <p:tav tm="0">
                                          <p:val>
                                            <p:fltVal val="0.5"/>
                                          </p:val>
                                        </p:tav>
                                        <p:tav tm="100000">
                                          <p:val>
                                            <p:strVal val="#ppt_x"/>
                                          </p:val>
                                        </p:tav>
                                      </p:tavLst>
                                    </p:anim>
                                    <p:anim calcmode="lin" valueType="num">
                                      <p:cBhvr>
                                        <p:cTn id="52" dur="500" fill="hold"/>
                                        <p:tgtEl>
                                          <p:spTgt spid="4"/>
                                        </p:tgtEl>
                                        <p:attrNameLst>
                                          <p:attrName>ppt_y</p:attrName>
                                        </p:attrNameLst>
                                      </p:cBhvr>
                                      <p:tavLst>
                                        <p:tav tm="0">
                                          <p:val>
                                            <p:fltVal val="0.5"/>
                                          </p:val>
                                        </p:tav>
                                        <p:tav tm="100000">
                                          <p:val>
                                            <p:strVal val="#ppt_y"/>
                                          </p:val>
                                        </p:tav>
                                      </p:tavLst>
                                    </p:anim>
                                  </p:childTnLst>
                                </p:cTn>
                              </p:par>
                              <p:par>
                                <p:cTn id="53" presetID="2" presetClass="entr" presetSubtype="9"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0-#ppt_w/2"/>
                                          </p:val>
                                        </p:tav>
                                        <p:tav tm="100000">
                                          <p:val>
                                            <p:strVal val="#ppt_x"/>
                                          </p:val>
                                        </p:tav>
                                      </p:tavLst>
                                    </p:anim>
                                    <p:anim calcmode="lin" valueType="num">
                                      <p:cBhvr additive="base">
                                        <p:cTn id="56" dur="500" fill="hold"/>
                                        <p:tgtEl>
                                          <p:spTgt spid="2"/>
                                        </p:tgtEl>
                                        <p:attrNameLst>
                                          <p:attrName>ppt_y</p:attrName>
                                        </p:attrNameLst>
                                      </p:cBhvr>
                                      <p:tavLst>
                                        <p:tav tm="0">
                                          <p:val>
                                            <p:strVal val="0-#ppt_h/2"/>
                                          </p:val>
                                        </p:tav>
                                        <p:tav tm="100000">
                                          <p:val>
                                            <p:strVal val="#ppt_y"/>
                                          </p:val>
                                        </p:tav>
                                      </p:tavLst>
                                    </p:anim>
                                  </p:childTnLst>
                                </p:cTn>
                              </p:par>
                              <p:par>
                                <p:cTn id="57" presetID="23" presetClass="entr" presetSubtype="528"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 calcmode="lin" valueType="num">
                                      <p:cBhvr>
                                        <p:cTn id="61" dur="500" fill="hold"/>
                                        <p:tgtEl>
                                          <p:spTgt spid="3"/>
                                        </p:tgtEl>
                                        <p:attrNameLst>
                                          <p:attrName>ppt_x</p:attrName>
                                        </p:attrNameLst>
                                      </p:cBhvr>
                                      <p:tavLst>
                                        <p:tav tm="0">
                                          <p:val>
                                            <p:fltVal val="0.5"/>
                                          </p:val>
                                        </p:tav>
                                        <p:tav tm="100000">
                                          <p:val>
                                            <p:strVal val="#ppt_x"/>
                                          </p:val>
                                        </p:tav>
                                      </p:tavLst>
                                    </p:anim>
                                    <p:anim calcmode="lin" valueType="num">
                                      <p:cBhvr>
                                        <p:cTn id="62" dur="500" fill="hold"/>
                                        <p:tgtEl>
                                          <p:spTgt spid="3"/>
                                        </p:tgtEl>
                                        <p:attrNameLst>
                                          <p:attrName>ppt_y</p:attrName>
                                        </p:attrNameLst>
                                      </p:cBhvr>
                                      <p:tavLst>
                                        <p:tav tm="0">
                                          <p:val>
                                            <p:fltVal val="0.5"/>
                                          </p:val>
                                        </p:tav>
                                        <p:tav tm="100000">
                                          <p:val>
                                            <p:strVal val="#ppt_y"/>
                                          </p:val>
                                        </p:tav>
                                      </p:tavLst>
                                    </p:anim>
                                  </p:childTnLst>
                                </p:cTn>
                              </p:par>
                              <p:par>
                                <p:cTn id="63" presetID="2" presetClass="entr" presetSubtype="3" fill="hold" grpId="0" nodeType="withEffect">
                                  <p:stCondLst>
                                    <p:cond delay="0"/>
                                  </p:stCondLst>
                                  <p:childTnLst>
                                    <p:set>
                                      <p:cBhvr>
                                        <p:cTn id="64" dur="1" fill="hold">
                                          <p:stCondLst>
                                            <p:cond delay="0"/>
                                          </p:stCondLst>
                                        </p:cTn>
                                        <p:tgtEl>
                                          <p:spTgt spid="463"/>
                                        </p:tgtEl>
                                        <p:attrNameLst>
                                          <p:attrName>style.visibility</p:attrName>
                                        </p:attrNameLst>
                                      </p:cBhvr>
                                      <p:to>
                                        <p:strVal val="visible"/>
                                      </p:to>
                                    </p:set>
                                    <p:anim calcmode="lin" valueType="num">
                                      <p:cBhvr additive="base">
                                        <p:cTn id="65" dur="500" fill="hold"/>
                                        <p:tgtEl>
                                          <p:spTgt spid="463"/>
                                        </p:tgtEl>
                                        <p:attrNameLst>
                                          <p:attrName>ppt_x</p:attrName>
                                        </p:attrNameLst>
                                      </p:cBhvr>
                                      <p:tavLst>
                                        <p:tav tm="0">
                                          <p:val>
                                            <p:strVal val="1+#ppt_w/2"/>
                                          </p:val>
                                        </p:tav>
                                        <p:tav tm="100000">
                                          <p:val>
                                            <p:strVal val="#ppt_x"/>
                                          </p:val>
                                        </p:tav>
                                      </p:tavLst>
                                    </p:anim>
                                    <p:anim calcmode="lin" valueType="num">
                                      <p:cBhvr additive="base">
                                        <p:cTn id="66" dur="500" fill="hold"/>
                                        <p:tgtEl>
                                          <p:spTgt spid="463"/>
                                        </p:tgtEl>
                                        <p:attrNameLst>
                                          <p:attrName>ppt_y</p:attrName>
                                        </p:attrNameLst>
                                      </p:cBhvr>
                                      <p:tavLst>
                                        <p:tav tm="0">
                                          <p:val>
                                            <p:strVal val="0-#ppt_h/2"/>
                                          </p:val>
                                        </p:tav>
                                        <p:tav tm="100000">
                                          <p:val>
                                            <p:strVal val="#ppt_y"/>
                                          </p:val>
                                        </p:tav>
                                      </p:tavLst>
                                    </p:anim>
                                  </p:childTnLst>
                                </p:cTn>
                              </p:par>
                              <p:par>
                                <p:cTn id="67" presetID="23" presetClass="entr" presetSubtype="528"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500" fill="hold"/>
                                        <p:tgtEl>
                                          <p:spTgt spid="6"/>
                                        </p:tgtEl>
                                        <p:attrNameLst>
                                          <p:attrName>ppt_w</p:attrName>
                                        </p:attrNameLst>
                                      </p:cBhvr>
                                      <p:tavLst>
                                        <p:tav tm="0">
                                          <p:val>
                                            <p:fltVal val="0"/>
                                          </p:val>
                                        </p:tav>
                                        <p:tav tm="100000">
                                          <p:val>
                                            <p:strVal val="#ppt_w"/>
                                          </p:val>
                                        </p:tav>
                                      </p:tavLst>
                                    </p:anim>
                                    <p:anim calcmode="lin" valueType="num">
                                      <p:cBhvr>
                                        <p:cTn id="70" dur="500" fill="hold"/>
                                        <p:tgtEl>
                                          <p:spTgt spid="6"/>
                                        </p:tgtEl>
                                        <p:attrNameLst>
                                          <p:attrName>ppt_h</p:attrName>
                                        </p:attrNameLst>
                                      </p:cBhvr>
                                      <p:tavLst>
                                        <p:tav tm="0">
                                          <p:val>
                                            <p:fltVal val="0"/>
                                          </p:val>
                                        </p:tav>
                                        <p:tav tm="100000">
                                          <p:val>
                                            <p:strVal val="#ppt_h"/>
                                          </p:val>
                                        </p:tav>
                                      </p:tavLst>
                                    </p:anim>
                                    <p:anim calcmode="lin" valueType="num">
                                      <p:cBhvr>
                                        <p:cTn id="71" dur="500" fill="hold"/>
                                        <p:tgtEl>
                                          <p:spTgt spid="6"/>
                                        </p:tgtEl>
                                        <p:attrNameLst>
                                          <p:attrName>ppt_x</p:attrName>
                                        </p:attrNameLst>
                                      </p:cBhvr>
                                      <p:tavLst>
                                        <p:tav tm="0">
                                          <p:val>
                                            <p:fltVal val="0.5"/>
                                          </p:val>
                                        </p:tav>
                                        <p:tav tm="100000">
                                          <p:val>
                                            <p:strVal val="#ppt_x"/>
                                          </p:val>
                                        </p:tav>
                                      </p:tavLst>
                                    </p:anim>
                                    <p:anim calcmode="lin" valueType="num">
                                      <p:cBhvr>
                                        <p:cTn id="72" dur="500" fill="hold"/>
                                        <p:tgtEl>
                                          <p:spTgt spid="6"/>
                                        </p:tgtEl>
                                        <p:attrNameLst>
                                          <p:attrName>ppt_y</p:attrName>
                                        </p:attrNameLst>
                                      </p:cBhvr>
                                      <p:tavLst>
                                        <p:tav tm="0">
                                          <p:val>
                                            <p:fltVal val="0.5"/>
                                          </p:val>
                                        </p:tav>
                                        <p:tav tm="100000">
                                          <p:val>
                                            <p:strVal val="#ppt_y"/>
                                          </p:val>
                                        </p:tav>
                                      </p:tavLst>
                                    </p:anim>
                                  </p:childTnLst>
                                </p:cTn>
                              </p:par>
                              <p:par>
                                <p:cTn id="73" presetID="2" presetClass="entr" presetSubtype="6" fill="hold" grpId="0" nodeType="withEffect">
                                  <p:stCondLst>
                                    <p:cond delay="0"/>
                                  </p:stCondLst>
                                  <p:childTnLst>
                                    <p:set>
                                      <p:cBhvr>
                                        <p:cTn id="74" dur="1" fill="hold">
                                          <p:stCondLst>
                                            <p:cond delay="0"/>
                                          </p:stCondLst>
                                        </p:cTn>
                                        <p:tgtEl>
                                          <p:spTgt spid="477"/>
                                        </p:tgtEl>
                                        <p:attrNameLst>
                                          <p:attrName>style.visibility</p:attrName>
                                        </p:attrNameLst>
                                      </p:cBhvr>
                                      <p:to>
                                        <p:strVal val="visible"/>
                                      </p:to>
                                    </p:set>
                                    <p:anim calcmode="lin" valueType="num">
                                      <p:cBhvr additive="base">
                                        <p:cTn id="75" dur="500" fill="hold"/>
                                        <p:tgtEl>
                                          <p:spTgt spid="477"/>
                                        </p:tgtEl>
                                        <p:attrNameLst>
                                          <p:attrName>ppt_x</p:attrName>
                                        </p:attrNameLst>
                                      </p:cBhvr>
                                      <p:tavLst>
                                        <p:tav tm="0">
                                          <p:val>
                                            <p:strVal val="1+#ppt_w/2"/>
                                          </p:val>
                                        </p:tav>
                                        <p:tav tm="100000">
                                          <p:val>
                                            <p:strVal val="#ppt_x"/>
                                          </p:val>
                                        </p:tav>
                                      </p:tavLst>
                                    </p:anim>
                                    <p:anim calcmode="lin" valueType="num">
                                      <p:cBhvr additive="base">
                                        <p:cTn id="76" dur="500" fill="hold"/>
                                        <p:tgtEl>
                                          <p:spTgt spid="477"/>
                                        </p:tgtEl>
                                        <p:attrNameLst>
                                          <p:attrName>ppt_y</p:attrName>
                                        </p:attrNameLst>
                                      </p:cBhvr>
                                      <p:tavLst>
                                        <p:tav tm="0">
                                          <p:val>
                                            <p:strVal val="1+#ppt_h/2"/>
                                          </p:val>
                                        </p:tav>
                                        <p:tav tm="100000">
                                          <p:val>
                                            <p:strVal val="#ppt_y"/>
                                          </p:val>
                                        </p:tav>
                                      </p:tavLst>
                                    </p:anim>
                                  </p:childTnLst>
                                </p:cTn>
                              </p:par>
                              <p:par>
                                <p:cTn id="77" presetID="23" presetClass="entr" presetSubtype="528" fill="hold" nodeType="with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p:cTn id="79" dur="500" fill="hold"/>
                                        <p:tgtEl>
                                          <p:spTgt spid="7"/>
                                        </p:tgtEl>
                                        <p:attrNameLst>
                                          <p:attrName>ppt_w</p:attrName>
                                        </p:attrNameLst>
                                      </p:cBhvr>
                                      <p:tavLst>
                                        <p:tav tm="0">
                                          <p:val>
                                            <p:fltVal val="0"/>
                                          </p:val>
                                        </p:tav>
                                        <p:tav tm="100000">
                                          <p:val>
                                            <p:strVal val="#ppt_w"/>
                                          </p:val>
                                        </p:tav>
                                      </p:tavLst>
                                    </p:anim>
                                    <p:anim calcmode="lin" valueType="num">
                                      <p:cBhvr>
                                        <p:cTn id="80" dur="500" fill="hold"/>
                                        <p:tgtEl>
                                          <p:spTgt spid="7"/>
                                        </p:tgtEl>
                                        <p:attrNameLst>
                                          <p:attrName>ppt_h</p:attrName>
                                        </p:attrNameLst>
                                      </p:cBhvr>
                                      <p:tavLst>
                                        <p:tav tm="0">
                                          <p:val>
                                            <p:fltVal val="0"/>
                                          </p:val>
                                        </p:tav>
                                        <p:tav tm="100000">
                                          <p:val>
                                            <p:strVal val="#ppt_h"/>
                                          </p:val>
                                        </p:tav>
                                      </p:tavLst>
                                    </p:anim>
                                    <p:anim calcmode="lin" valueType="num">
                                      <p:cBhvr>
                                        <p:cTn id="81" dur="500" fill="hold"/>
                                        <p:tgtEl>
                                          <p:spTgt spid="7"/>
                                        </p:tgtEl>
                                        <p:attrNameLst>
                                          <p:attrName>ppt_x</p:attrName>
                                        </p:attrNameLst>
                                      </p:cBhvr>
                                      <p:tavLst>
                                        <p:tav tm="0">
                                          <p:val>
                                            <p:fltVal val="0.5"/>
                                          </p:val>
                                        </p:tav>
                                        <p:tav tm="100000">
                                          <p:val>
                                            <p:strVal val="#ppt_x"/>
                                          </p:val>
                                        </p:tav>
                                      </p:tavLst>
                                    </p:anim>
                                    <p:anim calcmode="lin" valueType="num">
                                      <p:cBhvr>
                                        <p:cTn id="82" dur="500" fill="hold"/>
                                        <p:tgtEl>
                                          <p:spTgt spid="7"/>
                                        </p:tgtEl>
                                        <p:attrNameLst>
                                          <p:attrName>ppt_y</p:attrName>
                                        </p:attrNameLst>
                                      </p:cBhvr>
                                      <p:tavLst>
                                        <p:tav tm="0">
                                          <p:val>
                                            <p:fltVal val="0.5"/>
                                          </p:val>
                                        </p:tav>
                                        <p:tav tm="100000">
                                          <p:val>
                                            <p:strVal val="#ppt_y"/>
                                          </p:val>
                                        </p:tav>
                                      </p:tavLst>
                                    </p:anim>
                                  </p:childTnLst>
                                </p:cTn>
                              </p:par>
                              <p:par>
                                <p:cTn id="83" presetID="2" presetClass="entr" presetSubtype="12" fill="hold" grpId="0" nodeType="withEffect">
                                  <p:stCondLst>
                                    <p:cond delay="0"/>
                                  </p:stCondLst>
                                  <p:childTnLst>
                                    <p:set>
                                      <p:cBhvr>
                                        <p:cTn id="84" dur="1" fill="hold">
                                          <p:stCondLst>
                                            <p:cond delay="0"/>
                                          </p:stCondLst>
                                        </p:cTn>
                                        <p:tgtEl>
                                          <p:spTgt spid="478"/>
                                        </p:tgtEl>
                                        <p:attrNameLst>
                                          <p:attrName>style.visibility</p:attrName>
                                        </p:attrNameLst>
                                      </p:cBhvr>
                                      <p:to>
                                        <p:strVal val="visible"/>
                                      </p:to>
                                    </p:set>
                                    <p:anim calcmode="lin" valueType="num">
                                      <p:cBhvr additive="base">
                                        <p:cTn id="85" dur="500" fill="hold"/>
                                        <p:tgtEl>
                                          <p:spTgt spid="478"/>
                                        </p:tgtEl>
                                        <p:attrNameLst>
                                          <p:attrName>ppt_x</p:attrName>
                                        </p:attrNameLst>
                                      </p:cBhvr>
                                      <p:tavLst>
                                        <p:tav tm="0">
                                          <p:val>
                                            <p:strVal val="0-#ppt_w/2"/>
                                          </p:val>
                                        </p:tav>
                                        <p:tav tm="100000">
                                          <p:val>
                                            <p:strVal val="#ppt_x"/>
                                          </p:val>
                                        </p:tav>
                                      </p:tavLst>
                                    </p:anim>
                                    <p:anim calcmode="lin" valueType="num">
                                      <p:cBhvr additive="base">
                                        <p:cTn id="86" dur="500" fill="hold"/>
                                        <p:tgtEl>
                                          <p:spTgt spid="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animBg="1"/>
      <p:bldP spid="436" grpId="0" animBg="1"/>
      <p:bldP spid="437" grpId="0" animBg="1"/>
      <p:bldP spid="438" grpId="0" animBg="1"/>
      <p:bldP spid="2" grpId="0"/>
      <p:bldP spid="463" grpId="0"/>
      <p:bldP spid="477" grpId="0"/>
      <p:bldP spid="47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zh-CN" altLang="en-US" b="0" dirty="0">
                <a:latin typeface="+mn-ea"/>
                <a:cs typeface="微软雅黑" panose="020B0503020204020204" pitchFamily="34" charset="-122"/>
              </a:rPr>
              <a:t>移动财务</a:t>
            </a:r>
            <a:endParaRPr lang="zh-CN" altLang="en-US" dirty="0"/>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08330" y="979607"/>
            <a:ext cx="2573267" cy="4149560"/>
          </a:xfrm>
          <a:prstGeom prst="rect">
            <a:avLst/>
          </a:prstGeom>
        </p:spPr>
      </p:pic>
      <p:pic>
        <p:nvPicPr>
          <p:cNvPr id="11" name="图片 10"/>
          <p:cNvPicPr>
            <a:picLocks noChangeAspect="1"/>
          </p:cNvPicPr>
          <p:nvPr/>
        </p:nvPicPr>
        <p:blipFill>
          <a:blip r:embed="rId2"/>
          <a:stretch>
            <a:fillRect/>
          </a:stretch>
        </p:blipFill>
        <p:spPr>
          <a:xfrm>
            <a:off x="286171" y="944736"/>
            <a:ext cx="2573267" cy="4149560"/>
          </a:xfrm>
          <a:prstGeom prst="rect">
            <a:avLst/>
          </a:prstGeom>
        </p:spPr>
      </p:pic>
      <p:sp>
        <p:nvSpPr>
          <p:cNvPr id="12" name="圆角矩形 11"/>
          <p:cNvSpPr/>
          <p:nvPr/>
        </p:nvSpPr>
        <p:spPr>
          <a:xfrm>
            <a:off x="977713" y="4299384"/>
            <a:ext cx="1252904" cy="426005"/>
          </a:xfrm>
          <a:prstGeom prst="roundRect">
            <a:avLst/>
          </a:prstGeom>
          <a:gradFill flip="none" rotWithShape="1">
            <a:gsLst>
              <a:gs pos="0">
                <a:srgbClr val="FD4B26"/>
              </a:gs>
              <a:gs pos="100000">
                <a:srgbClr val="DB3364"/>
              </a:gs>
              <a:gs pos="50000">
                <a:srgbClr val="E73D26"/>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500" rtlCol="0" anchor="ctr"/>
          <a:lstStyle/>
          <a:p>
            <a:pPr algn="ctr"/>
            <a:r>
              <a:rPr lang="zh-CN" altLang="en-US" sz="1500" dirty="0">
                <a:solidFill>
                  <a:schemeClr val="bg1"/>
                </a:solidFill>
                <a:latin typeface="微软雅黑" panose="020B0503020204020204" pitchFamily="34" charset="-122"/>
                <a:ea typeface="微软雅黑" panose="020B0503020204020204" pitchFamily="34" charset="-122"/>
              </a:rPr>
              <a:t>智能助手</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3" name="圆角矩形 12"/>
          <p:cNvSpPr/>
          <p:nvPr/>
        </p:nvSpPr>
        <p:spPr>
          <a:xfrm>
            <a:off x="3950445" y="4299384"/>
            <a:ext cx="1252904" cy="426005"/>
          </a:xfrm>
          <a:prstGeom prst="roundRect">
            <a:avLst/>
          </a:prstGeom>
          <a:gradFill flip="none" rotWithShape="1">
            <a:gsLst>
              <a:gs pos="0">
                <a:srgbClr val="FD4B26"/>
              </a:gs>
              <a:gs pos="100000">
                <a:srgbClr val="DB3364"/>
              </a:gs>
              <a:gs pos="50000">
                <a:srgbClr val="E73D26"/>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500" rtlCol="0" anchor="ctr"/>
          <a:lstStyle/>
          <a:p>
            <a:pPr algn="ctr"/>
            <a:r>
              <a:rPr lang="zh-CN" altLang="en-US" sz="1500" dirty="0">
                <a:solidFill>
                  <a:schemeClr val="bg1"/>
                </a:solidFill>
                <a:latin typeface="微软雅黑" panose="020B0503020204020204" pitchFamily="34" charset="-122"/>
                <a:ea typeface="微软雅黑" panose="020B0503020204020204" pitchFamily="34" charset="-122"/>
              </a:rPr>
              <a:t>实时分析</a:t>
            </a:r>
            <a:endParaRPr lang="zh-CN" altLang="en-US" sz="1500" dirty="0">
              <a:solidFill>
                <a:schemeClr val="bg1"/>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3"/>
          <a:stretch>
            <a:fillRect/>
          </a:stretch>
        </p:blipFill>
        <p:spPr>
          <a:xfrm>
            <a:off x="6130488" y="979607"/>
            <a:ext cx="2585723" cy="4184431"/>
          </a:xfrm>
          <a:prstGeom prst="rect">
            <a:avLst/>
          </a:prstGeom>
        </p:spPr>
      </p:pic>
      <p:sp>
        <p:nvSpPr>
          <p:cNvPr id="15" name="圆角矩形 14"/>
          <p:cNvSpPr/>
          <p:nvPr/>
        </p:nvSpPr>
        <p:spPr>
          <a:xfrm>
            <a:off x="7106140" y="4299384"/>
            <a:ext cx="1252904" cy="426005"/>
          </a:xfrm>
          <a:prstGeom prst="roundRect">
            <a:avLst/>
          </a:prstGeom>
          <a:gradFill flip="none" rotWithShape="1">
            <a:gsLst>
              <a:gs pos="0">
                <a:srgbClr val="FD4B26"/>
              </a:gs>
              <a:gs pos="100000">
                <a:srgbClr val="DB3364"/>
              </a:gs>
              <a:gs pos="50000">
                <a:srgbClr val="E73D26"/>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500" rtlCol="0" anchor="ctr"/>
          <a:lstStyle/>
          <a:p>
            <a:pPr algn="ctr"/>
            <a:r>
              <a:rPr lang="zh-CN" altLang="en-US" sz="1500" dirty="0">
                <a:solidFill>
                  <a:schemeClr val="bg1"/>
                </a:solidFill>
                <a:latin typeface="微软雅黑" panose="020B0503020204020204" pitchFamily="34" charset="-122"/>
                <a:ea typeface="微软雅黑" panose="020B0503020204020204" pitchFamily="34" charset="-122"/>
              </a:rPr>
              <a:t>智能采集</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lnSpcReduction="10000"/>
          </a:bodyPr>
          <a:lstStyle/>
          <a:p>
            <a:r>
              <a:rPr lang="zh-CN" altLang="en-US" dirty="0"/>
              <a:t>智能报账服务平台</a:t>
            </a:r>
            <a:endParaRPr lang="zh-CN" altLang="en-US" dirty="0"/>
          </a:p>
        </p:txBody>
      </p:sp>
      <p:sp>
        <p:nvSpPr>
          <p:cNvPr id="258" name="矩形 257"/>
          <p:cNvSpPr/>
          <p:nvPr/>
        </p:nvSpPr>
        <p:spPr>
          <a:xfrm>
            <a:off x="3921954" y="2529968"/>
            <a:ext cx="2556034" cy="13121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9" name="椭圆 258"/>
          <p:cNvSpPr/>
          <p:nvPr/>
        </p:nvSpPr>
        <p:spPr>
          <a:xfrm>
            <a:off x="734141" y="2556563"/>
            <a:ext cx="1291114" cy="129111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0" name="圆角矩形 8"/>
          <p:cNvSpPr/>
          <p:nvPr/>
        </p:nvSpPr>
        <p:spPr>
          <a:xfrm>
            <a:off x="7320937" y="1561852"/>
            <a:ext cx="679591" cy="627221"/>
          </a:xfrm>
          <a:prstGeom prst="roundRect">
            <a:avLst/>
          </a:prstGeom>
          <a:solidFill>
            <a:srgbClr val="EE7A32">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简单</a:t>
            </a:r>
            <a:endPar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1" name="圆角矩形 9"/>
          <p:cNvSpPr/>
          <p:nvPr/>
        </p:nvSpPr>
        <p:spPr>
          <a:xfrm>
            <a:off x="7320938" y="2765335"/>
            <a:ext cx="661025" cy="610553"/>
          </a:xfrm>
          <a:prstGeom prst="roundRect">
            <a:avLst/>
          </a:prstGeom>
          <a:solidFill>
            <a:srgbClr val="EE7A32">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连接</a:t>
            </a:r>
            <a:endPar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2" name="椭圆 261"/>
          <p:cNvSpPr/>
          <p:nvPr/>
        </p:nvSpPr>
        <p:spPr>
          <a:xfrm>
            <a:off x="2656760" y="1379072"/>
            <a:ext cx="810000" cy="81000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latin typeface="微软雅黑" panose="020B0503020204020204" pitchFamily="34" charset="-122"/>
                <a:ea typeface="微软雅黑" panose="020B0503020204020204" pitchFamily="34" charset="-122"/>
                <a:cs typeface="微软雅黑" panose="020B0503020204020204" pitchFamily="34" charset="-122"/>
              </a:rPr>
              <a:t>报账服务</a:t>
            </a:r>
            <a:endParaRPr lang="zh-CN" altLang="en-US" sz="15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3" name="椭圆 262"/>
          <p:cNvSpPr/>
          <p:nvPr/>
        </p:nvSpPr>
        <p:spPr>
          <a:xfrm>
            <a:off x="2656760" y="2749385"/>
            <a:ext cx="810000" cy="810000"/>
          </a:xfrm>
          <a:prstGeom prst="ellipse">
            <a:avLst/>
          </a:prstGeom>
          <a:solidFill>
            <a:srgbClr val="DD3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latin typeface="微软雅黑" panose="020B0503020204020204" pitchFamily="34" charset="-122"/>
                <a:ea typeface="微软雅黑" panose="020B0503020204020204" pitchFamily="34" charset="-122"/>
                <a:cs typeface="微软雅黑" panose="020B0503020204020204" pitchFamily="34" charset="-122"/>
              </a:rPr>
              <a:t>连接</a:t>
            </a:r>
            <a:endParaRPr lang="en-US" altLang="zh-CN" sz="1500"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500" dirty="0">
                <a:latin typeface="微软雅黑" panose="020B0503020204020204" pitchFamily="34" charset="-122"/>
                <a:ea typeface="微软雅黑" panose="020B0503020204020204" pitchFamily="34" charset="-122"/>
                <a:cs typeface="微软雅黑" panose="020B0503020204020204" pitchFamily="34" charset="-122"/>
              </a:rPr>
              <a:t>服务</a:t>
            </a:r>
            <a:endParaRPr lang="zh-CN" altLang="en-US" sz="15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4" name="椭圆 263"/>
          <p:cNvSpPr/>
          <p:nvPr/>
        </p:nvSpPr>
        <p:spPr>
          <a:xfrm>
            <a:off x="2656760" y="4009419"/>
            <a:ext cx="810000" cy="81000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latin typeface="微软雅黑" panose="020B0503020204020204" pitchFamily="34" charset="-122"/>
                <a:ea typeface="微软雅黑" panose="020B0503020204020204" pitchFamily="34" charset="-122"/>
                <a:cs typeface="微软雅黑" panose="020B0503020204020204" pitchFamily="34" charset="-122"/>
              </a:rPr>
              <a:t>数据</a:t>
            </a:r>
            <a:endParaRPr lang="en-US" altLang="zh-CN" sz="1500"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500" dirty="0">
                <a:latin typeface="微软雅黑" panose="020B0503020204020204" pitchFamily="34" charset="-122"/>
                <a:ea typeface="微软雅黑" panose="020B0503020204020204" pitchFamily="34" charset="-122"/>
                <a:cs typeface="微软雅黑" panose="020B0503020204020204" pitchFamily="34" charset="-122"/>
              </a:rPr>
              <a:t>服务</a:t>
            </a:r>
            <a:endParaRPr lang="zh-CN" altLang="en-US" sz="15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5" name="左大括号 264"/>
          <p:cNvSpPr/>
          <p:nvPr/>
        </p:nvSpPr>
        <p:spPr>
          <a:xfrm>
            <a:off x="2224556" y="1517882"/>
            <a:ext cx="249625" cy="3301538"/>
          </a:xfrm>
          <a:prstGeom prst="leftBrace">
            <a:avLst/>
          </a:prstGeom>
          <a:ln>
            <a:solidFill>
              <a:srgbClr val="6666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6" name="右大括号 265"/>
          <p:cNvSpPr/>
          <p:nvPr/>
        </p:nvSpPr>
        <p:spPr>
          <a:xfrm>
            <a:off x="6689050" y="1373867"/>
            <a:ext cx="239168" cy="3502139"/>
          </a:xfrm>
          <a:prstGeom prst="rightBrace">
            <a:avLst/>
          </a:prstGeom>
          <a:ln>
            <a:solidFill>
              <a:srgbClr val="6666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7" name="加号 266"/>
          <p:cNvSpPr/>
          <p:nvPr/>
        </p:nvSpPr>
        <p:spPr>
          <a:xfrm>
            <a:off x="7554167" y="2348620"/>
            <a:ext cx="178235" cy="257166"/>
          </a:xfrm>
          <a:prstGeom prst="mathPlus">
            <a:avLst/>
          </a:prstGeom>
          <a:solidFill>
            <a:srgbClr val="E88E3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8" name="圆角矩形 20"/>
          <p:cNvSpPr/>
          <p:nvPr/>
        </p:nvSpPr>
        <p:spPr>
          <a:xfrm>
            <a:off x="4072269" y="2751805"/>
            <a:ext cx="999000" cy="324000"/>
          </a:xfrm>
          <a:prstGeom prst="roundRect">
            <a:avLst/>
          </a:prstGeom>
          <a:solidFill>
            <a:srgbClr val="DD3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出行服务</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9" name="圆角矩形 21"/>
          <p:cNvSpPr/>
          <p:nvPr/>
        </p:nvSpPr>
        <p:spPr>
          <a:xfrm>
            <a:off x="5296406" y="2751805"/>
            <a:ext cx="999000" cy="324000"/>
          </a:xfrm>
          <a:prstGeom prst="roundRect">
            <a:avLst/>
          </a:prstGeom>
          <a:solidFill>
            <a:srgbClr val="DD3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商旅服务</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0" name="圆角矩形 22"/>
          <p:cNvSpPr/>
          <p:nvPr/>
        </p:nvSpPr>
        <p:spPr>
          <a:xfrm>
            <a:off x="4072269" y="3299665"/>
            <a:ext cx="999000" cy="324000"/>
          </a:xfrm>
          <a:prstGeom prst="roundRect">
            <a:avLst/>
          </a:prstGeom>
          <a:solidFill>
            <a:srgbClr val="DD3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餐饮服务</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3" name="圆角矩形 29"/>
          <p:cNvSpPr/>
          <p:nvPr/>
        </p:nvSpPr>
        <p:spPr>
          <a:xfrm>
            <a:off x="5296406" y="3291829"/>
            <a:ext cx="999000" cy="324000"/>
          </a:xfrm>
          <a:prstGeom prst="roundRect">
            <a:avLst/>
          </a:prstGeom>
          <a:solidFill>
            <a:srgbClr val="DD3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快递物流</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4" name="TextBox 56"/>
          <p:cNvSpPr txBox="1"/>
          <p:nvPr/>
        </p:nvSpPr>
        <p:spPr>
          <a:xfrm>
            <a:off x="998976" y="2571750"/>
            <a:ext cx="761747" cy="1131079"/>
          </a:xfrm>
          <a:prstGeom prst="rect">
            <a:avLst/>
          </a:prstGeom>
          <a:noFill/>
        </p:spPr>
        <p:txBody>
          <a:bodyPr wrap="none" rtlCol="0">
            <a:spAutoFit/>
          </a:bodyPr>
          <a:lstStyle/>
          <a:p>
            <a:pPr>
              <a:lnSpc>
                <a:spcPct val="150000"/>
              </a:lnSpc>
            </a:pPr>
            <a:r>
              <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自动化</a:t>
            </a:r>
            <a:endParaRPr lang="en-US" altLang="zh-CN"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智能化</a:t>
            </a:r>
            <a:endParaRPr lang="en-US" altLang="zh-CN"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移动化</a:t>
            </a:r>
            <a:endPar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5" name="矩形 274"/>
          <p:cNvSpPr/>
          <p:nvPr/>
        </p:nvSpPr>
        <p:spPr>
          <a:xfrm>
            <a:off x="3916992" y="1090140"/>
            <a:ext cx="2556034" cy="1367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6" name="圆角矩形 33"/>
          <p:cNvSpPr/>
          <p:nvPr/>
        </p:nvSpPr>
        <p:spPr>
          <a:xfrm>
            <a:off x="4067309" y="1190216"/>
            <a:ext cx="999000" cy="32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rPr>
              <a:t>申请业务</a:t>
            </a:r>
            <a:endPar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7" name="圆角矩形 34"/>
          <p:cNvSpPr/>
          <p:nvPr/>
        </p:nvSpPr>
        <p:spPr>
          <a:xfrm>
            <a:off x="5291445" y="1190216"/>
            <a:ext cx="999000" cy="32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rPr>
              <a:t>审批服务</a:t>
            </a:r>
            <a:endPar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8" name="圆角矩形 35"/>
          <p:cNvSpPr/>
          <p:nvPr/>
        </p:nvSpPr>
        <p:spPr>
          <a:xfrm>
            <a:off x="4067309" y="1608545"/>
            <a:ext cx="999000" cy="32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rPr>
              <a:t>报销业务</a:t>
            </a:r>
            <a:endPar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9" name="圆角矩形 36"/>
          <p:cNvSpPr/>
          <p:nvPr/>
        </p:nvSpPr>
        <p:spPr>
          <a:xfrm>
            <a:off x="5291445" y="1608545"/>
            <a:ext cx="999000" cy="32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rPr>
              <a:t>发票处理</a:t>
            </a:r>
            <a:endPar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0" name="圆角矩形 37"/>
          <p:cNvSpPr/>
          <p:nvPr/>
        </p:nvSpPr>
        <p:spPr>
          <a:xfrm>
            <a:off x="4067309" y="2026874"/>
            <a:ext cx="999000" cy="32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rPr>
              <a:t>预算编制</a:t>
            </a:r>
            <a:endPar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1" name="圆角矩形 38"/>
          <p:cNvSpPr/>
          <p:nvPr/>
        </p:nvSpPr>
        <p:spPr>
          <a:xfrm>
            <a:off x="5291445" y="2026874"/>
            <a:ext cx="999000" cy="32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rPr>
              <a:t>支付结算</a:t>
            </a:r>
            <a:endPar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2" name="矩形 281"/>
          <p:cNvSpPr/>
          <p:nvPr/>
        </p:nvSpPr>
        <p:spPr>
          <a:xfrm>
            <a:off x="3934200" y="3944231"/>
            <a:ext cx="2556034" cy="9317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3" name="圆角矩形 40"/>
          <p:cNvSpPr/>
          <p:nvPr/>
        </p:nvSpPr>
        <p:spPr>
          <a:xfrm>
            <a:off x="4084516" y="4044308"/>
            <a:ext cx="999000" cy="324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rPr>
              <a:t>员工信用</a:t>
            </a:r>
            <a:endPar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4" name="圆角矩形 41"/>
          <p:cNvSpPr/>
          <p:nvPr/>
        </p:nvSpPr>
        <p:spPr>
          <a:xfrm>
            <a:off x="5308652" y="4044308"/>
            <a:ext cx="999000" cy="324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rPr>
              <a:t>消费分析</a:t>
            </a:r>
            <a:endPar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5" name="圆角矩形 42"/>
          <p:cNvSpPr/>
          <p:nvPr/>
        </p:nvSpPr>
        <p:spPr>
          <a:xfrm>
            <a:off x="4084516" y="4438142"/>
            <a:ext cx="999000" cy="324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rPr>
              <a:t>智能推荐</a:t>
            </a:r>
            <a:endPar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6" name="圆角矩形 43"/>
          <p:cNvSpPr/>
          <p:nvPr/>
        </p:nvSpPr>
        <p:spPr>
          <a:xfrm>
            <a:off x="5308652" y="4438142"/>
            <a:ext cx="999000" cy="324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dirty="0">
              <a:solidFill>
                <a:srgbClr val="71707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7" name="圆角矩形 46"/>
          <p:cNvSpPr/>
          <p:nvPr/>
        </p:nvSpPr>
        <p:spPr>
          <a:xfrm>
            <a:off x="7320938" y="3936626"/>
            <a:ext cx="661025" cy="610553"/>
          </a:xfrm>
          <a:prstGeom prst="roundRect">
            <a:avLst/>
          </a:prstGeom>
          <a:solidFill>
            <a:srgbClr val="EE7A32">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透明</a:t>
            </a:r>
            <a:endPar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8" name="加号 287"/>
          <p:cNvSpPr/>
          <p:nvPr/>
        </p:nvSpPr>
        <p:spPr>
          <a:xfrm>
            <a:off x="7554167" y="3489045"/>
            <a:ext cx="178235" cy="288032"/>
          </a:xfrm>
          <a:prstGeom prst="mathPlus">
            <a:avLst/>
          </a:prstGeom>
          <a:solidFill>
            <a:srgbClr val="E88E3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lnSpcReduction="10000"/>
          </a:bodyPr>
          <a:lstStyle/>
          <a:p>
            <a:r>
              <a:rPr lang="zh-CN" altLang="en-US" dirty="0"/>
              <a:t>专业的费控</a:t>
            </a:r>
            <a:endParaRPr lang="zh-CN" altLang="en-US" dirty="0"/>
          </a:p>
        </p:txBody>
      </p:sp>
      <p:sp>
        <p:nvSpPr>
          <p:cNvPr id="262" name="矩形 261"/>
          <p:cNvSpPr/>
          <p:nvPr/>
        </p:nvSpPr>
        <p:spPr>
          <a:xfrm>
            <a:off x="3267036" y="1428967"/>
            <a:ext cx="5341078" cy="1793209"/>
          </a:xfrm>
          <a:prstGeom prst="rect">
            <a:avLst/>
          </a:prstGeom>
          <a:solidFill>
            <a:schemeClr val="bg1">
              <a:lumMod val="95000"/>
            </a:schemeClr>
          </a:solidFill>
          <a:ln w="3175" cap="flat" cmpd="sng" algn="ctr">
            <a:noFill/>
            <a:prstDash val="sysDash"/>
          </a:ln>
          <a:effectLst/>
        </p:spPr>
        <p:txBody>
          <a:bodyPr lIns="91438" tIns="45719" rIns="91438" bIns="45719" rtlCol="0" anchor="ctr"/>
          <a:lstStyle/>
          <a:p>
            <a:pPr algn="ctr" defTabSz="913765">
              <a:defRPr/>
            </a:pPr>
            <a:endPar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3" name="矩形 262"/>
          <p:cNvSpPr/>
          <p:nvPr/>
        </p:nvSpPr>
        <p:spPr>
          <a:xfrm>
            <a:off x="1957201" y="1428967"/>
            <a:ext cx="936000" cy="1793209"/>
          </a:xfrm>
          <a:prstGeom prst="rect">
            <a:avLst/>
          </a:prstGeom>
          <a:solidFill>
            <a:schemeClr val="bg1">
              <a:lumMod val="95000"/>
            </a:schemeClr>
          </a:solidFill>
          <a:ln w="3175" cap="flat" cmpd="sng" algn="ctr">
            <a:noFill/>
            <a:prstDash val="sysDash"/>
          </a:ln>
          <a:effectLst/>
        </p:spPr>
        <p:txBody>
          <a:bodyPr lIns="91438" tIns="45719" rIns="91438" bIns="45719" rtlCol="0" anchor="ctr"/>
          <a:lstStyle/>
          <a:p>
            <a:pPr algn="ctr" defTabSz="913765">
              <a:defRPr/>
            </a:pPr>
            <a:endPar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4" name="矩形 263"/>
          <p:cNvSpPr/>
          <p:nvPr/>
        </p:nvSpPr>
        <p:spPr>
          <a:xfrm>
            <a:off x="7312113" y="3615135"/>
            <a:ext cx="1296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sp>
        <p:nvSpPr>
          <p:cNvPr id="265" name="矩形 264"/>
          <p:cNvSpPr/>
          <p:nvPr/>
        </p:nvSpPr>
        <p:spPr>
          <a:xfrm>
            <a:off x="659847" y="1428967"/>
            <a:ext cx="936000" cy="1793209"/>
          </a:xfrm>
          <a:prstGeom prst="rect">
            <a:avLst/>
          </a:prstGeom>
          <a:solidFill>
            <a:srgbClr val="F2F2F2"/>
          </a:solidFill>
          <a:ln w="3175" cap="flat" cmpd="sng" algn="ctr">
            <a:noFill/>
            <a:prstDash val="sysDash"/>
          </a:ln>
          <a:effectLst/>
        </p:spPr>
        <p:txBody>
          <a:bodyPr lIns="91438" tIns="45719" rIns="91438" bIns="45719" rtlCol="0" anchor="ctr"/>
          <a:lstStyle/>
          <a:p>
            <a:pPr algn="ctr" defTabSz="913765">
              <a:defRPr/>
            </a:pPr>
            <a:endPar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6" name="椭圆 265"/>
          <p:cNvSpPr/>
          <p:nvPr/>
        </p:nvSpPr>
        <p:spPr>
          <a:xfrm>
            <a:off x="776812" y="1626135"/>
            <a:ext cx="720105" cy="720105"/>
          </a:xfrm>
          <a:prstGeom prst="ellipse">
            <a:avLst/>
          </a:prstGeom>
          <a:solidFill>
            <a:srgbClr val="DD3730"/>
          </a:solidFill>
          <a:ln w="25400" cap="flat" cmpd="sng" algn="ctr">
            <a:noFill/>
            <a:prstDash val="solid"/>
          </a:ln>
          <a:effectLst/>
        </p:spPr>
        <p:txBody>
          <a:bodyPr lIns="91438" tIns="45719" rIns="91438" bIns="45719" rtlCol="0" anchor="ctr"/>
          <a:lstStyle/>
          <a:p>
            <a:pPr algn="ctr" defTabSz="913765">
              <a:defRPr/>
            </a:pPr>
            <a:r>
              <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费用申请</a:t>
            </a:r>
            <a:endPar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7" name="椭圆 266"/>
          <p:cNvSpPr/>
          <p:nvPr/>
        </p:nvSpPr>
        <p:spPr>
          <a:xfrm>
            <a:off x="2071397" y="1626135"/>
            <a:ext cx="720000" cy="720000"/>
          </a:xfrm>
          <a:prstGeom prst="ellipse">
            <a:avLst/>
          </a:prstGeom>
          <a:solidFill>
            <a:srgbClr val="DD3730"/>
          </a:solidFill>
          <a:ln w="25400" cap="flat" cmpd="sng" algn="ctr">
            <a:noFill/>
            <a:prstDash val="solid"/>
          </a:ln>
          <a:effectLst/>
        </p:spPr>
        <p:txBody>
          <a:bodyPr lIns="91438" tIns="45719" rIns="91438" bIns="45719" rtlCol="0" anchor="ctr"/>
          <a:lstStyle/>
          <a:p>
            <a:pPr algn="ctr" defTabSz="913765">
              <a:defRPr/>
            </a:pPr>
            <a:r>
              <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消费预定</a:t>
            </a:r>
            <a:endPar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8" name="椭圆 267"/>
          <p:cNvSpPr/>
          <p:nvPr/>
        </p:nvSpPr>
        <p:spPr>
          <a:xfrm>
            <a:off x="3470179" y="1626135"/>
            <a:ext cx="720000" cy="720000"/>
          </a:xfrm>
          <a:prstGeom prst="ellipse">
            <a:avLst/>
          </a:prstGeom>
          <a:solidFill>
            <a:srgbClr val="DD3730"/>
          </a:solidFill>
          <a:ln w="25400" cap="flat" cmpd="sng" algn="ctr">
            <a:noFill/>
            <a:prstDash val="solid"/>
          </a:ln>
          <a:effectLst/>
        </p:spPr>
        <p:txBody>
          <a:bodyPr lIns="91438" tIns="45719" rIns="91438" bIns="45719" rtlCol="0" anchor="ctr"/>
          <a:lstStyle/>
          <a:p>
            <a:pPr algn="ctr" defTabSz="913765">
              <a:defRPr/>
            </a:pPr>
            <a:r>
              <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报销</a:t>
            </a:r>
            <a:endPar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9" name="椭圆 268"/>
          <p:cNvSpPr/>
          <p:nvPr/>
        </p:nvSpPr>
        <p:spPr>
          <a:xfrm>
            <a:off x="4537787" y="1626135"/>
            <a:ext cx="720000" cy="720000"/>
          </a:xfrm>
          <a:prstGeom prst="ellipse">
            <a:avLst/>
          </a:prstGeom>
          <a:solidFill>
            <a:srgbClr val="DD3730"/>
          </a:solidFill>
          <a:ln w="25400" cap="flat" cmpd="sng" algn="ctr">
            <a:noFill/>
            <a:prstDash val="solid"/>
          </a:ln>
          <a:effectLst/>
        </p:spPr>
        <p:txBody>
          <a:bodyPr lIns="91438" tIns="45719" rIns="91438" bIns="45719" rtlCol="0" anchor="ctr"/>
          <a:lstStyle/>
          <a:p>
            <a:pPr algn="ctr" defTabSz="913765">
              <a:defRPr/>
            </a:pPr>
            <a:r>
              <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对账</a:t>
            </a:r>
            <a:endParaRPr lang="en-US" altLang="zh-CN"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gn="ctr" defTabSz="913765">
              <a:defRPr/>
            </a:pPr>
            <a:r>
              <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开票</a:t>
            </a:r>
            <a:endPar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0" name="椭圆 269"/>
          <p:cNvSpPr/>
          <p:nvPr/>
        </p:nvSpPr>
        <p:spPr>
          <a:xfrm>
            <a:off x="5616374" y="1626135"/>
            <a:ext cx="720000" cy="720000"/>
          </a:xfrm>
          <a:prstGeom prst="ellipse">
            <a:avLst/>
          </a:prstGeom>
          <a:solidFill>
            <a:srgbClr val="DD3730"/>
          </a:solidFill>
          <a:ln w="25400" cap="flat" cmpd="sng" algn="ctr">
            <a:noFill/>
            <a:prstDash val="solid"/>
          </a:ln>
          <a:effectLst/>
        </p:spPr>
        <p:txBody>
          <a:bodyPr lIns="91438" tIns="45719" rIns="91438" bIns="45719" rtlCol="0" anchor="ctr"/>
          <a:lstStyle/>
          <a:p>
            <a:pPr algn="ctr" defTabSz="913765">
              <a:defRPr/>
            </a:pPr>
            <a:r>
              <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付款结算</a:t>
            </a:r>
            <a:endPar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1" name="椭圆 270"/>
          <p:cNvSpPr/>
          <p:nvPr/>
        </p:nvSpPr>
        <p:spPr>
          <a:xfrm>
            <a:off x="6646733" y="1626135"/>
            <a:ext cx="720000" cy="720000"/>
          </a:xfrm>
          <a:prstGeom prst="ellipse">
            <a:avLst/>
          </a:prstGeom>
          <a:solidFill>
            <a:srgbClr val="DD3730"/>
          </a:solidFill>
          <a:ln w="25400" cap="flat" cmpd="sng" algn="ctr">
            <a:noFill/>
            <a:prstDash val="solid"/>
          </a:ln>
          <a:effectLst/>
        </p:spPr>
        <p:txBody>
          <a:bodyPr lIns="91438" tIns="45719" rIns="91438" bIns="45719" rtlCol="0" anchor="ctr"/>
          <a:lstStyle/>
          <a:p>
            <a:pPr algn="ctr" defTabSz="913765">
              <a:defRPr/>
            </a:pPr>
            <a:r>
              <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核算</a:t>
            </a:r>
            <a:endPar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2" name="椭圆 271"/>
          <p:cNvSpPr/>
          <p:nvPr/>
        </p:nvSpPr>
        <p:spPr>
          <a:xfrm>
            <a:off x="7714724" y="1626135"/>
            <a:ext cx="720000" cy="720000"/>
          </a:xfrm>
          <a:prstGeom prst="ellipse">
            <a:avLst/>
          </a:prstGeom>
          <a:solidFill>
            <a:srgbClr val="DD3730"/>
          </a:solidFill>
          <a:ln w="25400" cap="flat" cmpd="sng" algn="ctr">
            <a:noFill/>
            <a:prstDash val="solid"/>
          </a:ln>
          <a:effectLst/>
        </p:spPr>
        <p:txBody>
          <a:bodyPr lIns="91438" tIns="45719" rIns="91438" bIns="45719" rtlCol="0" anchor="ctr"/>
          <a:lstStyle/>
          <a:p>
            <a:pPr algn="ctr" defTabSz="913765">
              <a:defRPr/>
            </a:pPr>
            <a:r>
              <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报告</a:t>
            </a:r>
            <a:endParaRPr lang="zh-CN" altLang="en-US" sz="11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3" name="TextBox 49"/>
          <p:cNvSpPr txBox="1"/>
          <p:nvPr/>
        </p:nvSpPr>
        <p:spPr>
          <a:xfrm>
            <a:off x="791438" y="2630200"/>
            <a:ext cx="697623" cy="246219"/>
          </a:xfrm>
          <a:prstGeom prst="rect">
            <a:avLst/>
          </a:prstGeom>
          <a:noFill/>
        </p:spPr>
        <p:txBody>
          <a:bodyPr wrap="none" lIns="91438" tIns="45719" rIns="91438" bIns="45719" rtlCol="0">
            <a:spAutoFit/>
          </a:bodyPr>
          <a:lstStyle/>
          <a:p>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预算控制</a:t>
            </a:r>
            <a:endPar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74" name="直接箭头连接符 273"/>
          <p:cNvCxnSpPr/>
          <p:nvPr/>
        </p:nvCxnSpPr>
        <p:spPr>
          <a:xfrm>
            <a:off x="6403887" y="2005544"/>
            <a:ext cx="216000" cy="0"/>
          </a:xfrm>
          <a:prstGeom prst="straightConnector1">
            <a:avLst/>
          </a:prstGeom>
          <a:noFill/>
          <a:ln w="28575" cap="flat" cmpd="sng" algn="ctr">
            <a:solidFill>
              <a:schemeClr val="bg1">
                <a:lumMod val="75000"/>
              </a:schemeClr>
            </a:solidFill>
            <a:prstDash val="lgDash"/>
            <a:headEnd type="none" w="med" len="med"/>
            <a:tailEnd type="triangle" w="med" len="med"/>
          </a:ln>
          <a:effectLst/>
        </p:spPr>
      </p:cxnSp>
      <p:cxnSp>
        <p:nvCxnSpPr>
          <p:cNvPr id="275" name="直接箭头连接符 274"/>
          <p:cNvCxnSpPr/>
          <p:nvPr/>
        </p:nvCxnSpPr>
        <p:spPr>
          <a:xfrm>
            <a:off x="7426691" y="2005544"/>
            <a:ext cx="216000" cy="0"/>
          </a:xfrm>
          <a:prstGeom prst="straightConnector1">
            <a:avLst/>
          </a:prstGeom>
          <a:noFill/>
          <a:ln w="28575" cap="flat" cmpd="sng" algn="ctr">
            <a:solidFill>
              <a:schemeClr val="bg1">
                <a:lumMod val="75000"/>
              </a:schemeClr>
            </a:solidFill>
            <a:prstDash val="lgDash"/>
            <a:headEnd type="none" w="med" len="med"/>
            <a:tailEnd type="triangle" w="med" len="med"/>
          </a:ln>
          <a:effectLst/>
        </p:spPr>
      </p:cxnSp>
      <p:sp>
        <p:nvSpPr>
          <p:cNvPr id="276" name="TextBox 49"/>
          <p:cNvSpPr txBox="1"/>
          <p:nvPr/>
        </p:nvSpPr>
        <p:spPr>
          <a:xfrm>
            <a:off x="2067128" y="2630200"/>
            <a:ext cx="697623" cy="246219"/>
          </a:xfrm>
          <a:prstGeom prst="rect">
            <a:avLst/>
          </a:prstGeom>
          <a:noFill/>
        </p:spPr>
        <p:txBody>
          <a:bodyPr wrap="none" lIns="91438" tIns="45719" rIns="91438" bIns="45719" rtlCol="0">
            <a:spAutoFit/>
          </a:bodyPr>
          <a:lstStyle/>
          <a:p>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标准控制</a:t>
            </a:r>
            <a:endPar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77" name="直接箭头连接符 134"/>
          <p:cNvCxnSpPr/>
          <p:nvPr/>
        </p:nvCxnSpPr>
        <p:spPr>
          <a:xfrm flipV="1">
            <a:off x="1676426" y="2005546"/>
            <a:ext cx="216000" cy="344"/>
          </a:xfrm>
          <a:prstGeom prst="straightConnector1">
            <a:avLst/>
          </a:prstGeom>
          <a:noFill/>
          <a:ln w="28575" cap="flat" cmpd="sng" algn="ctr">
            <a:solidFill>
              <a:schemeClr val="bg1">
                <a:lumMod val="75000"/>
              </a:schemeClr>
            </a:solidFill>
            <a:prstDash val="lgDash"/>
            <a:headEnd type="none" w="med" len="med"/>
            <a:tailEnd type="triangle" w="med" len="med"/>
          </a:ln>
          <a:effectLst/>
        </p:spPr>
      </p:cxnSp>
      <p:cxnSp>
        <p:nvCxnSpPr>
          <p:cNvPr id="278" name="直接箭头连接符 134"/>
          <p:cNvCxnSpPr/>
          <p:nvPr/>
        </p:nvCxnSpPr>
        <p:spPr>
          <a:xfrm>
            <a:off x="2963378" y="2005547"/>
            <a:ext cx="216000" cy="8225"/>
          </a:xfrm>
          <a:prstGeom prst="straightConnector1">
            <a:avLst/>
          </a:prstGeom>
          <a:noFill/>
          <a:ln w="28575" cap="flat" cmpd="sng" algn="ctr">
            <a:solidFill>
              <a:schemeClr val="bg1">
                <a:lumMod val="75000"/>
              </a:schemeClr>
            </a:solidFill>
            <a:prstDash val="lgDash"/>
            <a:headEnd type="none" w="med" len="med"/>
            <a:tailEnd type="triangle" w="med" len="med"/>
          </a:ln>
          <a:effectLst/>
        </p:spPr>
      </p:cxnSp>
      <p:sp>
        <p:nvSpPr>
          <p:cNvPr id="279" name="TextBox 49"/>
          <p:cNvSpPr txBox="1"/>
          <p:nvPr/>
        </p:nvSpPr>
        <p:spPr>
          <a:xfrm>
            <a:off x="3287291" y="2608292"/>
            <a:ext cx="968694" cy="424730"/>
          </a:xfrm>
          <a:prstGeom prst="rect">
            <a:avLst/>
          </a:prstGeom>
          <a:noFill/>
        </p:spPr>
        <p:txBody>
          <a:bodyPr wrap="square" lIns="91438" tIns="45719" rIns="91438" bIns="45719" rtlCol="0">
            <a:spAutoFit/>
          </a:bodyPr>
          <a:lstStyle/>
          <a:p>
            <a:pPr algn="ctr">
              <a:lnSpc>
                <a:spcPct val="120000"/>
              </a:lnSpc>
            </a:pPr>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自动化</a:t>
            </a:r>
            <a:endPar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20000"/>
              </a:lnSpc>
            </a:pPr>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减少人工操作</a:t>
            </a:r>
            <a:endPar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0" name="TextBox 49"/>
          <p:cNvSpPr txBox="1"/>
          <p:nvPr/>
        </p:nvSpPr>
        <p:spPr>
          <a:xfrm>
            <a:off x="4530904" y="2608292"/>
            <a:ext cx="873866" cy="590929"/>
          </a:xfrm>
          <a:prstGeom prst="rect">
            <a:avLst/>
          </a:prstGeom>
          <a:noFill/>
        </p:spPr>
        <p:txBody>
          <a:bodyPr wrap="square" lIns="91438" tIns="45719" rIns="91438" bIns="45719" rtlCol="0">
            <a:spAutoFit/>
          </a:bodyPr>
          <a:lstStyle/>
          <a:p>
            <a:pPr>
              <a:lnSpc>
                <a:spcPct val="120000"/>
              </a:lnSpc>
            </a:pPr>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对账规则</a:t>
            </a:r>
            <a:endPar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提高效率</a:t>
            </a:r>
            <a:endPar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电子发票</a:t>
            </a:r>
            <a:endPar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81" name="直接箭头连接符 134"/>
          <p:cNvCxnSpPr/>
          <p:nvPr/>
        </p:nvCxnSpPr>
        <p:spPr>
          <a:xfrm>
            <a:off x="5329080" y="2005544"/>
            <a:ext cx="216000" cy="0"/>
          </a:xfrm>
          <a:prstGeom prst="straightConnector1">
            <a:avLst/>
          </a:prstGeom>
          <a:noFill/>
          <a:ln w="28575" cap="flat" cmpd="sng" algn="ctr">
            <a:solidFill>
              <a:schemeClr val="bg1">
                <a:lumMod val="75000"/>
              </a:schemeClr>
            </a:solidFill>
            <a:prstDash val="lgDash"/>
            <a:headEnd type="none" w="med" len="med"/>
            <a:tailEnd type="triangle" w="med" len="med"/>
          </a:ln>
          <a:effectLst/>
        </p:spPr>
      </p:cxnSp>
      <p:sp>
        <p:nvSpPr>
          <p:cNvPr id="282" name="TextBox 49"/>
          <p:cNvSpPr txBox="1"/>
          <p:nvPr/>
        </p:nvSpPr>
        <p:spPr>
          <a:xfrm>
            <a:off x="5525706" y="2630200"/>
            <a:ext cx="883379" cy="246219"/>
          </a:xfrm>
          <a:prstGeom prst="rect">
            <a:avLst/>
          </a:prstGeom>
          <a:noFill/>
        </p:spPr>
        <p:txBody>
          <a:bodyPr wrap="square" lIns="91438" tIns="45719" rIns="91438" bIns="45719" rtlCol="0">
            <a:spAutoFit/>
          </a:bodyPr>
          <a:lstStyle/>
          <a:p>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网银支付</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83" name="直接箭头连接符 134"/>
          <p:cNvCxnSpPr/>
          <p:nvPr/>
        </p:nvCxnSpPr>
        <p:spPr>
          <a:xfrm>
            <a:off x="4255983" y="2005547"/>
            <a:ext cx="216000" cy="8225"/>
          </a:xfrm>
          <a:prstGeom prst="straightConnector1">
            <a:avLst/>
          </a:prstGeom>
          <a:noFill/>
          <a:ln w="28575" cap="flat" cmpd="sng" algn="ctr">
            <a:solidFill>
              <a:schemeClr val="bg1">
                <a:lumMod val="75000"/>
              </a:schemeClr>
            </a:solidFill>
            <a:prstDash val="lgDash"/>
            <a:headEnd type="none" w="med" len="med"/>
            <a:tailEnd type="triangle" w="med" len="med"/>
          </a:ln>
          <a:effectLst/>
        </p:spPr>
      </p:cxnSp>
      <p:sp>
        <p:nvSpPr>
          <p:cNvPr id="284" name="TextBox 49"/>
          <p:cNvSpPr txBox="1"/>
          <p:nvPr/>
        </p:nvSpPr>
        <p:spPr>
          <a:xfrm>
            <a:off x="6496079" y="2630200"/>
            <a:ext cx="949517" cy="246219"/>
          </a:xfrm>
          <a:prstGeom prst="rect">
            <a:avLst/>
          </a:prstGeom>
          <a:noFill/>
        </p:spPr>
        <p:txBody>
          <a:bodyPr wrap="square" lIns="91438" tIns="45719" rIns="91438" bIns="45719" rtlCol="0">
            <a:spAutoFit/>
          </a:bodyPr>
          <a:lstStyle/>
          <a:p>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自动凭证</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5" name="TextBox 49"/>
          <p:cNvSpPr txBox="1"/>
          <p:nvPr/>
        </p:nvSpPr>
        <p:spPr>
          <a:xfrm>
            <a:off x="7606759" y="2630201"/>
            <a:ext cx="973285" cy="246219"/>
          </a:xfrm>
          <a:prstGeom prst="rect">
            <a:avLst/>
          </a:prstGeom>
          <a:noFill/>
        </p:spPr>
        <p:txBody>
          <a:bodyPr wrap="square" lIns="91438" tIns="45719" rIns="91438" bIns="45719" rtlCol="0">
            <a:spAutoFit/>
          </a:bodyPr>
          <a:lstStyle/>
          <a:p>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大数据洞察</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6" name="TextBox 285"/>
          <p:cNvSpPr txBox="1"/>
          <p:nvPr/>
        </p:nvSpPr>
        <p:spPr>
          <a:xfrm>
            <a:off x="796868" y="3312556"/>
            <a:ext cx="569383" cy="246219"/>
          </a:xfrm>
          <a:prstGeom prst="rect">
            <a:avLst/>
          </a:prstGeom>
          <a:noFill/>
        </p:spPr>
        <p:txBody>
          <a:bodyPr wrap="none" lIns="91438" tIns="45719" rIns="91438" bIns="45719" rtlCol="0">
            <a:spAutoFit/>
          </a:bodyPr>
          <a:lstStyle/>
          <a:p>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友报账</a:t>
            </a:r>
            <a:endPar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7" name="TextBox 286"/>
          <p:cNvSpPr txBox="1"/>
          <p:nvPr/>
        </p:nvSpPr>
        <p:spPr>
          <a:xfrm>
            <a:off x="5680991" y="3312556"/>
            <a:ext cx="569383" cy="246219"/>
          </a:xfrm>
          <a:prstGeom prst="rect">
            <a:avLst/>
          </a:prstGeom>
          <a:noFill/>
        </p:spPr>
        <p:txBody>
          <a:bodyPr wrap="none" lIns="91438" tIns="45719" rIns="91438" bIns="45719" rtlCol="0">
            <a:spAutoFit/>
          </a:bodyPr>
          <a:lstStyle/>
          <a:p>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友报账</a:t>
            </a:r>
            <a:endPar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8" name="TextBox 287"/>
          <p:cNvSpPr txBox="1"/>
          <p:nvPr/>
        </p:nvSpPr>
        <p:spPr>
          <a:xfrm>
            <a:off x="2051720" y="3280568"/>
            <a:ext cx="569383" cy="246219"/>
          </a:xfrm>
          <a:prstGeom prst="rect">
            <a:avLst/>
          </a:prstGeom>
          <a:noFill/>
        </p:spPr>
        <p:txBody>
          <a:bodyPr wrap="none" lIns="91438" tIns="45719" rIns="91438" bIns="45719" rtlCol="0">
            <a:spAutoFit/>
          </a:bodyPr>
          <a:lstStyle/>
          <a:p>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服务商</a:t>
            </a:r>
            <a:endPar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89" name="图片 288"/>
          <p:cNvPicPr>
            <a:picLocks noChangeAspect="1"/>
          </p:cNvPicPr>
          <p:nvPr/>
        </p:nvPicPr>
        <p:blipFill>
          <a:blip r:embed="rId1" cstate="print"/>
          <a:stretch>
            <a:fillRect/>
          </a:stretch>
        </p:blipFill>
        <p:spPr>
          <a:xfrm>
            <a:off x="7393794" y="3763044"/>
            <a:ext cx="1117078" cy="299217"/>
          </a:xfrm>
          <a:prstGeom prst="rect">
            <a:avLst/>
          </a:prstGeom>
        </p:spPr>
      </p:pic>
      <p:sp>
        <p:nvSpPr>
          <p:cNvPr id="290" name="矩形 289"/>
          <p:cNvSpPr/>
          <p:nvPr/>
        </p:nvSpPr>
        <p:spPr>
          <a:xfrm>
            <a:off x="6200486" y="3624315"/>
            <a:ext cx="1008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pic>
        <p:nvPicPr>
          <p:cNvPr id="291" name="图片 2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0280" y="3788543"/>
            <a:ext cx="481739" cy="232787"/>
          </a:xfrm>
          <a:prstGeom prst="rect">
            <a:avLst/>
          </a:prstGeom>
        </p:spPr>
      </p:pic>
      <p:sp>
        <p:nvSpPr>
          <p:cNvPr id="292" name="矩形 291"/>
          <p:cNvSpPr/>
          <p:nvPr/>
        </p:nvSpPr>
        <p:spPr>
          <a:xfrm>
            <a:off x="5088857" y="3624315"/>
            <a:ext cx="1008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sp>
        <p:nvSpPr>
          <p:cNvPr id="293" name="矩形 292"/>
          <p:cNvSpPr/>
          <p:nvPr/>
        </p:nvSpPr>
        <p:spPr>
          <a:xfrm>
            <a:off x="3977228" y="3624315"/>
            <a:ext cx="1008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sp>
        <p:nvSpPr>
          <p:cNvPr id="294" name="矩形 293"/>
          <p:cNvSpPr/>
          <p:nvPr/>
        </p:nvSpPr>
        <p:spPr>
          <a:xfrm>
            <a:off x="2865599" y="3624315"/>
            <a:ext cx="1008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sp>
        <p:nvSpPr>
          <p:cNvPr id="295" name="矩形 294"/>
          <p:cNvSpPr/>
          <p:nvPr/>
        </p:nvSpPr>
        <p:spPr>
          <a:xfrm>
            <a:off x="1753970" y="3624315"/>
            <a:ext cx="1008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sp>
        <p:nvSpPr>
          <p:cNvPr id="296" name="矩形 295"/>
          <p:cNvSpPr/>
          <p:nvPr/>
        </p:nvSpPr>
        <p:spPr>
          <a:xfrm>
            <a:off x="642341" y="3624315"/>
            <a:ext cx="1008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pic>
        <p:nvPicPr>
          <p:cNvPr id="298" name="图片 29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1629" y="3808670"/>
            <a:ext cx="419733" cy="276409"/>
          </a:xfrm>
          <a:prstGeom prst="rect">
            <a:avLst/>
          </a:prstGeom>
        </p:spPr>
      </p:pic>
      <p:pic>
        <p:nvPicPr>
          <p:cNvPr id="299" name="图片 298"/>
          <p:cNvPicPr>
            <a:picLocks noChangeAspect="1"/>
          </p:cNvPicPr>
          <p:nvPr/>
        </p:nvPicPr>
        <p:blipFill>
          <a:blip r:embed="rId4" cstate="print"/>
          <a:stretch>
            <a:fillRect/>
          </a:stretch>
        </p:blipFill>
        <p:spPr>
          <a:xfrm>
            <a:off x="5192307" y="3808670"/>
            <a:ext cx="702617" cy="241019"/>
          </a:xfrm>
          <a:prstGeom prst="rect">
            <a:avLst/>
          </a:prstGeom>
        </p:spPr>
      </p:pic>
      <p:pic>
        <p:nvPicPr>
          <p:cNvPr id="300" name="图片 299"/>
          <p:cNvPicPr>
            <a:picLocks noChangeAspect="1"/>
          </p:cNvPicPr>
          <p:nvPr/>
        </p:nvPicPr>
        <p:blipFill>
          <a:blip r:embed="rId5" cstate="print"/>
          <a:stretch>
            <a:fillRect/>
          </a:stretch>
        </p:blipFill>
        <p:spPr>
          <a:xfrm>
            <a:off x="1887957" y="3819494"/>
            <a:ext cx="775709" cy="253868"/>
          </a:xfrm>
          <a:prstGeom prst="rect">
            <a:avLst/>
          </a:prstGeom>
        </p:spPr>
      </p:pic>
      <p:pic>
        <p:nvPicPr>
          <p:cNvPr id="301" name="图片 300"/>
          <p:cNvPicPr>
            <a:picLocks noChangeAspect="1"/>
          </p:cNvPicPr>
          <p:nvPr/>
        </p:nvPicPr>
        <p:blipFill>
          <a:blip r:embed="rId6" cstate="print"/>
          <a:stretch>
            <a:fillRect/>
          </a:stretch>
        </p:blipFill>
        <p:spPr>
          <a:xfrm>
            <a:off x="4093310" y="3808669"/>
            <a:ext cx="757347" cy="312406"/>
          </a:xfrm>
          <a:prstGeom prst="rect">
            <a:avLst/>
          </a:prstGeom>
        </p:spPr>
      </p:pic>
      <p:sp>
        <p:nvSpPr>
          <p:cNvPr id="302" name="矩形 301"/>
          <p:cNvSpPr/>
          <p:nvPr/>
        </p:nvSpPr>
        <p:spPr>
          <a:xfrm>
            <a:off x="7312113" y="4343799"/>
            <a:ext cx="1296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sp>
        <p:nvSpPr>
          <p:cNvPr id="303" name="矩形 302"/>
          <p:cNvSpPr/>
          <p:nvPr/>
        </p:nvSpPr>
        <p:spPr>
          <a:xfrm>
            <a:off x="6200486" y="4352979"/>
            <a:ext cx="1008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sp>
        <p:nvSpPr>
          <p:cNvPr id="304" name="矩形 303"/>
          <p:cNvSpPr/>
          <p:nvPr/>
        </p:nvSpPr>
        <p:spPr>
          <a:xfrm>
            <a:off x="5088857" y="4352979"/>
            <a:ext cx="1008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sp>
        <p:nvSpPr>
          <p:cNvPr id="305" name="矩形 304"/>
          <p:cNvSpPr/>
          <p:nvPr/>
        </p:nvSpPr>
        <p:spPr>
          <a:xfrm>
            <a:off x="3977228" y="4352979"/>
            <a:ext cx="1008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sp>
        <p:nvSpPr>
          <p:cNvPr id="306" name="矩形 305"/>
          <p:cNvSpPr/>
          <p:nvPr/>
        </p:nvSpPr>
        <p:spPr>
          <a:xfrm>
            <a:off x="2865599" y="4352979"/>
            <a:ext cx="1008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sp>
        <p:nvSpPr>
          <p:cNvPr id="307" name="矩形 306"/>
          <p:cNvSpPr/>
          <p:nvPr/>
        </p:nvSpPr>
        <p:spPr>
          <a:xfrm>
            <a:off x="1753970" y="4352979"/>
            <a:ext cx="1008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sp>
        <p:nvSpPr>
          <p:cNvPr id="308" name="矩形 307"/>
          <p:cNvSpPr/>
          <p:nvPr/>
        </p:nvSpPr>
        <p:spPr>
          <a:xfrm>
            <a:off x="642341" y="4352979"/>
            <a:ext cx="1008000" cy="595035"/>
          </a:xfrm>
          <a:prstGeom prst="rect">
            <a:avLst/>
          </a:prstGeom>
          <a:solidFill>
            <a:schemeClr val="bg1">
              <a:alpha val="40000"/>
            </a:schemeClr>
          </a:solidFill>
          <a:ln w="635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28575" rtlCol="0" anchor="ctr">
            <a:spAutoFit/>
          </a:bodyPr>
          <a:lstStyle/>
          <a:p>
            <a:pPr algn="ctr" defTabSz="825500"/>
            <a:endParaRPr lang="zh-CN" altLang="en-US" sz="320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sym typeface="Helvetica Light"/>
            </a:endParaRPr>
          </a:p>
        </p:txBody>
      </p:sp>
      <p:pic>
        <p:nvPicPr>
          <p:cNvPr id="309" name="图片 308"/>
          <p:cNvPicPr>
            <a:picLocks noChangeAspect="1"/>
          </p:cNvPicPr>
          <p:nvPr/>
        </p:nvPicPr>
        <p:blipFill rotWithShape="1">
          <a:blip r:embed="rId7" cstate="print">
            <a:extLst>
              <a:ext uri="{28A0092B-C50C-407E-A947-70E740481C1C}">
                <a14:useLocalDpi xmlns:a14="http://schemas.microsoft.com/office/drawing/2010/main" val="0"/>
              </a:ext>
            </a:extLst>
          </a:blip>
          <a:srcRect l="16455" t="32483" r="15534" b="16150"/>
          <a:stretch>
            <a:fillRect/>
          </a:stretch>
        </p:blipFill>
        <p:spPr>
          <a:xfrm>
            <a:off x="684838" y="4363829"/>
            <a:ext cx="977575" cy="551701"/>
          </a:xfrm>
          <a:prstGeom prst="rect">
            <a:avLst/>
          </a:prstGeom>
        </p:spPr>
      </p:pic>
      <p:pic>
        <p:nvPicPr>
          <p:cNvPr id="310" name="Picture 4" descr="http://image.10101111cdn.com/web/new/ucar_footlogo.png"/>
          <p:cNvPicPr>
            <a:picLocks noChangeAspect="1" noChangeArrowheads="1"/>
          </p:cNvPicPr>
          <p:nvPr/>
        </p:nvPicPr>
        <p:blipFill>
          <a:blip r:embed="rId8"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03438" y="4520729"/>
            <a:ext cx="933448" cy="271463"/>
          </a:xfrm>
          <a:prstGeom prst="rect">
            <a:avLst/>
          </a:prstGeom>
          <a:noFill/>
          <a:extLst>
            <a:ext uri="{909E8E84-426E-40DD-AFC4-6F175D3DCCD1}">
              <a14:hiddenFill xmlns:a14="http://schemas.microsoft.com/office/drawing/2010/main">
                <a:solidFill>
                  <a:srgbClr val="FFFFFF"/>
                </a:solidFill>
              </a14:hiddenFill>
            </a:ext>
          </a:extLst>
        </p:spPr>
      </p:pic>
      <p:pic>
        <p:nvPicPr>
          <p:cNvPr id="311" name="Picture 2" descr="https://staticfile.tujia.com/portalsite2/Images/tujia-logo.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43759"/>
          <a:stretch>
            <a:fillRect/>
          </a:stretch>
        </p:blipFill>
        <p:spPr bwMode="auto">
          <a:xfrm>
            <a:off x="2946293" y="4506441"/>
            <a:ext cx="920724" cy="214313"/>
          </a:xfrm>
          <a:prstGeom prst="rect">
            <a:avLst/>
          </a:prstGeom>
          <a:noFill/>
          <a:extLst>
            <a:ext uri="{909E8E84-426E-40DD-AFC4-6F175D3DCCD1}">
              <a14:hiddenFill xmlns:a14="http://schemas.microsoft.com/office/drawing/2010/main">
                <a:solidFill>
                  <a:srgbClr val="FFFFFF"/>
                </a:solidFill>
              </a14:hiddenFill>
            </a:ext>
          </a:extLst>
        </p:spPr>
      </p:pic>
      <p:pic>
        <p:nvPicPr>
          <p:cNvPr id="312" name="图片 31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90233" y="4506441"/>
            <a:ext cx="996106" cy="334889"/>
          </a:xfrm>
          <a:prstGeom prst="rect">
            <a:avLst/>
          </a:prstGeom>
        </p:spPr>
      </p:pic>
      <p:pic>
        <p:nvPicPr>
          <p:cNvPr id="313" name="Picture 2" descr="https://ss0.bdstatic.com/-0U0bnSm1A5BphGlnYG/tam-ogel/3c8e8aa5d063cf58c07ee2c7e86e2ab7_121_121.jpg"/>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16433" b="21521"/>
          <a:stretch>
            <a:fillRect/>
          </a:stretch>
        </p:blipFill>
        <p:spPr bwMode="auto">
          <a:xfrm>
            <a:off x="5184999" y="4397548"/>
            <a:ext cx="864394" cy="536332"/>
          </a:xfrm>
          <a:prstGeom prst="rect">
            <a:avLst/>
          </a:prstGeom>
          <a:noFill/>
          <a:extLst>
            <a:ext uri="{909E8E84-426E-40DD-AFC4-6F175D3DCCD1}">
              <a14:hiddenFill xmlns:a14="http://schemas.microsoft.com/office/drawing/2010/main">
                <a:solidFill>
                  <a:srgbClr val="FFFFFF"/>
                </a:solidFill>
              </a14:hiddenFill>
            </a:ext>
          </a:extLst>
        </p:spPr>
      </p:pic>
      <p:pic>
        <p:nvPicPr>
          <p:cNvPr id="315" name="Picture 10" descr="https://ss2.bdstatic.com/8_V1bjqh_Q23odCf/pacific/upload_9765489_1444961475324.jpg"/>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5379" y="4378117"/>
            <a:ext cx="868380" cy="538252"/>
          </a:xfrm>
          <a:prstGeom prst="rect">
            <a:avLst/>
          </a:prstGeom>
          <a:noFill/>
          <a:extLst>
            <a:ext uri="{909E8E84-426E-40DD-AFC4-6F175D3DCCD1}">
              <a14:hiddenFill xmlns:a14="http://schemas.microsoft.com/office/drawing/2010/main">
                <a:solidFill>
                  <a:srgbClr val="FFFFFF"/>
                </a:solidFill>
              </a14:hiddenFill>
            </a:ext>
          </a:extLst>
        </p:spPr>
      </p:pic>
      <p:sp>
        <p:nvSpPr>
          <p:cNvPr id="316" name="矩形 315"/>
          <p:cNvSpPr/>
          <p:nvPr/>
        </p:nvSpPr>
        <p:spPr>
          <a:xfrm>
            <a:off x="3059833" y="903516"/>
            <a:ext cx="2089033" cy="300082"/>
          </a:xfrm>
          <a:prstGeom prst="rect">
            <a:avLst/>
          </a:prstGeom>
        </p:spPr>
        <p:txBody>
          <a:bodyPr wrap="none">
            <a:spAutoFit/>
          </a:bodyPr>
          <a:lstStyle/>
          <a:p>
            <a:r>
              <a:rPr lang="zh-CN" altLang="en-US" sz="135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rPr>
              <a:t>一体化整合，全线上应用</a:t>
            </a:r>
            <a:endParaRPr lang="zh-CN" altLang="en-US" sz="1350" dirty="0">
              <a:solidFill>
                <a:prstClr val="black">
                  <a:lumMod val="65000"/>
                  <a:lumOff val="3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1" name="图片 90"/>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7189" y="3653962"/>
            <a:ext cx="960068" cy="550433"/>
          </a:xfrm>
          <a:prstGeom prst="rect">
            <a:avLst/>
          </a:prstGeom>
          <a:noFill/>
        </p:spPr>
      </p:pic>
      <p:pic>
        <p:nvPicPr>
          <p:cNvPr id="92" name="图片 91"/>
          <p:cNvPicPr>
            <a:picLocks noChangeAspect="1"/>
          </p:cNvPicPr>
          <p:nvPr/>
        </p:nvPicPr>
        <p:blipFill>
          <a:blip r:embed="rId14" cstate="print">
            <a:extLst>
              <a:ext uri="{28A0092B-C50C-407E-A947-70E740481C1C}">
                <a14:useLocalDpi xmlns:a14="http://schemas.microsoft.com/office/drawing/2010/main" val="0"/>
              </a:ext>
            </a:extLst>
          </a:blip>
          <a:srcRect r="-19110" b="-20987"/>
          <a:stretch>
            <a:fillRect/>
          </a:stretch>
        </p:blipFill>
        <p:spPr>
          <a:xfrm>
            <a:off x="6232659" y="4433912"/>
            <a:ext cx="1109024" cy="46360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5"/>
          <p:cNvSpPr txBox="1">
            <a:spLocks noChangeArrowheads="1"/>
          </p:cNvSpPr>
          <p:nvPr/>
        </p:nvSpPr>
        <p:spPr bwMode="auto">
          <a:xfrm>
            <a:off x="523876" y="1110854"/>
            <a:ext cx="8010525" cy="1633397"/>
          </a:xfrm>
          <a:prstGeom prst="rect">
            <a:avLst/>
          </a:prstGeom>
          <a:noFill/>
          <a:ln w="12700">
            <a:noFill/>
            <a:miter lim="800000"/>
          </a:ln>
        </p:spPr>
        <p:txBody>
          <a:bodyPr lIns="90000" tIns="46800" rIns="90000" bIns="46800">
            <a:spAutoFit/>
          </a:bodyPr>
          <a:lstStyle/>
          <a:p>
            <a:pPr>
              <a:spcBef>
                <a:spcPct val="50000"/>
              </a:spcBef>
            </a:pPr>
            <a:r>
              <a:rPr lang="en-US" altLang="zh-CN" sz="1600" dirty="0"/>
              <a:t>        </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食品安全法</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第九十九条 对“食品”的定义如下： 食品，指各种供人食用或者饮用的成品和原料以及按照传统既是食品又是药品的物品，但是不包括以治疗为目的的物品。 </a:t>
            </a:r>
            <a:endParaRPr lang="en-US" altLang="zh-CN" sz="1400" dirty="0">
              <a:latin typeface="微软雅黑" panose="020B0503020204020204" pitchFamily="34" charset="-122"/>
              <a:ea typeface="微软雅黑" panose="020B0503020204020204" pitchFamily="34" charset="-122"/>
            </a:endParaRPr>
          </a:p>
          <a:p>
            <a:pPr>
              <a:spcBef>
                <a:spcPct val="50000"/>
              </a:spcBef>
            </a:pP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食品工业基本术语</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对食品的定义：可供人类食用或饮用的物质，包括加工食品，半成品和未加工食品，不包括烟草或只作药品用的物质。 </a:t>
            </a:r>
            <a:endParaRPr lang="en-US" altLang="zh-CN" sz="1400" dirty="0">
              <a:latin typeface="微软雅黑" panose="020B0503020204020204" pitchFamily="34" charset="-122"/>
              <a:ea typeface="微软雅黑" panose="020B0503020204020204" pitchFamily="34" charset="-122"/>
            </a:endParaRPr>
          </a:p>
          <a:p>
            <a:pPr>
              <a:spcBef>
                <a:spcPct val="50000"/>
              </a:spcBef>
            </a:pPr>
            <a:r>
              <a:rPr lang="zh-CN" altLang="en-US" sz="1400" dirty="0">
                <a:latin typeface="微软雅黑" panose="020B0503020204020204" pitchFamily="34" charset="-122"/>
                <a:ea typeface="微软雅黑" panose="020B0503020204020204" pitchFamily="34" charset="-122"/>
              </a:rPr>
              <a:t>       广义的食品概念还涉及到：所生产食品的原料，食品原料种植，养殖过程接触的物质和环境，食品的添加物质，所有直接或间接接触食品的包装材料，设施以及影响食品原有品质的环境。</a:t>
            </a:r>
            <a:endParaRPr lang="zh-CN" altLang="en-US" sz="1400" dirty="0">
              <a:latin typeface="微软雅黑" panose="020B0503020204020204" pitchFamily="34" charset="-122"/>
              <a:ea typeface="微软雅黑" panose="020B0503020204020204" pitchFamily="34" charset="-122"/>
            </a:endParaRPr>
          </a:p>
        </p:txBody>
      </p:sp>
      <p:sp>
        <p:nvSpPr>
          <p:cNvPr id="2" name="文本占位符 1"/>
          <p:cNvSpPr>
            <a:spLocks noGrp="1"/>
          </p:cNvSpPr>
          <p:nvPr>
            <p:ph type="body" sz="quarter" idx="10"/>
          </p:nvPr>
        </p:nvSpPr>
        <p:spPr/>
        <p:txBody>
          <a:bodyPr>
            <a:normAutofit lnSpcReduction="10000"/>
          </a:bodyPr>
          <a:lstStyle/>
          <a:p>
            <a:r>
              <a:rPr lang="en-US" altLang="zh-CN" dirty="0"/>
              <a:t>1.1 </a:t>
            </a:r>
            <a:r>
              <a:rPr lang="zh-CN" altLang="en-US" dirty="0"/>
              <a:t>行业界定与分类</a:t>
            </a:r>
            <a:endParaRPr lang="zh-CN" altLang="en-US" dirty="0"/>
          </a:p>
        </p:txBody>
      </p:sp>
      <p:sp>
        <p:nvSpPr>
          <p:cNvPr id="18" name="圆角矩形 17"/>
          <p:cNvSpPr/>
          <p:nvPr/>
        </p:nvSpPr>
        <p:spPr>
          <a:xfrm>
            <a:off x="914400" y="302895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种植</a:t>
            </a:r>
            <a:endParaRPr lang="zh-CN" altLang="en-US" sz="1200" dirty="0"/>
          </a:p>
        </p:txBody>
      </p:sp>
      <p:sp>
        <p:nvSpPr>
          <p:cNvPr id="19" name="圆角矩形 18"/>
          <p:cNvSpPr/>
          <p:nvPr/>
        </p:nvSpPr>
        <p:spPr>
          <a:xfrm>
            <a:off x="914400" y="331470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养殖</a:t>
            </a:r>
            <a:endParaRPr lang="zh-CN" altLang="en-US" sz="1200" dirty="0"/>
          </a:p>
        </p:txBody>
      </p:sp>
      <p:sp>
        <p:nvSpPr>
          <p:cNvPr id="20" name="圆角矩形 19"/>
          <p:cNvSpPr/>
          <p:nvPr/>
        </p:nvSpPr>
        <p:spPr>
          <a:xfrm>
            <a:off x="914400" y="360045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捕捞</a:t>
            </a:r>
            <a:endParaRPr lang="zh-CN" altLang="en-US" sz="1200" dirty="0"/>
          </a:p>
        </p:txBody>
      </p:sp>
      <p:sp>
        <p:nvSpPr>
          <p:cNvPr id="21" name="圆角矩形 20"/>
          <p:cNvSpPr/>
          <p:nvPr/>
        </p:nvSpPr>
        <p:spPr>
          <a:xfrm>
            <a:off x="914400" y="388620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野生</a:t>
            </a:r>
            <a:endParaRPr lang="zh-CN" altLang="en-US" sz="1200" dirty="0"/>
          </a:p>
        </p:txBody>
      </p:sp>
      <p:sp>
        <p:nvSpPr>
          <p:cNvPr id="22" name="圆角矩形 21"/>
          <p:cNvSpPr/>
          <p:nvPr/>
        </p:nvSpPr>
        <p:spPr>
          <a:xfrm>
            <a:off x="2819400" y="302895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拣选</a:t>
            </a:r>
            <a:endParaRPr lang="zh-CN" altLang="en-US" sz="1200" dirty="0"/>
          </a:p>
        </p:txBody>
      </p:sp>
      <p:sp>
        <p:nvSpPr>
          <p:cNvPr id="23" name="圆角矩形 22"/>
          <p:cNvSpPr/>
          <p:nvPr/>
        </p:nvSpPr>
        <p:spPr>
          <a:xfrm>
            <a:off x="1828800" y="3028950"/>
            <a:ext cx="457200" cy="11430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CN" altLang="en-US" sz="1200" dirty="0"/>
              <a:t>药品</a:t>
            </a:r>
            <a:endParaRPr lang="en-US" altLang="zh-CN" sz="1200" dirty="0"/>
          </a:p>
          <a:p>
            <a:pPr algn="ctr">
              <a:defRPr/>
            </a:pPr>
            <a:r>
              <a:rPr lang="zh-CN" altLang="en-US" sz="1200" dirty="0"/>
              <a:t>肥料</a:t>
            </a:r>
            <a:endParaRPr lang="en-US" altLang="zh-CN" sz="1200" dirty="0"/>
          </a:p>
          <a:p>
            <a:pPr algn="ctr">
              <a:defRPr/>
            </a:pPr>
            <a:r>
              <a:rPr lang="zh-CN" altLang="en-US" sz="1200" dirty="0"/>
              <a:t>器械</a:t>
            </a:r>
            <a:endParaRPr lang="zh-CN" altLang="en-US" sz="1200" dirty="0"/>
          </a:p>
        </p:txBody>
      </p:sp>
      <p:sp>
        <p:nvSpPr>
          <p:cNvPr id="24" name="圆角矩形 23"/>
          <p:cNvSpPr/>
          <p:nvPr/>
        </p:nvSpPr>
        <p:spPr>
          <a:xfrm>
            <a:off x="2819400" y="331470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破碎</a:t>
            </a:r>
            <a:endParaRPr lang="zh-CN" altLang="en-US" sz="1200" dirty="0"/>
          </a:p>
        </p:txBody>
      </p:sp>
      <p:sp>
        <p:nvSpPr>
          <p:cNvPr id="25" name="圆角矩形 24"/>
          <p:cNvSpPr/>
          <p:nvPr/>
        </p:nvSpPr>
        <p:spPr>
          <a:xfrm>
            <a:off x="2819400" y="360045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去杂</a:t>
            </a:r>
            <a:endParaRPr lang="zh-CN" altLang="en-US" sz="1200" dirty="0"/>
          </a:p>
        </p:txBody>
      </p:sp>
      <p:sp>
        <p:nvSpPr>
          <p:cNvPr id="26" name="圆角矩形 25"/>
          <p:cNvSpPr/>
          <p:nvPr/>
        </p:nvSpPr>
        <p:spPr>
          <a:xfrm>
            <a:off x="3733800" y="3028950"/>
            <a:ext cx="457200" cy="11430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CN" altLang="en-US" sz="1200" dirty="0"/>
              <a:t>设备辅料包材</a:t>
            </a:r>
            <a:endParaRPr lang="zh-CN" altLang="en-US" sz="1200" dirty="0"/>
          </a:p>
        </p:txBody>
      </p:sp>
      <p:sp>
        <p:nvSpPr>
          <p:cNvPr id="27" name="圆角矩形 26"/>
          <p:cNvSpPr/>
          <p:nvPr/>
        </p:nvSpPr>
        <p:spPr>
          <a:xfrm>
            <a:off x="4751388" y="302895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蒸煮</a:t>
            </a:r>
            <a:endParaRPr lang="zh-CN" altLang="en-US" sz="1200" dirty="0"/>
          </a:p>
        </p:txBody>
      </p:sp>
      <p:sp>
        <p:nvSpPr>
          <p:cNvPr id="28" name="圆角矩形 27"/>
          <p:cNvSpPr/>
          <p:nvPr/>
        </p:nvSpPr>
        <p:spPr>
          <a:xfrm>
            <a:off x="4751388" y="331470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油炸</a:t>
            </a:r>
            <a:endParaRPr lang="zh-CN" altLang="en-US" sz="1200" dirty="0"/>
          </a:p>
        </p:txBody>
      </p:sp>
      <p:sp>
        <p:nvSpPr>
          <p:cNvPr id="29" name="圆角矩形 28"/>
          <p:cNvSpPr/>
          <p:nvPr/>
        </p:nvSpPr>
        <p:spPr>
          <a:xfrm>
            <a:off x="4751388" y="360045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榨汁</a:t>
            </a:r>
            <a:endParaRPr lang="zh-CN" altLang="en-US" sz="1200" dirty="0"/>
          </a:p>
        </p:txBody>
      </p:sp>
      <p:sp>
        <p:nvSpPr>
          <p:cNvPr id="30" name="圆角矩形 29"/>
          <p:cNvSpPr/>
          <p:nvPr/>
        </p:nvSpPr>
        <p:spPr>
          <a:xfrm>
            <a:off x="5665788" y="3028950"/>
            <a:ext cx="457200" cy="11430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CN" altLang="en-US" sz="1200" dirty="0"/>
              <a:t>设备辅料包材</a:t>
            </a:r>
            <a:endParaRPr lang="zh-CN" altLang="en-US" sz="1200" dirty="0"/>
          </a:p>
        </p:txBody>
      </p:sp>
      <p:sp>
        <p:nvSpPr>
          <p:cNvPr id="31" name="圆角矩形 30"/>
          <p:cNvSpPr/>
          <p:nvPr/>
        </p:nvSpPr>
        <p:spPr>
          <a:xfrm>
            <a:off x="2819400" y="388620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上光</a:t>
            </a:r>
            <a:endParaRPr lang="zh-CN" altLang="en-US" sz="1200" dirty="0"/>
          </a:p>
        </p:txBody>
      </p:sp>
      <p:sp>
        <p:nvSpPr>
          <p:cNvPr id="32" name="圆角矩形 31"/>
          <p:cNvSpPr/>
          <p:nvPr/>
        </p:nvSpPr>
        <p:spPr>
          <a:xfrm>
            <a:off x="4751388" y="388620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提取</a:t>
            </a:r>
            <a:endParaRPr lang="zh-CN" altLang="en-US" sz="1200" dirty="0"/>
          </a:p>
        </p:txBody>
      </p:sp>
      <p:sp>
        <p:nvSpPr>
          <p:cNvPr id="33" name="圆角矩形 32"/>
          <p:cNvSpPr/>
          <p:nvPr/>
        </p:nvSpPr>
        <p:spPr>
          <a:xfrm>
            <a:off x="6705600" y="302895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运输</a:t>
            </a:r>
            <a:endParaRPr lang="zh-CN" altLang="en-US" sz="1200" dirty="0"/>
          </a:p>
        </p:txBody>
      </p:sp>
      <p:sp>
        <p:nvSpPr>
          <p:cNvPr id="34" name="圆角矩形 33"/>
          <p:cNvSpPr/>
          <p:nvPr/>
        </p:nvSpPr>
        <p:spPr>
          <a:xfrm>
            <a:off x="6705600" y="331470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仓储</a:t>
            </a:r>
            <a:endParaRPr lang="zh-CN" altLang="en-US" sz="1200" dirty="0"/>
          </a:p>
        </p:txBody>
      </p:sp>
      <p:sp>
        <p:nvSpPr>
          <p:cNvPr id="35" name="圆角矩形 34"/>
          <p:cNvSpPr/>
          <p:nvPr/>
        </p:nvSpPr>
        <p:spPr>
          <a:xfrm>
            <a:off x="6705600" y="360045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再加工</a:t>
            </a:r>
            <a:endParaRPr lang="zh-CN" altLang="en-US" sz="1200" dirty="0"/>
          </a:p>
        </p:txBody>
      </p:sp>
      <p:sp>
        <p:nvSpPr>
          <p:cNvPr id="36" name="圆角矩形 35"/>
          <p:cNvSpPr/>
          <p:nvPr/>
        </p:nvSpPr>
        <p:spPr>
          <a:xfrm>
            <a:off x="7620000" y="3028950"/>
            <a:ext cx="457200" cy="11430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CN" altLang="en-US" sz="1200" dirty="0"/>
              <a:t>设备辅料包材</a:t>
            </a:r>
            <a:endParaRPr lang="zh-CN" altLang="en-US" sz="1200" dirty="0"/>
          </a:p>
        </p:txBody>
      </p:sp>
      <p:sp>
        <p:nvSpPr>
          <p:cNvPr id="37" name="圆角矩形 36"/>
          <p:cNvSpPr/>
          <p:nvPr/>
        </p:nvSpPr>
        <p:spPr>
          <a:xfrm>
            <a:off x="6705600" y="3886200"/>
            <a:ext cx="914400"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z="1200" dirty="0"/>
              <a:t>零售</a:t>
            </a:r>
            <a:endParaRPr lang="zh-CN" altLang="en-US" sz="1200" dirty="0"/>
          </a:p>
        </p:txBody>
      </p:sp>
      <p:cxnSp>
        <p:nvCxnSpPr>
          <p:cNvPr id="39" name="直接箭头连接符 38"/>
          <p:cNvCxnSpPr>
            <a:stCxn id="23" idx="3"/>
          </p:cNvCxnSpPr>
          <p:nvPr/>
        </p:nvCxnSpPr>
        <p:spPr>
          <a:xfrm>
            <a:off x="2286000" y="3600450"/>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4191000" y="3600450"/>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6137275" y="3600450"/>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肘形连接符 42"/>
          <p:cNvCxnSpPr>
            <a:stCxn id="26" idx="2"/>
            <a:endCxn id="37" idx="2"/>
          </p:cNvCxnSpPr>
          <p:nvPr/>
        </p:nvCxnSpPr>
        <p:spPr>
          <a:xfrm rot="16200000" flipH="1">
            <a:off x="5564187" y="2571750"/>
            <a:ext cx="9525" cy="3200400"/>
          </a:xfrm>
          <a:prstGeom prst="bentConnector3">
            <a:avLst>
              <a:gd name="adj1" fmla="val 180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肘形连接符 44"/>
          <p:cNvCxnSpPr>
            <a:stCxn id="23" idx="0"/>
            <a:endCxn id="33" idx="0"/>
          </p:cNvCxnSpPr>
          <p:nvPr/>
        </p:nvCxnSpPr>
        <p:spPr>
          <a:xfrm rot="5400000" flipH="1" flipV="1">
            <a:off x="4611688" y="476250"/>
            <a:ext cx="9525" cy="5105400"/>
          </a:xfrm>
          <a:prstGeom prst="bentConnector3">
            <a:avLst>
              <a:gd name="adj1" fmla="val 1800000"/>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右箭头 45"/>
          <p:cNvSpPr/>
          <p:nvPr/>
        </p:nvSpPr>
        <p:spPr>
          <a:xfrm>
            <a:off x="990600" y="4400550"/>
            <a:ext cx="1447800" cy="457200"/>
          </a:xfrm>
          <a:prstGeom prst="rightArrow">
            <a:avLst/>
          </a:prstGeom>
          <a:ln w="6350"/>
        </p:spPr>
        <p:style>
          <a:lnRef idx="2">
            <a:schemeClr val="accent1"/>
          </a:lnRef>
          <a:fillRef idx="1">
            <a:schemeClr val="lt1"/>
          </a:fillRef>
          <a:effectRef idx="0">
            <a:schemeClr val="accent1"/>
          </a:effectRef>
          <a:fontRef idx="minor">
            <a:schemeClr val="dk1"/>
          </a:fontRef>
        </p:style>
        <p:txBody>
          <a:bodyPr anchor="ctr"/>
          <a:lstStyle/>
          <a:p>
            <a:pPr algn="ctr">
              <a:defRPr/>
            </a:pPr>
            <a:r>
              <a:rPr lang="zh-CN" altLang="en-US" sz="1400" dirty="0"/>
              <a:t>材料阶段</a:t>
            </a:r>
            <a:endParaRPr lang="zh-CN" altLang="en-US" sz="1400" dirty="0"/>
          </a:p>
        </p:txBody>
      </p:sp>
      <p:sp>
        <p:nvSpPr>
          <p:cNvPr id="47" name="右箭头 46"/>
          <p:cNvSpPr/>
          <p:nvPr/>
        </p:nvSpPr>
        <p:spPr>
          <a:xfrm>
            <a:off x="2819400" y="4400550"/>
            <a:ext cx="1447800" cy="457200"/>
          </a:xfrm>
          <a:prstGeom prst="rightArrow">
            <a:avLst/>
          </a:prstGeom>
          <a:ln w="6350"/>
        </p:spPr>
        <p:style>
          <a:lnRef idx="2">
            <a:schemeClr val="accent1"/>
          </a:lnRef>
          <a:fillRef idx="1">
            <a:schemeClr val="lt1"/>
          </a:fillRef>
          <a:effectRef idx="0">
            <a:schemeClr val="accent1"/>
          </a:effectRef>
          <a:fontRef idx="minor">
            <a:schemeClr val="dk1"/>
          </a:fontRef>
        </p:style>
        <p:txBody>
          <a:bodyPr anchor="ctr"/>
          <a:lstStyle/>
          <a:p>
            <a:pPr algn="ctr">
              <a:defRPr/>
            </a:pPr>
            <a:r>
              <a:rPr lang="zh-CN" altLang="en-US" sz="1400" dirty="0"/>
              <a:t>初加工</a:t>
            </a:r>
            <a:endParaRPr lang="zh-CN" altLang="en-US" sz="1400" dirty="0"/>
          </a:p>
        </p:txBody>
      </p:sp>
      <p:sp>
        <p:nvSpPr>
          <p:cNvPr id="48" name="右箭头 47"/>
          <p:cNvSpPr/>
          <p:nvPr/>
        </p:nvSpPr>
        <p:spPr>
          <a:xfrm>
            <a:off x="4800600" y="4400550"/>
            <a:ext cx="1447800" cy="457200"/>
          </a:xfrm>
          <a:prstGeom prst="rightArrow">
            <a:avLst/>
          </a:prstGeom>
          <a:ln w="6350"/>
        </p:spPr>
        <p:style>
          <a:lnRef idx="2">
            <a:schemeClr val="accent1"/>
          </a:lnRef>
          <a:fillRef idx="1">
            <a:schemeClr val="lt1"/>
          </a:fillRef>
          <a:effectRef idx="0">
            <a:schemeClr val="accent1"/>
          </a:effectRef>
          <a:fontRef idx="minor">
            <a:schemeClr val="dk1"/>
          </a:fontRef>
        </p:style>
        <p:txBody>
          <a:bodyPr anchor="ctr"/>
          <a:lstStyle/>
          <a:p>
            <a:pPr algn="ctr">
              <a:defRPr/>
            </a:pPr>
            <a:r>
              <a:rPr lang="zh-CN" altLang="en-US" sz="1400" dirty="0"/>
              <a:t>深加工</a:t>
            </a:r>
            <a:endParaRPr lang="zh-CN" altLang="en-US" sz="1400" dirty="0"/>
          </a:p>
        </p:txBody>
      </p:sp>
      <p:sp>
        <p:nvSpPr>
          <p:cNvPr id="49" name="右箭头 48"/>
          <p:cNvSpPr/>
          <p:nvPr/>
        </p:nvSpPr>
        <p:spPr>
          <a:xfrm>
            <a:off x="6705600" y="4400550"/>
            <a:ext cx="1447800" cy="457200"/>
          </a:xfrm>
          <a:prstGeom prst="rightArrow">
            <a:avLst/>
          </a:prstGeom>
          <a:ln w="6350"/>
        </p:spPr>
        <p:style>
          <a:lnRef idx="2">
            <a:schemeClr val="accent1"/>
          </a:lnRef>
          <a:fillRef idx="1">
            <a:schemeClr val="lt1"/>
          </a:fillRef>
          <a:effectRef idx="0">
            <a:schemeClr val="accent1"/>
          </a:effectRef>
          <a:fontRef idx="minor">
            <a:schemeClr val="dk1"/>
          </a:fontRef>
        </p:style>
        <p:txBody>
          <a:bodyPr anchor="ctr"/>
          <a:lstStyle/>
          <a:p>
            <a:pPr algn="ctr">
              <a:defRPr/>
            </a:pPr>
            <a:r>
              <a:rPr lang="zh-CN" altLang="en-US" sz="1400" dirty="0"/>
              <a:t>客户服务</a:t>
            </a:r>
            <a:endParaRPr lang="zh-CN" altLang="en-US" sz="14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lnSpcReduction="10000"/>
          </a:bodyPr>
          <a:lstStyle/>
          <a:p>
            <a:r>
              <a:rPr lang="zh-CN" altLang="en-US" b="0" dirty="0">
                <a:latin typeface="+mn-ea"/>
                <a:cs typeface="微软雅黑" panose="020B0503020204020204" pitchFamily="34" charset="-122"/>
              </a:rPr>
              <a:t>税控发票智能采集记账</a:t>
            </a:r>
            <a:endParaRPr lang="zh-CN" altLang="en-US" dirty="0"/>
          </a:p>
        </p:txBody>
      </p:sp>
      <p:sp>
        <p:nvSpPr>
          <p:cNvPr id="56" name="AutoShape 10"/>
          <p:cNvSpPr>
            <a:spLocks noChangeArrowheads="1"/>
          </p:cNvSpPr>
          <p:nvPr/>
        </p:nvSpPr>
        <p:spPr bwMode="auto">
          <a:xfrm rot="-5400000">
            <a:off x="3961924" y="-703752"/>
            <a:ext cx="1258730" cy="6908007"/>
          </a:xfrm>
          <a:prstGeom prst="downArrow">
            <a:avLst>
              <a:gd name="adj1" fmla="val 49074"/>
              <a:gd name="adj2" fmla="val 44819"/>
            </a:avLst>
          </a:prstGeom>
          <a:solidFill>
            <a:srgbClr val="00B0F0"/>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mn-ea"/>
              <a:ea typeface="+mn-ea"/>
              <a:sym typeface="微软雅黑" panose="020B0503020204020204" pitchFamily="34" charset="-122"/>
            </a:endParaRPr>
          </a:p>
        </p:txBody>
      </p:sp>
      <p:grpSp>
        <p:nvGrpSpPr>
          <p:cNvPr id="57" name="组合 41"/>
          <p:cNvGrpSpPr/>
          <p:nvPr/>
        </p:nvGrpSpPr>
        <p:grpSpPr bwMode="auto">
          <a:xfrm>
            <a:off x="2781417" y="2089455"/>
            <a:ext cx="1531620" cy="1385888"/>
            <a:chOff x="-7678" y="0"/>
            <a:chExt cx="1935848" cy="1751017"/>
          </a:xfrm>
        </p:grpSpPr>
        <p:grpSp>
          <p:nvGrpSpPr>
            <p:cNvPr id="58" name="Group 6"/>
            <p:cNvGrpSpPr/>
            <p:nvPr/>
          </p:nvGrpSpPr>
          <p:grpSpPr bwMode="auto">
            <a:xfrm>
              <a:off x="80986" y="0"/>
              <a:ext cx="1753450" cy="1751017"/>
              <a:chOff x="0" y="0"/>
              <a:chExt cx="1801" cy="1801"/>
            </a:xfrm>
          </p:grpSpPr>
          <p:sp>
            <p:nvSpPr>
              <p:cNvPr id="60"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200">
                  <a:solidFill>
                    <a:srgbClr val="0070C0"/>
                  </a:solidFill>
                  <a:latin typeface="+mn-ea"/>
                  <a:ea typeface="+mn-ea"/>
                  <a:sym typeface="微软雅黑" panose="020B0503020204020204" pitchFamily="34" charset="-122"/>
                </a:endParaRPr>
              </a:p>
            </p:txBody>
          </p:sp>
          <p:sp>
            <p:nvSpPr>
              <p:cNvPr id="61" name="Oval 8"/>
              <p:cNvSpPr>
                <a:spLocks noChangeArrowheads="1"/>
              </p:cNvSpPr>
              <p:nvPr/>
            </p:nvSpPr>
            <p:spPr bwMode="auto">
              <a:xfrm>
                <a:off x="122" y="122"/>
                <a:ext cx="1556" cy="1556"/>
              </a:xfrm>
              <a:prstGeom prst="ellipse">
                <a:avLst/>
              </a:prstGeom>
              <a:solidFill>
                <a:srgbClr val="BFBFBF"/>
              </a:solidFill>
              <a:ln w="38100">
                <a:solidFill>
                  <a:srgbClr val="FFFFFF"/>
                </a:solidFill>
                <a:beve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200">
                  <a:solidFill>
                    <a:srgbClr val="0070C0"/>
                  </a:solidFill>
                  <a:latin typeface="+mn-ea"/>
                  <a:ea typeface="+mn-ea"/>
                  <a:sym typeface="微软雅黑" panose="020B0503020204020204" pitchFamily="34" charset="-122"/>
                </a:endParaRPr>
              </a:p>
            </p:txBody>
          </p:sp>
        </p:grpSp>
        <p:sp>
          <p:nvSpPr>
            <p:cNvPr id="59" name="Text Box 9"/>
            <p:cNvSpPr>
              <a:spLocks noChangeArrowheads="1"/>
            </p:cNvSpPr>
            <p:nvPr/>
          </p:nvSpPr>
          <p:spPr bwMode="auto">
            <a:xfrm>
              <a:off x="-7678" y="1049631"/>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b="1" dirty="0">
                  <a:solidFill>
                    <a:srgbClr val="BF6000"/>
                  </a:solidFill>
                  <a:latin typeface="+mn-ea"/>
                  <a:ea typeface="+mn-ea"/>
                </a:rPr>
                <a:t>批量采集</a:t>
              </a:r>
              <a:endParaRPr lang="zh-CN" altLang="en-US" sz="1200" b="1" dirty="0">
                <a:solidFill>
                  <a:srgbClr val="BF6000"/>
                </a:solidFill>
                <a:latin typeface="+mn-ea"/>
                <a:ea typeface="+mn-ea"/>
              </a:endParaRPr>
            </a:p>
          </p:txBody>
        </p:sp>
      </p:grpSp>
      <p:grpSp>
        <p:nvGrpSpPr>
          <p:cNvPr id="62" name="组合 46"/>
          <p:cNvGrpSpPr/>
          <p:nvPr/>
        </p:nvGrpSpPr>
        <p:grpSpPr bwMode="auto">
          <a:xfrm>
            <a:off x="4319112" y="2089455"/>
            <a:ext cx="1531620" cy="1385888"/>
            <a:chOff x="0" y="0"/>
            <a:chExt cx="1935848" cy="1751017"/>
          </a:xfrm>
        </p:grpSpPr>
        <p:grpSp>
          <p:nvGrpSpPr>
            <p:cNvPr id="77" name="Group 6"/>
            <p:cNvGrpSpPr/>
            <p:nvPr/>
          </p:nvGrpSpPr>
          <p:grpSpPr bwMode="auto">
            <a:xfrm>
              <a:off x="80986" y="0"/>
              <a:ext cx="1753450" cy="1751017"/>
              <a:chOff x="0" y="0"/>
              <a:chExt cx="1801" cy="1801"/>
            </a:xfrm>
          </p:grpSpPr>
          <p:sp>
            <p:nvSpPr>
              <p:cNvPr id="79"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200">
                  <a:solidFill>
                    <a:srgbClr val="0070C0"/>
                  </a:solidFill>
                  <a:latin typeface="+mn-ea"/>
                  <a:ea typeface="+mn-ea"/>
                  <a:sym typeface="微软雅黑" panose="020B0503020204020204" pitchFamily="34" charset="-122"/>
                </a:endParaRPr>
              </a:p>
            </p:txBody>
          </p:sp>
          <p:sp>
            <p:nvSpPr>
              <p:cNvPr id="80" name="Oval 8"/>
              <p:cNvSpPr>
                <a:spLocks noChangeArrowheads="1"/>
              </p:cNvSpPr>
              <p:nvPr/>
            </p:nvSpPr>
            <p:spPr bwMode="auto">
              <a:xfrm>
                <a:off x="122" y="122"/>
                <a:ext cx="1556" cy="1556"/>
              </a:xfrm>
              <a:prstGeom prst="ellipse">
                <a:avLst/>
              </a:prstGeom>
              <a:solidFill>
                <a:srgbClr val="BFBFBF"/>
              </a:solidFill>
              <a:ln w="38100">
                <a:solidFill>
                  <a:srgbClr val="FFFFFF"/>
                </a:solidFill>
                <a:beve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200">
                  <a:solidFill>
                    <a:srgbClr val="0070C0"/>
                  </a:solidFill>
                  <a:latin typeface="+mn-ea"/>
                  <a:ea typeface="+mn-ea"/>
                  <a:sym typeface="微软雅黑" panose="020B0503020204020204" pitchFamily="34" charset="-122"/>
                </a:endParaRPr>
              </a:p>
            </p:txBody>
          </p:sp>
        </p:grpSp>
        <p:sp>
          <p:nvSpPr>
            <p:cNvPr id="78" name="Text Box 9"/>
            <p:cNvSpPr>
              <a:spLocks noChangeArrowheads="1"/>
            </p:cNvSpPr>
            <p:nvPr/>
          </p:nvSpPr>
          <p:spPr bwMode="auto">
            <a:xfrm>
              <a:off x="0" y="1053991"/>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b="1" dirty="0">
                  <a:solidFill>
                    <a:srgbClr val="BF6000"/>
                  </a:solidFill>
                  <a:latin typeface="+mn-ea"/>
                  <a:ea typeface="+mn-ea"/>
                </a:rPr>
                <a:t>智能校验</a:t>
              </a:r>
              <a:endParaRPr lang="zh-CN" altLang="en-US" sz="1200" b="1" dirty="0">
                <a:solidFill>
                  <a:srgbClr val="BF6000"/>
                </a:solidFill>
                <a:latin typeface="+mn-ea"/>
                <a:ea typeface="+mn-ea"/>
              </a:endParaRPr>
            </a:p>
          </p:txBody>
        </p:sp>
      </p:grpSp>
      <p:grpSp>
        <p:nvGrpSpPr>
          <p:cNvPr id="81" name="组合 51"/>
          <p:cNvGrpSpPr/>
          <p:nvPr/>
        </p:nvGrpSpPr>
        <p:grpSpPr bwMode="auto">
          <a:xfrm>
            <a:off x="5866448" y="2089455"/>
            <a:ext cx="1531620" cy="1385888"/>
            <a:chOff x="0" y="0"/>
            <a:chExt cx="1935848" cy="1751017"/>
          </a:xfrm>
        </p:grpSpPr>
        <p:grpSp>
          <p:nvGrpSpPr>
            <p:cNvPr id="82" name="Group 6"/>
            <p:cNvGrpSpPr/>
            <p:nvPr/>
          </p:nvGrpSpPr>
          <p:grpSpPr bwMode="auto">
            <a:xfrm>
              <a:off x="80986" y="0"/>
              <a:ext cx="1753450" cy="1751017"/>
              <a:chOff x="0" y="0"/>
              <a:chExt cx="1801" cy="1801"/>
            </a:xfrm>
          </p:grpSpPr>
          <p:sp>
            <p:nvSpPr>
              <p:cNvPr id="84"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200">
                  <a:solidFill>
                    <a:srgbClr val="0070C0"/>
                  </a:solidFill>
                  <a:latin typeface="+mn-ea"/>
                  <a:ea typeface="+mn-ea"/>
                  <a:sym typeface="微软雅黑" panose="020B0503020204020204" pitchFamily="34" charset="-122"/>
                </a:endParaRPr>
              </a:p>
            </p:txBody>
          </p:sp>
          <p:sp>
            <p:nvSpPr>
              <p:cNvPr id="85" name="Oval 8"/>
              <p:cNvSpPr>
                <a:spLocks noChangeArrowheads="1"/>
              </p:cNvSpPr>
              <p:nvPr/>
            </p:nvSpPr>
            <p:spPr bwMode="auto">
              <a:xfrm>
                <a:off x="122" y="122"/>
                <a:ext cx="1556" cy="1556"/>
              </a:xfrm>
              <a:prstGeom prst="ellipse">
                <a:avLst/>
              </a:prstGeom>
              <a:solidFill>
                <a:srgbClr val="BFBFBF"/>
              </a:solidFill>
              <a:ln w="38100">
                <a:solidFill>
                  <a:srgbClr val="FFFFFF"/>
                </a:solidFill>
                <a:beve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200">
                  <a:solidFill>
                    <a:srgbClr val="0070C0"/>
                  </a:solidFill>
                  <a:latin typeface="+mn-ea"/>
                  <a:ea typeface="+mn-ea"/>
                  <a:sym typeface="微软雅黑" panose="020B0503020204020204" pitchFamily="34" charset="-122"/>
                </a:endParaRPr>
              </a:p>
            </p:txBody>
          </p:sp>
        </p:grpSp>
        <p:sp>
          <p:nvSpPr>
            <p:cNvPr id="83" name="Text Box 9"/>
            <p:cNvSpPr>
              <a:spLocks noChangeArrowheads="1"/>
            </p:cNvSpPr>
            <p:nvPr/>
          </p:nvSpPr>
          <p:spPr bwMode="auto">
            <a:xfrm>
              <a:off x="0" y="1079476"/>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b="1" dirty="0">
                  <a:solidFill>
                    <a:srgbClr val="BF6000"/>
                  </a:solidFill>
                  <a:latin typeface="+mn-ea"/>
                  <a:ea typeface="+mn-ea"/>
                  <a:sym typeface="微软雅黑" panose="020B0503020204020204" pitchFamily="34" charset="-122"/>
                </a:rPr>
                <a:t>智能凭证</a:t>
              </a:r>
              <a:endParaRPr lang="zh-CN" altLang="en-US" sz="1200" b="1" dirty="0">
                <a:solidFill>
                  <a:srgbClr val="BF6000"/>
                </a:solidFill>
                <a:latin typeface="+mn-ea"/>
                <a:ea typeface="+mn-ea"/>
              </a:endParaRPr>
            </a:p>
          </p:txBody>
        </p:sp>
      </p:grpSp>
      <p:grpSp>
        <p:nvGrpSpPr>
          <p:cNvPr id="86" name="组合 40"/>
          <p:cNvGrpSpPr/>
          <p:nvPr/>
        </p:nvGrpSpPr>
        <p:grpSpPr bwMode="auto">
          <a:xfrm>
            <a:off x="1304232" y="2089455"/>
            <a:ext cx="1531620" cy="1385888"/>
            <a:chOff x="17783" y="0"/>
            <a:chExt cx="1935848" cy="1751017"/>
          </a:xfrm>
        </p:grpSpPr>
        <p:grpSp>
          <p:nvGrpSpPr>
            <p:cNvPr id="87" name="Group 6"/>
            <p:cNvGrpSpPr/>
            <p:nvPr/>
          </p:nvGrpSpPr>
          <p:grpSpPr bwMode="auto">
            <a:xfrm>
              <a:off x="80986" y="0"/>
              <a:ext cx="1753450" cy="1751017"/>
              <a:chOff x="0" y="0"/>
              <a:chExt cx="1801" cy="1801"/>
            </a:xfrm>
          </p:grpSpPr>
          <p:sp>
            <p:nvSpPr>
              <p:cNvPr id="89"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200">
                  <a:solidFill>
                    <a:srgbClr val="000000"/>
                  </a:solidFill>
                  <a:latin typeface="+mn-ea"/>
                  <a:ea typeface="+mn-ea"/>
                  <a:sym typeface="微软雅黑" panose="020B0503020204020204" pitchFamily="34" charset="-122"/>
                </a:endParaRPr>
              </a:p>
            </p:txBody>
          </p:sp>
          <p:sp>
            <p:nvSpPr>
              <p:cNvPr id="90" name="Oval 8"/>
              <p:cNvSpPr>
                <a:spLocks noChangeArrowheads="1"/>
              </p:cNvSpPr>
              <p:nvPr/>
            </p:nvSpPr>
            <p:spPr bwMode="auto">
              <a:xfrm>
                <a:off x="123" y="122"/>
                <a:ext cx="1556" cy="1556"/>
              </a:xfrm>
              <a:prstGeom prst="ellipse">
                <a:avLst/>
              </a:prstGeom>
              <a:solidFill>
                <a:srgbClr val="BFBFBF"/>
              </a:solidFill>
              <a:ln w="38100">
                <a:solidFill>
                  <a:srgbClr val="FFFFFF"/>
                </a:solidFill>
                <a:beve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200">
                  <a:solidFill>
                    <a:srgbClr val="000000"/>
                  </a:solidFill>
                  <a:latin typeface="+mn-ea"/>
                  <a:ea typeface="+mn-ea"/>
                  <a:sym typeface="微软雅黑" panose="020B0503020204020204" pitchFamily="34" charset="-122"/>
                </a:endParaRPr>
              </a:p>
            </p:txBody>
          </p:sp>
        </p:grpSp>
        <p:sp>
          <p:nvSpPr>
            <p:cNvPr id="88" name="Text Box 9"/>
            <p:cNvSpPr>
              <a:spLocks noChangeArrowheads="1"/>
            </p:cNvSpPr>
            <p:nvPr/>
          </p:nvSpPr>
          <p:spPr bwMode="auto">
            <a:xfrm>
              <a:off x="17783" y="1024129"/>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b="1" dirty="0">
                  <a:solidFill>
                    <a:srgbClr val="BF6000"/>
                  </a:solidFill>
                  <a:latin typeface="+mn-ea"/>
                  <a:ea typeface="+mn-ea"/>
                  <a:sym typeface="微软雅黑" panose="020B0503020204020204" pitchFamily="34" charset="-122"/>
                </a:rPr>
                <a:t>税控机</a:t>
              </a:r>
              <a:endParaRPr lang="zh-CN" altLang="en-US" sz="1200" b="1" dirty="0">
                <a:solidFill>
                  <a:srgbClr val="BF6000"/>
                </a:solidFill>
                <a:latin typeface="+mn-ea"/>
                <a:ea typeface="+mn-ea"/>
                <a:sym typeface="微软雅黑" panose="020B0503020204020204" pitchFamily="34" charset="-122"/>
              </a:endParaRPr>
            </a:p>
          </p:txBody>
        </p:sp>
      </p:grpSp>
      <p:sp>
        <p:nvSpPr>
          <p:cNvPr id="91" name="矩形标注 44"/>
          <p:cNvSpPr>
            <a:spLocks noChangeArrowheads="1"/>
          </p:cNvSpPr>
          <p:nvPr/>
        </p:nvSpPr>
        <p:spPr bwMode="auto">
          <a:xfrm>
            <a:off x="3086100" y="3723944"/>
            <a:ext cx="1330167" cy="41435"/>
          </a:xfrm>
          <a:prstGeom prst="wedgeRectCallout">
            <a:avLst>
              <a:gd name="adj1" fmla="val -17528"/>
              <a:gd name="adj2" fmla="val -509463"/>
            </a:avLst>
          </a:prstGeom>
          <a:solidFill>
            <a:srgbClr val="0070C0"/>
          </a:solidFill>
          <a:ln>
            <a:noFill/>
          </a:ln>
          <a:extLst>
            <a:ext uri="{91240B29-F687-4F45-9708-019B960494DF}">
              <a14:hiddenLine xmlns:a14="http://schemas.microsoft.com/office/drawing/2010/main" w="25400">
                <a:solidFill>
                  <a:srgbClr val="395E8A"/>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620">
              <a:solidFill>
                <a:srgbClr val="C00000"/>
              </a:solidFill>
              <a:latin typeface="+mn-ea"/>
              <a:ea typeface="+mn-ea"/>
              <a:sym typeface="宋体" panose="02010600030101010101" pitchFamily="2" charset="-122"/>
            </a:endParaRPr>
          </a:p>
        </p:txBody>
      </p:sp>
      <p:sp>
        <p:nvSpPr>
          <p:cNvPr id="92" name="矩形标注 45"/>
          <p:cNvSpPr>
            <a:spLocks noChangeArrowheads="1"/>
          </p:cNvSpPr>
          <p:nvPr/>
        </p:nvSpPr>
        <p:spPr bwMode="auto">
          <a:xfrm>
            <a:off x="1564482" y="1776559"/>
            <a:ext cx="1425893" cy="58578"/>
          </a:xfrm>
          <a:prstGeom prst="wedgeRectCallout">
            <a:avLst>
              <a:gd name="adj1" fmla="val -23398"/>
              <a:gd name="adj2" fmla="val 403287"/>
            </a:avLst>
          </a:prstGeom>
          <a:solidFill>
            <a:srgbClr val="0070C0"/>
          </a:solidFill>
          <a:ln>
            <a:noFill/>
          </a:ln>
          <a:extLst>
            <a:ext uri="{91240B29-F687-4F45-9708-019B960494DF}">
              <a14:hiddenLine xmlns:a14="http://schemas.microsoft.com/office/drawing/2010/main" w="25400">
                <a:solidFill>
                  <a:srgbClr val="395E8A"/>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620">
              <a:solidFill>
                <a:srgbClr val="C00000"/>
              </a:solidFill>
              <a:latin typeface="+mn-ea"/>
              <a:ea typeface="+mn-ea"/>
              <a:sym typeface="宋体" panose="02010600030101010101" pitchFamily="2" charset="-122"/>
            </a:endParaRPr>
          </a:p>
        </p:txBody>
      </p:sp>
      <p:sp>
        <p:nvSpPr>
          <p:cNvPr id="93" name="Rectangle 28"/>
          <p:cNvSpPr>
            <a:spLocks noChangeArrowheads="1"/>
          </p:cNvSpPr>
          <p:nvPr/>
        </p:nvSpPr>
        <p:spPr bwMode="auto">
          <a:xfrm>
            <a:off x="2973705" y="3758235"/>
            <a:ext cx="14082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dirty="0">
                <a:solidFill>
                  <a:prstClr val="black"/>
                </a:solidFill>
                <a:latin typeface="+mn-ea"/>
                <a:ea typeface="+mn-ea"/>
              </a:rPr>
              <a:t>Excel</a:t>
            </a:r>
            <a:r>
              <a:rPr lang="zh-CN" altLang="en-US" sz="900" dirty="0">
                <a:solidFill>
                  <a:prstClr val="black"/>
                </a:solidFill>
                <a:latin typeface="+mn-ea"/>
                <a:ea typeface="+mn-ea"/>
              </a:rPr>
              <a:t>批量导入</a:t>
            </a:r>
            <a:endParaRPr lang="en-US" altLang="zh-CN" sz="900" dirty="0">
              <a:solidFill>
                <a:prstClr val="black"/>
              </a:solidFill>
              <a:latin typeface="+mn-ea"/>
              <a:ea typeface="+mn-ea"/>
            </a:endParaRPr>
          </a:p>
        </p:txBody>
      </p:sp>
      <p:sp>
        <p:nvSpPr>
          <p:cNvPr id="94" name="Rectangle 28"/>
          <p:cNvSpPr>
            <a:spLocks noChangeArrowheads="1"/>
          </p:cNvSpPr>
          <p:nvPr/>
        </p:nvSpPr>
        <p:spPr bwMode="auto">
          <a:xfrm>
            <a:off x="1489283" y="1432611"/>
            <a:ext cx="2316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dirty="0">
                <a:solidFill>
                  <a:prstClr val="black"/>
                </a:solidFill>
                <a:latin typeface="+mn-ea"/>
                <a:ea typeface="+mn-ea"/>
              </a:rPr>
              <a:t>税控系统开票</a:t>
            </a:r>
            <a:endParaRPr lang="en-US" altLang="zh-CN" sz="900" dirty="0">
              <a:solidFill>
                <a:prstClr val="black"/>
              </a:solidFill>
              <a:latin typeface="+mn-ea"/>
              <a:ea typeface="+mn-ea"/>
            </a:endParaRPr>
          </a:p>
          <a:p>
            <a:pPr eaLnBrk="1" hangingPunct="1"/>
            <a:r>
              <a:rPr lang="zh-CN" altLang="en-US" sz="900" dirty="0">
                <a:solidFill>
                  <a:prstClr val="black"/>
                </a:solidFill>
                <a:latin typeface="+mn-ea"/>
                <a:ea typeface="+mn-ea"/>
              </a:rPr>
              <a:t>导出发票数据</a:t>
            </a:r>
            <a:r>
              <a:rPr lang="en-US" altLang="zh-CN" sz="900" dirty="0">
                <a:solidFill>
                  <a:prstClr val="black"/>
                </a:solidFill>
                <a:latin typeface="+mn-ea"/>
                <a:ea typeface="+mn-ea"/>
              </a:rPr>
              <a:t>excel</a:t>
            </a:r>
            <a:endParaRPr lang="zh-CN" altLang="en-US" sz="900" dirty="0">
              <a:solidFill>
                <a:prstClr val="black"/>
              </a:solidFill>
              <a:latin typeface="+mn-ea"/>
              <a:ea typeface="+mn-ea"/>
            </a:endParaRPr>
          </a:p>
        </p:txBody>
      </p:sp>
      <p:sp>
        <p:nvSpPr>
          <p:cNvPr id="95" name="矩形标注 48"/>
          <p:cNvSpPr>
            <a:spLocks noChangeArrowheads="1"/>
          </p:cNvSpPr>
          <p:nvPr/>
        </p:nvSpPr>
        <p:spPr bwMode="auto">
          <a:xfrm>
            <a:off x="4546283" y="1776559"/>
            <a:ext cx="1425893" cy="58578"/>
          </a:xfrm>
          <a:prstGeom prst="wedgeRectCallout">
            <a:avLst>
              <a:gd name="adj1" fmla="val -23398"/>
              <a:gd name="adj2" fmla="val 403287"/>
            </a:avLst>
          </a:prstGeom>
          <a:solidFill>
            <a:srgbClr val="0070C0"/>
          </a:solidFill>
          <a:ln>
            <a:noFill/>
          </a:ln>
          <a:extLst>
            <a:ext uri="{91240B29-F687-4F45-9708-019B960494DF}">
              <a14:hiddenLine xmlns:a14="http://schemas.microsoft.com/office/drawing/2010/main" w="25400">
                <a:solidFill>
                  <a:srgbClr val="395E8A"/>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620">
              <a:solidFill>
                <a:srgbClr val="C00000"/>
              </a:solidFill>
              <a:latin typeface="+mn-ea"/>
              <a:ea typeface="+mn-ea"/>
              <a:sym typeface="宋体" panose="02010600030101010101" pitchFamily="2" charset="-122"/>
            </a:endParaRPr>
          </a:p>
        </p:txBody>
      </p:sp>
      <p:sp>
        <p:nvSpPr>
          <p:cNvPr id="96" name="Rectangle 28"/>
          <p:cNvSpPr>
            <a:spLocks noChangeArrowheads="1"/>
          </p:cNvSpPr>
          <p:nvPr/>
        </p:nvSpPr>
        <p:spPr bwMode="auto">
          <a:xfrm>
            <a:off x="4477164" y="1419622"/>
            <a:ext cx="17772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dirty="0">
                <a:solidFill>
                  <a:prstClr val="black"/>
                </a:solidFill>
                <a:latin typeface="+mn-ea"/>
                <a:ea typeface="+mn-ea"/>
              </a:rPr>
              <a:t>智能校验</a:t>
            </a:r>
            <a:endParaRPr lang="en-US" altLang="zh-CN" sz="900" dirty="0">
              <a:solidFill>
                <a:prstClr val="black"/>
              </a:solidFill>
              <a:latin typeface="+mn-ea"/>
              <a:ea typeface="+mn-ea"/>
            </a:endParaRPr>
          </a:p>
          <a:p>
            <a:pPr eaLnBrk="1" hangingPunct="1"/>
            <a:r>
              <a:rPr lang="zh-CN" altLang="en-US" sz="900" dirty="0">
                <a:solidFill>
                  <a:prstClr val="black"/>
                </a:solidFill>
                <a:latin typeface="+mn-ea"/>
                <a:ea typeface="+mn-ea"/>
              </a:rPr>
              <a:t>智能分组</a:t>
            </a:r>
            <a:endParaRPr lang="zh-CN" altLang="en-US" sz="900" dirty="0">
              <a:solidFill>
                <a:prstClr val="black"/>
              </a:solidFill>
              <a:latin typeface="+mn-ea"/>
              <a:ea typeface="+mn-ea"/>
            </a:endParaRPr>
          </a:p>
        </p:txBody>
      </p:sp>
      <p:sp>
        <p:nvSpPr>
          <p:cNvPr id="97" name="矩形标注 50"/>
          <p:cNvSpPr>
            <a:spLocks noChangeArrowheads="1"/>
          </p:cNvSpPr>
          <p:nvPr/>
        </p:nvSpPr>
        <p:spPr bwMode="auto">
          <a:xfrm>
            <a:off x="6197918" y="3723944"/>
            <a:ext cx="1328738" cy="41435"/>
          </a:xfrm>
          <a:prstGeom prst="wedgeRectCallout">
            <a:avLst>
              <a:gd name="adj1" fmla="val -17528"/>
              <a:gd name="adj2" fmla="val -509463"/>
            </a:avLst>
          </a:prstGeom>
          <a:solidFill>
            <a:srgbClr val="0070C0"/>
          </a:solidFill>
          <a:ln>
            <a:noFill/>
          </a:ln>
          <a:extLst>
            <a:ext uri="{91240B29-F687-4F45-9708-019B960494DF}">
              <a14:hiddenLine xmlns:a14="http://schemas.microsoft.com/office/drawing/2010/main" w="25400">
                <a:solidFill>
                  <a:srgbClr val="395E8A"/>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620">
              <a:solidFill>
                <a:srgbClr val="C00000"/>
              </a:solidFill>
              <a:latin typeface="+mn-ea"/>
              <a:ea typeface="+mn-ea"/>
              <a:sym typeface="宋体" panose="02010600030101010101" pitchFamily="2" charset="-122"/>
            </a:endParaRPr>
          </a:p>
        </p:txBody>
      </p:sp>
      <p:sp>
        <p:nvSpPr>
          <p:cNvPr id="98" name="Rectangle 28"/>
          <p:cNvSpPr>
            <a:spLocks noChangeArrowheads="1"/>
          </p:cNvSpPr>
          <p:nvPr/>
        </p:nvSpPr>
        <p:spPr bwMode="auto">
          <a:xfrm>
            <a:off x="6179345" y="3758235"/>
            <a:ext cx="13273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dirty="0">
                <a:solidFill>
                  <a:srgbClr val="0C0C0C"/>
                </a:solidFill>
                <a:latin typeface="+mn-ea"/>
                <a:ea typeface="+mn-ea"/>
                <a:sym typeface="微软雅黑" panose="020B0503020204020204" pitchFamily="34" charset="-122"/>
              </a:rPr>
              <a:t>自动生成，颠覆传统做账方式</a:t>
            </a:r>
            <a:endParaRPr lang="zh-CN" altLang="en-US" sz="900" dirty="0">
              <a:solidFill>
                <a:srgbClr val="0C0C0C"/>
              </a:solidFill>
              <a:latin typeface="+mn-ea"/>
              <a:ea typeface="+mn-ea"/>
              <a:sym typeface="微软雅黑" panose="020B0503020204020204" pitchFamily="34" charset="-122"/>
            </a:endParaRPr>
          </a:p>
        </p:txBody>
      </p:sp>
      <p:grpSp>
        <p:nvGrpSpPr>
          <p:cNvPr id="32" name="Group 15"/>
          <p:cNvGrpSpPr/>
          <p:nvPr/>
        </p:nvGrpSpPr>
        <p:grpSpPr>
          <a:xfrm>
            <a:off x="1845609" y="2481736"/>
            <a:ext cx="372474" cy="383410"/>
            <a:chOff x="5159039" y="3837700"/>
            <a:chExt cx="431771" cy="391838"/>
          </a:xfrm>
          <a:solidFill>
            <a:schemeClr val="bg1"/>
          </a:solidFill>
        </p:grpSpPr>
        <p:sp>
          <p:nvSpPr>
            <p:cNvPr id="33" name="Rectangle 72"/>
            <p:cNvSpPr>
              <a:spLocks noChangeArrowheads="1"/>
            </p:cNvSpPr>
            <p:nvPr/>
          </p:nvSpPr>
          <p:spPr bwMode="auto">
            <a:xfrm>
              <a:off x="5256374" y="3837700"/>
              <a:ext cx="242092" cy="698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latin typeface="+mn-ea"/>
              </a:endParaRPr>
            </a:p>
          </p:txBody>
        </p:sp>
        <p:sp>
          <p:nvSpPr>
            <p:cNvPr id="34" name="Freeform 73"/>
            <p:cNvSpPr>
              <a:spLocks noEditPoints="1"/>
            </p:cNvSpPr>
            <p:nvPr/>
          </p:nvSpPr>
          <p:spPr bwMode="auto">
            <a:xfrm>
              <a:off x="5159039" y="3930044"/>
              <a:ext cx="431771" cy="177201"/>
            </a:xfrm>
            <a:custGeom>
              <a:avLst/>
              <a:gdLst>
                <a:gd name="T0" fmla="*/ 124 w 130"/>
                <a:gd name="T1" fmla="*/ 0 h 53"/>
                <a:gd name="T2" fmla="*/ 6 w 130"/>
                <a:gd name="T3" fmla="*/ 0 h 53"/>
                <a:gd name="T4" fmla="*/ 0 w 130"/>
                <a:gd name="T5" fmla="*/ 7 h 53"/>
                <a:gd name="T6" fmla="*/ 0 w 130"/>
                <a:gd name="T7" fmla="*/ 53 h 53"/>
                <a:gd name="T8" fmla="*/ 19 w 130"/>
                <a:gd name="T9" fmla="*/ 53 h 53"/>
                <a:gd name="T10" fmla="*/ 19 w 130"/>
                <a:gd name="T11" fmla="*/ 25 h 53"/>
                <a:gd name="T12" fmla="*/ 111 w 130"/>
                <a:gd name="T13" fmla="*/ 25 h 53"/>
                <a:gd name="T14" fmla="*/ 111 w 130"/>
                <a:gd name="T15" fmla="*/ 53 h 53"/>
                <a:gd name="T16" fmla="*/ 130 w 130"/>
                <a:gd name="T17" fmla="*/ 53 h 53"/>
                <a:gd name="T18" fmla="*/ 130 w 130"/>
                <a:gd name="T19" fmla="*/ 7 h 53"/>
                <a:gd name="T20" fmla="*/ 124 w 130"/>
                <a:gd name="T21" fmla="*/ 0 h 53"/>
                <a:gd name="T22" fmla="*/ 18 w 130"/>
                <a:gd name="T23" fmla="*/ 16 h 53"/>
                <a:gd name="T24" fmla="*/ 13 w 130"/>
                <a:gd name="T25" fmla="*/ 11 h 53"/>
                <a:gd name="T26" fmla="*/ 18 w 130"/>
                <a:gd name="T27" fmla="*/ 6 h 53"/>
                <a:gd name="T28" fmla="*/ 23 w 130"/>
                <a:gd name="T29" fmla="*/ 11 h 53"/>
                <a:gd name="T30" fmla="*/ 18 w 130"/>
                <a:gd name="T31" fmla="*/ 16 h 53"/>
                <a:gd name="T32" fmla="*/ 117 w 130"/>
                <a:gd name="T33" fmla="*/ 13 h 53"/>
                <a:gd name="T34" fmla="*/ 29 w 130"/>
                <a:gd name="T35" fmla="*/ 13 h 53"/>
                <a:gd name="T36" fmla="*/ 29 w 130"/>
                <a:gd name="T37" fmla="*/ 7 h 53"/>
                <a:gd name="T38" fmla="*/ 117 w 130"/>
                <a:gd name="T39" fmla="*/ 7 h 53"/>
                <a:gd name="T40" fmla="*/ 117 w 130"/>
                <a:gd name="T41"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53">
                  <a:moveTo>
                    <a:pt x="124" y="0"/>
                  </a:moveTo>
                  <a:cubicBezTo>
                    <a:pt x="6" y="0"/>
                    <a:pt x="6" y="0"/>
                    <a:pt x="6" y="0"/>
                  </a:cubicBezTo>
                  <a:cubicBezTo>
                    <a:pt x="3" y="0"/>
                    <a:pt x="0" y="3"/>
                    <a:pt x="0" y="7"/>
                  </a:cubicBezTo>
                  <a:cubicBezTo>
                    <a:pt x="0" y="53"/>
                    <a:pt x="0" y="53"/>
                    <a:pt x="0" y="53"/>
                  </a:cubicBezTo>
                  <a:cubicBezTo>
                    <a:pt x="19" y="53"/>
                    <a:pt x="19" y="53"/>
                    <a:pt x="19" y="53"/>
                  </a:cubicBezTo>
                  <a:cubicBezTo>
                    <a:pt x="19" y="25"/>
                    <a:pt x="19" y="25"/>
                    <a:pt x="19" y="25"/>
                  </a:cubicBezTo>
                  <a:cubicBezTo>
                    <a:pt x="111" y="25"/>
                    <a:pt x="111" y="25"/>
                    <a:pt x="111" y="25"/>
                  </a:cubicBezTo>
                  <a:cubicBezTo>
                    <a:pt x="111" y="53"/>
                    <a:pt x="111" y="53"/>
                    <a:pt x="111" y="53"/>
                  </a:cubicBezTo>
                  <a:cubicBezTo>
                    <a:pt x="130" y="53"/>
                    <a:pt x="130" y="53"/>
                    <a:pt x="130" y="53"/>
                  </a:cubicBezTo>
                  <a:cubicBezTo>
                    <a:pt x="130" y="7"/>
                    <a:pt x="130" y="7"/>
                    <a:pt x="130" y="7"/>
                  </a:cubicBezTo>
                  <a:cubicBezTo>
                    <a:pt x="130" y="3"/>
                    <a:pt x="127" y="0"/>
                    <a:pt x="124" y="0"/>
                  </a:cubicBezTo>
                  <a:close/>
                  <a:moveTo>
                    <a:pt x="18" y="16"/>
                  </a:moveTo>
                  <a:cubicBezTo>
                    <a:pt x="15" y="16"/>
                    <a:pt x="13" y="14"/>
                    <a:pt x="13" y="11"/>
                  </a:cubicBezTo>
                  <a:cubicBezTo>
                    <a:pt x="13" y="8"/>
                    <a:pt x="15" y="6"/>
                    <a:pt x="18" y="6"/>
                  </a:cubicBezTo>
                  <a:cubicBezTo>
                    <a:pt x="21" y="6"/>
                    <a:pt x="23" y="8"/>
                    <a:pt x="23" y="11"/>
                  </a:cubicBezTo>
                  <a:cubicBezTo>
                    <a:pt x="23" y="14"/>
                    <a:pt x="21" y="16"/>
                    <a:pt x="18" y="16"/>
                  </a:cubicBezTo>
                  <a:close/>
                  <a:moveTo>
                    <a:pt x="117" y="13"/>
                  </a:moveTo>
                  <a:cubicBezTo>
                    <a:pt x="29" y="13"/>
                    <a:pt x="29" y="13"/>
                    <a:pt x="29" y="13"/>
                  </a:cubicBezTo>
                  <a:cubicBezTo>
                    <a:pt x="29" y="7"/>
                    <a:pt x="29" y="7"/>
                    <a:pt x="29" y="7"/>
                  </a:cubicBezTo>
                  <a:cubicBezTo>
                    <a:pt x="117" y="7"/>
                    <a:pt x="117" y="7"/>
                    <a:pt x="117" y="7"/>
                  </a:cubicBezTo>
                  <a:lnTo>
                    <a:pt x="117"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latin typeface="+mn-ea"/>
              </a:endParaRPr>
            </a:p>
          </p:txBody>
        </p:sp>
        <p:sp>
          <p:nvSpPr>
            <p:cNvPr id="35" name="Freeform 74"/>
            <p:cNvSpPr/>
            <p:nvPr/>
          </p:nvSpPr>
          <p:spPr bwMode="auto">
            <a:xfrm>
              <a:off x="5248887" y="4039859"/>
              <a:ext cx="252075" cy="189679"/>
            </a:xfrm>
            <a:custGeom>
              <a:avLst/>
              <a:gdLst>
                <a:gd name="T0" fmla="*/ 66 w 76"/>
                <a:gd name="T1" fmla="*/ 49 h 57"/>
                <a:gd name="T2" fmla="*/ 25 w 76"/>
                <a:gd name="T3" fmla="*/ 49 h 57"/>
                <a:gd name="T4" fmla="*/ 10 w 76"/>
                <a:gd name="T5" fmla="*/ 49 h 57"/>
                <a:gd name="T6" fmla="*/ 10 w 76"/>
                <a:gd name="T7" fmla="*/ 0 h 57"/>
                <a:gd name="T8" fmla="*/ 1 w 76"/>
                <a:gd name="T9" fmla="*/ 0 h 57"/>
                <a:gd name="T10" fmla="*/ 1 w 76"/>
                <a:gd name="T11" fmla="*/ 50 h 57"/>
                <a:gd name="T12" fmla="*/ 8 w 76"/>
                <a:gd name="T13" fmla="*/ 57 h 57"/>
                <a:gd name="T14" fmla="*/ 69 w 76"/>
                <a:gd name="T15" fmla="*/ 57 h 57"/>
                <a:gd name="T16" fmla="*/ 76 w 76"/>
                <a:gd name="T17" fmla="*/ 48 h 57"/>
                <a:gd name="T18" fmla="*/ 76 w 76"/>
                <a:gd name="T19" fmla="*/ 0 h 57"/>
                <a:gd name="T20" fmla="*/ 66 w 76"/>
                <a:gd name="T21" fmla="*/ 0 h 57"/>
                <a:gd name="T22" fmla="*/ 66 w 76"/>
                <a:gd name="T23" fmla="*/ 4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57">
                  <a:moveTo>
                    <a:pt x="66" y="49"/>
                  </a:moveTo>
                  <a:cubicBezTo>
                    <a:pt x="25" y="49"/>
                    <a:pt x="25" y="49"/>
                    <a:pt x="25" y="49"/>
                  </a:cubicBezTo>
                  <a:cubicBezTo>
                    <a:pt x="10" y="49"/>
                    <a:pt x="10" y="49"/>
                    <a:pt x="10" y="49"/>
                  </a:cubicBezTo>
                  <a:cubicBezTo>
                    <a:pt x="10" y="0"/>
                    <a:pt x="10" y="0"/>
                    <a:pt x="10" y="0"/>
                  </a:cubicBezTo>
                  <a:cubicBezTo>
                    <a:pt x="1" y="0"/>
                    <a:pt x="1" y="0"/>
                    <a:pt x="1" y="0"/>
                  </a:cubicBezTo>
                  <a:cubicBezTo>
                    <a:pt x="1" y="50"/>
                    <a:pt x="1" y="50"/>
                    <a:pt x="1" y="50"/>
                  </a:cubicBezTo>
                  <a:cubicBezTo>
                    <a:pt x="1" y="50"/>
                    <a:pt x="0" y="57"/>
                    <a:pt x="8" y="57"/>
                  </a:cubicBezTo>
                  <a:cubicBezTo>
                    <a:pt x="16" y="57"/>
                    <a:pt x="69" y="57"/>
                    <a:pt x="69" y="57"/>
                  </a:cubicBezTo>
                  <a:cubicBezTo>
                    <a:pt x="75" y="57"/>
                    <a:pt x="76" y="53"/>
                    <a:pt x="76" y="48"/>
                  </a:cubicBezTo>
                  <a:cubicBezTo>
                    <a:pt x="76" y="0"/>
                    <a:pt x="76" y="0"/>
                    <a:pt x="76" y="0"/>
                  </a:cubicBezTo>
                  <a:cubicBezTo>
                    <a:pt x="66" y="0"/>
                    <a:pt x="66" y="0"/>
                    <a:pt x="66" y="0"/>
                  </a:cubicBezTo>
                  <a:lnTo>
                    <a:pt x="66"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latin typeface="+mn-ea"/>
              </a:endParaRPr>
            </a:p>
          </p:txBody>
        </p:sp>
        <p:sp>
          <p:nvSpPr>
            <p:cNvPr id="36" name="Rectangle 75"/>
            <p:cNvSpPr>
              <a:spLocks noChangeArrowheads="1"/>
            </p:cNvSpPr>
            <p:nvPr/>
          </p:nvSpPr>
          <p:spPr bwMode="auto">
            <a:xfrm>
              <a:off x="5293811" y="4082286"/>
              <a:ext cx="157235" cy="274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latin typeface="+mn-ea"/>
              </a:endParaRPr>
            </a:p>
          </p:txBody>
        </p:sp>
        <p:sp>
          <p:nvSpPr>
            <p:cNvPr id="37" name="Rectangle 76"/>
            <p:cNvSpPr>
              <a:spLocks noChangeArrowheads="1"/>
            </p:cNvSpPr>
            <p:nvPr/>
          </p:nvSpPr>
          <p:spPr bwMode="auto">
            <a:xfrm>
              <a:off x="5298803" y="4142185"/>
              <a:ext cx="152243" cy="274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latin typeface="+mn-ea"/>
              </a:endParaRPr>
            </a:p>
          </p:txBody>
        </p:sp>
      </p:grpSp>
      <p:grpSp>
        <p:nvGrpSpPr>
          <p:cNvPr id="38" name="Group 20"/>
          <p:cNvGrpSpPr>
            <a:grpSpLocks noChangeAspect="1"/>
          </p:cNvGrpSpPr>
          <p:nvPr/>
        </p:nvGrpSpPr>
        <p:grpSpPr bwMode="auto">
          <a:xfrm>
            <a:off x="4912691" y="2510515"/>
            <a:ext cx="351000" cy="367407"/>
            <a:chOff x="-904" y="1959"/>
            <a:chExt cx="599" cy="627"/>
          </a:xfrm>
          <a:solidFill>
            <a:schemeClr val="bg1"/>
          </a:solidFill>
        </p:grpSpPr>
        <p:sp>
          <p:nvSpPr>
            <p:cNvPr id="39" name="Freeform 21"/>
            <p:cNvSpPr/>
            <p:nvPr/>
          </p:nvSpPr>
          <p:spPr bwMode="auto">
            <a:xfrm>
              <a:off x="-806" y="1959"/>
              <a:ext cx="501" cy="514"/>
            </a:xfrm>
            <a:custGeom>
              <a:avLst/>
              <a:gdLst>
                <a:gd name="T0" fmla="*/ 2206 w 2206"/>
                <a:gd name="T1" fmla="*/ 0 h 2269"/>
                <a:gd name="T2" fmla="*/ 750 w 2206"/>
                <a:gd name="T3" fmla="*/ 1771 h 2269"/>
                <a:gd name="T4" fmla="*/ 347 w 2206"/>
                <a:gd name="T5" fmla="*/ 1122 h 2269"/>
                <a:gd name="T6" fmla="*/ 0 w 2206"/>
                <a:gd name="T7" fmla="*/ 1330 h 2269"/>
                <a:gd name="T8" fmla="*/ 611 w 2206"/>
                <a:gd name="T9" fmla="*/ 2269 h 2269"/>
                <a:gd name="T10" fmla="*/ 882 w 2206"/>
                <a:gd name="T11" fmla="*/ 2269 h 2269"/>
                <a:gd name="T12" fmla="*/ 2206 w 2206"/>
                <a:gd name="T13" fmla="*/ 630 h 2269"/>
                <a:gd name="T14" fmla="*/ 2206 w 2206"/>
                <a:gd name="T15" fmla="*/ 0 h 22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6" h="2269">
                  <a:moveTo>
                    <a:pt x="2206" y="0"/>
                  </a:moveTo>
                  <a:cubicBezTo>
                    <a:pt x="1890" y="120"/>
                    <a:pt x="750" y="1771"/>
                    <a:pt x="750" y="1771"/>
                  </a:cubicBezTo>
                  <a:lnTo>
                    <a:pt x="347" y="1122"/>
                  </a:lnTo>
                  <a:lnTo>
                    <a:pt x="0" y="1330"/>
                  </a:lnTo>
                  <a:lnTo>
                    <a:pt x="611" y="2269"/>
                  </a:lnTo>
                  <a:lnTo>
                    <a:pt x="882" y="2269"/>
                  </a:lnTo>
                  <a:cubicBezTo>
                    <a:pt x="882" y="2269"/>
                    <a:pt x="1810" y="955"/>
                    <a:pt x="2206" y="630"/>
                  </a:cubicBezTo>
                  <a:lnTo>
                    <a:pt x="2206" y="0"/>
                  </a:lnTo>
                  <a:close/>
                </a:path>
              </a:pathLst>
            </a:custGeom>
            <a:grpFill/>
            <a:ln w="0">
              <a:noFill/>
              <a:prstDash val="solid"/>
              <a:round/>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h-TH" sz="1350">
                <a:latin typeface="+mn-ea"/>
              </a:endParaRPr>
            </a:p>
          </p:txBody>
        </p:sp>
        <p:sp>
          <p:nvSpPr>
            <p:cNvPr id="40" name="Freeform 22"/>
            <p:cNvSpPr/>
            <p:nvPr/>
          </p:nvSpPr>
          <p:spPr bwMode="auto">
            <a:xfrm>
              <a:off x="-904" y="2052"/>
              <a:ext cx="534" cy="534"/>
            </a:xfrm>
            <a:custGeom>
              <a:avLst/>
              <a:gdLst>
                <a:gd name="T0" fmla="*/ 159 w 2352"/>
                <a:gd name="T1" fmla="*/ 1914 h 2352"/>
                <a:gd name="T2" fmla="*/ 435 w 2352"/>
                <a:gd name="T3" fmla="*/ 2189 h 2352"/>
                <a:gd name="T4" fmla="*/ 1915 w 2352"/>
                <a:gd name="T5" fmla="*/ 2191 h 2352"/>
                <a:gd name="T6" fmla="*/ 2191 w 2352"/>
                <a:gd name="T7" fmla="*/ 1915 h 2352"/>
                <a:gd name="T8" fmla="*/ 2189 w 2352"/>
                <a:gd name="T9" fmla="*/ 1027 h 2352"/>
                <a:gd name="T10" fmla="*/ 2352 w 2352"/>
                <a:gd name="T11" fmla="*/ 1027 h 2352"/>
                <a:gd name="T12" fmla="*/ 2352 w 2352"/>
                <a:gd name="T13" fmla="*/ 1917 h 2352"/>
                <a:gd name="T14" fmla="*/ 1917 w 2352"/>
                <a:gd name="T15" fmla="*/ 2352 h 2352"/>
                <a:gd name="T16" fmla="*/ 417 w 2352"/>
                <a:gd name="T17" fmla="*/ 2350 h 2352"/>
                <a:gd name="T18" fmla="*/ 2 w 2352"/>
                <a:gd name="T19" fmla="*/ 1936 h 2352"/>
                <a:gd name="T20" fmla="*/ 0 w 2352"/>
                <a:gd name="T21" fmla="*/ 437 h 2352"/>
                <a:gd name="T22" fmla="*/ 435 w 2352"/>
                <a:gd name="T23" fmla="*/ 3 h 2352"/>
                <a:gd name="T24" fmla="*/ 1812 w 2352"/>
                <a:gd name="T25" fmla="*/ 0 h 2352"/>
                <a:gd name="T26" fmla="*/ 1812 w 2352"/>
                <a:gd name="T27" fmla="*/ 164 h 2352"/>
                <a:gd name="T28" fmla="*/ 437 w 2352"/>
                <a:gd name="T29" fmla="*/ 163 h 2352"/>
                <a:gd name="T30" fmla="*/ 161 w 2352"/>
                <a:gd name="T31" fmla="*/ 439 h 2352"/>
                <a:gd name="T32" fmla="*/ 159 w 2352"/>
                <a:gd name="T33" fmla="*/ 1914 h 2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52" h="2352">
                  <a:moveTo>
                    <a:pt x="159" y="1914"/>
                  </a:moveTo>
                  <a:cubicBezTo>
                    <a:pt x="159" y="2066"/>
                    <a:pt x="282" y="2189"/>
                    <a:pt x="435" y="2189"/>
                  </a:cubicBezTo>
                  <a:lnTo>
                    <a:pt x="1915" y="2191"/>
                  </a:lnTo>
                  <a:cubicBezTo>
                    <a:pt x="2068" y="2191"/>
                    <a:pt x="2191" y="2068"/>
                    <a:pt x="2191" y="1915"/>
                  </a:cubicBezTo>
                  <a:lnTo>
                    <a:pt x="2189" y="1027"/>
                  </a:lnTo>
                  <a:lnTo>
                    <a:pt x="2352" y="1027"/>
                  </a:lnTo>
                  <a:lnTo>
                    <a:pt x="2352" y="1917"/>
                  </a:lnTo>
                  <a:cubicBezTo>
                    <a:pt x="2352" y="2157"/>
                    <a:pt x="2157" y="2352"/>
                    <a:pt x="1917" y="2352"/>
                  </a:cubicBezTo>
                  <a:lnTo>
                    <a:pt x="417" y="2350"/>
                  </a:lnTo>
                  <a:cubicBezTo>
                    <a:pt x="188" y="2350"/>
                    <a:pt x="2" y="2164"/>
                    <a:pt x="2" y="1936"/>
                  </a:cubicBezTo>
                  <a:lnTo>
                    <a:pt x="0" y="437"/>
                  </a:lnTo>
                  <a:cubicBezTo>
                    <a:pt x="0" y="197"/>
                    <a:pt x="195" y="3"/>
                    <a:pt x="435" y="3"/>
                  </a:cubicBezTo>
                  <a:lnTo>
                    <a:pt x="1812" y="0"/>
                  </a:lnTo>
                  <a:lnTo>
                    <a:pt x="1812" y="164"/>
                  </a:lnTo>
                  <a:lnTo>
                    <a:pt x="437" y="163"/>
                  </a:lnTo>
                  <a:cubicBezTo>
                    <a:pt x="285" y="163"/>
                    <a:pt x="161" y="287"/>
                    <a:pt x="161" y="439"/>
                  </a:cubicBezTo>
                  <a:lnTo>
                    <a:pt x="159" y="1914"/>
                  </a:lnTo>
                  <a:close/>
                </a:path>
              </a:pathLst>
            </a:custGeom>
            <a:grpFill/>
            <a:ln w="0">
              <a:noFill/>
              <a:prstDash val="solid"/>
              <a:round/>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h-TH" sz="1350">
                <a:latin typeface="+mn-ea"/>
              </a:endParaRPr>
            </a:p>
          </p:txBody>
        </p:sp>
      </p:grpSp>
      <p:sp>
        <p:nvSpPr>
          <p:cNvPr id="41" name="Freeform 110"/>
          <p:cNvSpPr>
            <a:spLocks noEditPoints="1"/>
          </p:cNvSpPr>
          <p:nvPr/>
        </p:nvSpPr>
        <p:spPr bwMode="auto">
          <a:xfrm>
            <a:off x="3374993" y="2540111"/>
            <a:ext cx="374711" cy="347732"/>
          </a:xfrm>
          <a:custGeom>
            <a:avLst/>
            <a:gdLst/>
            <a:ahLst/>
            <a:cxnLst>
              <a:cxn ang="0">
                <a:pos x="8" y="10"/>
              </a:cxn>
              <a:cxn ang="0">
                <a:pos x="0" y="10"/>
              </a:cxn>
              <a:cxn ang="0">
                <a:pos x="0" y="5"/>
              </a:cxn>
              <a:cxn ang="0">
                <a:pos x="8" y="5"/>
              </a:cxn>
              <a:cxn ang="0">
                <a:pos x="8" y="10"/>
              </a:cxn>
              <a:cxn ang="0">
                <a:pos x="33" y="30"/>
              </a:cxn>
              <a:cxn ang="0">
                <a:pos x="0" y="30"/>
              </a:cxn>
              <a:cxn ang="0">
                <a:pos x="0" y="25"/>
              </a:cxn>
              <a:cxn ang="0">
                <a:pos x="33" y="25"/>
              </a:cxn>
              <a:cxn ang="0">
                <a:pos x="33" y="30"/>
              </a:cxn>
              <a:cxn ang="0">
                <a:pos x="13" y="49"/>
              </a:cxn>
              <a:cxn ang="0">
                <a:pos x="0" y="49"/>
              </a:cxn>
              <a:cxn ang="0">
                <a:pos x="0" y="44"/>
              </a:cxn>
              <a:cxn ang="0">
                <a:pos x="13" y="44"/>
              </a:cxn>
              <a:cxn ang="0">
                <a:pos x="13" y="49"/>
              </a:cxn>
              <a:cxn ang="0">
                <a:pos x="24" y="3"/>
              </a:cxn>
              <a:cxn ang="0">
                <a:pos x="24" y="13"/>
              </a:cxn>
              <a:cxn ang="0">
                <a:pos x="22" y="15"/>
              </a:cxn>
              <a:cxn ang="0">
                <a:pos x="12" y="15"/>
              </a:cxn>
              <a:cxn ang="0">
                <a:pos x="9" y="13"/>
              </a:cxn>
              <a:cxn ang="0">
                <a:pos x="9" y="3"/>
              </a:cxn>
              <a:cxn ang="0">
                <a:pos x="12" y="0"/>
              </a:cxn>
              <a:cxn ang="0">
                <a:pos x="22" y="0"/>
              </a:cxn>
              <a:cxn ang="0">
                <a:pos x="24" y="3"/>
              </a:cxn>
              <a:cxn ang="0">
                <a:pos x="29" y="42"/>
              </a:cxn>
              <a:cxn ang="0">
                <a:pos x="29" y="51"/>
              </a:cxn>
              <a:cxn ang="0">
                <a:pos x="26" y="54"/>
              </a:cxn>
              <a:cxn ang="0">
                <a:pos x="17" y="54"/>
              </a:cxn>
              <a:cxn ang="0">
                <a:pos x="14" y="51"/>
              </a:cxn>
              <a:cxn ang="0">
                <a:pos x="14" y="42"/>
              </a:cxn>
              <a:cxn ang="0">
                <a:pos x="17" y="39"/>
              </a:cxn>
              <a:cxn ang="0">
                <a:pos x="26" y="39"/>
              </a:cxn>
              <a:cxn ang="0">
                <a:pos x="29" y="42"/>
              </a:cxn>
              <a:cxn ang="0">
                <a:pos x="58" y="10"/>
              </a:cxn>
              <a:cxn ang="0">
                <a:pos x="25" y="10"/>
              </a:cxn>
              <a:cxn ang="0">
                <a:pos x="25" y="5"/>
              </a:cxn>
              <a:cxn ang="0">
                <a:pos x="58" y="5"/>
              </a:cxn>
              <a:cxn ang="0">
                <a:pos x="58" y="10"/>
              </a:cxn>
              <a:cxn ang="0">
                <a:pos x="58" y="49"/>
              </a:cxn>
              <a:cxn ang="0">
                <a:pos x="30" y="49"/>
              </a:cxn>
              <a:cxn ang="0">
                <a:pos x="30" y="44"/>
              </a:cxn>
              <a:cxn ang="0">
                <a:pos x="58" y="44"/>
              </a:cxn>
              <a:cxn ang="0">
                <a:pos x="58" y="49"/>
              </a:cxn>
              <a:cxn ang="0">
                <a:pos x="48" y="22"/>
              </a:cxn>
              <a:cxn ang="0">
                <a:pos x="48" y="32"/>
              </a:cxn>
              <a:cxn ang="0">
                <a:pos x="46" y="34"/>
              </a:cxn>
              <a:cxn ang="0">
                <a:pos x="36" y="34"/>
              </a:cxn>
              <a:cxn ang="0">
                <a:pos x="34" y="32"/>
              </a:cxn>
              <a:cxn ang="0">
                <a:pos x="34" y="22"/>
              </a:cxn>
              <a:cxn ang="0">
                <a:pos x="36" y="20"/>
              </a:cxn>
              <a:cxn ang="0">
                <a:pos x="46" y="20"/>
              </a:cxn>
              <a:cxn ang="0">
                <a:pos x="48" y="22"/>
              </a:cxn>
              <a:cxn ang="0">
                <a:pos x="58" y="30"/>
              </a:cxn>
              <a:cxn ang="0">
                <a:pos x="50" y="30"/>
              </a:cxn>
              <a:cxn ang="0">
                <a:pos x="50" y="25"/>
              </a:cxn>
              <a:cxn ang="0">
                <a:pos x="58" y="25"/>
              </a:cxn>
              <a:cxn ang="0">
                <a:pos x="58" y="30"/>
              </a:cxn>
            </a:cxnLst>
            <a:rect l="0" t="0" r="r" b="b"/>
            <a:pathLst>
              <a:path w="58" h="54">
                <a:moveTo>
                  <a:pt x="8" y="10"/>
                </a:moveTo>
                <a:cubicBezTo>
                  <a:pt x="0" y="10"/>
                  <a:pt x="0" y="10"/>
                  <a:pt x="0" y="10"/>
                </a:cubicBezTo>
                <a:cubicBezTo>
                  <a:pt x="0" y="5"/>
                  <a:pt x="0" y="5"/>
                  <a:pt x="0" y="5"/>
                </a:cubicBezTo>
                <a:cubicBezTo>
                  <a:pt x="8" y="5"/>
                  <a:pt x="8" y="5"/>
                  <a:pt x="8" y="5"/>
                </a:cubicBezTo>
                <a:lnTo>
                  <a:pt x="8" y="10"/>
                </a:lnTo>
                <a:close/>
                <a:moveTo>
                  <a:pt x="33" y="30"/>
                </a:moveTo>
                <a:cubicBezTo>
                  <a:pt x="0" y="30"/>
                  <a:pt x="0" y="30"/>
                  <a:pt x="0" y="30"/>
                </a:cubicBezTo>
                <a:cubicBezTo>
                  <a:pt x="0" y="25"/>
                  <a:pt x="0" y="25"/>
                  <a:pt x="0" y="25"/>
                </a:cubicBezTo>
                <a:cubicBezTo>
                  <a:pt x="33" y="25"/>
                  <a:pt x="33" y="25"/>
                  <a:pt x="33" y="25"/>
                </a:cubicBezTo>
                <a:lnTo>
                  <a:pt x="33" y="30"/>
                </a:lnTo>
                <a:close/>
                <a:moveTo>
                  <a:pt x="13" y="49"/>
                </a:moveTo>
                <a:cubicBezTo>
                  <a:pt x="0" y="49"/>
                  <a:pt x="0" y="49"/>
                  <a:pt x="0" y="49"/>
                </a:cubicBezTo>
                <a:cubicBezTo>
                  <a:pt x="0" y="44"/>
                  <a:pt x="0" y="44"/>
                  <a:pt x="0" y="44"/>
                </a:cubicBezTo>
                <a:cubicBezTo>
                  <a:pt x="13" y="44"/>
                  <a:pt x="13" y="44"/>
                  <a:pt x="13" y="44"/>
                </a:cubicBezTo>
                <a:lnTo>
                  <a:pt x="13" y="49"/>
                </a:lnTo>
                <a:close/>
                <a:moveTo>
                  <a:pt x="24" y="3"/>
                </a:moveTo>
                <a:cubicBezTo>
                  <a:pt x="24" y="13"/>
                  <a:pt x="24" y="13"/>
                  <a:pt x="24" y="13"/>
                </a:cubicBezTo>
                <a:cubicBezTo>
                  <a:pt x="24" y="14"/>
                  <a:pt x="23" y="15"/>
                  <a:pt x="22" y="15"/>
                </a:cubicBezTo>
                <a:cubicBezTo>
                  <a:pt x="12" y="15"/>
                  <a:pt x="12" y="15"/>
                  <a:pt x="12" y="15"/>
                </a:cubicBezTo>
                <a:cubicBezTo>
                  <a:pt x="11" y="15"/>
                  <a:pt x="9" y="14"/>
                  <a:pt x="9" y="13"/>
                </a:cubicBezTo>
                <a:cubicBezTo>
                  <a:pt x="9" y="3"/>
                  <a:pt x="9" y="3"/>
                  <a:pt x="9" y="3"/>
                </a:cubicBezTo>
                <a:cubicBezTo>
                  <a:pt x="9" y="2"/>
                  <a:pt x="11" y="0"/>
                  <a:pt x="12" y="0"/>
                </a:cubicBezTo>
                <a:cubicBezTo>
                  <a:pt x="22" y="0"/>
                  <a:pt x="22" y="0"/>
                  <a:pt x="22" y="0"/>
                </a:cubicBezTo>
                <a:cubicBezTo>
                  <a:pt x="23" y="0"/>
                  <a:pt x="24" y="2"/>
                  <a:pt x="24" y="3"/>
                </a:cubicBezTo>
                <a:close/>
                <a:moveTo>
                  <a:pt x="29" y="42"/>
                </a:moveTo>
                <a:cubicBezTo>
                  <a:pt x="29" y="51"/>
                  <a:pt x="29" y="51"/>
                  <a:pt x="29" y="51"/>
                </a:cubicBezTo>
                <a:cubicBezTo>
                  <a:pt x="29" y="53"/>
                  <a:pt x="28" y="54"/>
                  <a:pt x="26" y="54"/>
                </a:cubicBezTo>
                <a:cubicBezTo>
                  <a:pt x="17" y="54"/>
                  <a:pt x="17" y="54"/>
                  <a:pt x="17" y="54"/>
                </a:cubicBezTo>
                <a:cubicBezTo>
                  <a:pt x="15" y="54"/>
                  <a:pt x="14" y="53"/>
                  <a:pt x="14" y="51"/>
                </a:cubicBezTo>
                <a:cubicBezTo>
                  <a:pt x="14" y="42"/>
                  <a:pt x="14" y="42"/>
                  <a:pt x="14" y="42"/>
                </a:cubicBezTo>
                <a:cubicBezTo>
                  <a:pt x="14" y="40"/>
                  <a:pt x="15" y="39"/>
                  <a:pt x="17" y="39"/>
                </a:cubicBezTo>
                <a:cubicBezTo>
                  <a:pt x="26" y="39"/>
                  <a:pt x="26" y="39"/>
                  <a:pt x="26" y="39"/>
                </a:cubicBezTo>
                <a:cubicBezTo>
                  <a:pt x="28" y="39"/>
                  <a:pt x="29" y="40"/>
                  <a:pt x="29" y="42"/>
                </a:cubicBezTo>
                <a:close/>
                <a:moveTo>
                  <a:pt x="58" y="10"/>
                </a:moveTo>
                <a:cubicBezTo>
                  <a:pt x="25" y="10"/>
                  <a:pt x="25" y="10"/>
                  <a:pt x="25" y="10"/>
                </a:cubicBezTo>
                <a:cubicBezTo>
                  <a:pt x="25" y="5"/>
                  <a:pt x="25" y="5"/>
                  <a:pt x="25" y="5"/>
                </a:cubicBezTo>
                <a:cubicBezTo>
                  <a:pt x="58" y="5"/>
                  <a:pt x="58" y="5"/>
                  <a:pt x="58" y="5"/>
                </a:cubicBezTo>
                <a:lnTo>
                  <a:pt x="58" y="10"/>
                </a:lnTo>
                <a:close/>
                <a:moveTo>
                  <a:pt x="58" y="49"/>
                </a:moveTo>
                <a:cubicBezTo>
                  <a:pt x="30" y="49"/>
                  <a:pt x="30" y="49"/>
                  <a:pt x="30" y="49"/>
                </a:cubicBezTo>
                <a:cubicBezTo>
                  <a:pt x="30" y="44"/>
                  <a:pt x="30" y="44"/>
                  <a:pt x="30" y="44"/>
                </a:cubicBezTo>
                <a:cubicBezTo>
                  <a:pt x="58" y="44"/>
                  <a:pt x="58" y="44"/>
                  <a:pt x="58" y="44"/>
                </a:cubicBezTo>
                <a:lnTo>
                  <a:pt x="58" y="49"/>
                </a:lnTo>
                <a:close/>
                <a:moveTo>
                  <a:pt x="48" y="22"/>
                </a:moveTo>
                <a:cubicBezTo>
                  <a:pt x="48" y="32"/>
                  <a:pt x="48" y="32"/>
                  <a:pt x="48" y="32"/>
                </a:cubicBezTo>
                <a:cubicBezTo>
                  <a:pt x="48" y="33"/>
                  <a:pt x="47" y="34"/>
                  <a:pt x="46" y="34"/>
                </a:cubicBezTo>
                <a:cubicBezTo>
                  <a:pt x="36" y="34"/>
                  <a:pt x="36" y="34"/>
                  <a:pt x="36" y="34"/>
                </a:cubicBezTo>
                <a:cubicBezTo>
                  <a:pt x="35" y="34"/>
                  <a:pt x="34" y="33"/>
                  <a:pt x="34" y="32"/>
                </a:cubicBezTo>
                <a:cubicBezTo>
                  <a:pt x="34" y="22"/>
                  <a:pt x="34" y="22"/>
                  <a:pt x="34" y="22"/>
                </a:cubicBezTo>
                <a:cubicBezTo>
                  <a:pt x="34" y="21"/>
                  <a:pt x="35" y="20"/>
                  <a:pt x="36" y="20"/>
                </a:cubicBezTo>
                <a:cubicBezTo>
                  <a:pt x="46" y="20"/>
                  <a:pt x="46" y="20"/>
                  <a:pt x="46" y="20"/>
                </a:cubicBezTo>
                <a:cubicBezTo>
                  <a:pt x="47" y="20"/>
                  <a:pt x="48" y="21"/>
                  <a:pt x="48" y="22"/>
                </a:cubicBezTo>
                <a:close/>
                <a:moveTo>
                  <a:pt x="58" y="30"/>
                </a:moveTo>
                <a:cubicBezTo>
                  <a:pt x="50" y="30"/>
                  <a:pt x="50" y="30"/>
                  <a:pt x="50" y="30"/>
                </a:cubicBezTo>
                <a:cubicBezTo>
                  <a:pt x="50" y="25"/>
                  <a:pt x="50" y="25"/>
                  <a:pt x="50" y="25"/>
                </a:cubicBezTo>
                <a:cubicBezTo>
                  <a:pt x="58" y="25"/>
                  <a:pt x="58" y="25"/>
                  <a:pt x="58" y="25"/>
                </a:cubicBezTo>
                <a:lnTo>
                  <a:pt x="58" y="30"/>
                </a:lnTo>
                <a:close/>
              </a:path>
            </a:pathLst>
          </a:custGeom>
          <a:solidFill>
            <a:schemeClr val="bg1"/>
          </a:solidFill>
          <a:ln w="9525">
            <a:noFill/>
            <a:round/>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latin typeface="+mn-ea"/>
            </a:endParaRPr>
          </a:p>
        </p:txBody>
      </p:sp>
      <p:grpSp>
        <p:nvGrpSpPr>
          <p:cNvPr id="42" name="Group 12"/>
          <p:cNvGrpSpPr>
            <a:grpSpLocks noChangeAspect="1"/>
          </p:cNvGrpSpPr>
          <p:nvPr/>
        </p:nvGrpSpPr>
        <p:grpSpPr bwMode="auto">
          <a:xfrm>
            <a:off x="6406144" y="2495848"/>
            <a:ext cx="366989" cy="369298"/>
            <a:chOff x="-797" y="1468"/>
            <a:chExt cx="636" cy="640"/>
          </a:xfrm>
          <a:solidFill>
            <a:schemeClr val="bg1"/>
          </a:solidFill>
        </p:grpSpPr>
        <p:sp>
          <p:nvSpPr>
            <p:cNvPr id="43" name="Freeform 13"/>
            <p:cNvSpPr>
              <a:spLocks noEditPoints="1"/>
            </p:cNvSpPr>
            <p:nvPr/>
          </p:nvSpPr>
          <p:spPr bwMode="auto">
            <a:xfrm>
              <a:off x="-654" y="1468"/>
              <a:ext cx="493" cy="640"/>
            </a:xfrm>
            <a:custGeom>
              <a:avLst/>
              <a:gdLst>
                <a:gd name="T0" fmla="*/ 1372 w 2173"/>
                <a:gd name="T1" fmla="*/ 0 h 2822"/>
                <a:gd name="T2" fmla="*/ 621 w 2173"/>
                <a:gd name="T3" fmla="*/ 0 h 2822"/>
                <a:gd name="T4" fmla="*/ 762 w 2173"/>
                <a:gd name="T5" fmla="*/ 226 h 2822"/>
                <a:gd name="T6" fmla="*/ 1242 w 2173"/>
                <a:gd name="T7" fmla="*/ 226 h 2822"/>
                <a:gd name="T8" fmla="*/ 1242 w 2173"/>
                <a:gd name="T9" fmla="*/ 931 h 2822"/>
                <a:gd name="T10" fmla="*/ 1947 w 2173"/>
                <a:gd name="T11" fmla="*/ 931 h 2822"/>
                <a:gd name="T12" fmla="*/ 1947 w 2173"/>
                <a:gd name="T13" fmla="*/ 2596 h 2822"/>
                <a:gd name="T14" fmla="*/ 226 w 2173"/>
                <a:gd name="T15" fmla="*/ 2596 h 2822"/>
                <a:gd name="T16" fmla="*/ 226 w 2173"/>
                <a:gd name="T17" fmla="*/ 1217 h 2822"/>
                <a:gd name="T18" fmla="*/ 0 w 2173"/>
                <a:gd name="T19" fmla="*/ 1193 h 2822"/>
                <a:gd name="T20" fmla="*/ 0 w 2173"/>
                <a:gd name="T21" fmla="*/ 2822 h 2822"/>
                <a:gd name="T22" fmla="*/ 2173 w 2173"/>
                <a:gd name="T23" fmla="*/ 2822 h 2822"/>
                <a:gd name="T24" fmla="*/ 2173 w 2173"/>
                <a:gd name="T25" fmla="*/ 832 h 2822"/>
                <a:gd name="T26" fmla="*/ 1372 w 2173"/>
                <a:gd name="T27" fmla="*/ 0 h 2822"/>
                <a:gd name="T28" fmla="*/ 1411 w 2173"/>
                <a:gd name="T29" fmla="*/ 762 h 2822"/>
                <a:gd name="T30" fmla="*/ 1411 w 2173"/>
                <a:gd name="T31" fmla="*/ 377 h 2822"/>
                <a:gd name="T32" fmla="*/ 1783 w 2173"/>
                <a:gd name="T33" fmla="*/ 762 h 2822"/>
                <a:gd name="T34" fmla="*/ 1411 w 2173"/>
                <a:gd name="T35" fmla="*/ 762 h 2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3" h="2822">
                  <a:moveTo>
                    <a:pt x="1372" y="0"/>
                  </a:moveTo>
                  <a:lnTo>
                    <a:pt x="621" y="0"/>
                  </a:lnTo>
                  <a:lnTo>
                    <a:pt x="762" y="226"/>
                  </a:lnTo>
                  <a:lnTo>
                    <a:pt x="1242" y="226"/>
                  </a:lnTo>
                  <a:lnTo>
                    <a:pt x="1242" y="931"/>
                  </a:lnTo>
                  <a:lnTo>
                    <a:pt x="1947" y="931"/>
                  </a:lnTo>
                  <a:lnTo>
                    <a:pt x="1947" y="2596"/>
                  </a:lnTo>
                  <a:lnTo>
                    <a:pt x="226" y="2596"/>
                  </a:lnTo>
                  <a:lnTo>
                    <a:pt x="226" y="1217"/>
                  </a:lnTo>
                  <a:lnTo>
                    <a:pt x="0" y="1193"/>
                  </a:lnTo>
                  <a:lnTo>
                    <a:pt x="0" y="2822"/>
                  </a:lnTo>
                  <a:lnTo>
                    <a:pt x="2173" y="2822"/>
                  </a:lnTo>
                  <a:lnTo>
                    <a:pt x="2173" y="832"/>
                  </a:lnTo>
                  <a:lnTo>
                    <a:pt x="1372" y="0"/>
                  </a:lnTo>
                  <a:close/>
                  <a:moveTo>
                    <a:pt x="1411" y="762"/>
                  </a:moveTo>
                  <a:lnTo>
                    <a:pt x="1411" y="377"/>
                  </a:lnTo>
                  <a:lnTo>
                    <a:pt x="1783" y="762"/>
                  </a:lnTo>
                  <a:lnTo>
                    <a:pt x="1411" y="762"/>
                  </a:lnTo>
                  <a:close/>
                </a:path>
              </a:pathLst>
            </a:custGeom>
            <a:grpFill/>
            <a:ln w="0">
              <a:noFill/>
              <a:prstDash val="solid"/>
              <a:round/>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h-TH" sz="1350">
                <a:latin typeface="+mn-ea"/>
              </a:endParaRPr>
            </a:p>
          </p:txBody>
        </p:sp>
        <p:sp>
          <p:nvSpPr>
            <p:cNvPr id="44" name="Rectangle 14"/>
            <p:cNvSpPr>
              <a:spLocks noChangeArrowheads="1"/>
            </p:cNvSpPr>
            <p:nvPr/>
          </p:nvSpPr>
          <p:spPr bwMode="auto">
            <a:xfrm>
              <a:off x="-551" y="1775"/>
              <a:ext cx="281" cy="26"/>
            </a:xfrm>
            <a:prstGeom prst="rect">
              <a:avLst/>
            </a:prstGeom>
            <a:grpFill/>
            <a:ln w="0">
              <a:noFill/>
              <a:prstDash val="solid"/>
              <a:miter lim="800000"/>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h-TH" sz="1350">
                <a:latin typeface="+mn-ea"/>
              </a:endParaRPr>
            </a:p>
          </p:txBody>
        </p:sp>
        <p:sp>
          <p:nvSpPr>
            <p:cNvPr id="45" name="Rectangle 15"/>
            <p:cNvSpPr>
              <a:spLocks noChangeArrowheads="1"/>
            </p:cNvSpPr>
            <p:nvPr/>
          </p:nvSpPr>
          <p:spPr bwMode="auto">
            <a:xfrm>
              <a:off x="-551" y="1865"/>
              <a:ext cx="281" cy="25"/>
            </a:xfrm>
            <a:prstGeom prst="rect">
              <a:avLst/>
            </a:prstGeom>
            <a:grpFill/>
            <a:ln w="0">
              <a:noFill/>
              <a:prstDash val="solid"/>
              <a:miter lim="800000"/>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h-TH" sz="1350">
                <a:latin typeface="+mn-ea"/>
              </a:endParaRPr>
            </a:p>
          </p:txBody>
        </p:sp>
        <p:sp>
          <p:nvSpPr>
            <p:cNvPr id="46" name="Rectangle 16"/>
            <p:cNvSpPr>
              <a:spLocks noChangeArrowheads="1"/>
            </p:cNvSpPr>
            <p:nvPr/>
          </p:nvSpPr>
          <p:spPr bwMode="auto">
            <a:xfrm>
              <a:off x="-551" y="1954"/>
              <a:ext cx="281" cy="26"/>
            </a:xfrm>
            <a:prstGeom prst="rect">
              <a:avLst/>
            </a:prstGeom>
            <a:grpFill/>
            <a:ln w="0">
              <a:noFill/>
              <a:prstDash val="solid"/>
              <a:miter lim="800000"/>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h-TH" sz="1350">
                <a:latin typeface="+mn-ea"/>
              </a:endParaRPr>
            </a:p>
          </p:txBody>
        </p:sp>
        <p:sp>
          <p:nvSpPr>
            <p:cNvPr id="47" name="Freeform 17"/>
            <p:cNvSpPr>
              <a:spLocks noEditPoints="1"/>
            </p:cNvSpPr>
            <p:nvPr/>
          </p:nvSpPr>
          <p:spPr bwMode="auto">
            <a:xfrm>
              <a:off x="-797" y="1480"/>
              <a:ext cx="301" cy="311"/>
            </a:xfrm>
            <a:custGeom>
              <a:avLst/>
              <a:gdLst>
                <a:gd name="T0" fmla="*/ 1193 w 1328"/>
                <a:gd name="T1" fmla="*/ 837 h 1373"/>
                <a:gd name="T2" fmla="*/ 1325 w 1328"/>
                <a:gd name="T3" fmla="*/ 485 h 1373"/>
                <a:gd name="T4" fmla="*/ 822 w 1328"/>
                <a:gd name="T5" fmla="*/ 7 h 1373"/>
                <a:gd name="T6" fmla="*/ 342 w 1328"/>
                <a:gd name="T7" fmla="*/ 509 h 1373"/>
                <a:gd name="T8" fmla="*/ 468 w 1328"/>
                <a:gd name="T9" fmla="*/ 828 h 1373"/>
                <a:gd name="T10" fmla="*/ 247 w 1328"/>
                <a:gd name="T11" fmla="*/ 924 h 1373"/>
                <a:gd name="T12" fmla="*/ 26 w 1328"/>
                <a:gd name="T13" fmla="*/ 1160 h 1373"/>
                <a:gd name="T14" fmla="*/ 1 w 1328"/>
                <a:gd name="T15" fmla="*/ 1240 h 1373"/>
                <a:gd name="T16" fmla="*/ 137 w 1328"/>
                <a:gd name="T17" fmla="*/ 1372 h 1373"/>
                <a:gd name="T18" fmla="*/ 216 w 1328"/>
                <a:gd name="T19" fmla="*/ 1343 h 1373"/>
                <a:gd name="T20" fmla="*/ 440 w 1328"/>
                <a:gd name="T21" fmla="*/ 1107 h 1373"/>
                <a:gd name="T22" fmla="*/ 525 w 1328"/>
                <a:gd name="T23" fmla="*/ 884 h 1373"/>
                <a:gd name="T24" fmla="*/ 848 w 1328"/>
                <a:gd name="T25" fmla="*/ 993 h 1373"/>
                <a:gd name="T26" fmla="*/ 1193 w 1328"/>
                <a:gd name="T27" fmla="*/ 837 h 1373"/>
                <a:gd name="T28" fmla="*/ 626 w 1328"/>
                <a:gd name="T29" fmla="*/ 720 h 1373"/>
                <a:gd name="T30" fmla="*/ 532 w 1328"/>
                <a:gd name="T31" fmla="*/ 506 h 1373"/>
                <a:gd name="T32" fmla="*/ 827 w 1328"/>
                <a:gd name="T33" fmla="*/ 197 h 1373"/>
                <a:gd name="T34" fmla="*/ 1135 w 1328"/>
                <a:gd name="T35" fmla="*/ 490 h 1373"/>
                <a:gd name="T36" fmla="*/ 843 w 1328"/>
                <a:gd name="T37" fmla="*/ 803 h 1373"/>
                <a:gd name="T38" fmla="*/ 626 w 1328"/>
                <a:gd name="T39" fmla="*/ 720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8" h="1373">
                  <a:moveTo>
                    <a:pt x="1193" y="837"/>
                  </a:moveTo>
                  <a:cubicBezTo>
                    <a:pt x="1285" y="740"/>
                    <a:pt x="1328" y="613"/>
                    <a:pt x="1325" y="485"/>
                  </a:cubicBezTo>
                  <a:cubicBezTo>
                    <a:pt x="1318" y="220"/>
                    <a:pt x="1087" y="0"/>
                    <a:pt x="822" y="7"/>
                  </a:cubicBezTo>
                  <a:cubicBezTo>
                    <a:pt x="554" y="15"/>
                    <a:pt x="335" y="241"/>
                    <a:pt x="342" y="509"/>
                  </a:cubicBezTo>
                  <a:cubicBezTo>
                    <a:pt x="345" y="624"/>
                    <a:pt x="388" y="737"/>
                    <a:pt x="468" y="828"/>
                  </a:cubicBezTo>
                  <a:lnTo>
                    <a:pt x="247" y="924"/>
                  </a:lnTo>
                  <a:lnTo>
                    <a:pt x="26" y="1160"/>
                  </a:lnTo>
                  <a:cubicBezTo>
                    <a:pt x="8" y="1183"/>
                    <a:pt x="0" y="1212"/>
                    <a:pt x="1" y="1240"/>
                  </a:cubicBezTo>
                  <a:cubicBezTo>
                    <a:pt x="3" y="1311"/>
                    <a:pt x="64" y="1373"/>
                    <a:pt x="137" y="1372"/>
                  </a:cubicBezTo>
                  <a:cubicBezTo>
                    <a:pt x="166" y="1371"/>
                    <a:pt x="192" y="1361"/>
                    <a:pt x="216" y="1343"/>
                  </a:cubicBezTo>
                  <a:lnTo>
                    <a:pt x="440" y="1107"/>
                  </a:lnTo>
                  <a:lnTo>
                    <a:pt x="525" y="884"/>
                  </a:lnTo>
                  <a:cubicBezTo>
                    <a:pt x="619" y="959"/>
                    <a:pt x="733" y="996"/>
                    <a:pt x="848" y="993"/>
                  </a:cubicBezTo>
                  <a:cubicBezTo>
                    <a:pt x="974" y="989"/>
                    <a:pt x="1098" y="937"/>
                    <a:pt x="1193" y="837"/>
                  </a:cubicBezTo>
                  <a:close/>
                  <a:moveTo>
                    <a:pt x="626" y="720"/>
                  </a:moveTo>
                  <a:cubicBezTo>
                    <a:pt x="565" y="662"/>
                    <a:pt x="534" y="585"/>
                    <a:pt x="532" y="506"/>
                  </a:cubicBezTo>
                  <a:cubicBezTo>
                    <a:pt x="528" y="345"/>
                    <a:pt x="661" y="202"/>
                    <a:pt x="827" y="197"/>
                  </a:cubicBezTo>
                  <a:cubicBezTo>
                    <a:pt x="988" y="193"/>
                    <a:pt x="1131" y="326"/>
                    <a:pt x="1135" y="490"/>
                  </a:cubicBezTo>
                  <a:cubicBezTo>
                    <a:pt x="1140" y="658"/>
                    <a:pt x="1006" y="798"/>
                    <a:pt x="843" y="803"/>
                  </a:cubicBezTo>
                  <a:cubicBezTo>
                    <a:pt x="765" y="805"/>
                    <a:pt x="687" y="776"/>
                    <a:pt x="626" y="720"/>
                  </a:cubicBezTo>
                  <a:close/>
                </a:path>
              </a:pathLst>
            </a:custGeom>
            <a:grpFill/>
            <a:ln w="0">
              <a:noFill/>
              <a:prstDash val="solid"/>
              <a:round/>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h-TH" sz="1350">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线箭头连接符 13"/>
          <p:cNvCxnSpPr>
            <a:stCxn id="91" idx="4"/>
          </p:cNvCxnSpPr>
          <p:nvPr/>
        </p:nvCxnSpPr>
        <p:spPr>
          <a:xfrm rot="5400000">
            <a:off x="2724225" y="1972093"/>
            <a:ext cx="441142" cy="3231419"/>
          </a:xfrm>
          <a:prstGeom prst="bentConnector2">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104"/>
          <p:cNvCxnSpPr/>
          <p:nvPr/>
        </p:nvCxnSpPr>
        <p:spPr>
          <a:xfrm flipV="1">
            <a:off x="1683342" y="2850817"/>
            <a:ext cx="2360356" cy="3904"/>
          </a:xfrm>
          <a:prstGeom prst="straightConnector1">
            <a:avLst/>
          </a:prstGeom>
          <a:ln w="15240">
            <a:solidFill>
              <a:schemeClr val="bg1">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9" name="矩形 98"/>
          <p:cNvSpPr/>
          <p:nvPr/>
        </p:nvSpPr>
        <p:spPr>
          <a:xfrm>
            <a:off x="346946" y="2457362"/>
            <a:ext cx="1272727" cy="652646"/>
          </a:xfrm>
          <a:prstGeom prst="rect">
            <a:avLst/>
          </a:prstGeom>
          <a:solidFill>
            <a:schemeClr val="bg1"/>
          </a:solidFill>
          <a:ln w="28575" cmpd="sng">
            <a:solidFill>
              <a:srgbClr val="799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endParaRPr>
          </a:p>
        </p:txBody>
      </p:sp>
      <p:sp>
        <p:nvSpPr>
          <p:cNvPr id="80" name="右箭头 79"/>
          <p:cNvSpPr/>
          <p:nvPr/>
        </p:nvSpPr>
        <p:spPr>
          <a:xfrm>
            <a:off x="7020273" y="3262045"/>
            <a:ext cx="428243" cy="779493"/>
          </a:xfrm>
          <a:prstGeom prst="rightArrow">
            <a:avLst/>
          </a:prstGeom>
          <a:noFill/>
          <a:ln w="15240">
            <a:solidFill>
              <a:srgbClr val="FF89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6" name="文本占位符 5"/>
          <p:cNvSpPr>
            <a:spLocks noGrp="1"/>
          </p:cNvSpPr>
          <p:nvPr>
            <p:ph type="body" sz="quarter" idx="10"/>
          </p:nvPr>
        </p:nvSpPr>
        <p:spPr/>
        <p:txBody>
          <a:bodyPr>
            <a:normAutofit lnSpcReduction="10000"/>
          </a:bodyPr>
          <a:lstStyle/>
          <a:p>
            <a:r>
              <a:rPr lang="zh-CN" altLang="en-US" dirty="0" smtClean="0"/>
              <a:t>电子会计档案</a:t>
            </a:r>
            <a:endParaRPr lang="zh-CN" altLang="en-US" dirty="0"/>
          </a:p>
        </p:txBody>
      </p:sp>
      <p:sp>
        <p:nvSpPr>
          <p:cNvPr id="3" name="矩形 2"/>
          <p:cNvSpPr/>
          <p:nvPr/>
        </p:nvSpPr>
        <p:spPr>
          <a:xfrm>
            <a:off x="346946" y="1660994"/>
            <a:ext cx="1272726" cy="707748"/>
          </a:xfrm>
          <a:prstGeom prst="rect">
            <a:avLst/>
          </a:prstGeom>
          <a:solidFill>
            <a:schemeClr val="bg1"/>
          </a:solidFill>
          <a:ln w="28575" cmpd="sng">
            <a:solidFill>
              <a:srgbClr val="799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endParaRPr>
          </a:p>
        </p:txBody>
      </p:sp>
      <p:sp>
        <p:nvSpPr>
          <p:cNvPr id="4" name="矩形 3"/>
          <p:cNvSpPr/>
          <p:nvPr/>
        </p:nvSpPr>
        <p:spPr>
          <a:xfrm>
            <a:off x="323528" y="3249450"/>
            <a:ext cx="983205" cy="1395416"/>
          </a:xfrm>
          <a:prstGeom prst="rect">
            <a:avLst/>
          </a:prstGeom>
          <a:solidFill>
            <a:schemeClr val="accent6">
              <a:lumMod val="40000"/>
              <a:lumOff val="60000"/>
            </a:schemeClr>
          </a:solidFill>
          <a:ln w="28575" cmpd="sng">
            <a:solidFill>
              <a:srgbClr val="B751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endParaRPr>
          </a:p>
        </p:txBody>
      </p:sp>
      <p:sp>
        <p:nvSpPr>
          <p:cNvPr id="5" name="TextBox 11"/>
          <p:cNvSpPr txBox="1">
            <a:spLocks noChangeArrowheads="1"/>
          </p:cNvSpPr>
          <p:nvPr/>
        </p:nvSpPr>
        <p:spPr bwMode="auto">
          <a:xfrm>
            <a:off x="0" y="771550"/>
            <a:ext cx="9144000" cy="553923"/>
          </a:xfrm>
          <a:prstGeom prst="rect">
            <a:avLst/>
          </a:prstGeom>
          <a:noFill/>
          <a:ln w="9525">
            <a:noFill/>
            <a:miter lim="800000"/>
          </a:ln>
        </p:spPr>
        <p:txBody>
          <a:bodyPr wrap="square" lIns="121836" tIns="60923" rIns="121836" bIns="60923">
            <a:spAutoFit/>
          </a:bodyPr>
          <a:lstStyle/>
          <a:p>
            <a:pPr defTabSz="1218565">
              <a:spcBef>
                <a:spcPct val="100000"/>
              </a:spcBef>
              <a:defRPr/>
            </a:pPr>
            <a:r>
              <a:rPr lang="zh-CN" altLang="en-US" sz="1400" dirty="0">
                <a:latin typeface="微软雅黑" panose="020B0503020204020204" pitchFamily="34" charset="-122"/>
              </a:rPr>
              <a:t>财务核算系统、业务系统、会计档案系统为企业档案管理全过程提供信息化支撑，从收单、制单到归档，再到存储以及档案的利用。</a:t>
            </a:r>
            <a:endParaRPr lang="en-US" sz="1400" dirty="0">
              <a:latin typeface="微软雅黑" panose="020B0503020204020204" pitchFamily="34" charset="-122"/>
            </a:endParaRPr>
          </a:p>
        </p:txBody>
      </p:sp>
      <p:sp>
        <p:nvSpPr>
          <p:cNvPr id="16" name="椭圆 15"/>
          <p:cNvSpPr/>
          <p:nvPr/>
        </p:nvSpPr>
        <p:spPr>
          <a:xfrm>
            <a:off x="1979713" y="1033225"/>
            <a:ext cx="551817" cy="521121"/>
          </a:xfrm>
          <a:prstGeom prst="ellipse">
            <a:avLst/>
          </a:prstGeom>
          <a:solidFill>
            <a:srgbClr val="B75135"/>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rtlCol="0" anchor="ctr"/>
          <a:lstStyle/>
          <a:p>
            <a:pPr lvl="0" algn="r">
              <a:defRPr/>
            </a:pPr>
            <a:r>
              <a:rPr lang="zh-CN" altLang="en-US" sz="1350" b="1" dirty="0">
                <a:solidFill>
                  <a:schemeClr val="bg1"/>
                </a:solidFill>
                <a:latin typeface="微软雅黑" panose="020B0503020204020204" pitchFamily="34" charset="-122"/>
                <a:ea typeface="微软雅黑" panose="020B0503020204020204" pitchFamily="34" charset="-122"/>
              </a:rPr>
              <a:t>制</a:t>
            </a:r>
            <a:endParaRPr lang="zh-CN" altLang="en-US" sz="1350" b="1" dirty="0">
              <a:solidFill>
                <a:schemeClr val="bg1"/>
              </a:solidFill>
              <a:latin typeface="微软雅黑" panose="020B0503020204020204" pitchFamily="34" charset="-122"/>
              <a:ea typeface="微软雅黑" panose="020B0503020204020204" pitchFamily="34" charset="-122"/>
            </a:endParaRPr>
          </a:p>
        </p:txBody>
      </p:sp>
      <p:cxnSp>
        <p:nvCxnSpPr>
          <p:cNvPr id="19" name="直接箭头连接符 101"/>
          <p:cNvCxnSpPr/>
          <p:nvPr/>
        </p:nvCxnSpPr>
        <p:spPr>
          <a:xfrm>
            <a:off x="2843809" y="1331836"/>
            <a:ext cx="2009491" cy="0"/>
          </a:xfrm>
          <a:prstGeom prst="straightConnector1">
            <a:avLst/>
          </a:prstGeom>
          <a:ln w="158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02"/>
          <p:cNvCxnSpPr/>
          <p:nvPr/>
        </p:nvCxnSpPr>
        <p:spPr>
          <a:xfrm>
            <a:off x="5863162" y="1331836"/>
            <a:ext cx="1876163" cy="0"/>
          </a:xfrm>
          <a:prstGeom prst="straightConnector1">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肘形连接符 108"/>
          <p:cNvCxnSpPr/>
          <p:nvPr/>
        </p:nvCxnSpPr>
        <p:spPr>
          <a:xfrm rot="5400000">
            <a:off x="2082222" y="2221279"/>
            <a:ext cx="396478" cy="1902754"/>
          </a:xfrm>
          <a:prstGeom prst="bentConnector2">
            <a:avLst/>
          </a:prstGeom>
          <a:ln w="1524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460801" y="2517331"/>
            <a:ext cx="1068059" cy="265758"/>
          </a:xfrm>
          <a:prstGeom prst="roundRect">
            <a:avLst/>
          </a:prstGeom>
          <a:solidFill>
            <a:schemeClr val="accent6">
              <a:lumMod val="20000"/>
              <a:lumOff val="80000"/>
            </a:schemeClr>
          </a:solidFill>
          <a:ln w="952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电子发票</a:t>
            </a:r>
            <a:endParaRPr lang="en-IE" altLang="en-US" sz="1100" dirty="0">
              <a:solidFill>
                <a:schemeClr val="tx1"/>
              </a:solidFill>
              <a:latin typeface="微软雅黑" panose="020B0503020204020204" pitchFamily="34" charset="-122"/>
              <a:ea typeface="微软雅黑" panose="020B0503020204020204" pitchFamily="34" charset="-122"/>
            </a:endParaRPr>
          </a:p>
        </p:txBody>
      </p:sp>
      <p:sp>
        <p:nvSpPr>
          <p:cNvPr id="24" name="圆角矩形 23"/>
          <p:cNvSpPr/>
          <p:nvPr/>
        </p:nvSpPr>
        <p:spPr>
          <a:xfrm>
            <a:off x="460800" y="2814904"/>
            <a:ext cx="1085730" cy="260887"/>
          </a:xfrm>
          <a:prstGeom prst="roundRect">
            <a:avLst/>
          </a:prstGeom>
          <a:solidFill>
            <a:schemeClr val="accent6">
              <a:lumMod val="20000"/>
              <a:lumOff val="80000"/>
            </a:schemeClr>
          </a:solidFill>
          <a:ln w="952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非税票据</a:t>
            </a:r>
            <a:endParaRPr lang="en-IE" altLang="en-US" sz="1100" dirty="0">
              <a:solidFill>
                <a:schemeClr val="tx1"/>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471446" y="1718402"/>
            <a:ext cx="1061315" cy="285112"/>
          </a:xfrm>
          <a:prstGeom prst="roundRect">
            <a:avLst/>
          </a:prstGeom>
          <a:solidFill>
            <a:schemeClr val="bg1">
              <a:alpha val="2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纸质档案</a:t>
            </a:r>
            <a:endParaRPr lang="en-IE" altLang="en-US" sz="1100" dirty="0">
              <a:solidFill>
                <a:schemeClr val="tx1"/>
              </a:solidFill>
              <a:latin typeface="微软雅黑" panose="020B0503020204020204" pitchFamily="34" charset="-122"/>
              <a:ea typeface="微软雅黑" panose="020B0503020204020204" pitchFamily="34" charset="-122"/>
            </a:endParaRPr>
          </a:p>
        </p:txBody>
      </p:sp>
      <p:sp>
        <p:nvSpPr>
          <p:cNvPr id="28" name="圆角矩形 27"/>
          <p:cNvSpPr/>
          <p:nvPr/>
        </p:nvSpPr>
        <p:spPr>
          <a:xfrm>
            <a:off x="2724661" y="1733001"/>
            <a:ext cx="1037394" cy="493875"/>
          </a:xfrm>
          <a:prstGeom prst="roundRect">
            <a:avLst/>
          </a:prstGeom>
          <a:solidFill>
            <a:schemeClr val="accent6">
              <a:lumMod val="20000"/>
              <a:lumOff val="80000"/>
            </a:schemeClr>
          </a:solidFill>
          <a:ln w="952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扫描拍照</a:t>
            </a:r>
            <a:endParaRPr lang="en-US" altLang="zh-CN" sz="1100" dirty="0">
              <a:solidFill>
                <a:schemeClr val="tx1"/>
              </a:solidFill>
              <a:latin typeface="微软雅黑" panose="020B0503020204020204" pitchFamily="34" charset="-122"/>
              <a:ea typeface="微软雅黑" panose="020B0503020204020204" pitchFamily="34" charset="-122"/>
            </a:endParaRPr>
          </a:p>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编号</a:t>
            </a:r>
            <a:endParaRPr lang="en-IE" altLang="en-US" sz="1100" dirty="0">
              <a:solidFill>
                <a:schemeClr val="tx1"/>
              </a:solidFill>
              <a:latin typeface="微软雅黑" panose="020B0503020204020204" pitchFamily="34" charset="-122"/>
              <a:ea typeface="微软雅黑" panose="020B0503020204020204" pitchFamily="34" charset="-122"/>
            </a:endParaRPr>
          </a:p>
        </p:txBody>
      </p:sp>
      <p:sp>
        <p:nvSpPr>
          <p:cNvPr id="29" name="圆角矩形 28"/>
          <p:cNvSpPr/>
          <p:nvPr/>
        </p:nvSpPr>
        <p:spPr>
          <a:xfrm>
            <a:off x="4126024" y="1733001"/>
            <a:ext cx="837335" cy="493875"/>
          </a:xfrm>
          <a:prstGeom prst="roundRect">
            <a:avLst/>
          </a:prstGeom>
          <a:solidFill>
            <a:schemeClr val="accent6">
              <a:lumMod val="20000"/>
              <a:lumOff val="80000"/>
            </a:schemeClr>
          </a:solidFill>
          <a:ln w="952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档案索引</a:t>
            </a:r>
            <a:endParaRPr lang="en-IE" altLang="en-US" sz="1100" dirty="0">
              <a:solidFill>
                <a:schemeClr val="tx1"/>
              </a:solidFill>
              <a:latin typeface="微软雅黑" panose="020B0503020204020204" pitchFamily="34" charset="-122"/>
              <a:ea typeface="微软雅黑" panose="020B0503020204020204" pitchFamily="34" charset="-122"/>
            </a:endParaRPr>
          </a:p>
        </p:txBody>
      </p:sp>
      <p:cxnSp>
        <p:nvCxnSpPr>
          <p:cNvPr id="31" name="直接箭头连接符 113"/>
          <p:cNvCxnSpPr/>
          <p:nvPr/>
        </p:nvCxnSpPr>
        <p:spPr>
          <a:xfrm>
            <a:off x="1683341" y="2025313"/>
            <a:ext cx="1016451" cy="0"/>
          </a:xfrm>
          <a:prstGeom prst="straightConnector1">
            <a:avLst/>
          </a:prstGeom>
          <a:ln w="1524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114"/>
          <p:cNvCxnSpPr/>
          <p:nvPr/>
        </p:nvCxnSpPr>
        <p:spPr>
          <a:xfrm>
            <a:off x="3300725" y="2237056"/>
            <a:ext cx="0" cy="220305"/>
          </a:xfrm>
          <a:prstGeom prst="straightConnector1">
            <a:avLst/>
          </a:prstGeom>
          <a:ln w="1524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115"/>
          <p:cNvCxnSpPr>
            <a:stCxn id="29" idx="2"/>
          </p:cNvCxnSpPr>
          <p:nvPr/>
        </p:nvCxnSpPr>
        <p:spPr>
          <a:xfrm>
            <a:off x="4544691" y="2226876"/>
            <a:ext cx="0" cy="313388"/>
          </a:xfrm>
          <a:prstGeom prst="straightConnector1">
            <a:avLst/>
          </a:prstGeom>
          <a:ln w="1524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圆角矩形 33"/>
          <p:cNvSpPr/>
          <p:nvPr/>
        </p:nvSpPr>
        <p:spPr>
          <a:xfrm>
            <a:off x="346946" y="3316928"/>
            <a:ext cx="912687" cy="23408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财务系统</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35" name="圆角矩形 34"/>
          <p:cNvSpPr/>
          <p:nvPr/>
        </p:nvSpPr>
        <p:spPr>
          <a:xfrm>
            <a:off x="346946" y="3591429"/>
            <a:ext cx="912687" cy="23408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固定资产</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36" name="圆角矩形 35"/>
          <p:cNvSpPr/>
          <p:nvPr/>
        </p:nvSpPr>
        <p:spPr>
          <a:xfrm>
            <a:off x="347711" y="3852487"/>
            <a:ext cx="912687" cy="23408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进销存系统</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37" name="圆角矩形 36"/>
          <p:cNvSpPr/>
          <p:nvPr/>
        </p:nvSpPr>
        <p:spPr>
          <a:xfrm>
            <a:off x="346946" y="4113546"/>
            <a:ext cx="912687" cy="23408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工资核算</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38" name="圆角矩形 37"/>
          <p:cNvSpPr/>
          <p:nvPr/>
        </p:nvSpPr>
        <p:spPr>
          <a:xfrm>
            <a:off x="346946" y="4383517"/>
            <a:ext cx="912687" cy="23408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费用报销</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39" name="圆角矩形 38"/>
          <p:cNvSpPr/>
          <p:nvPr/>
        </p:nvSpPr>
        <p:spPr>
          <a:xfrm>
            <a:off x="1475657" y="4185554"/>
            <a:ext cx="933369" cy="386275"/>
          </a:xfrm>
          <a:prstGeom prst="roundRect">
            <a:avLst/>
          </a:prstGeom>
          <a:solidFill>
            <a:schemeClr val="accent6">
              <a:lumMod val="20000"/>
              <a:lumOff val="80000"/>
            </a:schemeClr>
          </a:solidFill>
          <a:ln w="952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接口服务</a:t>
            </a:r>
            <a:endParaRPr lang="en-US" altLang="zh-CN" sz="1100" dirty="0">
              <a:solidFill>
                <a:schemeClr val="tx1"/>
              </a:solidFill>
              <a:latin typeface="微软雅黑" panose="020B0503020204020204" pitchFamily="34" charset="-122"/>
              <a:ea typeface="微软雅黑" panose="020B0503020204020204" pitchFamily="34" charset="-122"/>
            </a:endParaRPr>
          </a:p>
        </p:txBody>
      </p:sp>
      <p:cxnSp>
        <p:nvCxnSpPr>
          <p:cNvPr id="40" name="直接箭头连接符 122"/>
          <p:cNvCxnSpPr>
            <a:endCxn id="39" idx="1"/>
          </p:cNvCxnSpPr>
          <p:nvPr/>
        </p:nvCxnSpPr>
        <p:spPr>
          <a:xfrm>
            <a:off x="1359831" y="4378691"/>
            <a:ext cx="115826" cy="1"/>
          </a:xfrm>
          <a:prstGeom prst="straightConnector1">
            <a:avLst/>
          </a:prstGeom>
          <a:ln w="15240">
            <a:solidFill>
              <a:srgbClr val="FF891B"/>
            </a:solidFill>
            <a:tailEnd type="triangle"/>
          </a:ln>
        </p:spPr>
        <p:style>
          <a:lnRef idx="1">
            <a:schemeClr val="accent1"/>
          </a:lnRef>
          <a:fillRef idx="0">
            <a:schemeClr val="accent1"/>
          </a:fillRef>
          <a:effectRef idx="0">
            <a:schemeClr val="accent1"/>
          </a:effectRef>
          <a:fontRef idx="minor">
            <a:schemeClr val="tx1"/>
          </a:fontRef>
        </p:style>
      </p:cxnSp>
      <p:sp>
        <p:nvSpPr>
          <p:cNvPr id="41" name="圆角矩形 40"/>
          <p:cNvSpPr/>
          <p:nvPr/>
        </p:nvSpPr>
        <p:spPr>
          <a:xfrm>
            <a:off x="2555776" y="4185554"/>
            <a:ext cx="888942" cy="386275"/>
          </a:xfrm>
          <a:prstGeom prst="roundRect">
            <a:avLst/>
          </a:prstGeom>
          <a:solidFill>
            <a:schemeClr val="accent6">
              <a:lumMod val="20000"/>
              <a:lumOff val="80000"/>
            </a:schemeClr>
          </a:solidFill>
          <a:ln w="952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96000" rIns="0" rtlCol="0" anchor="ctr"/>
          <a:lstStyle/>
          <a:p>
            <a:pPr lvl="0" algn="ctr">
              <a:defRPr/>
            </a:pPr>
            <a:r>
              <a:rPr lang="zh-CN" altLang="en-US" sz="1100" dirty="0">
                <a:solidFill>
                  <a:schemeClr val="tx1"/>
                </a:solidFill>
                <a:ea typeface="微软雅黑" panose="020B0503020204020204" pitchFamily="34" charset="-122"/>
              </a:rPr>
              <a:t>生成版式文件</a:t>
            </a:r>
            <a:endParaRPr lang="zh-CN" altLang="en-US" sz="1100" dirty="0">
              <a:solidFill>
                <a:schemeClr val="tx1"/>
              </a:solidFill>
              <a:ea typeface="微软雅黑" panose="020B0503020204020204" pitchFamily="34" charset="-122"/>
            </a:endParaRPr>
          </a:p>
        </p:txBody>
      </p:sp>
      <p:sp>
        <p:nvSpPr>
          <p:cNvPr id="42" name="圆角矩形 41"/>
          <p:cNvSpPr/>
          <p:nvPr/>
        </p:nvSpPr>
        <p:spPr>
          <a:xfrm>
            <a:off x="4187114" y="4191458"/>
            <a:ext cx="888942" cy="386275"/>
          </a:xfrm>
          <a:prstGeom prst="roundRect">
            <a:avLst/>
          </a:prstGeom>
          <a:solidFill>
            <a:schemeClr val="accent6">
              <a:lumMod val="20000"/>
              <a:lumOff val="80000"/>
            </a:schemeClr>
          </a:solidFill>
          <a:ln w="952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8000" rIns="0"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归档</a:t>
            </a:r>
            <a:endParaRPr lang="en-US" altLang="zh-CN" sz="1100" dirty="0">
              <a:solidFill>
                <a:schemeClr val="tx1"/>
              </a:solidFill>
              <a:latin typeface="微软雅黑" panose="020B0503020204020204" pitchFamily="34" charset="-122"/>
              <a:ea typeface="微软雅黑" panose="020B0503020204020204" pitchFamily="34" charset="-122"/>
            </a:endParaRPr>
          </a:p>
        </p:txBody>
      </p:sp>
      <p:cxnSp>
        <p:nvCxnSpPr>
          <p:cNvPr id="43" name="直接箭头连接符 125"/>
          <p:cNvCxnSpPr/>
          <p:nvPr/>
        </p:nvCxnSpPr>
        <p:spPr>
          <a:xfrm flipV="1">
            <a:off x="4644008" y="3367230"/>
            <a:ext cx="0" cy="781842"/>
          </a:xfrm>
          <a:prstGeom prst="straightConnector1">
            <a:avLst/>
          </a:prstGeom>
          <a:ln w="15240">
            <a:solidFill>
              <a:srgbClr val="FF891B"/>
            </a:solidFill>
            <a:tailEnd type="triangle"/>
          </a:ln>
        </p:spPr>
        <p:style>
          <a:lnRef idx="1">
            <a:schemeClr val="accent1"/>
          </a:lnRef>
          <a:fillRef idx="0">
            <a:schemeClr val="accent1"/>
          </a:fillRef>
          <a:effectRef idx="0">
            <a:schemeClr val="accent1"/>
          </a:effectRef>
          <a:fontRef idx="minor">
            <a:schemeClr val="tx1"/>
          </a:fontRef>
        </p:style>
      </p:cxnSp>
      <p:sp>
        <p:nvSpPr>
          <p:cNvPr id="44" name="圆角矩形 43"/>
          <p:cNvSpPr/>
          <p:nvPr/>
        </p:nvSpPr>
        <p:spPr>
          <a:xfrm>
            <a:off x="4187114" y="4704613"/>
            <a:ext cx="888942" cy="345037"/>
          </a:xfrm>
          <a:prstGeom prst="roundRect">
            <a:avLst/>
          </a:prstGeom>
          <a:solidFill>
            <a:schemeClr val="accent6">
              <a:lumMod val="20000"/>
              <a:lumOff val="80000"/>
            </a:schemeClr>
          </a:solidFill>
          <a:ln w="952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96000" rIns="0"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电子签章</a:t>
            </a:r>
            <a:endParaRPr lang="en-IE" altLang="en-US" sz="1100" dirty="0">
              <a:solidFill>
                <a:schemeClr val="tx1"/>
              </a:solidFill>
              <a:latin typeface="微软雅黑" panose="020B0503020204020204" pitchFamily="34" charset="-122"/>
              <a:ea typeface="微软雅黑" panose="020B0503020204020204" pitchFamily="34" charset="-122"/>
            </a:endParaRPr>
          </a:p>
        </p:txBody>
      </p:sp>
      <p:cxnSp>
        <p:nvCxnSpPr>
          <p:cNvPr id="45" name="直接箭头连接符 127"/>
          <p:cNvCxnSpPr/>
          <p:nvPr/>
        </p:nvCxnSpPr>
        <p:spPr>
          <a:xfrm rot="-360000" flipV="1">
            <a:off x="4622681" y="4565627"/>
            <a:ext cx="14736" cy="126880"/>
          </a:xfrm>
          <a:prstGeom prst="straightConnector1">
            <a:avLst/>
          </a:prstGeom>
          <a:ln w="1524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10"/>
          <p:cNvSpPr>
            <a:spLocks noChangeArrowheads="1"/>
          </p:cNvSpPr>
          <p:nvPr/>
        </p:nvSpPr>
        <p:spPr bwMode="auto">
          <a:xfrm>
            <a:off x="1937813" y="4761617"/>
            <a:ext cx="1233501" cy="292313"/>
          </a:xfrm>
          <a:prstGeom prst="rect">
            <a:avLst/>
          </a:prstGeom>
          <a:noFill/>
          <a:ln w="9525">
            <a:noFill/>
            <a:miter lim="800000"/>
          </a:ln>
        </p:spPr>
        <p:txBody>
          <a:bodyPr wrap="square" lIns="121836" tIns="60923" rIns="121836" bIns="60923">
            <a:spAutoFit/>
          </a:bodyPr>
          <a:lstStyle/>
          <a:p>
            <a:pPr lvl="0">
              <a:defRPr/>
            </a:pPr>
            <a:r>
              <a:rPr lang="zh-CN" altLang="en-US" sz="1100" b="1" dirty="0">
                <a:latin typeface="微软雅黑" panose="020B0503020204020204" pitchFamily="34" charset="-122"/>
              </a:rPr>
              <a:t>档案采集与加工</a:t>
            </a:r>
            <a:endParaRPr lang="en-IE" altLang="en-US" sz="1100" b="1" dirty="0">
              <a:latin typeface="微软雅黑" panose="020B0503020204020204" pitchFamily="34" charset="-122"/>
            </a:endParaRPr>
          </a:p>
        </p:txBody>
      </p:sp>
      <p:sp>
        <p:nvSpPr>
          <p:cNvPr id="47" name="圆角矩形 46"/>
          <p:cNvSpPr/>
          <p:nvPr/>
        </p:nvSpPr>
        <p:spPr>
          <a:xfrm>
            <a:off x="6107826" y="1736018"/>
            <a:ext cx="888444" cy="252202"/>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档案查阅</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48" name="圆角矩形 47"/>
          <p:cNvSpPr/>
          <p:nvPr/>
        </p:nvSpPr>
        <p:spPr>
          <a:xfrm>
            <a:off x="6107826" y="2061143"/>
            <a:ext cx="888444" cy="252202"/>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档案借阅</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49" name="圆角矩形 48"/>
          <p:cNvSpPr/>
          <p:nvPr/>
        </p:nvSpPr>
        <p:spPr>
          <a:xfrm>
            <a:off x="6107826" y="2385353"/>
            <a:ext cx="888444" cy="252202"/>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档案移交</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51" name="圆角矩形 50"/>
          <p:cNvSpPr/>
          <p:nvPr/>
        </p:nvSpPr>
        <p:spPr>
          <a:xfrm>
            <a:off x="6107826" y="3357287"/>
            <a:ext cx="888444" cy="252202"/>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档案上架</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52" name="圆角矩形 51"/>
          <p:cNvSpPr/>
          <p:nvPr/>
        </p:nvSpPr>
        <p:spPr>
          <a:xfrm>
            <a:off x="6107826" y="3681497"/>
            <a:ext cx="888444" cy="252202"/>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档案外借</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53" name="圆角矩形 52"/>
          <p:cNvSpPr/>
          <p:nvPr/>
        </p:nvSpPr>
        <p:spPr>
          <a:xfrm>
            <a:off x="6107826" y="4005359"/>
            <a:ext cx="888444" cy="252202"/>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签章管理</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54" name="Rectangle 10"/>
          <p:cNvSpPr>
            <a:spLocks noChangeArrowheads="1"/>
          </p:cNvSpPr>
          <p:nvPr/>
        </p:nvSpPr>
        <p:spPr bwMode="auto">
          <a:xfrm>
            <a:off x="5161396" y="4761618"/>
            <a:ext cx="1066789" cy="292313"/>
          </a:xfrm>
          <a:prstGeom prst="rect">
            <a:avLst/>
          </a:prstGeom>
          <a:noFill/>
          <a:ln w="9525">
            <a:solidFill>
              <a:schemeClr val="bg1"/>
            </a:solidFill>
            <a:miter lim="800000"/>
          </a:ln>
        </p:spPr>
        <p:txBody>
          <a:bodyPr wrap="square" lIns="121836" tIns="60923" rIns="121836" bIns="60923">
            <a:spAutoFit/>
          </a:bodyPr>
          <a:lstStyle/>
          <a:p>
            <a:pPr lvl="0">
              <a:defRPr/>
            </a:pPr>
            <a:r>
              <a:rPr lang="zh-CN" altLang="en-US" sz="1100" b="1" dirty="0">
                <a:latin typeface="微软雅黑" panose="020B0503020204020204" pitchFamily="34" charset="-122"/>
              </a:rPr>
              <a:t>档案存储</a:t>
            </a:r>
            <a:endParaRPr lang="en-IE" altLang="en-US" sz="1100" b="1" dirty="0">
              <a:latin typeface="微软雅黑" panose="020B0503020204020204" pitchFamily="34" charset="-122"/>
            </a:endParaRPr>
          </a:p>
        </p:txBody>
      </p:sp>
      <p:sp>
        <p:nvSpPr>
          <p:cNvPr id="56" name="圆角矩形 55"/>
          <p:cNvSpPr/>
          <p:nvPr/>
        </p:nvSpPr>
        <p:spPr>
          <a:xfrm>
            <a:off x="5067718" y="2745394"/>
            <a:ext cx="916167" cy="535441"/>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档案存储</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57" name="Rectangle 10"/>
          <p:cNvSpPr>
            <a:spLocks noChangeArrowheads="1"/>
          </p:cNvSpPr>
          <p:nvPr/>
        </p:nvSpPr>
        <p:spPr bwMode="auto">
          <a:xfrm>
            <a:off x="6156176" y="4761617"/>
            <a:ext cx="810309" cy="292313"/>
          </a:xfrm>
          <a:prstGeom prst="rect">
            <a:avLst/>
          </a:prstGeom>
          <a:noFill/>
          <a:ln w="9525">
            <a:noFill/>
            <a:miter lim="800000"/>
          </a:ln>
        </p:spPr>
        <p:txBody>
          <a:bodyPr wrap="square" lIns="121836" tIns="60923" rIns="121836" bIns="60923">
            <a:spAutoFit/>
          </a:bodyPr>
          <a:lstStyle/>
          <a:p>
            <a:pPr lvl="0">
              <a:defRPr/>
            </a:pPr>
            <a:r>
              <a:rPr lang="zh-CN" altLang="en-US" sz="1100" b="1" dirty="0">
                <a:latin typeface="微软雅黑" panose="020B0503020204020204" pitchFamily="34" charset="-122"/>
              </a:rPr>
              <a:t>档案管理</a:t>
            </a:r>
            <a:endParaRPr lang="en-IE" altLang="en-US" sz="1100" b="1" dirty="0">
              <a:latin typeface="微软雅黑" panose="020B0503020204020204" pitchFamily="34" charset="-122"/>
            </a:endParaRPr>
          </a:p>
        </p:txBody>
      </p:sp>
      <p:sp>
        <p:nvSpPr>
          <p:cNvPr id="58" name="圆角矩形 57"/>
          <p:cNvSpPr/>
          <p:nvPr/>
        </p:nvSpPr>
        <p:spPr>
          <a:xfrm>
            <a:off x="7378558" y="1683577"/>
            <a:ext cx="862041" cy="269729"/>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目录检索</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59" name="圆角矩形 58"/>
          <p:cNvSpPr/>
          <p:nvPr/>
        </p:nvSpPr>
        <p:spPr>
          <a:xfrm>
            <a:off x="7378558" y="1971609"/>
            <a:ext cx="862041" cy="269729"/>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专题检索</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60" name="圆角矩形 59"/>
          <p:cNvSpPr/>
          <p:nvPr/>
        </p:nvSpPr>
        <p:spPr>
          <a:xfrm>
            <a:off x="7378558" y="2259641"/>
            <a:ext cx="862041" cy="269729"/>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综合检索</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61" name="圆角矩形 60"/>
          <p:cNvSpPr/>
          <p:nvPr/>
        </p:nvSpPr>
        <p:spPr>
          <a:xfrm>
            <a:off x="7378558" y="2547673"/>
            <a:ext cx="862041" cy="269729"/>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模糊检索</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62" name="圆角矩形 61"/>
          <p:cNvSpPr/>
          <p:nvPr/>
        </p:nvSpPr>
        <p:spPr>
          <a:xfrm>
            <a:off x="7378558" y="2835705"/>
            <a:ext cx="862041" cy="269729"/>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全文检索</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63" name="圆角矩形 62"/>
          <p:cNvSpPr/>
          <p:nvPr/>
        </p:nvSpPr>
        <p:spPr>
          <a:xfrm>
            <a:off x="7382368" y="3123737"/>
            <a:ext cx="862041" cy="269729"/>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借阅统计</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66" name="圆角矩形 65"/>
          <p:cNvSpPr/>
          <p:nvPr/>
        </p:nvSpPr>
        <p:spPr>
          <a:xfrm>
            <a:off x="142875" y="1593265"/>
            <a:ext cx="3663622" cy="3498765"/>
          </a:xfrm>
          <a:prstGeom prst="roundRect">
            <a:avLst>
              <a:gd name="adj" fmla="val 2941"/>
            </a:avLst>
          </a:pr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solidFill>
            </a:endParaRPr>
          </a:p>
        </p:txBody>
      </p:sp>
      <p:sp>
        <p:nvSpPr>
          <p:cNvPr id="67" name="圆角矩形 66"/>
          <p:cNvSpPr/>
          <p:nvPr/>
        </p:nvSpPr>
        <p:spPr>
          <a:xfrm>
            <a:off x="3905890" y="1608559"/>
            <a:ext cx="3189252" cy="3483471"/>
          </a:xfrm>
          <a:prstGeom prst="roundRect">
            <a:avLst>
              <a:gd name="adj" fmla="val 2941"/>
            </a:avLst>
          </a:pr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solidFill>
            </a:endParaRPr>
          </a:p>
        </p:txBody>
      </p:sp>
      <p:sp>
        <p:nvSpPr>
          <p:cNvPr id="68" name="圆角矩形 67"/>
          <p:cNvSpPr/>
          <p:nvPr/>
        </p:nvSpPr>
        <p:spPr>
          <a:xfrm>
            <a:off x="7288779" y="1608559"/>
            <a:ext cx="1751576" cy="3483471"/>
          </a:xfrm>
          <a:prstGeom prst="roundRect">
            <a:avLst>
              <a:gd name="adj" fmla="val 2941"/>
            </a:avLst>
          </a:pr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solidFill>
            </a:endParaRPr>
          </a:p>
        </p:txBody>
      </p:sp>
      <p:sp>
        <p:nvSpPr>
          <p:cNvPr id="69" name="Rectangle 10"/>
          <p:cNvSpPr>
            <a:spLocks noChangeArrowheads="1"/>
          </p:cNvSpPr>
          <p:nvPr/>
        </p:nvSpPr>
        <p:spPr bwMode="auto">
          <a:xfrm>
            <a:off x="7506107" y="4761617"/>
            <a:ext cx="810309" cy="292313"/>
          </a:xfrm>
          <a:prstGeom prst="rect">
            <a:avLst/>
          </a:prstGeom>
          <a:noFill/>
          <a:ln w="9525">
            <a:noFill/>
            <a:miter lim="800000"/>
          </a:ln>
        </p:spPr>
        <p:txBody>
          <a:bodyPr wrap="square" lIns="121836" tIns="60923" rIns="121836" bIns="60923">
            <a:spAutoFit/>
          </a:bodyPr>
          <a:lstStyle/>
          <a:p>
            <a:pPr lvl="0">
              <a:defRPr/>
            </a:pPr>
            <a:r>
              <a:rPr lang="zh-CN" altLang="en-US" sz="1100" b="1" dirty="0">
                <a:latin typeface="微软雅黑" panose="020B0503020204020204" pitchFamily="34" charset="-122"/>
              </a:rPr>
              <a:t>档案利用</a:t>
            </a:r>
            <a:endParaRPr lang="en-IE" altLang="en-US" sz="1100" b="1" dirty="0">
              <a:latin typeface="微软雅黑" panose="020B0503020204020204" pitchFamily="34" charset="-122"/>
            </a:endParaRPr>
          </a:p>
        </p:txBody>
      </p:sp>
      <p:sp>
        <p:nvSpPr>
          <p:cNvPr id="70" name="Rectangle 10"/>
          <p:cNvSpPr>
            <a:spLocks noChangeArrowheads="1"/>
          </p:cNvSpPr>
          <p:nvPr/>
        </p:nvSpPr>
        <p:spPr bwMode="auto">
          <a:xfrm>
            <a:off x="8137187" y="4572090"/>
            <a:ext cx="1043325" cy="261535"/>
          </a:xfrm>
          <a:prstGeom prst="rect">
            <a:avLst/>
          </a:prstGeom>
          <a:noFill/>
          <a:ln w="9525">
            <a:noFill/>
            <a:miter lim="800000"/>
          </a:ln>
        </p:spPr>
        <p:txBody>
          <a:bodyPr wrap="square" lIns="121836" tIns="60923" rIns="121836" bIns="60923">
            <a:spAutoFit/>
          </a:bodyPr>
          <a:lstStyle/>
          <a:p>
            <a:pPr lvl="0">
              <a:defRPr/>
            </a:pPr>
            <a:r>
              <a:rPr lang="zh-CN" altLang="en-US" sz="900" dirty="0">
                <a:latin typeface="微软雅黑" panose="020B0503020204020204" pitchFamily="34" charset="-122"/>
              </a:rPr>
              <a:t>财务 审计 税务</a:t>
            </a:r>
            <a:endParaRPr lang="en-IE" altLang="en-US" sz="900" dirty="0">
              <a:latin typeface="微软雅黑" panose="020B0503020204020204" pitchFamily="34" charset="-122"/>
            </a:endParaRPr>
          </a:p>
        </p:txBody>
      </p:sp>
      <p:pic>
        <p:nvPicPr>
          <p:cNvPr id="71" name="Picture 2" descr="C:\Users\win7.5\Desktop\桌面\常用icon\47.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100000" contrast="89000"/>
                    </a14:imgEffect>
                  </a14:imgLayer>
                </a14:imgProps>
              </a:ext>
              <a:ext uri="{28A0092B-C50C-407E-A947-70E740481C1C}">
                <a14:useLocalDpi xmlns:a14="http://schemas.microsoft.com/office/drawing/2010/main" val="0"/>
              </a:ext>
            </a:extLst>
          </a:blip>
          <a:srcRect/>
          <a:stretch>
            <a:fillRect/>
          </a:stretch>
        </p:blipFill>
        <p:spPr bwMode="auto">
          <a:xfrm>
            <a:off x="8532441" y="4209458"/>
            <a:ext cx="333884" cy="370309"/>
          </a:xfrm>
          <a:prstGeom prst="rect">
            <a:avLst/>
          </a:prstGeom>
          <a:solidFill>
            <a:srgbClr val="D42D25"/>
          </a:solidFill>
        </p:spPr>
      </p:pic>
      <p:sp>
        <p:nvSpPr>
          <p:cNvPr id="72" name="Rectangle 10"/>
          <p:cNvSpPr>
            <a:spLocks noChangeArrowheads="1"/>
          </p:cNvSpPr>
          <p:nvPr/>
        </p:nvSpPr>
        <p:spPr bwMode="auto">
          <a:xfrm>
            <a:off x="8281204" y="3579948"/>
            <a:ext cx="827301" cy="461590"/>
          </a:xfrm>
          <a:prstGeom prst="rect">
            <a:avLst/>
          </a:prstGeom>
          <a:noFill/>
          <a:ln w="9525">
            <a:noFill/>
            <a:miter lim="800000"/>
          </a:ln>
        </p:spPr>
        <p:txBody>
          <a:bodyPr wrap="square" lIns="121836" tIns="60923" rIns="121836" bIns="60923">
            <a:spAutoFit/>
          </a:bodyPr>
          <a:lstStyle/>
          <a:p>
            <a:pPr lvl="0" algn="ctr">
              <a:defRPr/>
            </a:pPr>
            <a:r>
              <a:rPr lang="zh-CN" altLang="en-US" sz="1100" dirty="0">
                <a:latin typeface="微软雅黑" panose="020B0503020204020204" pitchFamily="34" charset="-122"/>
              </a:rPr>
              <a:t>电子目录中心</a:t>
            </a:r>
            <a:endParaRPr lang="zh-CN" altLang="en-US" sz="1100" dirty="0">
              <a:latin typeface="微软雅黑" panose="020B0503020204020204" pitchFamily="34" charset="-122"/>
            </a:endParaRPr>
          </a:p>
        </p:txBody>
      </p:sp>
      <p:cxnSp>
        <p:nvCxnSpPr>
          <p:cNvPr id="73" name="直接箭头连接符 158"/>
          <p:cNvCxnSpPr/>
          <p:nvPr/>
        </p:nvCxnSpPr>
        <p:spPr>
          <a:xfrm flipV="1">
            <a:off x="8676456" y="3969529"/>
            <a:ext cx="0" cy="21602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肘形连接符 175"/>
          <p:cNvCxnSpPr>
            <a:endCxn id="58" idx="3"/>
          </p:cNvCxnSpPr>
          <p:nvPr/>
        </p:nvCxnSpPr>
        <p:spPr>
          <a:xfrm rot="16200000" flipV="1">
            <a:off x="7561098" y="2497941"/>
            <a:ext cx="1791048" cy="432048"/>
          </a:xfrm>
          <a:prstGeom prst="bentConnector2">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160"/>
          <p:cNvCxnSpPr>
            <a:stCxn id="59" idx="3"/>
          </p:cNvCxnSpPr>
          <p:nvPr/>
        </p:nvCxnSpPr>
        <p:spPr>
          <a:xfrm>
            <a:off x="8240598" y="2106473"/>
            <a:ext cx="432048" cy="0"/>
          </a:xfrm>
          <a:prstGeom prst="straightConnector1">
            <a:avLst/>
          </a:prstGeom>
          <a:ln>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 name="直接箭头连接符 161"/>
          <p:cNvCxnSpPr>
            <a:stCxn id="60" idx="3"/>
          </p:cNvCxnSpPr>
          <p:nvPr/>
        </p:nvCxnSpPr>
        <p:spPr>
          <a:xfrm>
            <a:off x="8240598" y="2394505"/>
            <a:ext cx="432048" cy="0"/>
          </a:xfrm>
          <a:prstGeom prst="straightConnector1">
            <a:avLst/>
          </a:prstGeom>
          <a:ln>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7" name="直接箭头连接符 162"/>
          <p:cNvCxnSpPr>
            <a:stCxn id="61" idx="3"/>
          </p:cNvCxnSpPr>
          <p:nvPr/>
        </p:nvCxnSpPr>
        <p:spPr>
          <a:xfrm>
            <a:off x="8240598" y="2682537"/>
            <a:ext cx="432048" cy="0"/>
          </a:xfrm>
          <a:prstGeom prst="straightConnector1">
            <a:avLst/>
          </a:prstGeom>
          <a:ln>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8" name="直接箭头连接符 163"/>
          <p:cNvCxnSpPr>
            <a:stCxn id="62" idx="3"/>
          </p:cNvCxnSpPr>
          <p:nvPr/>
        </p:nvCxnSpPr>
        <p:spPr>
          <a:xfrm>
            <a:off x="8240598" y="2970569"/>
            <a:ext cx="432048" cy="0"/>
          </a:xfrm>
          <a:prstGeom prst="straightConnector1">
            <a:avLst/>
          </a:prstGeom>
          <a:ln>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2860268" y="2651933"/>
            <a:ext cx="792762" cy="336037"/>
          </a:xfrm>
          <a:prstGeom prst="rect">
            <a:avLst/>
          </a:prstGeom>
          <a:solidFill>
            <a:srgbClr val="168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87" name="椭圆 86"/>
          <p:cNvSpPr/>
          <p:nvPr/>
        </p:nvSpPr>
        <p:spPr>
          <a:xfrm>
            <a:off x="2860268" y="2850816"/>
            <a:ext cx="792762" cy="288032"/>
          </a:xfrm>
          <a:prstGeom prst="ellipse">
            <a:avLst/>
          </a:prstGeom>
          <a:solidFill>
            <a:srgbClr val="168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88" name="椭圆 87"/>
          <p:cNvSpPr/>
          <p:nvPr/>
        </p:nvSpPr>
        <p:spPr>
          <a:xfrm>
            <a:off x="2860268" y="2507916"/>
            <a:ext cx="792762" cy="288032"/>
          </a:xfrm>
          <a:prstGeom prst="ellipse">
            <a:avLst/>
          </a:prstGeom>
          <a:solidFill>
            <a:srgbClr val="168FC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89" name="TextBox 174"/>
          <p:cNvSpPr txBox="1"/>
          <p:nvPr/>
        </p:nvSpPr>
        <p:spPr>
          <a:xfrm>
            <a:off x="2973266" y="2781877"/>
            <a:ext cx="679764" cy="261610"/>
          </a:xfrm>
          <a:prstGeom prst="rect">
            <a:avLst/>
          </a:prstGeom>
          <a:noFill/>
        </p:spPr>
        <p:txBody>
          <a:bodyPr wrap="square" rtlCol="0">
            <a:spAutoFit/>
          </a:bodyPr>
          <a:lstStyle/>
          <a:p>
            <a:r>
              <a:rPr lang="zh-CN" altLang="en-US" sz="1100" dirty="0">
                <a:latin typeface="微软雅黑" panose="020B0503020204020204" pitchFamily="34" charset="-122"/>
              </a:rPr>
              <a:t>影像库</a:t>
            </a:r>
            <a:endParaRPr lang="zh-CN" altLang="en-US" sz="1100" dirty="0">
              <a:latin typeface="微软雅黑" panose="020B0503020204020204" pitchFamily="34" charset="-122"/>
            </a:endParaRPr>
          </a:p>
        </p:txBody>
      </p:sp>
      <p:sp>
        <p:nvSpPr>
          <p:cNvPr id="90" name="矩形 89"/>
          <p:cNvSpPr/>
          <p:nvPr/>
        </p:nvSpPr>
        <p:spPr>
          <a:xfrm>
            <a:off x="4164124" y="2779704"/>
            <a:ext cx="792762" cy="433604"/>
          </a:xfrm>
          <a:prstGeom prst="rect">
            <a:avLst/>
          </a:prstGeom>
          <a:solidFill>
            <a:srgbClr val="A3C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91" name="椭圆 90"/>
          <p:cNvSpPr/>
          <p:nvPr/>
        </p:nvSpPr>
        <p:spPr>
          <a:xfrm>
            <a:off x="4164124" y="3079199"/>
            <a:ext cx="792762" cy="288032"/>
          </a:xfrm>
          <a:prstGeom prst="ellipse">
            <a:avLst/>
          </a:prstGeom>
          <a:solidFill>
            <a:srgbClr val="A3C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92" name="椭圆 91"/>
          <p:cNvSpPr/>
          <p:nvPr/>
        </p:nvSpPr>
        <p:spPr>
          <a:xfrm>
            <a:off x="4164124" y="2635689"/>
            <a:ext cx="792762" cy="288032"/>
          </a:xfrm>
          <a:prstGeom prst="ellipse">
            <a:avLst/>
          </a:prstGeom>
          <a:solidFill>
            <a:srgbClr val="A3CA37"/>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93" name="TextBox 178">
            <a:hlinkClick r:id="rId3" action="ppaction://hlinkfile"/>
          </p:cNvPr>
          <p:cNvSpPr txBox="1"/>
          <p:nvPr/>
        </p:nvSpPr>
        <p:spPr>
          <a:xfrm>
            <a:off x="4107527" y="2880265"/>
            <a:ext cx="888127" cy="430887"/>
          </a:xfrm>
          <a:prstGeom prst="rect">
            <a:avLst/>
          </a:prstGeom>
          <a:noFill/>
        </p:spPr>
        <p:txBody>
          <a:bodyPr wrap="square" rtlCol="0">
            <a:spAutoFit/>
          </a:bodyPr>
          <a:lstStyle/>
          <a:p>
            <a:pPr algn="ctr"/>
            <a:r>
              <a:rPr lang="zh-CN" altLang="en-US" sz="1100" dirty="0">
                <a:latin typeface="微软雅黑" panose="020B0503020204020204" pitchFamily="34" charset="-122"/>
              </a:rPr>
              <a:t>电子会计档案库</a:t>
            </a:r>
            <a:endParaRPr lang="zh-CN" altLang="en-US" sz="1100" dirty="0">
              <a:latin typeface="微软雅黑" panose="020B0503020204020204" pitchFamily="34" charset="-122"/>
            </a:endParaRPr>
          </a:p>
        </p:txBody>
      </p:sp>
      <p:grpSp>
        <p:nvGrpSpPr>
          <p:cNvPr id="12" name="组合 11"/>
          <p:cNvGrpSpPr/>
          <p:nvPr/>
        </p:nvGrpSpPr>
        <p:grpSpPr>
          <a:xfrm>
            <a:off x="2771801" y="3465475"/>
            <a:ext cx="880440" cy="630932"/>
            <a:chOff x="2934685" y="5181178"/>
            <a:chExt cx="880440" cy="630932"/>
          </a:xfrm>
          <a:solidFill>
            <a:schemeClr val="accent2">
              <a:lumMod val="40000"/>
              <a:lumOff val="60000"/>
            </a:schemeClr>
          </a:solidFill>
        </p:grpSpPr>
        <p:sp>
          <p:nvSpPr>
            <p:cNvPr id="94" name="矩形 93"/>
            <p:cNvSpPr/>
            <p:nvPr/>
          </p:nvSpPr>
          <p:spPr>
            <a:xfrm>
              <a:off x="2934685" y="5325194"/>
              <a:ext cx="880440" cy="3360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95" name="椭圆 94"/>
            <p:cNvSpPr/>
            <p:nvPr/>
          </p:nvSpPr>
          <p:spPr>
            <a:xfrm>
              <a:off x="2934685" y="5524078"/>
              <a:ext cx="880440" cy="288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96" name="椭圆 95"/>
            <p:cNvSpPr/>
            <p:nvPr/>
          </p:nvSpPr>
          <p:spPr>
            <a:xfrm>
              <a:off x="2934685" y="5181178"/>
              <a:ext cx="880440" cy="288032"/>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97" name="TextBox 182"/>
            <p:cNvSpPr txBox="1"/>
            <p:nvPr/>
          </p:nvSpPr>
          <p:spPr>
            <a:xfrm>
              <a:off x="2964176" y="5469210"/>
              <a:ext cx="791721" cy="261610"/>
            </a:xfrm>
            <a:prstGeom prst="rect">
              <a:avLst/>
            </a:prstGeom>
            <a:grpFill/>
          </p:spPr>
          <p:txBody>
            <a:bodyPr wrap="square" rtlCol="0">
              <a:spAutoFit/>
            </a:bodyPr>
            <a:lstStyle/>
            <a:p>
              <a:r>
                <a:rPr lang="zh-CN" altLang="en-US" sz="1100" dirty="0">
                  <a:latin typeface="微软雅黑" panose="020B0503020204020204" pitchFamily="34" charset="-122"/>
                </a:rPr>
                <a:t> 采集插件</a:t>
              </a:r>
              <a:endParaRPr lang="zh-CN" altLang="en-US" sz="1100" dirty="0">
                <a:latin typeface="微软雅黑" panose="020B0503020204020204" pitchFamily="34" charset="-122"/>
              </a:endParaRPr>
            </a:p>
          </p:txBody>
        </p:sp>
      </p:grpSp>
      <p:cxnSp>
        <p:nvCxnSpPr>
          <p:cNvPr id="98" name="直接箭头连接符 183"/>
          <p:cNvCxnSpPr>
            <a:stCxn id="39" idx="3"/>
            <a:endCxn id="41" idx="1"/>
          </p:cNvCxnSpPr>
          <p:nvPr/>
        </p:nvCxnSpPr>
        <p:spPr>
          <a:xfrm>
            <a:off x="2409026" y="4378691"/>
            <a:ext cx="146751" cy="0"/>
          </a:xfrm>
          <a:prstGeom prst="straightConnector1">
            <a:avLst/>
          </a:prstGeom>
          <a:ln w="15240">
            <a:solidFill>
              <a:srgbClr val="FF891B"/>
            </a:solidFill>
            <a:tailEnd type="triangle"/>
          </a:ln>
        </p:spPr>
        <p:style>
          <a:lnRef idx="1">
            <a:schemeClr val="accent1"/>
          </a:lnRef>
          <a:fillRef idx="0">
            <a:schemeClr val="accent1"/>
          </a:fillRef>
          <a:effectRef idx="0">
            <a:schemeClr val="accent1"/>
          </a:effectRef>
          <a:fontRef idx="minor">
            <a:schemeClr val="tx1"/>
          </a:fontRef>
        </p:style>
      </p:cxnSp>
      <p:sp>
        <p:nvSpPr>
          <p:cNvPr id="101" name="圆角矩形 100"/>
          <p:cNvSpPr/>
          <p:nvPr/>
        </p:nvSpPr>
        <p:spPr>
          <a:xfrm>
            <a:off x="6107826" y="2709215"/>
            <a:ext cx="888444" cy="252202"/>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档案销毁</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102" name="圆角矩形 101"/>
          <p:cNvSpPr/>
          <p:nvPr/>
        </p:nvSpPr>
        <p:spPr>
          <a:xfrm>
            <a:off x="6107826" y="3033425"/>
            <a:ext cx="888444" cy="252202"/>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档案重建</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55" name="右箭头 54"/>
          <p:cNvSpPr/>
          <p:nvPr/>
        </p:nvSpPr>
        <p:spPr>
          <a:xfrm>
            <a:off x="5004049" y="2912384"/>
            <a:ext cx="221007" cy="199723"/>
          </a:xfrm>
          <a:prstGeom prst="rightArrow">
            <a:avLst/>
          </a:prstGeom>
          <a:solidFill>
            <a:srgbClr val="FF89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cxnSp>
        <p:nvCxnSpPr>
          <p:cNvPr id="139" name="直接箭头连接符 183"/>
          <p:cNvCxnSpPr/>
          <p:nvPr/>
        </p:nvCxnSpPr>
        <p:spPr>
          <a:xfrm>
            <a:off x="3563888" y="4405858"/>
            <a:ext cx="600237" cy="0"/>
          </a:xfrm>
          <a:prstGeom prst="straightConnector1">
            <a:avLst/>
          </a:prstGeom>
          <a:ln w="15240">
            <a:solidFill>
              <a:srgbClr val="FF891B"/>
            </a:solidFill>
            <a:tailEnd type="triangle"/>
          </a:ln>
        </p:spPr>
        <p:style>
          <a:lnRef idx="1">
            <a:schemeClr val="accent1"/>
          </a:lnRef>
          <a:fillRef idx="0">
            <a:schemeClr val="accent1"/>
          </a:fillRef>
          <a:effectRef idx="0">
            <a:schemeClr val="accent1"/>
          </a:effectRef>
          <a:fontRef idx="minor">
            <a:schemeClr val="tx1"/>
          </a:fontRef>
        </p:style>
      </p:cxnSp>
      <p:sp>
        <p:nvSpPr>
          <p:cNvPr id="170" name="圆角矩形 169"/>
          <p:cNvSpPr/>
          <p:nvPr/>
        </p:nvSpPr>
        <p:spPr>
          <a:xfrm>
            <a:off x="7376503" y="3411769"/>
            <a:ext cx="862041" cy="269729"/>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档案统计</a:t>
            </a:r>
            <a:endParaRPr lang="zh-CN" altLang="en-US" sz="1100" dirty="0">
              <a:solidFill>
                <a:schemeClr val="tx1"/>
              </a:solidFill>
              <a:latin typeface="微软雅黑" panose="020B0503020204020204" pitchFamily="34" charset="-122"/>
              <a:ea typeface="微软雅黑" panose="020B0503020204020204" pitchFamily="34" charset="-122"/>
            </a:endParaRPr>
          </a:p>
        </p:txBody>
      </p:sp>
      <p:cxnSp>
        <p:nvCxnSpPr>
          <p:cNvPr id="189" name="直接箭头连接符 163"/>
          <p:cNvCxnSpPr/>
          <p:nvPr/>
        </p:nvCxnSpPr>
        <p:spPr>
          <a:xfrm>
            <a:off x="8244408" y="3177441"/>
            <a:ext cx="432048" cy="0"/>
          </a:xfrm>
          <a:prstGeom prst="straightConnector1">
            <a:avLst/>
          </a:prstGeom>
          <a:ln>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90" name="直接箭头连接符 163"/>
          <p:cNvCxnSpPr/>
          <p:nvPr/>
        </p:nvCxnSpPr>
        <p:spPr>
          <a:xfrm>
            <a:off x="8244408" y="3465473"/>
            <a:ext cx="432048" cy="0"/>
          </a:xfrm>
          <a:prstGeom prst="straightConnector1">
            <a:avLst/>
          </a:prstGeom>
          <a:ln>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9" name="圆角矩形 198"/>
          <p:cNvSpPr/>
          <p:nvPr/>
        </p:nvSpPr>
        <p:spPr>
          <a:xfrm>
            <a:off x="6131828" y="4329569"/>
            <a:ext cx="888444" cy="252202"/>
          </a:xfrm>
          <a:prstGeom prst="roundRect">
            <a:avLst/>
          </a:prstGeom>
          <a:solidFill>
            <a:schemeClr val="bg1">
              <a:alpha val="20000"/>
            </a:schemeClr>
          </a:soli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权限管理</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213" name="椭圆 212"/>
          <p:cNvSpPr/>
          <p:nvPr/>
        </p:nvSpPr>
        <p:spPr>
          <a:xfrm>
            <a:off x="5244320" y="1017202"/>
            <a:ext cx="551817" cy="521121"/>
          </a:xfrm>
          <a:prstGeom prst="ellipse">
            <a:avLst/>
          </a:prstGeom>
          <a:solidFill>
            <a:srgbClr val="B75135"/>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rtlCol="0" anchor="ctr"/>
          <a:lstStyle/>
          <a:p>
            <a:pPr lvl="0" algn="r">
              <a:defRPr/>
            </a:pPr>
            <a:r>
              <a:rPr lang="zh-CN" altLang="en-US" sz="1350" b="1" dirty="0">
                <a:solidFill>
                  <a:schemeClr val="bg1"/>
                </a:solidFill>
                <a:latin typeface="微软雅黑" panose="020B0503020204020204" pitchFamily="34" charset="-122"/>
                <a:ea typeface="微软雅黑" panose="020B0503020204020204" pitchFamily="34" charset="-122"/>
              </a:rPr>
              <a:t>存</a:t>
            </a:r>
            <a:endParaRPr lang="zh-CN" altLang="en-US" sz="1350" b="1" dirty="0">
              <a:solidFill>
                <a:schemeClr val="bg1"/>
              </a:solidFill>
              <a:latin typeface="微软雅黑" panose="020B0503020204020204" pitchFamily="34" charset="-122"/>
              <a:ea typeface="微软雅黑" panose="020B0503020204020204" pitchFamily="34" charset="-122"/>
            </a:endParaRPr>
          </a:p>
        </p:txBody>
      </p:sp>
      <p:sp>
        <p:nvSpPr>
          <p:cNvPr id="214" name="椭圆 213"/>
          <p:cNvSpPr/>
          <p:nvPr/>
        </p:nvSpPr>
        <p:spPr>
          <a:xfrm>
            <a:off x="7836608" y="1017202"/>
            <a:ext cx="551817" cy="521121"/>
          </a:xfrm>
          <a:prstGeom prst="ellipse">
            <a:avLst/>
          </a:prstGeom>
          <a:solidFill>
            <a:srgbClr val="B75135"/>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rtlCol="0" anchor="ctr"/>
          <a:lstStyle/>
          <a:p>
            <a:pPr lvl="0" algn="r">
              <a:defRPr/>
            </a:pPr>
            <a:r>
              <a:rPr lang="zh-CN" altLang="en-US" sz="1350" b="1" dirty="0">
                <a:solidFill>
                  <a:schemeClr val="bg1"/>
                </a:solidFill>
                <a:latin typeface="微软雅黑" panose="020B0503020204020204" pitchFamily="34" charset="-122"/>
                <a:ea typeface="微软雅黑" panose="020B0503020204020204" pitchFamily="34" charset="-122"/>
              </a:rPr>
              <a:t>查</a:t>
            </a:r>
            <a:endParaRPr lang="zh-CN" altLang="en-US" sz="1350" b="1" dirty="0">
              <a:solidFill>
                <a:schemeClr val="bg1"/>
              </a:solidFill>
              <a:latin typeface="微软雅黑" panose="020B0503020204020204" pitchFamily="34" charset="-122"/>
              <a:ea typeface="微软雅黑" panose="020B0503020204020204" pitchFamily="34" charset="-122"/>
            </a:endParaRPr>
          </a:p>
        </p:txBody>
      </p:sp>
      <p:sp>
        <p:nvSpPr>
          <p:cNvPr id="100" name="圆角矩形 99"/>
          <p:cNvSpPr/>
          <p:nvPr/>
        </p:nvSpPr>
        <p:spPr>
          <a:xfrm>
            <a:off x="467544" y="2032808"/>
            <a:ext cx="1061315" cy="285112"/>
          </a:xfrm>
          <a:prstGeom prst="roundRect">
            <a:avLst/>
          </a:prstGeom>
          <a:solidFill>
            <a:schemeClr val="bg1">
              <a:alpha val="2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100" dirty="0">
                <a:solidFill>
                  <a:schemeClr val="tx1"/>
                </a:solidFill>
                <a:latin typeface="微软雅黑" panose="020B0503020204020204" pitchFamily="34" charset="-122"/>
                <a:ea typeface="微软雅黑" panose="020B0503020204020204" pitchFamily="34" charset="-122"/>
              </a:rPr>
              <a:t>纸质档案</a:t>
            </a:r>
            <a:endParaRPr lang="en-IE" altLang="en-US" sz="1100" dirty="0">
              <a:solidFill>
                <a:schemeClr val="tx1"/>
              </a:solidFill>
              <a:latin typeface="微软雅黑" panose="020B0503020204020204" pitchFamily="34" charset="-122"/>
              <a:ea typeface="微软雅黑" panose="020B0503020204020204" pitchFamily="34" charset="-122"/>
            </a:endParaRPr>
          </a:p>
        </p:txBody>
      </p:sp>
      <p:sp>
        <p:nvSpPr>
          <p:cNvPr id="103" name="右箭头 102"/>
          <p:cNvSpPr/>
          <p:nvPr/>
        </p:nvSpPr>
        <p:spPr>
          <a:xfrm>
            <a:off x="5863162" y="2914121"/>
            <a:ext cx="221007" cy="199723"/>
          </a:xfrm>
          <a:prstGeom prst="rightArrow">
            <a:avLst/>
          </a:prstGeom>
          <a:solidFill>
            <a:srgbClr val="FF89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Thinkpad\Desktop\微信图片_20180821180917.png"/>
          <p:cNvPicPr>
            <a:picLocks noChangeAspect="1" noChangeArrowheads="1"/>
          </p:cNvPicPr>
          <p:nvPr/>
        </p:nvPicPr>
        <p:blipFill>
          <a:blip r:embed="rId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512" y="843558"/>
            <a:ext cx="8790225" cy="4051489"/>
          </a:xfrm>
          <a:prstGeom prst="rect">
            <a:avLst/>
          </a:prstGeom>
          <a:noFill/>
          <a:extLst>
            <a:ext uri="{909E8E84-426E-40DD-AFC4-6F175D3DCCD1}">
              <a14:hiddenFill xmlns:a14="http://schemas.microsoft.com/office/drawing/2010/main">
                <a:solidFill>
                  <a:srgbClr val="FFFFFF"/>
                </a:solidFill>
              </a14:hiddenFill>
            </a:ext>
          </a:extLst>
        </p:spPr>
      </p:pic>
      <p:sp>
        <p:nvSpPr>
          <p:cNvPr id="2" name="文本占位符 1"/>
          <p:cNvSpPr>
            <a:spLocks noGrp="1"/>
          </p:cNvSpPr>
          <p:nvPr>
            <p:ph type="body" sz="quarter" idx="10"/>
          </p:nvPr>
        </p:nvSpPr>
        <p:spPr/>
        <p:txBody>
          <a:bodyPr>
            <a:normAutofit lnSpcReduction="10000"/>
          </a:bodyPr>
          <a:lstStyle/>
          <a:p>
            <a:r>
              <a:rPr lang="zh-CN" altLang="en-US" dirty="0" smtClean="0"/>
              <a:t>企业分析</a:t>
            </a:r>
            <a:endParaRPr lang="zh-CN" alt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物体&#10;&#10;自动生成的说明"/>
          <p:cNvPicPr>
            <a:picLocks noChangeAspect="1"/>
          </p:cNvPicPr>
          <p:nvPr/>
        </p:nvPicPr>
        <p:blipFill>
          <a:blip r:embed="rId1" cstate="print">
            <a:lum bright="70000" contrast="-70000"/>
            <a:extLst>
              <a:ext uri="{BEBA8EAE-BF5A-486C-A8C5-ECC9F3942E4B}">
                <a14:imgProps xmlns:a14="http://schemas.microsoft.com/office/drawing/2010/main">
                  <a14:imgLayer r:embed="rId2">
                    <a14:imgEffect>
                      <a14:artisticPhotocopy trans="30000" detail="2"/>
                    </a14:imgEffect>
                  </a14:imgLayer>
                </a14:imgProps>
              </a:ext>
              <a:ext uri="{28A0092B-C50C-407E-A947-70E740481C1C}">
                <a14:useLocalDpi xmlns:a14="http://schemas.microsoft.com/office/drawing/2010/main" val="0"/>
              </a:ext>
            </a:extLst>
          </a:blip>
          <a:stretch>
            <a:fillRect/>
          </a:stretch>
        </p:blipFill>
        <p:spPr>
          <a:xfrm>
            <a:off x="8104510" y="333755"/>
            <a:ext cx="668018" cy="302039"/>
          </a:xfrm>
          <a:prstGeom prst="rect">
            <a:avLst/>
          </a:prstGeom>
        </p:spPr>
      </p:pic>
      <p:grpSp>
        <p:nvGrpSpPr>
          <p:cNvPr id="3" name="组合 2"/>
          <p:cNvGrpSpPr/>
          <p:nvPr/>
        </p:nvGrpSpPr>
        <p:grpSpPr>
          <a:xfrm>
            <a:off x="1652041" y="823602"/>
            <a:ext cx="1410425" cy="2514952"/>
            <a:chOff x="272425" y="828616"/>
            <a:chExt cx="1880566" cy="3353269"/>
          </a:xfrm>
        </p:grpSpPr>
        <p:sp>
          <p:nvSpPr>
            <p:cNvPr id="70" name="矩形 69"/>
            <p:cNvSpPr/>
            <p:nvPr/>
          </p:nvSpPr>
          <p:spPr>
            <a:xfrm rot="5400000">
              <a:off x="-950346" y="2097340"/>
              <a:ext cx="3307316" cy="861774"/>
            </a:xfrm>
            <a:prstGeom prst="rect">
              <a:avLst/>
            </a:prstGeom>
          </p:spPr>
          <p:txBody>
            <a:bodyPr wrap="none" anchor="ctr">
              <a:spAutoFit/>
            </a:bodyPr>
            <a:lstStyle/>
            <a:p>
              <a:r>
                <a:rPr lang="en-US" altLang="zh-CN" sz="3600" b="1" dirty="0">
                  <a:solidFill>
                    <a:schemeClr val="tx1">
                      <a:lumMod val="50000"/>
                      <a:lumOff val="50000"/>
                    </a:schemeClr>
                  </a:solidFill>
                  <a:latin typeface="微软雅黑" panose="020B0503020204020204" pitchFamily="34" charset="-122"/>
                  <a:ea typeface="微软雅黑" panose="020B0503020204020204" pitchFamily="34" charset="-122"/>
                </a:rPr>
                <a:t>CONTENS</a:t>
              </a:r>
              <a:endParaRPr lang="zh-CN" altLang="en-US" sz="3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矩形 68"/>
            <p:cNvSpPr/>
            <p:nvPr/>
          </p:nvSpPr>
          <p:spPr>
            <a:xfrm>
              <a:off x="1060385" y="828616"/>
              <a:ext cx="1092606" cy="2154436"/>
            </a:xfrm>
            <a:prstGeom prst="rect">
              <a:avLst/>
            </a:prstGeom>
          </p:spPr>
          <p:txBody>
            <a:bodyPr wrap="none" anchor="ctr">
              <a:spAutoFit/>
            </a:bodyPr>
            <a:lstStyle/>
            <a:p>
              <a:r>
                <a:rPr lang="zh-CN" altLang="en-US" sz="4950" b="1" dirty="0">
                  <a:solidFill>
                    <a:schemeClr val="accent1"/>
                  </a:solidFill>
                  <a:latin typeface="微软雅黑" panose="020B0503020204020204" pitchFamily="34" charset="-122"/>
                  <a:ea typeface="微软雅黑" panose="020B0503020204020204" pitchFamily="34" charset="-122"/>
                </a:rPr>
                <a:t>目</a:t>
              </a:r>
              <a:endParaRPr lang="en-US" altLang="zh-CN" sz="4950" b="1" dirty="0">
                <a:solidFill>
                  <a:schemeClr val="accent1"/>
                </a:solidFill>
                <a:latin typeface="微软雅黑" panose="020B0503020204020204" pitchFamily="34" charset="-122"/>
                <a:ea typeface="微软雅黑" panose="020B0503020204020204" pitchFamily="34" charset="-122"/>
              </a:endParaRPr>
            </a:p>
            <a:p>
              <a:r>
                <a:rPr lang="zh-CN" altLang="en-US" sz="4950" b="1" dirty="0">
                  <a:solidFill>
                    <a:schemeClr val="accent1"/>
                  </a:solidFill>
                  <a:latin typeface="微软雅黑" panose="020B0503020204020204" pitchFamily="34" charset="-122"/>
                  <a:ea typeface="微软雅黑" panose="020B0503020204020204" pitchFamily="34" charset="-122"/>
                </a:rPr>
                <a:t>录</a:t>
              </a:r>
              <a:endParaRPr lang="zh-CN" altLang="en-US" sz="4950" b="1" dirty="0">
                <a:solidFill>
                  <a:schemeClr val="accent1"/>
                </a:solidFill>
                <a:latin typeface="微软雅黑" panose="020B0503020204020204" pitchFamily="34" charset="-122"/>
                <a:ea typeface="微软雅黑" panose="020B0503020204020204" pitchFamily="34" charset="-122"/>
              </a:endParaRPr>
            </a:p>
          </p:txBody>
        </p:sp>
      </p:grpSp>
      <p:sp>
        <p:nvSpPr>
          <p:cNvPr id="75" name="文本框 74"/>
          <p:cNvSpPr txBox="1"/>
          <p:nvPr/>
        </p:nvSpPr>
        <p:spPr>
          <a:xfrm>
            <a:off x="4259305" y="981535"/>
            <a:ext cx="3005951"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食</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品行业发展现状与趋势</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34" name="矩形 33"/>
          <p:cNvSpPr/>
          <p:nvPr/>
        </p:nvSpPr>
        <p:spPr>
          <a:xfrm>
            <a:off x="3441962" y="737119"/>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1</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 name="直接连接符 3"/>
          <p:cNvCxnSpPr/>
          <p:nvPr/>
        </p:nvCxnSpPr>
        <p:spPr>
          <a:xfrm>
            <a:off x="4078772" y="1097162"/>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3441962" y="1563638"/>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2</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1" name="直接连接符 40"/>
          <p:cNvCxnSpPr/>
          <p:nvPr/>
        </p:nvCxnSpPr>
        <p:spPr>
          <a:xfrm>
            <a:off x="4078772" y="1923680"/>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3441962" y="2355726"/>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3</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7" name="直接连接符 46"/>
          <p:cNvCxnSpPr/>
          <p:nvPr/>
        </p:nvCxnSpPr>
        <p:spPr>
          <a:xfrm>
            <a:off x="4078772" y="2715768"/>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441962" y="3147814"/>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4</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53" name="直接连接符 52"/>
          <p:cNvCxnSpPr/>
          <p:nvPr/>
        </p:nvCxnSpPr>
        <p:spPr>
          <a:xfrm>
            <a:off x="4078772" y="3507857"/>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rot="5400000">
            <a:off x="-1660992" y="1660991"/>
            <a:ext cx="5143500" cy="1821518"/>
          </a:xfrm>
          <a:prstGeom prst="rect">
            <a:avLst/>
          </a:prstGeom>
          <a:blipFill dpi="0" rotWithShape="1">
            <a:blip r:embed="rId3">
              <a:alphaModFix amt="23000"/>
            </a:blip>
            <a:srcRect/>
            <a:stretch>
              <a:fillRect l="-5017" r="-72776" b="-3806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文本框 26"/>
          <p:cNvSpPr txBox="1"/>
          <p:nvPr/>
        </p:nvSpPr>
        <p:spPr>
          <a:xfrm>
            <a:off x="4259305" y="1811255"/>
            <a:ext cx="2236510"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企</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业</a:t>
            </a: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经</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营管理特点</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8" name="文本框 27"/>
          <p:cNvSpPr txBox="1"/>
          <p:nvPr/>
        </p:nvSpPr>
        <p:spPr>
          <a:xfrm>
            <a:off x="4259305" y="2606545"/>
            <a:ext cx="3518912"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食</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品行业全面信息化解决方</a:t>
            </a: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案</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9" name="文本框 28"/>
          <p:cNvSpPr txBox="1"/>
          <p:nvPr/>
        </p:nvSpPr>
        <p:spPr>
          <a:xfrm>
            <a:off x="4259305" y="3401833"/>
            <a:ext cx="2492990" cy="400110"/>
          </a:xfrm>
          <a:prstGeom prst="rect">
            <a:avLst/>
          </a:prstGeom>
          <a:noFill/>
        </p:spPr>
        <p:txBody>
          <a:bodyPr wrap="none" rtlCol="0">
            <a:spAutoFit/>
          </a:bodyPr>
          <a:lstStyle/>
          <a:p>
            <a:pPr defTabSz="685800">
              <a:defRPr/>
            </a:pPr>
            <a:r>
              <a:rPr lang="zh-CN" altLang="en-US" sz="2000" b="1" dirty="0" smtClean="0">
                <a:solidFill>
                  <a:schemeClr val="accent6"/>
                </a:solidFill>
                <a:latin typeface="微软雅黑" panose="020B0503020204020204" pitchFamily="34" charset="-122"/>
                <a:ea typeface="微软雅黑" panose="020B0503020204020204" pitchFamily="34" charset="-122"/>
                <a:cs typeface="+mn-ea"/>
                <a:sym typeface="+mn-lt"/>
              </a:rPr>
              <a:t>核</a:t>
            </a:r>
            <a:r>
              <a:rPr lang="zh-CN" altLang="en-US" sz="2000" b="1" dirty="0">
                <a:solidFill>
                  <a:schemeClr val="accent6"/>
                </a:solidFill>
                <a:latin typeface="微软雅黑" panose="020B0503020204020204" pitchFamily="34" charset="-122"/>
                <a:ea typeface="微软雅黑" panose="020B0503020204020204" pitchFamily="34" charset="-122"/>
                <a:cs typeface="+mn-ea"/>
                <a:sym typeface="+mn-lt"/>
              </a:rPr>
              <a:t>心价值及效益量化</a:t>
            </a:r>
            <a:endParaRPr lang="zh-CN" altLang="en-US" sz="2000" b="1" dirty="0">
              <a:solidFill>
                <a:schemeClr val="accent6"/>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3450507" y="4021926"/>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5</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21" name="直接连接符 20"/>
          <p:cNvCxnSpPr/>
          <p:nvPr/>
        </p:nvCxnSpPr>
        <p:spPr>
          <a:xfrm>
            <a:off x="4087317" y="4381969"/>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4267850" y="4275945"/>
            <a:ext cx="1723549" cy="400110"/>
          </a:xfrm>
          <a:prstGeom prst="rect">
            <a:avLst/>
          </a:prstGeom>
          <a:noFill/>
        </p:spPr>
        <p:txBody>
          <a:bodyPr wrap="none" rtlCol="0">
            <a:spAutoFit/>
          </a:bodyPr>
          <a:lstStyle/>
          <a:p>
            <a:pPr defTabSz="685800">
              <a:defRPr/>
            </a:pP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行</a:t>
            </a: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业成功客户</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81000" y="10716"/>
            <a:ext cx="7543800" cy="434578"/>
          </a:xfrm>
          <a:prstGeom prst="rect">
            <a:avLst/>
          </a:prstGeom>
          <a:noFill/>
          <a:ln w="9525">
            <a:noFill/>
            <a:miter lim="800000"/>
          </a:ln>
        </p:spPr>
        <p:txBody>
          <a:bodyPr anchor="ctr"/>
          <a:lstStyle/>
          <a:p>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71683" name="AutoShape 3"/>
          <p:cNvSpPr>
            <a:spLocks noChangeArrowheads="1"/>
          </p:cNvSpPr>
          <p:nvPr/>
        </p:nvSpPr>
        <p:spPr bwMode="auto">
          <a:xfrm>
            <a:off x="3479801" y="2643759"/>
            <a:ext cx="792163" cy="333299"/>
          </a:xfrm>
          <a:prstGeom prst="roundRect">
            <a:avLst>
              <a:gd name="adj" fmla="val 16667"/>
            </a:avLst>
          </a:prstGeom>
          <a:ln>
            <a:noFill/>
          </a:ln>
        </p:spPr>
        <p:style>
          <a:lnRef idx="1">
            <a:schemeClr val="dk1"/>
          </a:lnRef>
          <a:fillRef idx="2">
            <a:schemeClr val="dk1"/>
          </a:fillRef>
          <a:effectRef idx="1">
            <a:schemeClr val="dk1"/>
          </a:effectRef>
          <a:fontRef idx="minor">
            <a:schemeClr val="dk1"/>
          </a:fontRef>
        </p:style>
        <p:txBody>
          <a:bodyPr wrap="none" anchor="ctr"/>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71684" name="AutoShape 4"/>
          <p:cNvSpPr>
            <a:spLocks noChangeArrowheads="1"/>
          </p:cNvSpPr>
          <p:nvPr/>
        </p:nvSpPr>
        <p:spPr bwMode="auto">
          <a:xfrm>
            <a:off x="730251" y="2643759"/>
            <a:ext cx="792163" cy="361874"/>
          </a:xfrm>
          <a:prstGeom prst="roundRect">
            <a:avLst>
              <a:gd name="adj" fmla="val 16667"/>
            </a:avLst>
          </a:prstGeom>
          <a:ln>
            <a:noFill/>
          </a:ln>
        </p:spPr>
        <p:style>
          <a:lnRef idx="1">
            <a:schemeClr val="dk1"/>
          </a:lnRef>
          <a:fillRef idx="2">
            <a:schemeClr val="dk1"/>
          </a:fillRef>
          <a:effectRef idx="1">
            <a:schemeClr val="dk1"/>
          </a:effectRef>
          <a:fontRef idx="minor">
            <a:schemeClr val="dk1"/>
          </a:fontRef>
        </p:style>
        <p:txBody>
          <a:bodyPr wrap="none" anchor="ctr"/>
          <a:lstStyle/>
          <a:p>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71685" name="AutoShape 5"/>
          <p:cNvSpPr>
            <a:spLocks noChangeArrowheads="1"/>
          </p:cNvSpPr>
          <p:nvPr/>
        </p:nvSpPr>
        <p:spPr bwMode="auto">
          <a:xfrm>
            <a:off x="3194050" y="1131590"/>
            <a:ext cx="3322638" cy="400050"/>
          </a:xfrm>
          <a:prstGeom prst="roundRect">
            <a:avLst>
              <a:gd name="adj" fmla="val 16667"/>
            </a:avLst>
          </a:prstGeom>
          <a:ln>
            <a:noFill/>
          </a:ln>
        </p:spPr>
        <p:style>
          <a:lnRef idx="1">
            <a:schemeClr val="dk1"/>
          </a:lnRef>
          <a:fillRef idx="2">
            <a:schemeClr val="dk1"/>
          </a:fillRef>
          <a:effectRef idx="1">
            <a:schemeClr val="dk1"/>
          </a:effectRef>
          <a:fontRef idx="minor">
            <a:schemeClr val="dk1"/>
          </a:fontRef>
        </p:style>
        <p:txBody>
          <a:bodyPr wrap="none" anchor="ctr"/>
          <a:lstStyle/>
          <a:p>
            <a:endParaRPr lang="zh-CN" altLang="en-US" b="1">
              <a:solidFill>
                <a:srgbClr val="000000"/>
              </a:solidFill>
              <a:latin typeface="微软雅黑" panose="020B0503020204020204" pitchFamily="34" charset="-122"/>
              <a:ea typeface="微软雅黑" panose="020B0503020204020204" pitchFamily="34" charset="-122"/>
            </a:endParaRPr>
          </a:p>
        </p:txBody>
      </p:sp>
      <p:sp>
        <p:nvSpPr>
          <p:cNvPr id="71686" name="Rectangle 6"/>
          <p:cNvSpPr>
            <a:spLocks noChangeArrowheads="1"/>
          </p:cNvSpPr>
          <p:nvPr/>
        </p:nvSpPr>
        <p:spPr bwMode="auto">
          <a:xfrm>
            <a:off x="3124200" y="1166117"/>
            <a:ext cx="3276600" cy="338536"/>
          </a:xfrm>
          <a:prstGeom prst="rect">
            <a:avLst/>
          </a:prstGeom>
          <a:noFill/>
          <a:ln w="9525">
            <a:noFill/>
            <a:miter lim="800000"/>
          </a:ln>
        </p:spPr>
        <p:txBody>
          <a:bodyPr lIns="91421" tIns="45711" rIns="91421" bIns="45711">
            <a:spAutoFit/>
          </a:bodyPr>
          <a:lstStyle/>
          <a:p>
            <a:pPr algn="ctr"/>
            <a:r>
              <a:rPr lang="zh-CN" altLang="en-US" sz="1600" b="1" dirty="0">
                <a:solidFill>
                  <a:srgbClr val="000000"/>
                </a:solidFill>
                <a:latin typeface="微软雅黑" panose="020B0503020204020204" pitchFamily="34" charset="-122"/>
                <a:ea typeface="微软雅黑" panose="020B0503020204020204" pitchFamily="34" charset="-122"/>
              </a:rPr>
              <a:t>效益</a:t>
            </a:r>
            <a:endParaRPr lang="zh-CN" altLang="en-US" sz="1600" b="1" dirty="0">
              <a:solidFill>
                <a:srgbClr val="000000"/>
              </a:solidFill>
              <a:latin typeface="微软雅黑" panose="020B0503020204020204" pitchFamily="34" charset="-122"/>
              <a:ea typeface="微软雅黑" panose="020B0503020204020204" pitchFamily="34" charset="-122"/>
            </a:endParaRPr>
          </a:p>
        </p:txBody>
      </p:sp>
      <p:sp>
        <p:nvSpPr>
          <p:cNvPr id="71687" name="Rectangle 7"/>
          <p:cNvSpPr>
            <a:spLocks noChangeArrowheads="1"/>
          </p:cNvSpPr>
          <p:nvPr/>
        </p:nvSpPr>
        <p:spPr bwMode="auto">
          <a:xfrm>
            <a:off x="854482" y="2669300"/>
            <a:ext cx="543700" cy="307758"/>
          </a:xfrm>
          <a:prstGeom prst="rect">
            <a:avLst/>
          </a:prstGeom>
          <a:noFill/>
          <a:ln w="9525">
            <a:noFill/>
            <a:miter lim="800000"/>
          </a:ln>
        </p:spPr>
        <p:txBody>
          <a:bodyPr wrap="none" lIns="91421" tIns="45711" rIns="91421" bIns="45711">
            <a:spAutoFit/>
          </a:bodyPr>
          <a:lstStyle/>
          <a:p>
            <a:pPr algn="ctr"/>
            <a:r>
              <a:rPr lang="zh-CN" altLang="en-US" sz="1400" b="1" dirty="0">
                <a:solidFill>
                  <a:srgbClr val="000000"/>
                </a:solidFill>
                <a:latin typeface="微软雅黑" panose="020B0503020204020204" pitchFamily="34" charset="-122"/>
                <a:ea typeface="微软雅黑" panose="020B0503020204020204" pitchFamily="34" charset="-122"/>
              </a:rPr>
              <a:t>节流</a:t>
            </a:r>
            <a:endParaRPr lang="zh-CN" altLang="en-US" sz="1400" b="1" dirty="0">
              <a:solidFill>
                <a:srgbClr val="000000"/>
              </a:solidFill>
              <a:latin typeface="微软雅黑" panose="020B0503020204020204" pitchFamily="34" charset="-122"/>
              <a:ea typeface="微软雅黑" panose="020B0503020204020204" pitchFamily="34" charset="-122"/>
            </a:endParaRPr>
          </a:p>
        </p:txBody>
      </p:sp>
      <p:sp>
        <p:nvSpPr>
          <p:cNvPr id="71688" name="Rectangle 8"/>
          <p:cNvSpPr>
            <a:spLocks noChangeArrowheads="1"/>
          </p:cNvSpPr>
          <p:nvPr/>
        </p:nvSpPr>
        <p:spPr bwMode="auto">
          <a:xfrm>
            <a:off x="3576009" y="2672872"/>
            <a:ext cx="543700" cy="307758"/>
          </a:xfrm>
          <a:prstGeom prst="rect">
            <a:avLst/>
          </a:prstGeom>
          <a:noFill/>
          <a:ln w="9525">
            <a:noFill/>
            <a:miter lim="800000"/>
          </a:ln>
        </p:spPr>
        <p:txBody>
          <a:bodyPr wrap="none" lIns="91421" tIns="45711" rIns="91421" bIns="45711">
            <a:spAutoFit/>
          </a:bodyPr>
          <a:lstStyle/>
          <a:p>
            <a:r>
              <a:rPr lang="zh-CN" altLang="en-US" sz="1400" b="1" dirty="0">
                <a:solidFill>
                  <a:srgbClr val="000000"/>
                </a:solidFill>
                <a:latin typeface="微软雅黑" panose="020B0503020204020204" pitchFamily="34" charset="-122"/>
                <a:ea typeface="微软雅黑" panose="020B0503020204020204" pitchFamily="34" charset="-122"/>
              </a:rPr>
              <a:t>开源</a:t>
            </a:r>
            <a:endParaRPr lang="zh-CN" altLang="en-US" sz="1400" b="1" dirty="0">
              <a:solidFill>
                <a:srgbClr val="000000"/>
              </a:solidFill>
              <a:latin typeface="微软雅黑" panose="020B0503020204020204" pitchFamily="34" charset="-122"/>
              <a:ea typeface="微软雅黑" panose="020B0503020204020204" pitchFamily="34" charset="-122"/>
            </a:endParaRPr>
          </a:p>
        </p:txBody>
      </p:sp>
      <p:sp>
        <p:nvSpPr>
          <p:cNvPr id="71689" name="Line 9"/>
          <p:cNvSpPr>
            <a:spLocks noChangeShapeType="1"/>
          </p:cNvSpPr>
          <p:nvPr/>
        </p:nvSpPr>
        <p:spPr bwMode="auto">
          <a:xfrm>
            <a:off x="2438400" y="1760240"/>
            <a:ext cx="4870450" cy="2381"/>
          </a:xfrm>
          <a:prstGeom prst="line">
            <a:avLst/>
          </a:prstGeom>
          <a:noFill/>
          <a:ln w="9525">
            <a:solidFill>
              <a:schemeClr val="tx1"/>
            </a:solidFill>
            <a:round/>
          </a:ln>
        </p:spPr>
        <p:txBody>
          <a:bodyPr wrap="none" anchor="ctr"/>
          <a:lstStyle/>
          <a:p>
            <a:endParaRPr lang="zh-CN" altLang="en-US"/>
          </a:p>
        </p:txBody>
      </p:sp>
      <p:sp>
        <p:nvSpPr>
          <p:cNvPr id="71690" name="Line 10"/>
          <p:cNvSpPr>
            <a:spLocks noChangeShapeType="1"/>
          </p:cNvSpPr>
          <p:nvPr/>
        </p:nvSpPr>
        <p:spPr bwMode="auto">
          <a:xfrm>
            <a:off x="4870450" y="1531640"/>
            <a:ext cx="1588" cy="228600"/>
          </a:xfrm>
          <a:prstGeom prst="line">
            <a:avLst/>
          </a:prstGeom>
          <a:noFill/>
          <a:ln w="9525">
            <a:solidFill>
              <a:schemeClr val="tx1"/>
            </a:solidFill>
            <a:round/>
          </a:ln>
        </p:spPr>
        <p:txBody>
          <a:bodyPr wrap="none" anchor="ctr"/>
          <a:lstStyle/>
          <a:p>
            <a:endParaRPr lang="zh-CN" altLang="en-US"/>
          </a:p>
        </p:txBody>
      </p:sp>
      <p:sp>
        <p:nvSpPr>
          <p:cNvPr id="71691" name="Line 11"/>
          <p:cNvSpPr>
            <a:spLocks noChangeShapeType="1"/>
          </p:cNvSpPr>
          <p:nvPr/>
        </p:nvSpPr>
        <p:spPr bwMode="auto">
          <a:xfrm>
            <a:off x="2438400" y="2274590"/>
            <a:ext cx="0" cy="228600"/>
          </a:xfrm>
          <a:prstGeom prst="line">
            <a:avLst/>
          </a:prstGeom>
          <a:noFill/>
          <a:ln w="9525">
            <a:solidFill>
              <a:schemeClr val="tx1"/>
            </a:solidFill>
            <a:round/>
          </a:ln>
        </p:spPr>
        <p:txBody>
          <a:bodyPr wrap="none" anchor="ctr"/>
          <a:lstStyle/>
          <a:p>
            <a:endParaRPr lang="zh-CN" altLang="en-US"/>
          </a:p>
        </p:txBody>
      </p:sp>
      <p:sp>
        <p:nvSpPr>
          <p:cNvPr id="71692" name="Line 12"/>
          <p:cNvSpPr>
            <a:spLocks noChangeShapeType="1"/>
          </p:cNvSpPr>
          <p:nvPr/>
        </p:nvSpPr>
        <p:spPr bwMode="auto">
          <a:xfrm>
            <a:off x="1065213" y="2503190"/>
            <a:ext cx="0" cy="144000"/>
          </a:xfrm>
          <a:prstGeom prst="line">
            <a:avLst/>
          </a:prstGeom>
          <a:noFill/>
          <a:ln w="9525">
            <a:solidFill>
              <a:schemeClr val="tx1"/>
            </a:solidFill>
            <a:round/>
          </a:ln>
        </p:spPr>
        <p:txBody>
          <a:bodyPr wrap="none" anchor="ctr"/>
          <a:lstStyle/>
          <a:p>
            <a:endParaRPr lang="zh-CN" altLang="en-US"/>
          </a:p>
        </p:txBody>
      </p:sp>
      <p:sp>
        <p:nvSpPr>
          <p:cNvPr id="71693" name="Line 13"/>
          <p:cNvSpPr>
            <a:spLocks noChangeShapeType="1"/>
          </p:cNvSpPr>
          <p:nvPr/>
        </p:nvSpPr>
        <p:spPr bwMode="auto">
          <a:xfrm>
            <a:off x="3814763" y="2503190"/>
            <a:ext cx="0" cy="144000"/>
          </a:xfrm>
          <a:prstGeom prst="line">
            <a:avLst/>
          </a:prstGeom>
          <a:noFill/>
          <a:ln w="9525">
            <a:solidFill>
              <a:schemeClr val="tx1"/>
            </a:solidFill>
            <a:round/>
          </a:ln>
        </p:spPr>
        <p:txBody>
          <a:bodyPr wrap="none" anchor="ctr"/>
          <a:lstStyle/>
          <a:p>
            <a:endParaRPr lang="zh-CN" altLang="en-US"/>
          </a:p>
        </p:txBody>
      </p:sp>
      <p:sp>
        <p:nvSpPr>
          <p:cNvPr id="71694" name="Line 14"/>
          <p:cNvSpPr>
            <a:spLocks noChangeShapeType="1"/>
          </p:cNvSpPr>
          <p:nvPr/>
        </p:nvSpPr>
        <p:spPr bwMode="auto">
          <a:xfrm>
            <a:off x="2438400" y="1760240"/>
            <a:ext cx="0" cy="171450"/>
          </a:xfrm>
          <a:prstGeom prst="line">
            <a:avLst/>
          </a:prstGeom>
          <a:noFill/>
          <a:ln w="9525">
            <a:solidFill>
              <a:schemeClr val="tx1"/>
            </a:solidFill>
            <a:round/>
          </a:ln>
        </p:spPr>
        <p:txBody>
          <a:bodyPr wrap="none" anchor="ctr"/>
          <a:lstStyle/>
          <a:p>
            <a:endParaRPr lang="zh-CN" altLang="en-US"/>
          </a:p>
        </p:txBody>
      </p:sp>
      <p:sp>
        <p:nvSpPr>
          <p:cNvPr id="71695" name="Line 15"/>
          <p:cNvSpPr>
            <a:spLocks noChangeShapeType="1"/>
          </p:cNvSpPr>
          <p:nvPr/>
        </p:nvSpPr>
        <p:spPr bwMode="auto">
          <a:xfrm>
            <a:off x="7307264" y="1760240"/>
            <a:ext cx="1587" cy="171450"/>
          </a:xfrm>
          <a:prstGeom prst="line">
            <a:avLst/>
          </a:prstGeom>
          <a:noFill/>
          <a:ln w="9525">
            <a:solidFill>
              <a:schemeClr val="tx1"/>
            </a:solidFill>
            <a:round/>
          </a:ln>
        </p:spPr>
        <p:txBody>
          <a:bodyPr wrap="none" anchor="ctr"/>
          <a:lstStyle/>
          <a:p>
            <a:endParaRPr lang="zh-CN" altLang="en-US"/>
          </a:p>
        </p:txBody>
      </p:sp>
      <p:sp>
        <p:nvSpPr>
          <p:cNvPr id="2178064" name="Text Box 16"/>
          <p:cNvSpPr txBox="1">
            <a:spLocks noChangeArrowheads="1"/>
          </p:cNvSpPr>
          <p:nvPr/>
        </p:nvSpPr>
        <p:spPr bwMode="auto">
          <a:xfrm>
            <a:off x="3276600" y="1941215"/>
            <a:ext cx="2438400" cy="353925"/>
          </a:xfrm>
          <a:prstGeom prst="rect">
            <a:avLst/>
          </a:prstGeom>
          <a:noFill/>
          <a:ln>
            <a:noFill/>
          </a:ln>
          <a:effectLst/>
        </p:spPr>
        <p:txBody>
          <a:bodyPr lIns="91421" tIns="45711" rIns="91421" bIns="45711">
            <a:spAutoFit/>
          </a:bodyPr>
          <a:lstStyle>
            <a:lvl1pPr algn="l">
              <a:defRPr>
                <a:solidFill>
                  <a:schemeClr val="tx1"/>
                </a:solidFill>
                <a:latin typeface="Arial" panose="020B0604020202020204" pitchFamily="34" charset="0"/>
                <a:ea typeface="宋体" panose="02010600030101010101" pitchFamily="2" charset="-122"/>
              </a:defRPr>
            </a:lvl1pPr>
            <a:lvl2pPr algn="l">
              <a:defRPr>
                <a:solidFill>
                  <a:schemeClr val="tx1"/>
                </a:solidFill>
                <a:latin typeface="Arial" panose="020B0604020202020204" pitchFamily="34" charset="0"/>
                <a:ea typeface="宋体" panose="02010600030101010101" pitchFamily="2" charset="-122"/>
              </a:defRPr>
            </a:lvl2pPr>
            <a:lvl3pPr algn="l">
              <a:defRPr>
                <a:solidFill>
                  <a:schemeClr val="tx1"/>
                </a:solidFill>
                <a:latin typeface="Arial" panose="020B0604020202020204" pitchFamily="34" charset="0"/>
                <a:ea typeface="宋体" panose="02010600030101010101" pitchFamily="2" charset="-122"/>
              </a:defRPr>
            </a:lvl3pPr>
            <a:lvl4pPr algn="l">
              <a:defRPr>
                <a:solidFill>
                  <a:schemeClr val="tx1"/>
                </a:solidFill>
                <a:latin typeface="Arial" panose="020B0604020202020204" pitchFamily="34" charset="0"/>
                <a:ea typeface="宋体" panose="02010600030101010101" pitchFamily="2" charset="-122"/>
              </a:defRPr>
            </a:lvl4pPr>
            <a:lvl5pPr marL="1827530" algn="l">
              <a:defRPr>
                <a:solidFill>
                  <a:schemeClr val="tx1"/>
                </a:solidFill>
                <a:latin typeface="Arial" panose="020B0604020202020204" pitchFamily="34" charset="0"/>
                <a:ea typeface="宋体" panose="02010600030101010101" pitchFamily="2" charset="-122"/>
              </a:defRPr>
            </a:lvl5pPr>
            <a:lvl6pPr marL="228473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74193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19913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65633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defRPr/>
            </a:pPr>
            <a:r>
              <a:rPr lang="en-US" altLang="zh-CN" sz="170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Webdings" panose="05030102010509060703" pitchFamily="18" charset="2"/>
              </a:rPr>
              <a:t></a:t>
            </a:r>
            <a:r>
              <a:rPr lang="zh-CN" altLang="en-US" sz="170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强化企业利润增长</a:t>
            </a:r>
            <a:endParaRPr lang="zh-CN" altLang="en-US" sz="170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2178065" name="Text Box 17"/>
          <p:cNvSpPr txBox="1">
            <a:spLocks noChangeArrowheads="1"/>
          </p:cNvSpPr>
          <p:nvPr/>
        </p:nvSpPr>
        <p:spPr bwMode="auto">
          <a:xfrm>
            <a:off x="178942" y="3081048"/>
            <a:ext cx="3024906" cy="1938974"/>
          </a:xfrm>
          <a:prstGeom prst="rect">
            <a:avLst/>
          </a:prstGeom>
          <a:noFill/>
          <a:ln>
            <a:noFill/>
          </a:ln>
          <a:effectLst/>
        </p:spPr>
        <p:txBody>
          <a:bodyPr wrap="square" lIns="91421" tIns="45711" rIns="91421" bIns="45711">
            <a:spAutoFit/>
          </a:bodyPr>
          <a:lstStyle>
            <a:lvl1pPr algn="l">
              <a:defRPr>
                <a:solidFill>
                  <a:schemeClr val="tx1"/>
                </a:solidFill>
                <a:latin typeface="Arial" panose="020B0604020202020204" pitchFamily="34" charset="0"/>
                <a:ea typeface="宋体" panose="02010600030101010101" pitchFamily="2" charset="-122"/>
              </a:defRPr>
            </a:lvl1pPr>
            <a:lvl2pPr algn="l">
              <a:defRPr>
                <a:solidFill>
                  <a:schemeClr val="tx1"/>
                </a:solidFill>
                <a:latin typeface="Arial" panose="020B0604020202020204" pitchFamily="34" charset="0"/>
                <a:ea typeface="宋体" panose="02010600030101010101" pitchFamily="2" charset="-122"/>
              </a:defRPr>
            </a:lvl2pPr>
            <a:lvl3pPr algn="l">
              <a:defRPr>
                <a:solidFill>
                  <a:schemeClr val="tx1"/>
                </a:solidFill>
                <a:latin typeface="Arial" panose="020B0604020202020204" pitchFamily="34" charset="0"/>
                <a:ea typeface="宋体" panose="02010600030101010101" pitchFamily="2" charset="-122"/>
              </a:defRPr>
            </a:lvl3pPr>
            <a:lvl4pPr algn="l">
              <a:defRPr>
                <a:solidFill>
                  <a:schemeClr val="tx1"/>
                </a:solidFill>
                <a:latin typeface="Arial" panose="020B0604020202020204" pitchFamily="34" charset="0"/>
                <a:ea typeface="宋体" panose="02010600030101010101" pitchFamily="2" charset="-122"/>
              </a:defRPr>
            </a:lvl4pPr>
            <a:lvl5pPr marL="1827530" algn="l">
              <a:defRPr>
                <a:solidFill>
                  <a:schemeClr val="tx1"/>
                </a:solidFill>
                <a:latin typeface="Arial" panose="020B0604020202020204" pitchFamily="34" charset="0"/>
                <a:ea typeface="宋体" panose="02010600030101010101" pitchFamily="2" charset="-122"/>
              </a:defRPr>
            </a:lvl5pPr>
            <a:lvl6pPr marL="228473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74193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19913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65633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defRPr/>
            </a:pPr>
            <a:r>
              <a:rPr lang="en-US" altLang="zh-CN" sz="1200"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a:solidFill>
                  <a:prstClr val="black"/>
                </a:solidFill>
                <a:latin typeface="微软雅黑" panose="020B0503020204020204" pitchFamily="34" charset="-122"/>
                <a:ea typeface="微软雅黑" panose="020B0503020204020204" pitchFamily="34" charset="-122"/>
              </a:rPr>
              <a:t>降低库存（原料库存、</a:t>
            </a:r>
            <a:r>
              <a:rPr lang="en-US" altLang="zh-CN" sz="1200" dirty="0">
                <a:solidFill>
                  <a:prstClr val="black"/>
                </a:solidFill>
                <a:latin typeface="微软雅黑" panose="020B0503020204020204" pitchFamily="34" charset="-122"/>
                <a:ea typeface="微软雅黑" panose="020B0503020204020204" pitchFamily="34" charset="-122"/>
              </a:rPr>
              <a:t>MRO</a:t>
            </a:r>
            <a:r>
              <a:rPr lang="zh-CN" altLang="en-US" sz="1200" dirty="0">
                <a:solidFill>
                  <a:prstClr val="black"/>
                </a:solidFill>
                <a:latin typeface="微软雅黑" panose="020B0503020204020204" pitchFamily="34" charset="-122"/>
                <a:ea typeface="微软雅黑" panose="020B0503020204020204" pitchFamily="34" charset="-122"/>
              </a:rPr>
              <a:t>库存）</a:t>
            </a:r>
            <a:endParaRPr lang="zh-CN" altLang="en-US" sz="1200" dirty="0">
              <a:solidFill>
                <a:prstClr val="black"/>
              </a:solidFill>
              <a:latin typeface="微软雅黑" panose="020B0503020204020204" pitchFamily="34" charset="-122"/>
              <a:ea typeface="微软雅黑" panose="020B0503020204020204" pitchFamily="34" charset="-122"/>
            </a:endParaRPr>
          </a:p>
          <a:p>
            <a:pPr>
              <a:spcBef>
                <a:spcPct val="50000"/>
              </a:spcBef>
              <a:defRPr/>
            </a:pPr>
            <a:r>
              <a:rPr lang="zh-CN" altLang="en-US"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a:solidFill>
                  <a:prstClr val="black"/>
                </a:solidFill>
                <a:latin typeface="微软雅黑" panose="020B0503020204020204" pitchFamily="34" charset="-122"/>
                <a:ea typeface="微软雅黑" panose="020B0503020204020204" pitchFamily="34" charset="-122"/>
              </a:rPr>
              <a:t>降低生产成本（配方、控制消耗）</a:t>
            </a:r>
            <a:endParaRPr lang="zh-CN" altLang="en-US" sz="1200" dirty="0">
              <a:solidFill>
                <a:prstClr val="black"/>
              </a:solidFill>
              <a:latin typeface="微软雅黑" panose="020B0503020204020204" pitchFamily="34" charset="-122"/>
              <a:ea typeface="微软雅黑" panose="020B0503020204020204" pitchFamily="34" charset="-122"/>
            </a:endParaRPr>
          </a:p>
          <a:p>
            <a:pPr>
              <a:spcBef>
                <a:spcPct val="50000"/>
              </a:spcBef>
              <a:defRPr/>
            </a:pPr>
            <a:r>
              <a:rPr lang="zh-CN" altLang="en-US" sz="1200" dirty="0" smtClean="0">
                <a:solidFill>
                  <a:prstClr val="black"/>
                </a:solidFill>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smtClean="0">
                <a:solidFill>
                  <a:prstClr val="black"/>
                </a:solidFill>
                <a:latin typeface="微软雅黑" panose="020B0503020204020204" pitchFamily="34" charset="-122"/>
                <a:ea typeface="微软雅黑" panose="020B0503020204020204" pitchFamily="34" charset="-122"/>
              </a:rPr>
              <a:t>提高</a:t>
            </a:r>
            <a:r>
              <a:rPr lang="zh-CN" altLang="en-US" sz="1200" dirty="0">
                <a:solidFill>
                  <a:prstClr val="black"/>
                </a:solidFill>
                <a:latin typeface="微软雅黑" panose="020B0503020204020204" pitchFamily="34" charset="-122"/>
                <a:ea typeface="微软雅黑" panose="020B0503020204020204" pitchFamily="34" charset="-122"/>
              </a:rPr>
              <a:t>产能利用率（排产、调度）</a:t>
            </a:r>
            <a:endParaRPr lang="zh-CN" altLang="en-US" sz="1200" dirty="0">
              <a:solidFill>
                <a:prstClr val="black"/>
              </a:solidFill>
              <a:latin typeface="微软雅黑" panose="020B0503020204020204" pitchFamily="34" charset="-122"/>
              <a:ea typeface="微软雅黑" panose="020B0503020204020204" pitchFamily="34" charset="-122"/>
            </a:endParaRPr>
          </a:p>
          <a:p>
            <a:pPr>
              <a:spcBef>
                <a:spcPct val="50000"/>
              </a:spcBef>
              <a:defRPr/>
            </a:pPr>
            <a:r>
              <a:rPr lang="zh-CN" altLang="en-US"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a:solidFill>
                  <a:prstClr val="black"/>
                </a:solidFill>
                <a:latin typeface="微软雅黑" panose="020B0503020204020204" pitchFamily="34" charset="-122"/>
                <a:ea typeface="微软雅黑" panose="020B0503020204020204" pitchFamily="34" charset="-122"/>
              </a:rPr>
              <a:t>提高设备利用率</a:t>
            </a:r>
            <a:endParaRPr lang="zh-CN" altLang="en-US" sz="1200" dirty="0">
              <a:solidFill>
                <a:prstClr val="black"/>
              </a:solidFill>
              <a:latin typeface="微软雅黑" panose="020B0503020204020204" pitchFamily="34" charset="-122"/>
              <a:ea typeface="微软雅黑" panose="020B0503020204020204" pitchFamily="34" charset="-122"/>
            </a:endParaRPr>
          </a:p>
          <a:p>
            <a:pPr>
              <a:spcBef>
                <a:spcPct val="50000"/>
              </a:spcBef>
              <a:defRPr/>
            </a:pPr>
            <a:r>
              <a:rPr lang="zh-CN" altLang="en-US"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rPr>
              <a:t>降低采购成本（供应商、计量、化验等）</a:t>
            </a:r>
            <a:endParaRPr lang="zh-CN" altLang="en-US"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endParaRPr>
          </a:p>
          <a:p>
            <a:pPr>
              <a:spcBef>
                <a:spcPct val="50000"/>
              </a:spcBef>
              <a:defRPr/>
            </a:pPr>
            <a:r>
              <a:rPr lang="zh-CN" altLang="en-US"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a:solidFill>
                  <a:prstClr val="black"/>
                </a:solidFill>
                <a:latin typeface="微软雅黑" panose="020B0503020204020204" pitchFamily="34" charset="-122"/>
                <a:ea typeface="微软雅黑" panose="020B0503020204020204" pitchFamily="34" charset="-122"/>
              </a:rPr>
              <a:t>加速现金、库存</a:t>
            </a:r>
            <a:r>
              <a:rPr lang="zh-CN" altLang="en-US" sz="1200" dirty="0" smtClean="0">
                <a:solidFill>
                  <a:prstClr val="black"/>
                </a:solidFill>
                <a:latin typeface="微软雅黑" panose="020B0503020204020204" pitchFamily="34" charset="-122"/>
                <a:ea typeface="微软雅黑" panose="020B0503020204020204" pitchFamily="34" charset="-122"/>
              </a:rPr>
              <a:t>周转</a:t>
            </a:r>
            <a:endParaRPr lang="en-US" altLang="zh-CN" sz="1200" dirty="0" smtClean="0">
              <a:solidFill>
                <a:prstClr val="black"/>
              </a:solidFill>
              <a:latin typeface="微软雅黑" panose="020B0503020204020204" pitchFamily="34" charset="-122"/>
              <a:ea typeface="微软雅黑" panose="020B0503020204020204" pitchFamily="34" charset="-122"/>
            </a:endParaRPr>
          </a:p>
          <a:p>
            <a:pPr>
              <a:spcBef>
                <a:spcPct val="50000"/>
              </a:spcBef>
              <a:defRPr/>
            </a:pPr>
            <a:r>
              <a:rPr lang="en-US" altLang="zh-CN" sz="1200" dirty="0" smtClean="0">
                <a:solidFill>
                  <a:prstClr val="black"/>
                </a:solidFill>
                <a:latin typeface="微软雅黑" panose="020B0503020204020204" pitchFamily="34" charset="-122"/>
                <a:ea typeface="微软雅黑" panose="020B0503020204020204" pitchFamily="34" charset="-122"/>
              </a:rPr>
              <a:t>…</a:t>
            </a:r>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71698" name="Text Box 18"/>
          <p:cNvSpPr txBox="1">
            <a:spLocks noChangeArrowheads="1"/>
          </p:cNvSpPr>
          <p:nvPr/>
        </p:nvSpPr>
        <p:spPr bwMode="auto">
          <a:xfrm>
            <a:off x="3340101" y="3005633"/>
            <a:ext cx="2671763" cy="1384976"/>
          </a:xfrm>
          <a:prstGeom prst="rect">
            <a:avLst/>
          </a:prstGeom>
          <a:noFill/>
          <a:ln w="9525">
            <a:noFill/>
            <a:miter lim="800000"/>
          </a:ln>
        </p:spPr>
        <p:txBody>
          <a:bodyPr lIns="91421" tIns="45711" rIns="91421" bIns="45711">
            <a:spAutoFit/>
          </a:bodyPr>
          <a:lstStyle/>
          <a:p>
            <a:pPr>
              <a:spcBef>
                <a:spcPct val="50000"/>
              </a:spcBef>
            </a:pPr>
            <a:r>
              <a:rPr lang="en-US" altLang="zh-CN" sz="1200" dirty="0">
                <a:solidFill>
                  <a:srgbClr val="000000"/>
                </a:solidFill>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a:solidFill>
                  <a:srgbClr val="000000"/>
                </a:solidFill>
                <a:latin typeface="微软雅黑" panose="020B0503020204020204" pitchFamily="34" charset="-122"/>
                <a:ea typeface="微软雅黑" panose="020B0503020204020204" pitchFamily="34" charset="-122"/>
                <a:sym typeface="Webdings" panose="05030102010509060703" pitchFamily="18" charset="2"/>
              </a:rPr>
              <a:t>增加企业高质量订单</a:t>
            </a:r>
            <a:endParaRPr lang="zh-CN" altLang="en-US" sz="1200" dirty="0">
              <a:solidFill>
                <a:srgbClr val="000000"/>
              </a:solidFill>
              <a:latin typeface="微软雅黑" panose="020B0503020204020204" pitchFamily="34" charset="-122"/>
              <a:ea typeface="微软雅黑" panose="020B0503020204020204" pitchFamily="34" charset="-122"/>
              <a:sym typeface="Webdings" panose="05030102010509060703" pitchFamily="18" charset="2"/>
            </a:endParaRPr>
          </a:p>
          <a:p>
            <a:pPr>
              <a:spcBef>
                <a:spcPct val="50000"/>
              </a:spcBef>
            </a:pPr>
            <a:r>
              <a:rPr lang="zh-CN" altLang="en-US" sz="1200" dirty="0">
                <a:solidFill>
                  <a:srgbClr val="000000"/>
                </a:solidFill>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a:solidFill>
                  <a:srgbClr val="000000"/>
                </a:solidFill>
                <a:latin typeface="微软雅黑" panose="020B0503020204020204" pitchFamily="34" charset="-122"/>
                <a:ea typeface="微软雅黑" panose="020B0503020204020204" pitchFamily="34" charset="-122"/>
              </a:rPr>
              <a:t>减少应收帐款</a:t>
            </a:r>
            <a:endParaRPr lang="zh-CN" altLang="en-US" sz="1200" dirty="0">
              <a:solidFill>
                <a:srgbClr val="000000"/>
              </a:solidFill>
              <a:latin typeface="微软雅黑" panose="020B0503020204020204" pitchFamily="34" charset="-122"/>
              <a:ea typeface="微软雅黑" panose="020B0503020204020204" pitchFamily="34" charset="-122"/>
            </a:endParaRPr>
          </a:p>
          <a:p>
            <a:pPr>
              <a:spcBef>
                <a:spcPct val="50000"/>
              </a:spcBef>
            </a:pPr>
            <a:r>
              <a:rPr lang="zh-CN" altLang="en-US" sz="1200" dirty="0">
                <a:solidFill>
                  <a:srgbClr val="000000"/>
                </a:solidFill>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a:solidFill>
                  <a:srgbClr val="000000"/>
                </a:solidFill>
                <a:latin typeface="微软雅黑" panose="020B0503020204020204" pitchFamily="34" charset="-122"/>
                <a:ea typeface="微软雅黑" panose="020B0503020204020204" pitchFamily="34" charset="-122"/>
              </a:rPr>
              <a:t>增加应付帐款</a:t>
            </a:r>
            <a:endParaRPr lang="zh-CN" altLang="en-US" sz="1200" dirty="0">
              <a:solidFill>
                <a:srgbClr val="000000"/>
              </a:solidFill>
              <a:latin typeface="微软雅黑" panose="020B0503020204020204" pitchFamily="34" charset="-122"/>
              <a:ea typeface="微软雅黑" panose="020B0503020204020204" pitchFamily="34" charset="-122"/>
            </a:endParaRPr>
          </a:p>
          <a:p>
            <a:pPr>
              <a:spcBef>
                <a:spcPct val="50000"/>
              </a:spcBef>
            </a:pPr>
            <a:r>
              <a:rPr lang="zh-CN" altLang="en-US" sz="1200" dirty="0">
                <a:solidFill>
                  <a:srgbClr val="000000"/>
                </a:solidFill>
                <a:latin typeface="微软雅黑" panose="020B0503020204020204" pitchFamily="34" charset="-122"/>
                <a:ea typeface="微软雅黑" panose="020B0503020204020204" pitchFamily="34" charset="-122"/>
                <a:sym typeface="Webdings" panose="05030102010509060703" pitchFamily="18" charset="2"/>
              </a:rPr>
              <a:t>提高客户满意度，搞高销售利润率</a:t>
            </a:r>
            <a:endParaRPr lang="zh-CN" altLang="en-US" sz="1200" dirty="0">
              <a:solidFill>
                <a:srgbClr val="000000"/>
              </a:solidFill>
              <a:latin typeface="微软雅黑" panose="020B0503020204020204" pitchFamily="34" charset="-122"/>
              <a:ea typeface="微软雅黑" panose="020B0503020204020204" pitchFamily="34" charset="-122"/>
              <a:sym typeface="Webdings" panose="05030102010509060703" pitchFamily="18" charset="2"/>
            </a:endParaRPr>
          </a:p>
          <a:p>
            <a:pPr>
              <a:spcBef>
                <a:spcPct val="50000"/>
              </a:spcBef>
            </a:pPr>
            <a:r>
              <a:rPr lang="zh-CN" altLang="en-US" sz="1200" dirty="0">
                <a:solidFill>
                  <a:srgbClr val="000000"/>
                </a:solidFill>
                <a:latin typeface="微软雅黑" panose="020B0503020204020204" pitchFamily="34" charset="-122"/>
                <a:ea typeface="微软雅黑" panose="020B0503020204020204" pitchFamily="34" charset="-122"/>
                <a:sym typeface="Webdings" panose="05030102010509060703" pitchFamily="18" charset="2"/>
              </a:rPr>
              <a:t></a:t>
            </a:r>
            <a:r>
              <a:rPr lang="en-US" altLang="zh-CN" sz="1200" dirty="0">
                <a:solidFill>
                  <a:srgbClr val="000000"/>
                </a:solidFill>
                <a:latin typeface="微软雅黑" panose="020B0503020204020204" pitchFamily="34" charset="-122"/>
                <a:ea typeface="微软雅黑" panose="020B0503020204020204" pitchFamily="34" charset="-122"/>
              </a:rPr>
              <a:t>……</a:t>
            </a:r>
            <a:endParaRPr lang="en-US" altLang="zh-CN" sz="1200" dirty="0">
              <a:solidFill>
                <a:srgbClr val="000000"/>
              </a:solidFill>
              <a:latin typeface="微软雅黑" panose="020B0503020204020204" pitchFamily="34" charset="-122"/>
              <a:ea typeface="微软雅黑" panose="020B0503020204020204" pitchFamily="34" charset="-122"/>
            </a:endParaRPr>
          </a:p>
        </p:txBody>
      </p:sp>
      <p:sp>
        <p:nvSpPr>
          <p:cNvPr id="2178067" name="Text Box 19"/>
          <p:cNvSpPr txBox="1">
            <a:spLocks noChangeArrowheads="1"/>
          </p:cNvSpPr>
          <p:nvPr/>
        </p:nvSpPr>
        <p:spPr bwMode="auto">
          <a:xfrm>
            <a:off x="5940425" y="2434133"/>
            <a:ext cx="3200400" cy="2215973"/>
          </a:xfrm>
          <a:prstGeom prst="rect">
            <a:avLst/>
          </a:prstGeom>
          <a:noFill/>
          <a:ln>
            <a:noFill/>
          </a:ln>
          <a:effectLst/>
        </p:spPr>
        <p:txBody>
          <a:bodyPr lIns="91421" tIns="45711" rIns="91421" bIns="45711">
            <a:spAutoFit/>
          </a:bodyPr>
          <a:lstStyle>
            <a:lvl1pPr algn="l">
              <a:defRPr>
                <a:solidFill>
                  <a:schemeClr val="tx1"/>
                </a:solidFill>
                <a:latin typeface="Arial" panose="020B0604020202020204" pitchFamily="34" charset="0"/>
                <a:ea typeface="宋体" panose="02010600030101010101" pitchFamily="2" charset="-122"/>
              </a:defRPr>
            </a:lvl1pPr>
            <a:lvl2pPr algn="l">
              <a:defRPr>
                <a:solidFill>
                  <a:schemeClr val="tx1"/>
                </a:solidFill>
                <a:latin typeface="Arial" panose="020B0604020202020204" pitchFamily="34" charset="0"/>
                <a:ea typeface="宋体" panose="02010600030101010101" pitchFamily="2" charset="-122"/>
              </a:defRPr>
            </a:lvl2pPr>
            <a:lvl3pPr algn="l">
              <a:defRPr>
                <a:solidFill>
                  <a:schemeClr val="tx1"/>
                </a:solidFill>
                <a:latin typeface="Arial" panose="020B0604020202020204" pitchFamily="34" charset="0"/>
                <a:ea typeface="宋体" panose="02010600030101010101" pitchFamily="2" charset="-122"/>
              </a:defRPr>
            </a:lvl3pPr>
            <a:lvl4pPr algn="l">
              <a:defRPr>
                <a:solidFill>
                  <a:schemeClr val="tx1"/>
                </a:solidFill>
                <a:latin typeface="Arial" panose="020B0604020202020204" pitchFamily="34" charset="0"/>
                <a:ea typeface="宋体" panose="02010600030101010101" pitchFamily="2" charset="-122"/>
              </a:defRPr>
            </a:lvl4pPr>
            <a:lvl5pPr marL="1827530" algn="l">
              <a:defRPr>
                <a:solidFill>
                  <a:schemeClr val="tx1"/>
                </a:solidFill>
                <a:latin typeface="Arial" panose="020B0604020202020204" pitchFamily="34" charset="0"/>
                <a:ea typeface="宋体" panose="02010600030101010101" pitchFamily="2" charset="-122"/>
              </a:defRPr>
            </a:lvl5pPr>
            <a:lvl6pPr marL="228473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74193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19913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65633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defRPr/>
            </a:pPr>
            <a:r>
              <a:rPr lang="en-US" altLang="zh-CN"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a:solidFill>
                  <a:prstClr val="black"/>
                </a:solidFill>
                <a:latin typeface="微软雅黑" panose="020B0503020204020204" pitchFamily="34" charset="-122"/>
                <a:ea typeface="微软雅黑" panose="020B0503020204020204" pitchFamily="34" charset="-122"/>
              </a:rPr>
              <a:t>提升公司内外部沟通的效率</a:t>
            </a:r>
            <a:endParaRPr lang="zh-CN" altLang="en-US" sz="1200" dirty="0">
              <a:solidFill>
                <a:prstClr val="black"/>
              </a:solidFill>
              <a:latin typeface="微软雅黑" panose="020B0503020204020204" pitchFamily="34" charset="-122"/>
              <a:ea typeface="微软雅黑" panose="020B0503020204020204" pitchFamily="34" charset="-122"/>
            </a:endParaRPr>
          </a:p>
          <a:p>
            <a:pPr>
              <a:spcBef>
                <a:spcPct val="50000"/>
              </a:spcBef>
              <a:defRPr/>
            </a:pPr>
            <a:r>
              <a:rPr lang="zh-CN" altLang="en-US"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a:solidFill>
                  <a:prstClr val="black"/>
                </a:solidFill>
                <a:latin typeface="微软雅黑" panose="020B0503020204020204" pitchFamily="34" charset="-122"/>
                <a:ea typeface="微软雅黑" panose="020B0503020204020204" pitchFamily="34" charset="-122"/>
              </a:rPr>
              <a:t>加强对外部市场环境变化</a:t>
            </a:r>
            <a:r>
              <a:rPr lang="zh-CN" altLang="en-US" sz="1200" dirty="0" smtClean="0">
                <a:solidFill>
                  <a:prstClr val="black"/>
                </a:solidFill>
                <a:latin typeface="微软雅黑" panose="020B0503020204020204" pitchFamily="34" charset="-122"/>
                <a:ea typeface="微软雅黑" panose="020B0503020204020204" pitchFamily="34" charset="-122"/>
              </a:rPr>
              <a:t>的 </a:t>
            </a:r>
            <a:r>
              <a:rPr lang="zh-CN" altLang="en-US" sz="1200" dirty="0">
                <a:solidFill>
                  <a:prstClr val="black"/>
                </a:solidFill>
                <a:latin typeface="微软雅黑" panose="020B0503020204020204" pitchFamily="34" charset="-122"/>
                <a:ea typeface="微软雅黑" panose="020B0503020204020204" pitchFamily="34" charset="-122"/>
              </a:rPr>
              <a:t>灵活适应性</a:t>
            </a:r>
            <a:endParaRPr lang="zh-CN" altLang="en-US" sz="1200" dirty="0">
              <a:solidFill>
                <a:prstClr val="black"/>
              </a:solidFill>
              <a:latin typeface="微软雅黑" panose="020B0503020204020204" pitchFamily="34" charset="-122"/>
              <a:ea typeface="微软雅黑" panose="020B0503020204020204" pitchFamily="34" charset="-122"/>
            </a:endParaRPr>
          </a:p>
          <a:p>
            <a:pPr>
              <a:spcBef>
                <a:spcPct val="50000"/>
              </a:spcBef>
              <a:defRPr/>
            </a:pPr>
            <a:r>
              <a:rPr lang="zh-CN" altLang="en-US"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rPr>
              <a:t>提升公司员工士气</a:t>
            </a:r>
            <a:endParaRPr lang="zh-CN" altLang="en-US"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endParaRPr>
          </a:p>
          <a:p>
            <a:pPr>
              <a:spcBef>
                <a:spcPct val="50000"/>
              </a:spcBef>
              <a:defRPr/>
            </a:pPr>
            <a:r>
              <a:rPr lang="zh-CN" altLang="en-US"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a:solidFill>
                  <a:prstClr val="black"/>
                </a:solidFill>
                <a:latin typeface="微软雅黑" panose="020B0503020204020204" pitchFamily="34" charset="-122"/>
                <a:ea typeface="微软雅黑" panose="020B0503020204020204" pitchFamily="34" charset="-122"/>
              </a:rPr>
              <a:t>提高客户满意度</a:t>
            </a:r>
            <a:endParaRPr lang="zh-CN" altLang="en-US"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endParaRPr>
          </a:p>
          <a:p>
            <a:pPr>
              <a:spcBef>
                <a:spcPct val="50000"/>
              </a:spcBef>
              <a:defRPr/>
            </a:pPr>
            <a:r>
              <a:rPr lang="zh-CN" altLang="en-US"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a:solidFill>
                  <a:prstClr val="black"/>
                </a:solidFill>
                <a:latin typeface="微软雅黑" panose="020B0503020204020204" pitchFamily="34" charset="-122"/>
                <a:ea typeface="微软雅黑" panose="020B0503020204020204" pitchFamily="34" charset="-122"/>
              </a:rPr>
              <a:t>建立良好及专业的企业形象</a:t>
            </a:r>
            <a:endParaRPr lang="zh-CN" altLang="en-US" sz="1200" dirty="0">
              <a:solidFill>
                <a:prstClr val="black"/>
              </a:solidFill>
              <a:latin typeface="微软雅黑" panose="020B0503020204020204" pitchFamily="34" charset="-122"/>
              <a:ea typeface="微软雅黑" panose="020B0503020204020204" pitchFamily="34" charset="-122"/>
            </a:endParaRPr>
          </a:p>
          <a:p>
            <a:pPr>
              <a:spcBef>
                <a:spcPct val="50000"/>
              </a:spcBef>
              <a:defRPr/>
            </a:pPr>
            <a:r>
              <a:rPr lang="zh-CN" altLang="en-US"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a:solidFill>
                  <a:prstClr val="black"/>
                </a:solidFill>
                <a:latin typeface="微软雅黑" panose="020B0503020204020204" pitchFamily="34" charset="-122"/>
                <a:ea typeface="微软雅黑" panose="020B0503020204020204" pitchFamily="34" charset="-122"/>
              </a:rPr>
              <a:t>优化企业的竞争优势</a:t>
            </a:r>
            <a:endParaRPr lang="zh-CN" altLang="en-US" sz="1200" dirty="0">
              <a:solidFill>
                <a:prstClr val="black"/>
              </a:solidFill>
              <a:latin typeface="微软雅黑" panose="020B0503020204020204" pitchFamily="34" charset="-122"/>
              <a:ea typeface="微软雅黑" panose="020B0503020204020204" pitchFamily="34" charset="-122"/>
            </a:endParaRPr>
          </a:p>
          <a:p>
            <a:pPr>
              <a:spcBef>
                <a:spcPct val="50000"/>
              </a:spcBef>
              <a:defRPr/>
            </a:pPr>
            <a:r>
              <a:rPr lang="zh-CN" altLang="en-US" sz="1200" dirty="0">
                <a:solidFill>
                  <a:prstClr val="black"/>
                </a:solidFill>
                <a:latin typeface="微软雅黑" panose="020B0503020204020204" pitchFamily="34" charset="-122"/>
                <a:ea typeface="微软雅黑" panose="020B0503020204020204" pitchFamily="34" charset="-122"/>
                <a:sym typeface="Webdings" panose="05030102010509060703" pitchFamily="18" charset="2"/>
              </a:rPr>
              <a:t></a:t>
            </a:r>
            <a:r>
              <a:rPr lang="zh-CN" altLang="en-US" sz="1200" dirty="0">
                <a:solidFill>
                  <a:prstClr val="black"/>
                </a:solidFill>
                <a:latin typeface="微软雅黑" panose="020B0503020204020204" pitchFamily="34" charset="-122"/>
                <a:ea typeface="微软雅黑" panose="020B0503020204020204" pitchFamily="34" charset="-122"/>
              </a:rPr>
              <a:t>提高员工素质</a:t>
            </a:r>
            <a:endParaRPr lang="zh-CN" altLang="en-US" sz="1200" dirty="0">
              <a:solidFill>
                <a:prstClr val="black"/>
              </a:solidFill>
              <a:latin typeface="微软雅黑" panose="020B0503020204020204" pitchFamily="34" charset="-122"/>
              <a:ea typeface="微软雅黑" panose="020B0503020204020204" pitchFamily="34" charset="-122"/>
            </a:endParaRPr>
          </a:p>
          <a:p>
            <a:pPr>
              <a:spcBef>
                <a:spcPct val="50000"/>
              </a:spcBef>
              <a:defRPr/>
            </a:pPr>
            <a:r>
              <a:rPr lang="zh-CN" altLang="en-US" sz="1200"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Webdings" panose="05030102010509060703" pitchFamily="18" charset="2"/>
              </a:rPr>
              <a:t></a:t>
            </a:r>
            <a:r>
              <a:rPr lang="en-US" altLang="zh-CN" sz="1200"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endParaRPr lang="en-US" altLang="zh-CN" sz="1200"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71700" name="AutoShape 20"/>
          <p:cNvSpPr>
            <a:spLocks noChangeArrowheads="1"/>
          </p:cNvSpPr>
          <p:nvPr/>
        </p:nvSpPr>
        <p:spPr bwMode="auto">
          <a:xfrm>
            <a:off x="6397625" y="1931690"/>
            <a:ext cx="1862138" cy="400050"/>
          </a:xfrm>
          <a:prstGeom prst="roundRect">
            <a:avLst>
              <a:gd name="adj" fmla="val 16667"/>
            </a:avLst>
          </a:prstGeom>
          <a:ln>
            <a:noFill/>
          </a:ln>
        </p:spPr>
        <p:style>
          <a:lnRef idx="1">
            <a:schemeClr val="dk1"/>
          </a:lnRef>
          <a:fillRef idx="2">
            <a:schemeClr val="dk1"/>
          </a:fillRef>
          <a:effectRef idx="1">
            <a:schemeClr val="dk1"/>
          </a:effectRef>
          <a:fontRef idx="minor">
            <a:schemeClr val="dk1"/>
          </a:fontRef>
        </p:style>
        <p:txBody>
          <a:bodyPr wrap="none" anchor="ctr"/>
          <a:lstStyle/>
          <a:p>
            <a:endParaRPr lang="zh-CN" altLang="en-US" sz="1600" dirty="0">
              <a:solidFill>
                <a:srgbClr val="000000"/>
              </a:solidFill>
              <a:latin typeface="微软雅黑" panose="020B0503020204020204" pitchFamily="34" charset="-122"/>
              <a:ea typeface="微软雅黑" panose="020B0503020204020204" pitchFamily="34" charset="-122"/>
            </a:endParaRPr>
          </a:p>
        </p:txBody>
      </p:sp>
      <p:sp>
        <p:nvSpPr>
          <p:cNvPr id="71701" name="AutoShape 21"/>
          <p:cNvSpPr>
            <a:spLocks noChangeArrowheads="1"/>
          </p:cNvSpPr>
          <p:nvPr/>
        </p:nvSpPr>
        <p:spPr bwMode="auto">
          <a:xfrm>
            <a:off x="1524001" y="1905496"/>
            <a:ext cx="1776413" cy="383381"/>
          </a:xfrm>
          <a:prstGeom prst="roundRect">
            <a:avLst>
              <a:gd name="adj" fmla="val 16667"/>
            </a:avLst>
          </a:prstGeom>
          <a:ln>
            <a:noFill/>
          </a:ln>
        </p:spPr>
        <p:style>
          <a:lnRef idx="1">
            <a:schemeClr val="dk1"/>
          </a:lnRef>
          <a:fillRef idx="2">
            <a:schemeClr val="dk1"/>
          </a:fillRef>
          <a:effectRef idx="1">
            <a:schemeClr val="dk1"/>
          </a:effectRef>
          <a:fontRef idx="minor">
            <a:schemeClr val="dk1"/>
          </a:fontRef>
        </p:style>
        <p:txBody>
          <a:bodyPr wrap="none" anchor="ctr"/>
          <a:lstStyle/>
          <a:p>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2178070" name="Rectangle 22"/>
          <p:cNvSpPr>
            <a:spLocks noChangeArrowheads="1"/>
          </p:cNvSpPr>
          <p:nvPr/>
        </p:nvSpPr>
        <p:spPr bwMode="auto">
          <a:xfrm>
            <a:off x="1752600" y="1922165"/>
            <a:ext cx="1163216" cy="338536"/>
          </a:xfrm>
          <a:prstGeom prst="rect">
            <a:avLst/>
          </a:prstGeom>
          <a:noFill/>
          <a:ln>
            <a:noFill/>
          </a:ln>
          <a:effectLst/>
        </p:spPr>
        <p:txBody>
          <a:bodyPr wrap="square" lIns="91421" tIns="45711" rIns="91421" bIns="45711">
            <a:spAutoFit/>
          </a:bodyPr>
          <a:lstStyle/>
          <a:p>
            <a:pPr>
              <a:defRPr/>
            </a:pPr>
            <a:r>
              <a:rPr lang="zh-CN" altLang="en-US" sz="1600" b="1"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有形效益</a:t>
            </a:r>
            <a:endParaRPr lang="zh-CN" altLang="en-US" sz="1600" b="1"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2178071" name="Rectangle 23"/>
          <p:cNvSpPr>
            <a:spLocks noChangeArrowheads="1"/>
          </p:cNvSpPr>
          <p:nvPr/>
        </p:nvSpPr>
        <p:spPr bwMode="auto">
          <a:xfrm>
            <a:off x="6581775" y="1965028"/>
            <a:ext cx="1493838" cy="338536"/>
          </a:xfrm>
          <a:prstGeom prst="rect">
            <a:avLst/>
          </a:prstGeom>
          <a:noFill/>
          <a:ln>
            <a:noFill/>
          </a:ln>
          <a:effectLst/>
        </p:spPr>
        <p:txBody>
          <a:bodyPr lIns="91421" tIns="45711" rIns="91421" bIns="45711">
            <a:spAutoFit/>
          </a:bodyPr>
          <a:lstStyle/>
          <a:p>
            <a:pPr algn="ctr">
              <a:defRPr/>
            </a:pPr>
            <a:r>
              <a:rPr lang="zh-CN" altLang="en-US" sz="1600" b="1"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无形效益</a:t>
            </a:r>
            <a:endParaRPr lang="zh-CN" altLang="en-US" sz="1600" b="1" dirty="0">
              <a:solidFill>
                <a:prstClr val="black"/>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71704" name="Line 24"/>
          <p:cNvSpPr>
            <a:spLocks noChangeShapeType="1"/>
          </p:cNvSpPr>
          <p:nvPr/>
        </p:nvSpPr>
        <p:spPr bwMode="blackWhite">
          <a:xfrm>
            <a:off x="1076325" y="2507952"/>
            <a:ext cx="2736850" cy="0"/>
          </a:xfrm>
          <a:prstGeom prst="line">
            <a:avLst/>
          </a:prstGeom>
          <a:noFill/>
          <a:ln w="12700">
            <a:solidFill>
              <a:schemeClr val="tx1"/>
            </a:solidFill>
            <a:round/>
          </a:ln>
        </p:spPr>
        <p:txBody>
          <a:bodyPr wrap="none" anchor="ctr"/>
          <a:lstStyle/>
          <a:p>
            <a:endParaRPr lang="zh-CN" altLang="en-US"/>
          </a:p>
        </p:txBody>
      </p:sp>
      <p:sp>
        <p:nvSpPr>
          <p:cNvPr id="2" name="文本占位符 1"/>
          <p:cNvSpPr>
            <a:spLocks noGrp="1"/>
          </p:cNvSpPr>
          <p:nvPr>
            <p:ph type="body" sz="quarter" idx="10"/>
          </p:nvPr>
        </p:nvSpPr>
        <p:spPr/>
        <p:txBody>
          <a:bodyPr>
            <a:normAutofit lnSpcReduction="10000"/>
          </a:bodyPr>
          <a:lstStyle/>
          <a:p>
            <a:r>
              <a:rPr lang="zh-CN" altLang="en-US" dirty="0"/>
              <a:t>信息化的经济效益模式</a:t>
            </a:r>
            <a:endParaRPr lang="zh-CN" altLang="en-US" dirty="0"/>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物体&#10;&#10;自动生成的说明"/>
          <p:cNvPicPr>
            <a:picLocks noChangeAspect="1"/>
          </p:cNvPicPr>
          <p:nvPr/>
        </p:nvPicPr>
        <p:blipFill>
          <a:blip r:embed="rId1" cstate="print">
            <a:lum bright="70000" contrast="-70000"/>
            <a:extLst>
              <a:ext uri="{BEBA8EAE-BF5A-486C-A8C5-ECC9F3942E4B}">
                <a14:imgProps xmlns:a14="http://schemas.microsoft.com/office/drawing/2010/main">
                  <a14:imgLayer r:embed="rId2">
                    <a14:imgEffect>
                      <a14:artisticPhotocopy trans="30000" detail="2"/>
                    </a14:imgEffect>
                  </a14:imgLayer>
                </a14:imgProps>
              </a:ext>
              <a:ext uri="{28A0092B-C50C-407E-A947-70E740481C1C}">
                <a14:useLocalDpi xmlns:a14="http://schemas.microsoft.com/office/drawing/2010/main" val="0"/>
              </a:ext>
            </a:extLst>
          </a:blip>
          <a:stretch>
            <a:fillRect/>
          </a:stretch>
        </p:blipFill>
        <p:spPr>
          <a:xfrm>
            <a:off x="8104510" y="333755"/>
            <a:ext cx="668018" cy="302039"/>
          </a:xfrm>
          <a:prstGeom prst="rect">
            <a:avLst/>
          </a:prstGeom>
        </p:spPr>
      </p:pic>
      <p:grpSp>
        <p:nvGrpSpPr>
          <p:cNvPr id="3" name="组合 2"/>
          <p:cNvGrpSpPr/>
          <p:nvPr/>
        </p:nvGrpSpPr>
        <p:grpSpPr>
          <a:xfrm>
            <a:off x="1652041" y="823602"/>
            <a:ext cx="1410425" cy="2514952"/>
            <a:chOff x="272425" y="828616"/>
            <a:chExt cx="1880566" cy="3353269"/>
          </a:xfrm>
        </p:grpSpPr>
        <p:sp>
          <p:nvSpPr>
            <p:cNvPr id="70" name="矩形 69"/>
            <p:cNvSpPr/>
            <p:nvPr/>
          </p:nvSpPr>
          <p:spPr>
            <a:xfrm rot="5400000">
              <a:off x="-950346" y="2097340"/>
              <a:ext cx="3307316" cy="861774"/>
            </a:xfrm>
            <a:prstGeom prst="rect">
              <a:avLst/>
            </a:prstGeom>
          </p:spPr>
          <p:txBody>
            <a:bodyPr wrap="none" anchor="ctr">
              <a:spAutoFit/>
            </a:bodyPr>
            <a:lstStyle/>
            <a:p>
              <a:r>
                <a:rPr lang="en-US" altLang="zh-CN" sz="3600" b="1" dirty="0">
                  <a:solidFill>
                    <a:schemeClr val="tx1">
                      <a:lumMod val="50000"/>
                      <a:lumOff val="50000"/>
                    </a:schemeClr>
                  </a:solidFill>
                  <a:latin typeface="微软雅黑" panose="020B0503020204020204" pitchFamily="34" charset="-122"/>
                  <a:ea typeface="微软雅黑" panose="020B0503020204020204" pitchFamily="34" charset="-122"/>
                </a:rPr>
                <a:t>CONTENS</a:t>
              </a:r>
              <a:endParaRPr lang="zh-CN" altLang="en-US" sz="3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矩形 68"/>
            <p:cNvSpPr/>
            <p:nvPr/>
          </p:nvSpPr>
          <p:spPr>
            <a:xfrm>
              <a:off x="1060385" y="828616"/>
              <a:ext cx="1092606" cy="2154436"/>
            </a:xfrm>
            <a:prstGeom prst="rect">
              <a:avLst/>
            </a:prstGeom>
          </p:spPr>
          <p:txBody>
            <a:bodyPr wrap="none" anchor="ctr">
              <a:spAutoFit/>
            </a:bodyPr>
            <a:lstStyle/>
            <a:p>
              <a:r>
                <a:rPr lang="zh-CN" altLang="en-US" sz="4950" b="1" dirty="0">
                  <a:solidFill>
                    <a:schemeClr val="accent1"/>
                  </a:solidFill>
                  <a:latin typeface="微软雅黑" panose="020B0503020204020204" pitchFamily="34" charset="-122"/>
                  <a:ea typeface="微软雅黑" panose="020B0503020204020204" pitchFamily="34" charset="-122"/>
                </a:rPr>
                <a:t>目</a:t>
              </a:r>
              <a:endParaRPr lang="en-US" altLang="zh-CN" sz="4950" b="1" dirty="0">
                <a:solidFill>
                  <a:schemeClr val="accent1"/>
                </a:solidFill>
                <a:latin typeface="微软雅黑" panose="020B0503020204020204" pitchFamily="34" charset="-122"/>
                <a:ea typeface="微软雅黑" panose="020B0503020204020204" pitchFamily="34" charset="-122"/>
              </a:endParaRPr>
            </a:p>
            <a:p>
              <a:r>
                <a:rPr lang="zh-CN" altLang="en-US" sz="4950" b="1" dirty="0">
                  <a:solidFill>
                    <a:schemeClr val="accent1"/>
                  </a:solidFill>
                  <a:latin typeface="微软雅黑" panose="020B0503020204020204" pitchFamily="34" charset="-122"/>
                  <a:ea typeface="微软雅黑" panose="020B0503020204020204" pitchFamily="34" charset="-122"/>
                </a:rPr>
                <a:t>录</a:t>
              </a:r>
              <a:endParaRPr lang="zh-CN" altLang="en-US" sz="4950" b="1" dirty="0">
                <a:solidFill>
                  <a:schemeClr val="accent1"/>
                </a:solidFill>
                <a:latin typeface="微软雅黑" panose="020B0503020204020204" pitchFamily="34" charset="-122"/>
                <a:ea typeface="微软雅黑" panose="020B0503020204020204" pitchFamily="34" charset="-122"/>
              </a:endParaRPr>
            </a:p>
          </p:txBody>
        </p:sp>
      </p:grpSp>
      <p:sp>
        <p:nvSpPr>
          <p:cNvPr id="75" name="文本框 74"/>
          <p:cNvSpPr txBox="1"/>
          <p:nvPr/>
        </p:nvSpPr>
        <p:spPr>
          <a:xfrm>
            <a:off x="4259305" y="981535"/>
            <a:ext cx="3005951"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食</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品行业发展现状与趋势</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34" name="矩形 33"/>
          <p:cNvSpPr/>
          <p:nvPr/>
        </p:nvSpPr>
        <p:spPr>
          <a:xfrm>
            <a:off x="3441962" y="737119"/>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1</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 name="直接连接符 3"/>
          <p:cNvCxnSpPr/>
          <p:nvPr/>
        </p:nvCxnSpPr>
        <p:spPr>
          <a:xfrm>
            <a:off x="4078772" y="1097162"/>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3441962" y="1563638"/>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2</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1" name="直接连接符 40"/>
          <p:cNvCxnSpPr/>
          <p:nvPr/>
        </p:nvCxnSpPr>
        <p:spPr>
          <a:xfrm>
            <a:off x="4078772" y="1923680"/>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3441962" y="2355726"/>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3</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47" name="直接连接符 46"/>
          <p:cNvCxnSpPr/>
          <p:nvPr/>
        </p:nvCxnSpPr>
        <p:spPr>
          <a:xfrm>
            <a:off x="4078772" y="2715768"/>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441962" y="3147814"/>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4</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53" name="直接连接符 52"/>
          <p:cNvCxnSpPr/>
          <p:nvPr/>
        </p:nvCxnSpPr>
        <p:spPr>
          <a:xfrm>
            <a:off x="4078772" y="3507857"/>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rot="5400000">
            <a:off x="-1660992" y="1660991"/>
            <a:ext cx="5143500" cy="1821518"/>
          </a:xfrm>
          <a:prstGeom prst="rect">
            <a:avLst/>
          </a:prstGeom>
          <a:blipFill dpi="0" rotWithShape="1">
            <a:blip r:embed="rId3">
              <a:alphaModFix amt="23000"/>
            </a:blip>
            <a:srcRect/>
            <a:stretch>
              <a:fillRect l="-5017" r="-72776" b="-3806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文本框 26"/>
          <p:cNvSpPr txBox="1"/>
          <p:nvPr/>
        </p:nvSpPr>
        <p:spPr>
          <a:xfrm>
            <a:off x="4259305" y="1811255"/>
            <a:ext cx="2236510"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企</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业</a:t>
            </a: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经</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营管理特点</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8" name="文本框 27"/>
          <p:cNvSpPr txBox="1"/>
          <p:nvPr/>
        </p:nvSpPr>
        <p:spPr>
          <a:xfrm>
            <a:off x="4259305" y="2606545"/>
            <a:ext cx="3518912"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食</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品行业全面信息化解决方</a:t>
            </a: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案</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9" name="文本框 28"/>
          <p:cNvSpPr txBox="1"/>
          <p:nvPr/>
        </p:nvSpPr>
        <p:spPr>
          <a:xfrm>
            <a:off x="4259305" y="3401833"/>
            <a:ext cx="2492990" cy="400110"/>
          </a:xfrm>
          <a:prstGeom prst="rect">
            <a:avLst/>
          </a:prstGeom>
          <a:noFill/>
        </p:spPr>
        <p:txBody>
          <a:bodyPr wrap="none" rtlCol="0">
            <a:spAutoFit/>
          </a:bodyPr>
          <a:lstStyle/>
          <a:p>
            <a:pPr defTabSz="685800">
              <a:defRPr/>
            </a:pPr>
            <a:r>
              <a:rPr lang="zh-CN" altLang="en-US" sz="2000" b="1" dirty="0" smtClean="0">
                <a:solidFill>
                  <a:schemeClr val="accent1"/>
                </a:solidFill>
                <a:latin typeface="微软雅黑" panose="020B0503020204020204" pitchFamily="34" charset="-122"/>
                <a:ea typeface="微软雅黑" panose="020B0503020204020204" pitchFamily="34" charset="-122"/>
                <a:cs typeface="+mn-ea"/>
                <a:sym typeface="+mn-lt"/>
              </a:rPr>
              <a:t>核</a:t>
            </a:r>
            <a:r>
              <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rPr>
              <a:t>心价值及效益量化</a:t>
            </a:r>
            <a:endParaRPr lang="zh-CN" altLang="en-US" sz="20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3450507" y="4021926"/>
            <a:ext cx="537328" cy="854080"/>
          </a:xfrm>
          <a:prstGeom prst="rect">
            <a:avLst/>
          </a:prstGeom>
        </p:spPr>
        <p:txBody>
          <a:bodyPr wrap="none" anchor="ctr">
            <a:spAutoFit/>
          </a:bodyPr>
          <a:lstStyle/>
          <a:p>
            <a:pPr algn="ctr"/>
            <a:r>
              <a:rPr lang="en-US" altLang="zh-CN" sz="4800" b="1" dirty="0">
                <a:solidFill>
                  <a:schemeClr val="accent1"/>
                </a:solidFill>
                <a:latin typeface="华文细黑" panose="02010600040101010101" pitchFamily="2" charset="-122"/>
                <a:ea typeface="华文细黑" panose="02010600040101010101" pitchFamily="2" charset="-122"/>
              </a:rPr>
              <a:t>5</a:t>
            </a:r>
            <a:endParaRPr lang="zh-CN" altLang="en-US" sz="4800" b="1" dirty="0">
              <a:solidFill>
                <a:schemeClr val="accent1"/>
              </a:solidFill>
              <a:latin typeface="华文细黑" panose="02010600040101010101" pitchFamily="2" charset="-122"/>
              <a:ea typeface="华文细黑" panose="02010600040101010101" pitchFamily="2" charset="-122"/>
            </a:endParaRPr>
          </a:p>
        </p:txBody>
      </p:sp>
      <p:cxnSp>
        <p:nvCxnSpPr>
          <p:cNvPr id="21" name="直接连接符 20"/>
          <p:cNvCxnSpPr/>
          <p:nvPr/>
        </p:nvCxnSpPr>
        <p:spPr>
          <a:xfrm>
            <a:off x="4087317" y="4381969"/>
            <a:ext cx="0" cy="15240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4267850" y="4275945"/>
            <a:ext cx="1723549" cy="400110"/>
          </a:xfrm>
          <a:prstGeom prst="rect">
            <a:avLst/>
          </a:prstGeom>
          <a:noFill/>
        </p:spPr>
        <p:txBody>
          <a:bodyPr wrap="none" rtlCol="0">
            <a:spAutoFit/>
          </a:bodyPr>
          <a:lstStyle/>
          <a:p>
            <a:pPr defTabSz="685800">
              <a:defRPr/>
            </a:pPr>
            <a:r>
              <a:rPr lang="zh-CN" altLang="en-US" sz="2000" b="1" dirty="0">
                <a:solidFill>
                  <a:schemeClr val="accent6"/>
                </a:solidFill>
                <a:latin typeface="微软雅黑" panose="020B0503020204020204" pitchFamily="34" charset="-122"/>
                <a:ea typeface="微软雅黑" panose="020B0503020204020204" pitchFamily="34" charset="-122"/>
                <a:cs typeface="+mn-ea"/>
                <a:sym typeface="+mn-lt"/>
              </a:rPr>
              <a:t>行</a:t>
            </a:r>
            <a:r>
              <a:rPr lang="zh-CN" altLang="en-US" sz="2000" b="1" dirty="0" smtClean="0">
                <a:solidFill>
                  <a:schemeClr val="accent6"/>
                </a:solidFill>
                <a:latin typeface="微软雅黑" panose="020B0503020204020204" pitchFamily="34" charset="-122"/>
                <a:ea typeface="微软雅黑" panose="020B0503020204020204" pitchFamily="34" charset="-122"/>
                <a:cs typeface="+mn-ea"/>
                <a:sym typeface="+mn-lt"/>
              </a:rPr>
              <a:t>业成功客户</a:t>
            </a:r>
            <a:endParaRPr lang="zh-CN" altLang="en-US" sz="2000" b="1" dirty="0">
              <a:solidFill>
                <a:schemeClr val="accent6"/>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83" name="Rectangle 11"/>
          <p:cNvSpPr>
            <a:spLocks noGrp="1" noChangeArrowheads="1"/>
          </p:cNvSpPr>
          <p:nvPr>
            <p:ph type="title"/>
          </p:nvPr>
        </p:nvSpPr>
        <p:spPr>
          <a:xfrm>
            <a:off x="1439466" y="573881"/>
            <a:ext cx="6172200" cy="421481"/>
          </a:xfrm>
        </p:spPr>
        <p:txBody>
          <a:bodyPr vert="horz" wrap="square" lIns="68580" tIns="34290" rIns="68580" bIns="3429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400" b="0" i="0" u="none" strike="noStrike" kern="1200" cap="none" spc="0" normalizeH="0" baseline="0" noProof="0" dirty="0" smtClean="0">
                <a:ln>
                  <a:noFill/>
                </a:ln>
                <a:solidFill>
                  <a:srgbClr val="BA1706"/>
                </a:solidFill>
                <a:effectLst/>
                <a:uLnTx/>
                <a:uFillTx/>
                <a:latin typeface="+mj-lt"/>
                <a:ea typeface="+mj-ea"/>
                <a:cs typeface="+mj-cs"/>
              </a:rPr>
              <a:t>公司部分成功案例</a:t>
            </a:r>
            <a:endParaRPr kumimoji="0" lang="zh-CN" altLang="en-US" sz="2400" b="0" i="0" u="none" strike="noStrike" kern="1200" cap="none" spc="0" normalizeH="0" baseline="0" noProof="0" dirty="0" smtClean="0">
              <a:ln>
                <a:noFill/>
              </a:ln>
              <a:solidFill>
                <a:srgbClr val="BA1706"/>
              </a:solidFill>
              <a:effectLst/>
              <a:uLnTx/>
              <a:uFillTx/>
              <a:latin typeface="+mj-lt"/>
              <a:ea typeface="+mj-ea"/>
              <a:cs typeface="+mj-cs"/>
            </a:endParaRPr>
          </a:p>
        </p:txBody>
      </p:sp>
      <p:pic>
        <p:nvPicPr>
          <p:cNvPr id="29699" name="Picture 12"/>
          <p:cNvPicPr>
            <a:picLocks noGrp="1" noChangeAspect="1"/>
          </p:cNvPicPr>
          <p:nvPr>
            <p:ph type="body"/>
          </p:nvPr>
        </p:nvPicPr>
        <p:blipFill>
          <a:blip r:embed="rId1"/>
          <a:srcRect/>
          <a:stretch>
            <a:fillRect/>
          </a:stretch>
        </p:blipFill>
        <p:spPr>
          <a:xfrm>
            <a:off x="1260158" y="1075849"/>
            <a:ext cx="6174105" cy="3396139"/>
          </a:xfrm>
        </p:spPr>
      </p:pic>
      <p:sp>
        <p:nvSpPr>
          <p:cNvPr id="2" name="文本框 1"/>
          <p:cNvSpPr txBox="1"/>
          <p:nvPr/>
        </p:nvSpPr>
        <p:spPr>
          <a:xfrm>
            <a:off x="7348061" y="4615339"/>
            <a:ext cx="752951" cy="299085"/>
          </a:xfrm>
          <a:prstGeom prst="rect">
            <a:avLst/>
          </a:prstGeom>
          <a:noFill/>
        </p:spPr>
        <p:txBody>
          <a:bodyPr wrap="square" rtlCol="0">
            <a:spAutoFit/>
          </a:bodyPr>
          <a:p>
            <a:r>
              <a:rPr lang="en-US" altLang="zh-CN" sz="1350"/>
              <a:t>3526</a:t>
            </a:r>
            <a:r>
              <a:rPr lang="zh-CN" altLang="en-US" sz="1350"/>
              <a:t>家</a:t>
            </a:r>
            <a:endParaRPr lang="zh-CN" altLang="en-US" sz="1350"/>
          </a:p>
        </p:txBody>
      </p:sp>
    </p:spTree>
  </p:cSld>
  <p:clrMapOvr>
    <a:masterClrMapping/>
  </p:clrMapOvr>
  <p:transition advTm="10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83" name="Rectangle 11"/>
          <p:cNvSpPr>
            <a:spLocks noGrp="1" noChangeArrowheads="1"/>
          </p:cNvSpPr>
          <p:nvPr>
            <p:ph type="title"/>
          </p:nvPr>
        </p:nvSpPr>
        <p:spPr>
          <a:xfrm>
            <a:off x="-939109" y="120795"/>
            <a:ext cx="6912000" cy="345600"/>
          </a:xfrm>
        </p:spPr>
        <p:txBody>
          <a:bodyPr vert="horz" wrap="square" lIns="68580" tIns="34290" rIns="68580" bIns="34290" numCol="1" rtlCol="0" anchor="ctr" anchorCtr="0" compatLnSpc="1">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3000" b="0" i="0" u="none" strike="noStrike" kern="1200" cap="none" spc="0" normalizeH="0" baseline="0" noProof="0" dirty="0" smtClean="0">
                <a:ln>
                  <a:noFill/>
                </a:ln>
                <a:solidFill>
                  <a:srgbClr val="BA1706"/>
                </a:solidFill>
                <a:effectLst/>
                <a:uLnTx/>
                <a:uFillTx/>
                <a:latin typeface="+mj-lt"/>
                <a:ea typeface="+mj-ea"/>
                <a:cs typeface="+mj-cs"/>
              </a:rPr>
              <a:t>部分服务</a:t>
            </a:r>
            <a:r>
              <a:rPr lang="zh-CN" altLang="en-US" sz="3000" noProof="0" dirty="0" smtClean="0">
                <a:ln>
                  <a:noFill/>
                </a:ln>
                <a:solidFill>
                  <a:srgbClr val="BA1706"/>
                </a:solidFill>
                <a:effectLst/>
                <a:uLnTx/>
                <a:uFillTx/>
                <a:sym typeface="+mn-ea"/>
              </a:rPr>
              <a:t>食品</a:t>
            </a:r>
            <a:r>
              <a:rPr lang="zh-CN" altLang="en-US" sz="3000" noProof="0" dirty="0" smtClean="0">
                <a:ln>
                  <a:noFill/>
                </a:ln>
                <a:solidFill>
                  <a:srgbClr val="BA1706"/>
                </a:solidFill>
                <a:effectLst/>
                <a:uLnTx/>
                <a:uFillTx/>
                <a:sym typeface="+mn-ea"/>
              </a:rPr>
              <a:t>类客户</a:t>
            </a:r>
            <a:endParaRPr kumimoji="0" lang="zh-CN" altLang="en-US" sz="3000" b="0" i="0" u="none" strike="noStrike" kern="1200" cap="none" spc="0" normalizeH="0" baseline="0" noProof="0" dirty="0" smtClean="0">
              <a:ln>
                <a:noFill/>
              </a:ln>
              <a:solidFill>
                <a:srgbClr val="BA1706"/>
              </a:solidFill>
              <a:effectLst/>
              <a:uLnTx/>
              <a:uFillTx/>
              <a:latin typeface="+mj-lt"/>
              <a:ea typeface="+mj-ea"/>
              <a:cs typeface="+mj-cs"/>
            </a:endParaRPr>
          </a:p>
        </p:txBody>
      </p:sp>
      <p:sp>
        <p:nvSpPr>
          <p:cNvPr id="2" name="文本占位符 1"/>
          <p:cNvSpPr>
            <a:spLocks noGrp="1"/>
          </p:cNvSpPr>
          <p:nvPr>
            <p:ph type="body" sz="quarter" idx="10"/>
          </p:nvPr>
        </p:nvSpPr>
        <p:spPr/>
        <p:txBody>
          <a:bodyPr/>
          <a:p>
            <a:endParaRPr lang="zh-CN" altLang="en-US"/>
          </a:p>
        </p:txBody>
      </p:sp>
      <p:pic>
        <p:nvPicPr>
          <p:cNvPr id="3" name="图片 2"/>
          <p:cNvPicPr>
            <a:picLocks noChangeAspect="1"/>
          </p:cNvPicPr>
          <p:nvPr>
            <p:custDataLst>
              <p:tags r:id="rId1"/>
            </p:custDataLst>
          </p:nvPr>
        </p:nvPicPr>
        <p:blipFill>
          <a:blip r:embed="rId2"/>
          <a:stretch>
            <a:fillRect/>
          </a:stretch>
        </p:blipFill>
        <p:spPr>
          <a:xfrm>
            <a:off x="433705" y="1400810"/>
            <a:ext cx="1053465" cy="1074420"/>
          </a:xfrm>
          <a:prstGeom prst="rect">
            <a:avLst/>
          </a:prstGeom>
        </p:spPr>
      </p:pic>
      <p:pic>
        <p:nvPicPr>
          <p:cNvPr id="100" name="图片 99"/>
          <p:cNvPicPr/>
          <p:nvPr>
            <p:custDataLst>
              <p:tags r:id="rId3"/>
            </p:custDataLst>
          </p:nvPr>
        </p:nvPicPr>
        <p:blipFill>
          <a:blip r:embed="rId4"/>
          <a:stretch>
            <a:fillRect/>
          </a:stretch>
        </p:blipFill>
        <p:spPr>
          <a:xfrm>
            <a:off x="1731645" y="1419225"/>
            <a:ext cx="1570355" cy="1183640"/>
          </a:xfrm>
          <a:prstGeom prst="rect">
            <a:avLst/>
          </a:prstGeom>
          <a:noFill/>
          <a:ln w="9525">
            <a:noFill/>
          </a:ln>
        </p:spPr>
      </p:pic>
      <p:pic>
        <p:nvPicPr>
          <p:cNvPr id="101" name="图片 100"/>
          <p:cNvPicPr/>
          <p:nvPr>
            <p:custDataLst>
              <p:tags r:id="rId5"/>
            </p:custDataLst>
          </p:nvPr>
        </p:nvPicPr>
        <p:blipFill>
          <a:blip r:embed="rId6"/>
          <a:stretch>
            <a:fillRect/>
          </a:stretch>
        </p:blipFill>
        <p:spPr>
          <a:xfrm>
            <a:off x="369570" y="2931795"/>
            <a:ext cx="1362075" cy="1164590"/>
          </a:xfrm>
          <a:prstGeom prst="rect">
            <a:avLst/>
          </a:prstGeom>
          <a:noFill/>
          <a:ln w="9525">
            <a:noFill/>
          </a:ln>
        </p:spPr>
      </p:pic>
      <p:pic>
        <p:nvPicPr>
          <p:cNvPr id="4" name="图片 3"/>
          <p:cNvPicPr>
            <a:picLocks noChangeAspect="1"/>
          </p:cNvPicPr>
          <p:nvPr>
            <p:custDataLst>
              <p:tags r:id="rId7"/>
            </p:custDataLst>
          </p:nvPr>
        </p:nvPicPr>
        <p:blipFill>
          <a:blip r:embed="rId8"/>
          <a:stretch>
            <a:fillRect/>
          </a:stretch>
        </p:blipFill>
        <p:spPr>
          <a:xfrm>
            <a:off x="3636010" y="1311275"/>
            <a:ext cx="1524000" cy="1399540"/>
          </a:xfrm>
          <a:prstGeom prst="rect">
            <a:avLst/>
          </a:prstGeom>
        </p:spPr>
      </p:pic>
      <p:pic>
        <p:nvPicPr>
          <p:cNvPr id="6" name="图片 5"/>
          <p:cNvPicPr>
            <a:picLocks noChangeAspect="1"/>
          </p:cNvPicPr>
          <p:nvPr>
            <p:custDataLst>
              <p:tags r:id="rId9"/>
            </p:custDataLst>
          </p:nvPr>
        </p:nvPicPr>
        <p:blipFill>
          <a:blip r:embed="rId10"/>
          <a:stretch>
            <a:fillRect/>
          </a:stretch>
        </p:blipFill>
        <p:spPr>
          <a:xfrm>
            <a:off x="3851910" y="3003550"/>
            <a:ext cx="1604645" cy="929640"/>
          </a:xfrm>
          <a:prstGeom prst="rect">
            <a:avLst/>
          </a:prstGeom>
        </p:spPr>
      </p:pic>
      <p:sp>
        <p:nvSpPr>
          <p:cNvPr id="8" name="文本框 7"/>
          <p:cNvSpPr txBox="1"/>
          <p:nvPr/>
        </p:nvSpPr>
        <p:spPr>
          <a:xfrm>
            <a:off x="7550944" y="4626293"/>
            <a:ext cx="828675" cy="299085"/>
          </a:xfrm>
          <a:prstGeom prst="rect">
            <a:avLst/>
          </a:prstGeom>
          <a:noFill/>
        </p:spPr>
        <p:txBody>
          <a:bodyPr wrap="square" rtlCol="0">
            <a:spAutoFit/>
          </a:bodyPr>
          <a:p>
            <a:r>
              <a:rPr lang="en-US" altLang="zh-CN" sz="1350"/>
              <a:t>53</a:t>
            </a:r>
            <a:r>
              <a:rPr lang="zh-CN" altLang="en-US" sz="1350"/>
              <a:t>家</a:t>
            </a:r>
            <a:endParaRPr lang="zh-CN" altLang="en-US" sz="1350"/>
          </a:p>
        </p:txBody>
      </p:sp>
      <p:pic>
        <p:nvPicPr>
          <p:cNvPr id="9" name="图片 8"/>
          <p:cNvPicPr/>
          <p:nvPr/>
        </p:nvPicPr>
        <p:blipFill>
          <a:blip r:embed="rId11"/>
          <a:stretch>
            <a:fillRect/>
          </a:stretch>
        </p:blipFill>
        <p:spPr>
          <a:xfrm>
            <a:off x="5292090" y="1275715"/>
            <a:ext cx="1567180" cy="1317625"/>
          </a:xfrm>
          <a:prstGeom prst="rect">
            <a:avLst/>
          </a:prstGeom>
          <a:noFill/>
          <a:ln w="9525">
            <a:noFill/>
          </a:ln>
        </p:spPr>
      </p:pic>
      <p:pic>
        <p:nvPicPr>
          <p:cNvPr id="11" name="图片 10"/>
          <p:cNvPicPr/>
          <p:nvPr>
            <p:custDataLst>
              <p:tags r:id="rId12"/>
            </p:custDataLst>
          </p:nvPr>
        </p:nvPicPr>
        <p:blipFill>
          <a:blip r:embed="rId13"/>
          <a:stretch>
            <a:fillRect/>
          </a:stretch>
        </p:blipFill>
        <p:spPr>
          <a:xfrm>
            <a:off x="7092315" y="1203325"/>
            <a:ext cx="1443355" cy="1456055"/>
          </a:xfrm>
          <a:prstGeom prst="rect">
            <a:avLst/>
          </a:prstGeom>
          <a:noFill/>
          <a:ln w="9525">
            <a:noFill/>
          </a:ln>
        </p:spPr>
      </p:pic>
      <p:pic>
        <p:nvPicPr>
          <p:cNvPr id="13" name="图片 12"/>
          <p:cNvPicPr>
            <a:picLocks noChangeAspect="1"/>
          </p:cNvPicPr>
          <p:nvPr/>
        </p:nvPicPr>
        <p:blipFill>
          <a:blip r:embed="rId14"/>
          <a:stretch>
            <a:fillRect/>
          </a:stretch>
        </p:blipFill>
        <p:spPr>
          <a:xfrm>
            <a:off x="1835785" y="3003550"/>
            <a:ext cx="1818640" cy="906780"/>
          </a:xfrm>
          <a:prstGeom prst="rect">
            <a:avLst/>
          </a:prstGeom>
        </p:spPr>
      </p:pic>
      <p:pic>
        <p:nvPicPr>
          <p:cNvPr id="14" name="图片 13"/>
          <p:cNvPicPr>
            <a:picLocks noChangeAspect="1"/>
          </p:cNvPicPr>
          <p:nvPr/>
        </p:nvPicPr>
        <p:blipFill>
          <a:blip r:embed="rId15"/>
          <a:stretch>
            <a:fillRect/>
          </a:stretch>
        </p:blipFill>
        <p:spPr>
          <a:xfrm>
            <a:off x="5652135" y="2787650"/>
            <a:ext cx="1397000" cy="1397000"/>
          </a:xfrm>
          <a:prstGeom prst="rect">
            <a:avLst/>
          </a:prstGeom>
        </p:spPr>
      </p:pic>
      <p:pic>
        <p:nvPicPr>
          <p:cNvPr id="15" name="图片 14"/>
          <p:cNvPicPr>
            <a:picLocks noChangeAspect="1"/>
          </p:cNvPicPr>
          <p:nvPr/>
        </p:nvPicPr>
        <p:blipFill>
          <a:blip r:embed="rId16"/>
          <a:stretch>
            <a:fillRect/>
          </a:stretch>
        </p:blipFill>
        <p:spPr>
          <a:xfrm>
            <a:off x="7164705" y="2787650"/>
            <a:ext cx="1416685" cy="1633220"/>
          </a:xfrm>
          <a:prstGeom prst="rect">
            <a:avLst/>
          </a:prstGeom>
        </p:spPr>
      </p:pic>
      <p:sp>
        <p:nvSpPr>
          <p:cNvPr id="16" name="文本框 15"/>
          <p:cNvSpPr txBox="1"/>
          <p:nvPr/>
        </p:nvSpPr>
        <p:spPr>
          <a:xfrm>
            <a:off x="-309880" y="1236980"/>
            <a:ext cx="3048000" cy="368300"/>
          </a:xfrm>
          <a:prstGeom prst="rect">
            <a:avLst/>
          </a:prstGeom>
          <a:noFill/>
        </p:spPr>
        <p:txBody>
          <a:bodyPr wrap="square" rtlCol="0">
            <a:spAutoFit/>
          </a:bodyPr>
          <a:p>
            <a:endParaRPr lang="zh-CN" altLang="en-US"/>
          </a:p>
        </p:txBody>
      </p:sp>
    </p:spTree>
  </p:cSld>
  <p:clrMapOvr>
    <a:masterClrMapping/>
  </p:clrMapOvr>
  <p:transition advTm="10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15586" y="2741347"/>
            <a:ext cx="9149195" cy="2402153"/>
          </a:xfrm>
          <a:prstGeom prst="rect">
            <a:avLst/>
          </a:prstGeom>
          <a:blipFill dpi="0" rotWithShape="1">
            <a:blip r:embed="rId1">
              <a:alphaModFix amt="60000"/>
            </a:blip>
            <a:srcRect/>
            <a:stretch>
              <a:fillRect l="-4889" r="-4491" b="-1011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double-wrench-tool-and-hammer-forming-a-cross-of-outlines_25718"/>
          <p:cNvSpPr>
            <a:spLocks noChangeAspect="1"/>
          </p:cNvSpPr>
          <p:nvPr/>
        </p:nvSpPr>
        <p:spPr bwMode="auto">
          <a:xfrm>
            <a:off x="1875266" y="4630358"/>
            <a:ext cx="164472" cy="156687"/>
          </a:xfrm>
          <a:custGeom>
            <a:avLst/>
            <a:gdLst>
              <a:gd name="connsiteX0" fmla="*/ 474392 w 604567"/>
              <a:gd name="connsiteY0" fmla="*/ 431437 h 575955"/>
              <a:gd name="connsiteX1" fmla="*/ 505564 w 604567"/>
              <a:gd name="connsiteY1" fmla="*/ 462558 h 575955"/>
              <a:gd name="connsiteX2" fmla="*/ 494189 w 604567"/>
              <a:gd name="connsiteY2" fmla="*/ 505144 h 575955"/>
              <a:gd name="connsiteX3" fmla="*/ 451532 w 604567"/>
              <a:gd name="connsiteY3" fmla="*/ 516609 h 575955"/>
              <a:gd name="connsiteX4" fmla="*/ 420250 w 604567"/>
              <a:gd name="connsiteY4" fmla="*/ 485379 h 575955"/>
              <a:gd name="connsiteX5" fmla="*/ 431735 w 604567"/>
              <a:gd name="connsiteY5" fmla="*/ 442793 h 575955"/>
              <a:gd name="connsiteX6" fmla="*/ 474716 w 604567"/>
              <a:gd name="connsiteY6" fmla="*/ 415167 h 575955"/>
              <a:gd name="connsiteX7" fmla="*/ 423315 w 604567"/>
              <a:gd name="connsiteY7" fmla="*/ 428930 h 575955"/>
              <a:gd name="connsiteX8" fmla="*/ 417737 w 604567"/>
              <a:gd name="connsiteY8" fmla="*/ 434392 h 575955"/>
              <a:gd name="connsiteX9" fmla="*/ 403958 w 604567"/>
              <a:gd name="connsiteY9" fmla="*/ 485730 h 575955"/>
              <a:gd name="connsiteX10" fmla="*/ 406036 w 604567"/>
              <a:gd name="connsiteY10" fmla="*/ 493267 h 575955"/>
              <a:gd name="connsiteX11" fmla="*/ 443657 w 604567"/>
              <a:gd name="connsiteY11" fmla="*/ 530843 h 575955"/>
              <a:gd name="connsiteX12" fmla="*/ 449125 w 604567"/>
              <a:gd name="connsiteY12" fmla="*/ 533136 h 575955"/>
              <a:gd name="connsiteX13" fmla="*/ 451203 w 604567"/>
              <a:gd name="connsiteY13" fmla="*/ 532918 h 575955"/>
              <a:gd name="connsiteX14" fmla="*/ 502603 w 604567"/>
              <a:gd name="connsiteY14" fmla="*/ 519155 h 575955"/>
              <a:gd name="connsiteX15" fmla="*/ 508072 w 604567"/>
              <a:gd name="connsiteY15" fmla="*/ 513584 h 575955"/>
              <a:gd name="connsiteX16" fmla="*/ 521851 w 604567"/>
              <a:gd name="connsiteY16" fmla="*/ 462246 h 575955"/>
              <a:gd name="connsiteX17" fmla="*/ 519883 w 604567"/>
              <a:gd name="connsiteY17" fmla="*/ 454709 h 575955"/>
              <a:gd name="connsiteX18" fmla="*/ 482262 w 604567"/>
              <a:gd name="connsiteY18" fmla="*/ 417133 h 575955"/>
              <a:gd name="connsiteX19" fmla="*/ 474716 w 604567"/>
              <a:gd name="connsiteY19" fmla="*/ 415167 h 575955"/>
              <a:gd name="connsiteX20" fmla="*/ 462905 w 604567"/>
              <a:gd name="connsiteY20" fmla="*/ 372021 h 575955"/>
              <a:gd name="connsiteX21" fmla="*/ 535084 w 604567"/>
              <a:gd name="connsiteY21" fmla="*/ 401950 h 575955"/>
              <a:gd name="connsiteX22" fmla="*/ 565050 w 604567"/>
              <a:gd name="connsiteY22" fmla="*/ 474043 h 575955"/>
              <a:gd name="connsiteX23" fmla="*/ 535084 w 604567"/>
              <a:gd name="connsiteY23" fmla="*/ 546135 h 575955"/>
              <a:gd name="connsiteX24" fmla="*/ 462905 w 604567"/>
              <a:gd name="connsiteY24" fmla="*/ 575955 h 575955"/>
              <a:gd name="connsiteX25" fmla="*/ 390725 w 604567"/>
              <a:gd name="connsiteY25" fmla="*/ 546135 h 575955"/>
              <a:gd name="connsiteX26" fmla="*/ 367540 w 604567"/>
              <a:gd name="connsiteY26" fmla="*/ 437778 h 575955"/>
              <a:gd name="connsiteX27" fmla="*/ 368196 w 604567"/>
              <a:gd name="connsiteY27" fmla="*/ 436358 h 575955"/>
              <a:gd name="connsiteX28" fmla="*/ 369180 w 604567"/>
              <a:gd name="connsiteY28" fmla="*/ 434064 h 575955"/>
              <a:gd name="connsiteX29" fmla="*/ 369836 w 604567"/>
              <a:gd name="connsiteY29" fmla="*/ 432535 h 575955"/>
              <a:gd name="connsiteX30" fmla="*/ 390725 w 604567"/>
              <a:gd name="connsiteY30" fmla="*/ 401950 h 575955"/>
              <a:gd name="connsiteX31" fmla="*/ 462905 w 604567"/>
              <a:gd name="connsiteY31" fmla="*/ 372021 h 575955"/>
              <a:gd name="connsiteX32" fmla="*/ 351799 w 604567"/>
              <a:gd name="connsiteY32" fmla="*/ 312323 h 575955"/>
              <a:gd name="connsiteX33" fmla="*/ 407125 w 604567"/>
              <a:gd name="connsiteY33" fmla="*/ 367564 h 575955"/>
              <a:gd name="connsiteX34" fmla="*/ 381102 w 604567"/>
              <a:gd name="connsiteY34" fmla="*/ 387215 h 575955"/>
              <a:gd name="connsiteX35" fmla="*/ 358141 w 604567"/>
              <a:gd name="connsiteY35" fmla="*/ 420076 h 575955"/>
              <a:gd name="connsiteX36" fmla="*/ 301065 w 604567"/>
              <a:gd name="connsiteY36" fmla="*/ 363088 h 575955"/>
              <a:gd name="connsiteX37" fmla="*/ 206657 w 604567"/>
              <a:gd name="connsiteY37" fmla="*/ 167381 h 575955"/>
              <a:gd name="connsiteX38" fmla="*/ 289774 w 604567"/>
              <a:gd name="connsiteY38" fmla="*/ 250367 h 575955"/>
              <a:gd name="connsiteX39" fmla="*/ 239029 w 604567"/>
              <a:gd name="connsiteY39" fmla="*/ 301032 h 575955"/>
              <a:gd name="connsiteX40" fmla="*/ 155912 w 604567"/>
              <a:gd name="connsiteY40" fmla="*/ 218155 h 575955"/>
              <a:gd name="connsiteX41" fmla="*/ 157771 w 604567"/>
              <a:gd name="connsiteY41" fmla="*/ 217173 h 575955"/>
              <a:gd name="connsiteX42" fmla="*/ 160943 w 604567"/>
              <a:gd name="connsiteY42" fmla="*/ 215425 h 575955"/>
              <a:gd name="connsiteX43" fmla="*/ 166630 w 604567"/>
              <a:gd name="connsiteY43" fmla="*/ 211931 h 575955"/>
              <a:gd name="connsiteX44" fmla="*/ 169801 w 604567"/>
              <a:gd name="connsiteY44" fmla="*/ 209857 h 575955"/>
              <a:gd name="connsiteX45" fmla="*/ 175379 w 604567"/>
              <a:gd name="connsiteY45" fmla="*/ 205707 h 575955"/>
              <a:gd name="connsiteX46" fmla="*/ 177894 w 604567"/>
              <a:gd name="connsiteY46" fmla="*/ 203633 h 575955"/>
              <a:gd name="connsiteX47" fmla="*/ 185331 w 604567"/>
              <a:gd name="connsiteY47" fmla="*/ 196863 h 575955"/>
              <a:gd name="connsiteX48" fmla="*/ 192549 w 604567"/>
              <a:gd name="connsiteY48" fmla="*/ 188892 h 575955"/>
              <a:gd name="connsiteX49" fmla="*/ 194518 w 604567"/>
              <a:gd name="connsiteY49" fmla="*/ 186380 h 575955"/>
              <a:gd name="connsiteX50" fmla="*/ 199220 w 604567"/>
              <a:gd name="connsiteY50" fmla="*/ 179938 h 575955"/>
              <a:gd name="connsiteX51" fmla="*/ 201079 w 604567"/>
              <a:gd name="connsiteY51" fmla="*/ 177208 h 575955"/>
              <a:gd name="connsiteX52" fmla="*/ 206001 w 604567"/>
              <a:gd name="connsiteY52" fmla="*/ 168691 h 575955"/>
              <a:gd name="connsiteX53" fmla="*/ 206548 w 604567"/>
              <a:gd name="connsiteY53" fmla="*/ 167709 h 575955"/>
              <a:gd name="connsiteX54" fmla="*/ 206657 w 604567"/>
              <a:gd name="connsiteY54" fmla="*/ 167381 h 575955"/>
              <a:gd name="connsiteX55" fmla="*/ 431761 w 604567"/>
              <a:gd name="connsiteY55" fmla="*/ 130828 h 575955"/>
              <a:gd name="connsiteX56" fmla="*/ 451448 w 604567"/>
              <a:gd name="connsiteY56" fmla="*/ 150485 h 575955"/>
              <a:gd name="connsiteX57" fmla="*/ 470916 w 604567"/>
              <a:gd name="connsiteY57" fmla="*/ 169924 h 575955"/>
              <a:gd name="connsiteX58" fmla="*/ 147175 w 604567"/>
              <a:gd name="connsiteY58" fmla="*/ 494045 h 575955"/>
              <a:gd name="connsiteX59" fmla="*/ 146847 w 604567"/>
              <a:gd name="connsiteY59" fmla="*/ 494373 h 575955"/>
              <a:gd name="connsiteX60" fmla="*/ 144222 w 604567"/>
              <a:gd name="connsiteY60" fmla="*/ 496994 h 575955"/>
              <a:gd name="connsiteX61" fmla="*/ 142581 w 604567"/>
              <a:gd name="connsiteY61" fmla="*/ 497868 h 575955"/>
              <a:gd name="connsiteX62" fmla="*/ 107363 w 604567"/>
              <a:gd name="connsiteY62" fmla="*/ 494264 h 575955"/>
              <a:gd name="connsiteX63" fmla="*/ 103645 w 604567"/>
              <a:gd name="connsiteY63" fmla="*/ 459209 h 575955"/>
              <a:gd name="connsiteX64" fmla="*/ 104520 w 604567"/>
              <a:gd name="connsiteY64" fmla="*/ 457571 h 575955"/>
              <a:gd name="connsiteX65" fmla="*/ 242219 w 604567"/>
              <a:gd name="connsiteY65" fmla="*/ 319972 h 575955"/>
              <a:gd name="connsiteX66" fmla="*/ 245063 w 604567"/>
              <a:gd name="connsiteY66" fmla="*/ 318225 h 575955"/>
              <a:gd name="connsiteX67" fmla="*/ 306858 w 604567"/>
              <a:gd name="connsiteY67" fmla="*/ 256414 h 575955"/>
              <a:gd name="connsiteX68" fmla="*/ 308608 w 604567"/>
              <a:gd name="connsiteY68" fmla="*/ 253684 h 575955"/>
              <a:gd name="connsiteX69" fmla="*/ 102108 w 604567"/>
              <a:gd name="connsiteY69" fmla="*/ 11784 h 575955"/>
              <a:gd name="connsiteX70" fmla="*/ 174277 w 604567"/>
              <a:gd name="connsiteY70" fmla="*/ 41599 h 575955"/>
              <a:gd name="connsiteX71" fmla="*/ 198224 w 604567"/>
              <a:gd name="connsiteY71" fmla="*/ 147646 h 575955"/>
              <a:gd name="connsiteX72" fmla="*/ 197568 w 604567"/>
              <a:gd name="connsiteY72" fmla="*/ 149175 h 575955"/>
              <a:gd name="connsiteX73" fmla="*/ 196802 w 604567"/>
              <a:gd name="connsiteY73" fmla="*/ 151032 h 575955"/>
              <a:gd name="connsiteX74" fmla="*/ 174277 w 604567"/>
              <a:gd name="connsiteY74" fmla="*/ 185871 h 575955"/>
              <a:gd name="connsiteX75" fmla="*/ 142785 w 604567"/>
              <a:gd name="connsiteY75" fmla="*/ 207168 h 575955"/>
              <a:gd name="connsiteX76" fmla="*/ 140926 w 604567"/>
              <a:gd name="connsiteY76" fmla="*/ 207932 h 575955"/>
              <a:gd name="connsiteX77" fmla="*/ 139505 w 604567"/>
              <a:gd name="connsiteY77" fmla="*/ 208478 h 575955"/>
              <a:gd name="connsiteX78" fmla="*/ 101890 w 604567"/>
              <a:gd name="connsiteY78" fmla="*/ 215577 h 575955"/>
              <a:gd name="connsiteX79" fmla="*/ 29940 w 604567"/>
              <a:gd name="connsiteY79" fmla="*/ 185762 h 575955"/>
              <a:gd name="connsiteX80" fmla="*/ 3697 w 604567"/>
              <a:gd name="connsiteY80" fmla="*/ 86595 h 575955"/>
              <a:gd name="connsiteX81" fmla="*/ 52903 w 604567"/>
              <a:gd name="connsiteY81" fmla="*/ 135851 h 575955"/>
              <a:gd name="connsiteX82" fmla="*/ 58917 w 604567"/>
              <a:gd name="connsiteY82" fmla="*/ 138035 h 575955"/>
              <a:gd name="connsiteX83" fmla="*/ 115995 w 604567"/>
              <a:gd name="connsiteY83" fmla="*/ 135086 h 575955"/>
              <a:gd name="connsiteX84" fmla="*/ 123431 w 604567"/>
              <a:gd name="connsiteY84" fmla="*/ 127660 h 575955"/>
              <a:gd name="connsiteX85" fmla="*/ 126493 w 604567"/>
              <a:gd name="connsiteY85" fmla="*/ 70650 h 575955"/>
              <a:gd name="connsiteX86" fmla="*/ 124196 w 604567"/>
              <a:gd name="connsiteY86" fmla="*/ 64643 h 575955"/>
              <a:gd name="connsiteX87" fmla="*/ 74881 w 604567"/>
              <a:gd name="connsiteY87" fmla="*/ 15388 h 575955"/>
              <a:gd name="connsiteX88" fmla="*/ 102108 w 604567"/>
              <a:gd name="connsiteY88" fmla="*/ 11784 h 575955"/>
              <a:gd name="connsiteX89" fmla="*/ 362839 w 604567"/>
              <a:gd name="connsiteY89" fmla="*/ 0 h 575955"/>
              <a:gd name="connsiteX90" fmla="*/ 381652 w 604567"/>
              <a:gd name="connsiteY90" fmla="*/ 3822 h 575955"/>
              <a:gd name="connsiteX91" fmla="*/ 525595 w 604567"/>
              <a:gd name="connsiteY91" fmla="*/ 125584 h 575955"/>
              <a:gd name="connsiteX92" fmla="*/ 604567 w 604567"/>
              <a:gd name="connsiteY92" fmla="*/ 321058 h 575955"/>
              <a:gd name="connsiteX93" fmla="*/ 600739 w 604567"/>
              <a:gd name="connsiteY93" fmla="*/ 322696 h 575955"/>
              <a:gd name="connsiteX94" fmla="*/ 488406 w 604567"/>
              <a:gd name="connsiteY94" fmla="*/ 165334 h 575955"/>
              <a:gd name="connsiteX95" fmla="*/ 487531 w 604567"/>
              <a:gd name="connsiteY95" fmla="*/ 164351 h 575955"/>
              <a:gd name="connsiteX96" fmla="*/ 437217 w 604567"/>
              <a:gd name="connsiteY96" fmla="*/ 114227 h 575955"/>
              <a:gd name="connsiteX97" fmla="*/ 435357 w 604567"/>
              <a:gd name="connsiteY97" fmla="*/ 112807 h 575955"/>
              <a:gd name="connsiteX98" fmla="*/ 361855 w 604567"/>
              <a:gd name="connsiteY98" fmla="*/ 74149 h 575955"/>
              <a:gd name="connsiteX99" fmla="*/ 346651 w 604567"/>
              <a:gd name="connsiteY99" fmla="*/ 52199 h 57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04567" h="575955">
                <a:moveTo>
                  <a:pt x="474392" y="431437"/>
                </a:moveTo>
                <a:lnTo>
                  <a:pt x="505564" y="462558"/>
                </a:lnTo>
                <a:lnTo>
                  <a:pt x="494189" y="505144"/>
                </a:lnTo>
                <a:lnTo>
                  <a:pt x="451532" y="516609"/>
                </a:lnTo>
                <a:lnTo>
                  <a:pt x="420250" y="485379"/>
                </a:lnTo>
                <a:lnTo>
                  <a:pt x="431735" y="442793"/>
                </a:lnTo>
                <a:close/>
                <a:moveTo>
                  <a:pt x="474716" y="415167"/>
                </a:moveTo>
                <a:lnTo>
                  <a:pt x="423315" y="428930"/>
                </a:lnTo>
                <a:cubicBezTo>
                  <a:pt x="420581" y="429586"/>
                  <a:pt x="418503" y="431770"/>
                  <a:pt x="417737" y="434392"/>
                </a:cubicBezTo>
                <a:lnTo>
                  <a:pt x="403958" y="485730"/>
                </a:lnTo>
                <a:cubicBezTo>
                  <a:pt x="403301" y="488461"/>
                  <a:pt x="404067" y="491301"/>
                  <a:pt x="406036" y="493267"/>
                </a:cubicBezTo>
                <a:lnTo>
                  <a:pt x="443657" y="530843"/>
                </a:lnTo>
                <a:cubicBezTo>
                  <a:pt x="445078" y="532372"/>
                  <a:pt x="447156" y="533136"/>
                  <a:pt x="449125" y="533136"/>
                </a:cubicBezTo>
                <a:cubicBezTo>
                  <a:pt x="449890" y="533136"/>
                  <a:pt x="450546" y="533136"/>
                  <a:pt x="451203" y="532918"/>
                </a:cubicBezTo>
                <a:lnTo>
                  <a:pt x="502603" y="519155"/>
                </a:lnTo>
                <a:cubicBezTo>
                  <a:pt x="505338" y="518390"/>
                  <a:pt x="507415" y="516315"/>
                  <a:pt x="508072" y="513584"/>
                </a:cubicBezTo>
                <a:lnTo>
                  <a:pt x="521851" y="462246"/>
                </a:lnTo>
                <a:cubicBezTo>
                  <a:pt x="522617" y="459624"/>
                  <a:pt x="521851" y="456675"/>
                  <a:pt x="519883" y="454709"/>
                </a:cubicBezTo>
                <a:lnTo>
                  <a:pt x="482262" y="417133"/>
                </a:lnTo>
                <a:cubicBezTo>
                  <a:pt x="480293" y="415167"/>
                  <a:pt x="477341" y="414403"/>
                  <a:pt x="474716" y="415167"/>
                </a:cubicBezTo>
                <a:close/>
                <a:moveTo>
                  <a:pt x="462905" y="372021"/>
                </a:moveTo>
                <a:cubicBezTo>
                  <a:pt x="490245" y="372021"/>
                  <a:pt x="515836" y="382616"/>
                  <a:pt x="535084" y="401950"/>
                </a:cubicBezTo>
                <a:cubicBezTo>
                  <a:pt x="554442" y="421175"/>
                  <a:pt x="565050" y="446844"/>
                  <a:pt x="565050" y="474043"/>
                </a:cubicBezTo>
                <a:cubicBezTo>
                  <a:pt x="565050" y="501241"/>
                  <a:pt x="554442" y="526910"/>
                  <a:pt x="535084" y="546135"/>
                </a:cubicBezTo>
                <a:cubicBezTo>
                  <a:pt x="515836" y="565360"/>
                  <a:pt x="490245" y="575955"/>
                  <a:pt x="462905" y="575955"/>
                </a:cubicBezTo>
                <a:cubicBezTo>
                  <a:pt x="435673" y="575955"/>
                  <a:pt x="410082" y="565360"/>
                  <a:pt x="390725" y="546135"/>
                </a:cubicBezTo>
                <a:cubicBezTo>
                  <a:pt x="362290" y="517735"/>
                  <a:pt x="353213" y="475353"/>
                  <a:pt x="367540" y="437778"/>
                </a:cubicBezTo>
                <a:cubicBezTo>
                  <a:pt x="367758" y="437341"/>
                  <a:pt x="367977" y="436904"/>
                  <a:pt x="368196" y="436358"/>
                </a:cubicBezTo>
                <a:cubicBezTo>
                  <a:pt x="368415" y="435593"/>
                  <a:pt x="368852" y="434829"/>
                  <a:pt x="369180" y="434064"/>
                </a:cubicBezTo>
                <a:lnTo>
                  <a:pt x="369836" y="432535"/>
                </a:lnTo>
                <a:cubicBezTo>
                  <a:pt x="374976" y="420956"/>
                  <a:pt x="381976" y="410689"/>
                  <a:pt x="390725" y="401950"/>
                </a:cubicBezTo>
                <a:cubicBezTo>
                  <a:pt x="410082" y="382616"/>
                  <a:pt x="435673" y="372021"/>
                  <a:pt x="462905" y="372021"/>
                </a:cubicBezTo>
                <a:close/>
                <a:moveTo>
                  <a:pt x="351799" y="312323"/>
                </a:moveTo>
                <a:lnTo>
                  <a:pt x="407125" y="367564"/>
                </a:lnTo>
                <a:cubicBezTo>
                  <a:pt x="397503" y="372914"/>
                  <a:pt x="388756" y="379464"/>
                  <a:pt x="381102" y="387215"/>
                </a:cubicBezTo>
                <a:cubicBezTo>
                  <a:pt x="371589" y="396604"/>
                  <a:pt x="363826" y="407740"/>
                  <a:pt x="358141" y="420076"/>
                </a:cubicBezTo>
                <a:lnTo>
                  <a:pt x="301065" y="363088"/>
                </a:lnTo>
                <a:close/>
                <a:moveTo>
                  <a:pt x="206657" y="167381"/>
                </a:moveTo>
                <a:lnTo>
                  <a:pt x="289774" y="250367"/>
                </a:lnTo>
                <a:lnTo>
                  <a:pt x="239029" y="301032"/>
                </a:lnTo>
                <a:lnTo>
                  <a:pt x="155912" y="218155"/>
                </a:lnTo>
                <a:cubicBezTo>
                  <a:pt x="156568" y="217828"/>
                  <a:pt x="157115" y="217500"/>
                  <a:pt x="157771" y="217173"/>
                </a:cubicBezTo>
                <a:cubicBezTo>
                  <a:pt x="158865" y="216627"/>
                  <a:pt x="159958" y="215971"/>
                  <a:pt x="160943" y="215425"/>
                </a:cubicBezTo>
                <a:cubicBezTo>
                  <a:pt x="162911" y="214224"/>
                  <a:pt x="164771" y="213132"/>
                  <a:pt x="166630" y="211931"/>
                </a:cubicBezTo>
                <a:cubicBezTo>
                  <a:pt x="167723" y="211276"/>
                  <a:pt x="168708" y="210512"/>
                  <a:pt x="169801" y="209857"/>
                </a:cubicBezTo>
                <a:cubicBezTo>
                  <a:pt x="171660" y="208546"/>
                  <a:pt x="173520" y="207127"/>
                  <a:pt x="175379" y="205707"/>
                </a:cubicBezTo>
                <a:cubicBezTo>
                  <a:pt x="176144" y="204943"/>
                  <a:pt x="177019" y="204397"/>
                  <a:pt x="177894" y="203633"/>
                </a:cubicBezTo>
                <a:cubicBezTo>
                  <a:pt x="180410" y="201449"/>
                  <a:pt x="182925" y="199265"/>
                  <a:pt x="185331" y="196863"/>
                </a:cubicBezTo>
                <a:cubicBezTo>
                  <a:pt x="187956" y="194351"/>
                  <a:pt x="190252" y="191622"/>
                  <a:pt x="192549" y="188892"/>
                </a:cubicBezTo>
                <a:cubicBezTo>
                  <a:pt x="193315" y="188018"/>
                  <a:pt x="193861" y="187145"/>
                  <a:pt x="194518" y="186380"/>
                </a:cubicBezTo>
                <a:cubicBezTo>
                  <a:pt x="196158" y="184306"/>
                  <a:pt x="197689" y="182122"/>
                  <a:pt x="199220" y="179938"/>
                </a:cubicBezTo>
                <a:cubicBezTo>
                  <a:pt x="199876" y="178955"/>
                  <a:pt x="200423" y="178082"/>
                  <a:pt x="201079" y="177208"/>
                </a:cubicBezTo>
                <a:cubicBezTo>
                  <a:pt x="202829" y="174478"/>
                  <a:pt x="204470" y="171639"/>
                  <a:pt x="206001" y="168691"/>
                </a:cubicBezTo>
                <a:cubicBezTo>
                  <a:pt x="206110" y="168364"/>
                  <a:pt x="206329" y="168036"/>
                  <a:pt x="206548" y="167709"/>
                </a:cubicBezTo>
                <a:cubicBezTo>
                  <a:pt x="206548" y="167599"/>
                  <a:pt x="206657" y="167490"/>
                  <a:pt x="206657" y="167381"/>
                </a:cubicBezTo>
                <a:close/>
                <a:moveTo>
                  <a:pt x="431761" y="130828"/>
                </a:moveTo>
                <a:lnTo>
                  <a:pt x="451448" y="150485"/>
                </a:lnTo>
                <a:lnTo>
                  <a:pt x="470916" y="169924"/>
                </a:lnTo>
                <a:cubicBezTo>
                  <a:pt x="335185" y="305884"/>
                  <a:pt x="151003" y="490332"/>
                  <a:pt x="147175" y="494045"/>
                </a:cubicBezTo>
                <a:cubicBezTo>
                  <a:pt x="147065" y="494155"/>
                  <a:pt x="146956" y="494264"/>
                  <a:pt x="146847" y="494373"/>
                </a:cubicBezTo>
                <a:lnTo>
                  <a:pt x="144222" y="496994"/>
                </a:lnTo>
                <a:cubicBezTo>
                  <a:pt x="143675" y="497212"/>
                  <a:pt x="143128" y="497540"/>
                  <a:pt x="142581" y="497868"/>
                </a:cubicBezTo>
                <a:cubicBezTo>
                  <a:pt x="131753" y="504966"/>
                  <a:pt x="116550" y="503437"/>
                  <a:pt x="107363" y="494264"/>
                </a:cubicBezTo>
                <a:cubicBezTo>
                  <a:pt x="97957" y="484872"/>
                  <a:pt x="96426" y="470129"/>
                  <a:pt x="103645" y="459209"/>
                </a:cubicBezTo>
                <a:cubicBezTo>
                  <a:pt x="103973" y="458663"/>
                  <a:pt x="104301" y="458117"/>
                  <a:pt x="104520" y="457571"/>
                </a:cubicBezTo>
                <a:lnTo>
                  <a:pt x="242219" y="319972"/>
                </a:lnTo>
                <a:cubicBezTo>
                  <a:pt x="243313" y="319535"/>
                  <a:pt x="244188" y="318989"/>
                  <a:pt x="245063" y="318225"/>
                </a:cubicBezTo>
                <a:lnTo>
                  <a:pt x="306858" y="256414"/>
                </a:lnTo>
                <a:cubicBezTo>
                  <a:pt x="307733" y="255650"/>
                  <a:pt x="308280" y="254667"/>
                  <a:pt x="308608" y="253684"/>
                </a:cubicBezTo>
                <a:close/>
                <a:moveTo>
                  <a:pt x="102108" y="11784"/>
                </a:moveTo>
                <a:cubicBezTo>
                  <a:pt x="129336" y="11784"/>
                  <a:pt x="155032" y="22378"/>
                  <a:pt x="174277" y="41599"/>
                </a:cubicBezTo>
                <a:cubicBezTo>
                  <a:pt x="201832" y="69121"/>
                  <a:pt x="211236" y="110841"/>
                  <a:pt x="198224" y="147646"/>
                </a:cubicBezTo>
                <a:cubicBezTo>
                  <a:pt x="198114" y="148192"/>
                  <a:pt x="197786" y="148629"/>
                  <a:pt x="197568" y="149175"/>
                </a:cubicBezTo>
                <a:cubicBezTo>
                  <a:pt x="197349" y="149830"/>
                  <a:pt x="197130" y="150376"/>
                  <a:pt x="196802" y="151032"/>
                </a:cubicBezTo>
                <a:cubicBezTo>
                  <a:pt x="191663" y="164356"/>
                  <a:pt x="184009" y="176151"/>
                  <a:pt x="174277" y="185871"/>
                </a:cubicBezTo>
                <a:cubicBezTo>
                  <a:pt x="165311" y="194826"/>
                  <a:pt x="154704" y="201925"/>
                  <a:pt x="142785" y="207168"/>
                </a:cubicBezTo>
                <a:cubicBezTo>
                  <a:pt x="142129" y="207386"/>
                  <a:pt x="141473" y="207714"/>
                  <a:pt x="140926" y="207932"/>
                </a:cubicBezTo>
                <a:lnTo>
                  <a:pt x="139505" y="208478"/>
                </a:lnTo>
                <a:cubicBezTo>
                  <a:pt x="127477" y="213174"/>
                  <a:pt x="114793" y="215577"/>
                  <a:pt x="101890" y="215577"/>
                </a:cubicBezTo>
                <a:cubicBezTo>
                  <a:pt x="74663" y="215577"/>
                  <a:pt x="49076" y="204983"/>
                  <a:pt x="29940" y="185762"/>
                </a:cubicBezTo>
                <a:cubicBezTo>
                  <a:pt x="3697" y="159550"/>
                  <a:pt x="-6035" y="121762"/>
                  <a:pt x="3697" y="86595"/>
                </a:cubicBezTo>
                <a:lnTo>
                  <a:pt x="52903" y="135851"/>
                </a:lnTo>
                <a:cubicBezTo>
                  <a:pt x="54543" y="137380"/>
                  <a:pt x="56620" y="138254"/>
                  <a:pt x="58917" y="138035"/>
                </a:cubicBezTo>
                <a:lnTo>
                  <a:pt x="115995" y="135086"/>
                </a:lnTo>
                <a:cubicBezTo>
                  <a:pt x="120041" y="134868"/>
                  <a:pt x="123212" y="131592"/>
                  <a:pt x="123431" y="127660"/>
                </a:cubicBezTo>
                <a:lnTo>
                  <a:pt x="126493" y="70650"/>
                </a:lnTo>
                <a:cubicBezTo>
                  <a:pt x="126602" y="68357"/>
                  <a:pt x="125727" y="66172"/>
                  <a:pt x="124196" y="64643"/>
                </a:cubicBezTo>
                <a:lnTo>
                  <a:pt x="74881" y="15388"/>
                </a:lnTo>
                <a:cubicBezTo>
                  <a:pt x="83738" y="12985"/>
                  <a:pt x="92814" y="11784"/>
                  <a:pt x="102108" y="11784"/>
                </a:cubicBezTo>
                <a:close/>
                <a:moveTo>
                  <a:pt x="362839" y="0"/>
                </a:moveTo>
                <a:lnTo>
                  <a:pt x="381652" y="3822"/>
                </a:lnTo>
                <a:lnTo>
                  <a:pt x="525595" y="125584"/>
                </a:lnTo>
                <a:lnTo>
                  <a:pt x="604567" y="321058"/>
                </a:lnTo>
                <a:lnTo>
                  <a:pt x="600739" y="322696"/>
                </a:lnTo>
                <a:lnTo>
                  <a:pt x="488406" y="165334"/>
                </a:lnTo>
                <a:cubicBezTo>
                  <a:pt x="488078" y="165006"/>
                  <a:pt x="487859" y="164679"/>
                  <a:pt x="487531" y="164351"/>
                </a:cubicBezTo>
                <a:lnTo>
                  <a:pt x="437217" y="114227"/>
                </a:lnTo>
                <a:cubicBezTo>
                  <a:pt x="436670" y="113681"/>
                  <a:pt x="436123" y="113135"/>
                  <a:pt x="435357" y="112807"/>
                </a:cubicBezTo>
                <a:lnTo>
                  <a:pt x="361855" y="74149"/>
                </a:lnTo>
                <a:lnTo>
                  <a:pt x="346651" y="52199"/>
                </a:lnTo>
                <a:close/>
              </a:path>
            </a:pathLst>
          </a:custGeom>
          <a:solidFill>
            <a:schemeClr val="bg1">
              <a:alpha val="37000"/>
            </a:schemeClr>
          </a:solidFill>
          <a:ln>
            <a:noFill/>
          </a:ln>
        </p:spPr>
        <p:txBody>
          <a:bodyPr/>
          <a:lstStyle/>
          <a:p>
            <a:endParaRPr lang="zh-CN" altLang="en-US" sz="1350"/>
          </a:p>
        </p:txBody>
      </p:sp>
      <p:sp>
        <p:nvSpPr>
          <p:cNvPr id="51" name="crowd-of-users_33887"/>
          <p:cNvSpPr>
            <a:spLocks noChangeAspect="1"/>
          </p:cNvSpPr>
          <p:nvPr/>
        </p:nvSpPr>
        <p:spPr bwMode="auto">
          <a:xfrm>
            <a:off x="6535935" y="3677933"/>
            <a:ext cx="188644" cy="144249"/>
          </a:xfrm>
          <a:custGeom>
            <a:avLst/>
            <a:gdLst>
              <a:gd name="connsiteX0" fmla="*/ 279380 w 602133"/>
              <a:gd name="connsiteY0" fmla="*/ 303917 h 460429"/>
              <a:gd name="connsiteX1" fmla="*/ 329638 w 602133"/>
              <a:gd name="connsiteY1" fmla="*/ 303917 h 460429"/>
              <a:gd name="connsiteX2" fmla="*/ 405716 w 602133"/>
              <a:gd name="connsiteY2" fmla="*/ 379871 h 460429"/>
              <a:gd name="connsiteX3" fmla="*/ 405716 w 602133"/>
              <a:gd name="connsiteY3" fmla="*/ 441555 h 460429"/>
              <a:gd name="connsiteX4" fmla="*/ 405255 w 602133"/>
              <a:gd name="connsiteY4" fmla="*/ 441555 h 460429"/>
              <a:gd name="connsiteX5" fmla="*/ 401566 w 602133"/>
              <a:gd name="connsiteY5" fmla="*/ 443857 h 460429"/>
              <a:gd name="connsiteX6" fmla="*/ 311195 w 602133"/>
              <a:gd name="connsiteY6" fmla="*/ 460429 h 460429"/>
              <a:gd name="connsiteX7" fmla="*/ 207452 w 602133"/>
              <a:gd name="connsiteY7" fmla="*/ 443857 h 460429"/>
              <a:gd name="connsiteX8" fmla="*/ 203302 w 602133"/>
              <a:gd name="connsiteY8" fmla="*/ 442476 h 460429"/>
              <a:gd name="connsiteX9" fmla="*/ 203302 w 602133"/>
              <a:gd name="connsiteY9" fmla="*/ 441555 h 460429"/>
              <a:gd name="connsiteX10" fmla="*/ 203302 w 602133"/>
              <a:gd name="connsiteY10" fmla="*/ 379871 h 460429"/>
              <a:gd name="connsiteX11" fmla="*/ 279380 w 602133"/>
              <a:gd name="connsiteY11" fmla="*/ 303917 h 460429"/>
              <a:gd name="connsiteX12" fmla="*/ 378044 w 602133"/>
              <a:gd name="connsiteY12" fmla="*/ 242690 h 460429"/>
              <a:gd name="connsiteX13" fmla="*/ 428312 w 602133"/>
              <a:gd name="connsiteY13" fmla="*/ 242690 h 460429"/>
              <a:gd name="connsiteX14" fmla="*/ 504406 w 602133"/>
              <a:gd name="connsiteY14" fmla="*/ 318644 h 460429"/>
              <a:gd name="connsiteX15" fmla="*/ 504406 w 602133"/>
              <a:gd name="connsiteY15" fmla="*/ 380329 h 460429"/>
              <a:gd name="connsiteX16" fmla="*/ 503945 w 602133"/>
              <a:gd name="connsiteY16" fmla="*/ 380329 h 460429"/>
              <a:gd name="connsiteX17" fmla="*/ 499794 w 602133"/>
              <a:gd name="connsiteY17" fmla="*/ 382630 h 460429"/>
              <a:gd name="connsiteX18" fmla="*/ 420011 w 602133"/>
              <a:gd name="connsiteY18" fmla="*/ 399202 h 460429"/>
              <a:gd name="connsiteX19" fmla="*/ 420011 w 602133"/>
              <a:gd name="connsiteY19" fmla="*/ 380329 h 460429"/>
              <a:gd name="connsiteX20" fmla="*/ 355446 w 602133"/>
              <a:gd name="connsiteY20" fmla="*/ 293787 h 460429"/>
              <a:gd name="connsiteX21" fmla="*/ 378044 w 602133"/>
              <a:gd name="connsiteY21" fmla="*/ 242690 h 460429"/>
              <a:gd name="connsiteX22" fmla="*/ 175210 w 602133"/>
              <a:gd name="connsiteY22" fmla="*/ 242690 h 460429"/>
              <a:gd name="connsiteX23" fmla="*/ 225454 w 602133"/>
              <a:gd name="connsiteY23" fmla="*/ 242690 h 460429"/>
              <a:gd name="connsiteX24" fmla="*/ 230986 w 602133"/>
              <a:gd name="connsiteY24" fmla="*/ 243150 h 460429"/>
              <a:gd name="connsiteX25" fmla="*/ 253573 w 602133"/>
              <a:gd name="connsiteY25" fmla="*/ 293792 h 460429"/>
              <a:gd name="connsiteX26" fmla="*/ 189038 w 602133"/>
              <a:gd name="connsiteY26" fmla="*/ 380343 h 460429"/>
              <a:gd name="connsiteX27" fmla="*/ 189038 w 602133"/>
              <a:gd name="connsiteY27" fmla="*/ 398758 h 460429"/>
              <a:gd name="connsiteX28" fmla="*/ 103300 w 602133"/>
              <a:gd name="connsiteY28" fmla="*/ 382645 h 460429"/>
              <a:gd name="connsiteX29" fmla="*/ 99151 w 602133"/>
              <a:gd name="connsiteY29" fmla="*/ 381264 h 460429"/>
              <a:gd name="connsiteX30" fmla="*/ 98690 w 602133"/>
              <a:gd name="connsiteY30" fmla="*/ 380343 h 460429"/>
              <a:gd name="connsiteX31" fmla="*/ 98690 w 602133"/>
              <a:gd name="connsiteY31" fmla="*/ 318652 h 460429"/>
              <a:gd name="connsiteX32" fmla="*/ 175210 w 602133"/>
              <a:gd name="connsiteY32" fmla="*/ 242690 h 460429"/>
              <a:gd name="connsiteX33" fmla="*/ 76056 w 602133"/>
              <a:gd name="connsiteY33" fmla="*/ 185090 h 460429"/>
              <a:gd name="connsiteX34" fmla="*/ 126300 w 602133"/>
              <a:gd name="connsiteY34" fmla="*/ 185090 h 460429"/>
              <a:gd name="connsiteX35" fmla="*/ 148886 w 602133"/>
              <a:gd name="connsiteY35" fmla="*/ 235732 h 460429"/>
              <a:gd name="connsiteX36" fmla="*/ 84353 w 602133"/>
              <a:gd name="connsiteY36" fmla="*/ 322283 h 460429"/>
              <a:gd name="connsiteX37" fmla="*/ 84353 w 602133"/>
              <a:gd name="connsiteY37" fmla="*/ 341158 h 460429"/>
              <a:gd name="connsiteX38" fmla="*/ 4609 w 602133"/>
              <a:gd name="connsiteY38" fmla="*/ 324584 h 460429"/>
              <a:gd name="connsiteX39" fmla="*/ 461 w 602133"/>
              <a:gd name="connsiteY39" fmla="*/ 322743 h 460429"/>
              <a:gd name="connsiteX40" fmla="*/ 0 w 602133"/>
              <a:gd name="connsiteY40" fmla="*/ 322743 h 460429"/>
              <a:gd name="connsiteX41" fmla="*/ 0 w 602133"/>
              <a:gd name="connsiteY41" fmla="*/ 261052 h 460429"/>
              <a:gd name="connsiteX42" fmla="*/ 76056 w 602133"/>
              <a:gd name="connsiteY42" fmla="*/ 185090 h 460429"/>
              <a:gd name="connsiteX43" fmla="*/ 476280 w 602133"/>
              <a:gd name="connsiteY43" fmla="*/ 183239 h 460429"/>
              <a:gd name="connsiteX44" fmla="*/ 526068 w 602133"/>
              <a:gd name="connsiteY44" fmla="*/ 183239 h 460429"/>
              <a:gd name="connsiteX45" fmla="*/ 602133 w 602133"/>
              <a:gd name="connsiteY45" fmla="*/ 259201 h 460429"/>
              <a:gd name="connsiteX46" fmla="*/ 602133 w 602133"/>
              <a:gd name="connsiteY46" fmla="*/ 320432 h 460429"/>
              <a:gd name="connsiteX47" fmla="*/ 601672 w 602133"/>
              <a:gd name="connsiteY47" fmla="*/ 320432 h 460429"/>
              <a:gd name="connsiteX48" fmla="*/ 597984 w 602133"/>
              <a:gd name="connsiteY48" fmla="*/ 322733 h 460429"/>
              <a:gd name="connsiteX49" fmla="*/ 518231 w 602133"/>
              <a:gd name="connsiteY49" fmla="*/ 339307 h 460429"/>
              <a:gd name="connsiteX50" fmla="*/ 518231 w 602133"/>
              <a:gd name="connsiteY50" fmla="*/ 320432 h 460429"/>
              <a:gd name="connsiteX51" fmla="*/ 453691 w 602133"/>
              <a:gd name="connsiteY51" fmla="*/ 233881 h 460429"/>
              <a:gd name="connsiteX52" fmla="*/ 476280 w 602133"/>
              <a:gd name="connsiteY52" fmla="*/ 183239 h 460429"/>
              <a:gd name="connsiteX53" fmla="*/ 304510 w 602133"/>
              <a:gd name="connsiteY53" fmla="*/ 181462 h 460429"/>
              <a:gd name="connsiteX54" fmla="*/ 363739 w 602133"/>
              <a:gd name="connsiteY54" fmla="*/ 240839 h 460429"/>
              <a:gd name="connsiteX55" fmla="*/ 304510 w 602133"/>
              <a:gd name="connsiteY55" fmla="*/ 300216 h 460429"/>
              <a:gd name="connsiteX56" fmla="*/ 245281 w 602133"/>
              <a:gd name="connsiteY56" fmla="*/ 240839 h 460429"/>
              <a:gd name="connsiteX57" fmla="*/ 304510 w 602133"/>
              <a:gd name="connsiteY57" fmla="*/ 181462 h 460429"/>
              <a:gd name="connsiteX58" fmla="*/ 274338 w 602133"/>
              <a:gd name="connsiteY58" fmla="*/ 133116 h 460429"/>
              <a:gd name="connsiteX59" fmla="*/ 328757 w 602133"/>
              <a:gd name="connsiteY59" fmla="*/ 133116 h 460429"/>
              <a:gd name="connsiteX60" fmla="*/ 345821 w 602133"/>
              <a:gd name="connsiteY60" fmla="*/ 134957 h 460429"/>
              <a:gd name="connsiteX61" fmla="*/ 332447 w 602133"/>
              <a:gd name="connsiteY61" fmla="*/ 172703 h 460429"/>
              <a:gd name="connsiteX62" fmla="*/ 304776 w 602133"/>
              <a:gd name="connsiteY62" fmla="*/ 166719 h 460429"/>
              <a:gd name="connsiteX63" fmla="*/ 270648 w 602133"/>
              <a:gd name="connsiteY63" fmla="*/ 175465 h 460429"/>
              <a:gd name="connsiteX64" fmla="*/ 257274 w 602133"/>
              <a:gd name="connsiteY64" fmla="*/ 134957 h 460429"/>
              <a:gd name="connsiteX65" fmla="*/ 274338 w 602133"/>
              <a:gd name="connsiteY65" fmla="*/ 133116 h 460429"/>
              <a:gd name="connsiteX66" fmla="*/ 402940 w 602133"/>
              <a:gd name="connsiteY66" fmla="*/ 120160 h 460429"/>
              <a:gd name="connsiteX67" fmla="*/ 462427 w 602133"/>
              <a:gd name="connsiteY67" fmla="*/ 179582 h 460429"/>
              <a:gd name="connsiteX68" fmla="*/ 402940 w 602133"/>
              <a:gd name="connsiteY68" fmla="*/ 238543 h 460429"/>
              <a:gd name="connsiteX69" fmla="*/ 377577 w 602133"/>
              <a:gd name="connsiteY69" fmla="*/ 233015 h 460429"/>
              <a:gd name="connsiteX70" fmla="*/ 343452 w 602133"/>
              <a:gd name="connsiteY70" fmla="*/ 178661 h 460429"/>
              <a:gd name="connsiteX71" fmla="*/ 402940 w 602133"/>
              <a:gd name="connsiteY71" fmla="*/ 120160 h 460429"/>
              <a:gd name="connsiteX72" fmla="*/ 200081 w 602133"/>
              <a:gd name="connsiteY72" fmla="*/ 120160 h 460429"/>
              <a:gd name="connsiteX73" fmla="*/ 259569 w 602133"/>
              <a:gd name="connsiteY73" fmla="*/ 179582 h 460429"/>
              <a:gd name="connsiteX74" fmla="*/ 259569 w 602133"/>
              <a:gd name="connsiteY74" fmla="*/ 182806 h 460429"/>
              <a:gd name="connsiteX75" fmla="*/ 231900 w 602133"/>
              <a:gd name="connsiteY75" fmla="*/ 229791 h 460429"/>
              <a:gd name="connsiteX76" fmla="*/ 200081 w 602133"/>
              <a:gd name="connsiteY76" fmla="*/ 238543 h 460429"/>
              <a:gd name="connsiteX77" fmla="*/ 140594 w 602133"/>
              <a:gd name="connsiteY77" fmla="*/ 179582 h 460429"/>
              <a:gd name="connsiteX78" fmla="*/ 200081 w 602133"/>
              <a:gd name="connsiteY78" fmla="*/ 120160 h 460429"/>
              <a:gd name="connsiteX79" fmla="*/ 101428 w 602133"/>
              <a:gd name="connsiteY79" fmla="*/ 62190 h 460429"/>
              <a:gd name="connsiteX80" fmla="*/ 160879 w 602133"/>
              <a:gd name="connsiteY80" fmla="*/ 120646 h 460429"/>
              <a:gd name="connsiteX81" fmla="*/ 126315 w 602133"/>
              <a:gd name="connsiteY81" fmla="*/ 175421 h 460429"/>
              <a:gd name="connsiteX82" fmla="*/ 101428 w 602133"/>
              <a:gd name="connsiteY82" fmla="*/ 180944 h 460429"/>
              <a:gd name="connsiteX83" fmla="*/ 41978 w 602133"/>
              <a:gd name="connsiteY83" fmla="*/ 121567 h 460429"/>
              <a:gd name="connsiteX84" fmla="*/ 101428 w 602133"/>
              <a:gd name="connsiteY84" fmla="*/ 62190 h 460429"/>
              <a:gd name="connsiteX85" fmla="*/ 500695 w 602133"/>
              <a:gd name="connsiteY85" fmla="*/ 60339 h 460429"/>
              <a:gd name="connsiteX86" fmla="*/ 560154 w 602133"/>
              <a:gd name="connsiteY86" fmla="*/ 119716 h 460429"/>
              <a:gd name="connsiteX87" fmla="*/ 500695 w 602133"/>
              <a:gd name="connsiteY87" fmla="*/ 179093 h 460429"/>
              <a:gd name="connsiteX88" fmla="*/ 475805 w 602133"/>
              <a:gd name="connsiteY88" fmla="*/ 173570 h 460429"/>
              <a:gd name="connsiteX89" fmla="*/ 441697 w 602133"/>
              <a:gd name="connsiteY89" fmla="*/ 118795 h 460429"/>
              <a:gd name="connsiteX90" fmla="*/ 500695 w 602133"/>
              <a:gd name="connsiteY90" fmla="*/ 60339 h 460429"/>
              <a:gd name="connsiteX91" fmla="*/ 413085 w 602133"/>
              <a:gd name="connsiteY91" fmla="*/ 16140 h 460429"/>
              <a:gd name="connsiteX92" fmla="*/ 468869 w 602133"/>
              <a:gd name="connsiteY92" fmla="*/ 55274 h 460429"/>
              <a:gd name="connsiteX93" fmla="*/ 429221 w 602133"/>
              <a:gd name="connsiteY93" fmla="*/ 112824 h 460429"/>
              <a:gd name="connsiteX94" fmla="*/ 402020 w 602133"/>
              <a:gd name="connsiteY94" fmla="*/ 107760 h 460429"/>
              <a:gd name="connsiteX95" fmla="*/ 370670 w 602133"/>
              <a:gd name="connsiteY95" fmla="*/ 115126 h 460429"/>
              <a:gd name="connsiteX96" fmla="*/ 363294 w 602133"/>
              <a:gd name="connsiteY96" fmla="*/ 105918 h 460429"/>
              <a:gd name="connsiteX97" fmla="*/ 376664 w 602133"/>
              <a:gd name="connsiteY97" fmla="*/ 63561 h 460429"/>
              <a:gd name="connsiteX98" fmla="*/ 370670 w 602133"/>
              <a:gd name="connsiteY98" fmla="*/ 34556 h 460429"/>
              <a:gd name="connsiteX99" fmla="*/ 413085 w 602133"/>
              <a:gd name="connsiteY99" fmla="*/ 16140 h 460429"/>
              <a:gd name="connsiteX100" fmla="*/ 192697 w 602133"/>
              <a:gd name="connsiteY100" fmla="*/ 16140 h 460429"/>
              <a:gd name="connsiteX101" fmla="*/ 231875 w 602133"/>
              <a:gd name="connsiteY101" fmla="*/ 31337 h 460429"/>
              <a:gd name="connsiteX102" fmla="*/ 224501 w 602133"/>
              <a:gd name="connsiteY102" fmla="*/ 63573 h 460429"/>
              <a:gd name="connsiteX103" fmla="*/ 240172 w 602133"/>
              <a:gd name="connsiteY103" fmla="*/ 109165 h 460429"/>
              <a:gd name="connsiteX104" fmla="*/ 233719 w 602133"/>
              <a:gd name="connsiteY104" fmla="*/ 116533 h 460429"/>
              <a:gd name="connsiteX105" fmla="*/ 199150 w 602133"/>
              <a:gd name="connsiteY105" fmla="*/ 107783 h 460429"/>
              <a:gd name="connsiteX106" fmla="*/ 171034 w 602133"/>
              <a:gd name="connsiteY106" fmla="*/ 114230 h 460429"/>
              <a:gd name="connsiteX107" fmla="*/ 136004 w 602133"/>
              <a:gd name="connsiteY107" fmla="*/ 59429 h 460429"/>
              <a:gd name="connsiteX108" fmla="*/ 192697 w 602133"/>
              <a:gd name="connsiteY108" fmla="*/ 16140 h 460429"/>
              <a:gd name="connsiteX109" fmla="*/ 301511 w 602133"/>
              <a:gd name="connsiteY109" fmla="*/ 0 h 460429"/>
              <a:gd name="connsiteX110" fmla="*/ 366033 w 602133"/>
              <a:gd name="connsiteY110" fmla="*/ 64485 h 460429"/>
              <a:gd name="connsiteX111" fmla="*/ 301511 w 602133"/>
              <a:gd name="connsiteY111" fmla="*/ 128970 h 460429"/>
              <a:gd name="connsiteX112" fmla="*/ 236989 w 602133"/>
              <a:gd name="connsiteY112" fmla="*/ 64485 h 460429"/>
              <a:gd name="connsiteX113" fmla="*/ 301511 w 602133"/>
              <a:gd name="connsiteY113" fmla="*/ 0 h 46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2133" h="460429">
                <a:moveTo>
                  <a:pt x="279380" y="303917"/>
                </a:moveTo>
                <a:lnTo>
                  <a:pt x="329638" y="303917"/>
                </a:lnTo>
                <a:cubicBezTo>
                  <a:pt x="371596" y="303917"/>
                  <a:pt x="405716" y="337981"/>
                  <a:pt x="405716" y="379871"/>
                </a:cubicBezTo>
                <a:lnTo>
                  <a:pt x="405716" y="441555"/>
                </a:lnTo>
                <a:lnTo>
                  <a:pt x="405255" y="441555"/>
                </a:lnTo>
                <a:lnTo>
                  <a:pt x="401566" y="443857"/>
                </a:lnTo>
                <a:cubicBezTo>
                  <a:pt x="399261" y="444778"/>
                  <a:pt x="366985" y="460429"/>
                  <a:pt x="311195" y="460429"/>
                </a:cubicBezTo>
                <a:cubicBezTo>
                  <a:pt x="282608" y="460429"/>
                  <a:pt x="247566" y="456286"/>
                  <a:pt x="207452" y="443857"/>
                </a:cubicBezTo>
                <a:lnTo>
                  <a:pt x="203302" y="442476"/>
                </a:lnTo>
                <a:lnTo>
                  <a:pt x="203302" y="441555"/>
                </a:lnTo>
                <a:lnTo>
                  <a:pt x="203302" y="379871"/>
                </a:lnTo>
                <a:cubicBezTo>
                  <a:pt x="203302" y="337981"/>
                  <a:pt x="237422" y="303917"/>
                  <a:pt x="279380" y="303917"/>
                </a:cubicBezTo>
                <a:close/>
                <a:moveTo>
                  <a:pt x="378044" y="242690"/>
                </a:moveTo>
                <a:lnTo>
                  <a:pt x="428312" y="242690"/>
                </a:lnTo>
                <a:cubicBezTo>
                  <a:pt x="470279" y="242690"/>
                  <a:pt x="504406" y="276754"/>
                  <a:pt x="504406" y="318644"/>
                </a:cubicBezTo>
                <a:lnTo>
                  <a:pt x="504406" y="380329"/>
                </a:lnTo>
                <a:lnTo>
                  <a:pt x="503945" y="380329"/>
                </a:lnTo>
                <a:lnTo>
                  <a:pt x="499794" y="382630"/>
                </a:lnTo>
                <a:cubicBezTo>
                  <a:pt x="497950" y="383551"/>
                  <a:pt x="469357" y="397361"/>
                  <a:pt x="420011" y="399202"/>
                </a:cubicBezTo>
                <a:lnTo>
                  <a:pt x="420011" y="380329"/>
                </a:lnTo>
                <a:cubicBezTo>
                  <a:pt x="420011" y="339359"/>
                  <a:pt x="392801" y="304834"/>
                  <a:pt x="355446" y="293787"/>
                </a:cubicBezTo>
                <a:cubicBezTo>
                  <a:pt x="368820" y="280897"/>
                  <a:pt x="377583" y="262944"/>
                  <a:pt x="378044" y="242690"/>
                </a:cubicBezTo>
                <a:close/>
                <a:moveTo>
                  <a:pt x="175210" y="242690"/>
                </a:moveTo>
                <a:lnTo>
                  <a:pt x="225454" y="242690"/>
                </a:lnTo>
                <a:cubicBezTo>
                  <a:pt x="227298" y="242690"/>
                  <a:pt x="229142" y="243150"/>
                  <a:pt x="230986" y="243150"/>
                </a:cubicBezTo>
                <a:cubicBezTo>
                  <a:pt x="231447" y="262947"/>
                  <a:pt x="240205" y="280901"/>
                  <a:pt x="253573" y="293792"/>
                </a:cubicBezTo>
                <a:cubicBezTo>
                  <a:pt x="216235" y="304841"/>
                  <a:pt x="189038" y="339369"/>
                  <a:pt x="189038" y="380343"/>
                </a:cubicBezTo>
                <a:lnTo>
                  <a:pt x="189038" y="398758"/>
                </a:lnTo>
                <a:cubicBezTo>
                  <a:pt x="164146" y="397377"/>
                  <a:pt x="135567" y="392773"/>
                  <a:pt x="103300" y="382645"/>
                </a:cubicBezTo>
                <a:lnTo>
                  <a:pt x="99151" y="381264"/>
                </a:lnTo>
                <a:lnTo>
                  <a:pt x="98690" y="380343"/>
                </a:lnTo>
                <a:lnTo>
                  <a:pt x="98690" y="318652"/>
                </a:lnTo>
                <a:cubicBezTo>
                  <a:pt x="98690" y="276758"/>
                  <a:pt x="133262" y="242690"/>
                  <a:pt x="175210" y="242690"/>
                </a:cubicBezTo>
                <a:close/>
                <a:moveTo>
                  <a:pt x="76056" y="185090"/>
                </a:moveTo>
                <a:lnTo>
                  <a:pt x="126300" y="185090"/>
                </a:lnTo>
                <a:cubicBezTo>
                  <a:pt x="126760" y="204886"/>
                  <a:pt x="135058" y="222841"/>
                  <a:pt x="148886" y="235732"/>
                </a:cubicBezTo>
                <a:cubicBezTo>
                  <a:pt x="111549" y="246781"/>
                  <a:pt x="84353" y="281309"/>
                  <a:pt x="84353" y="322283"/>
                </a:cubicBezTo>
                <a:lnTo>
                  <a:pt x="84353" y="341158"/>
                </a:lnTo>
                <a:cubicBezTo>
                  <a:pt x="34571" y="339316"/>
                  <a:pt x="6453" y="325505"/>
                  <a:pt x="4609" y="324584"/>
                </a:cubicBezTo>
                <a:lnTo>
                  <a:pt x="461" y="322743"/>
                </a:lnTo>
                <a:lnTo>
                  <a:pt x="0" y="322743"/>
                </a:lnTo>
                <a:lnTo>
                  <a:pt x="0" y="261052"/>
                </a:lnTo>
                <a:cubicBezTo>
                  <a:pt x="0" y="219158"/>
                  <a:pt x="34110" y="185090"/>
                  <a:pt x="76056" y="185090"/>
                </a:cubicBezTo>
                <a:close/>
                <a:moveTo>
                  <a:pt x="476280" y="183239"/>
                </a:moveTo>
                <a:lnTo>
                  <a:pt x="526068" y="183239"/>
                </a:lnTo>
                <a:cubicBezTo>
                  <a:pt x="568019" y="183239"/>
                  <a:pt x="602133" y="217307"/>
                  <a:pt x="602133" y="259201"/>
                </a:cubicBezTo>
                <a:lnTo>
                  <a:pt x="602133" y="320432"/>
                </a:lnTo>
                <a:lnTo>
                  <a:pt x="601672" y="320432"/>
                </a:lnTo>
                <a:lnTo>
                  <a:pt x="597984" y="322733"/>
                </a:lnTo>
                <a:cubicBezTo>
                  <a:pt x="596140" y="323654"/>
                  <a:pt x="567558" y="337465"/>
                  <a:pt x="518231" y="339307"/>
                </a:cubicBezTo>
                <a:lnTo>
                  <a:pt x="518231" y="320432"/>
                </a:lnTo>
                <a:cubicBezTo>
                  <a:pt x="518231" y="279458"/>
                  <a:pt x="490571" y="244930"/>
                  <a:pt x="453691" y="233881"/>
                </a:cubicBezTo>
                <a:cubicBezTo>
                  <a:pt x="467060" y="220990"/>
                  <a:pt x="475358" y="203035"/>
                  <a:pt x="476280" y="183239"/>
                </a:cubicBezTo>
                <a:close/>
                <a:moveTo>
                  <a:pt x="304510" y="181462"/>
                </a:moveTo>
                <a:cubicBezTo>
                  <a:pt x="337221" y="181462"/>
                  <a:pt x="363739" y="208046"/>
                  <a:pt x="363739" y="240839"/>
                </a:cubicBezTo>
                <a:cubicBezTo>
                  <a:pt x="363739" y="273632"/>
                  <a:pt x="337221" y="300216"/>
                  <a:pt x="304510" y="300216"/>
                </a:cubicBezTo>
                <a:cubicBezTo>
                  <a:pt x="271799" y="300216"/>
                  <a:pt x="245281" y="273632"/>
                  <a:pt x="245281" y="240839"/>
                </a:cubicBezTo>
                <a:cubicBezTo>
                  <a:pt x="245281" y="208046"/>
                  <a:pt x="271799" y="181462"/>
                  <a:pt x="304510" y="181462"/>
                </a:cubicBezTo>
                <a:close/>
                <a:moveTo>
                  <a:pt x="274338" y="133116"/>
                </a:moveTo>
                <a:lnTo>
                  <a:pt x="328757" y="133116"/>
                </a:lnTo>
                <a:cubicBezTo>
                  <a:pt x="334753" y="133116"/>
                  <a:pt x="340287" y="134037"/>
                  <a:pt x="345821" y="134957"/>
                </a:cubicBezTo>
                <a:cubicBezTo>
                  <a:pt x="337981" y="145545"/>
                  <a:pt x="333369" y="158894"/>
                  <a:pt x="332447" y="172703"/>
                </a:cubicBezTo>
                <a:cubicBezTo>
                  <a:pt x="324145" y="169021"/>
                  <a:pt x="314461" y="166719"/>
                  <a:pt x="304776" y="166719"/>
                </a:cubicBezTo>
                <a:cubicBezTo>
                  <a:pt x="292324" y="166719"/>
                  <a:pt x="280794" y="169941"/>
                  <a:pt x="270648" y="175465"/>
                </a:cubicBezTo>
                <a:cubicBezTo>
                  <a:pt x="270648" y="160275"/>
                  <a:pt x="265575" y="146465"/>
                  <a:pt x="257274" y="134957"/>
                </a:cubicBezTo>
                <a:cubicBezTo>
                  <a:pt x="262808" y="134037"/>
                  <a:pt x="268342" y="133116"/>
                  <a:pt x="274338" y="133116"/>
                </a:cubicBezTo>
                <a:close/>
                <a:moveTo>
                  <a:pt x="402940" y="120160"/>
                </a:moveTo>
                <a:cubicBezTo>
                  <a:pt x="435681" y="120160"/>
                  <a:pt x="462427" y="146416"/>
                  <a:pt x="462427" y="179582"/>
                </a:cubicBezTo>
                <a:cubicBezTo>
                  <a:pt x="462427" y="212287"/>
                  <a:pt x="435681" y="238543"/>
                  <a:pt x="402940" y="238543"/>
                </a:cubicBezTo>
                <a:cubicBezTo>
                  <a:pt x="393717" y="238543"/>
                  <a:pt x="385416" y="236700"/>
                  <a:pt x="377577" y="233015"/>
                </a:cubicBezTo>
                <a:cubicBezTo>
                  <a:pt x="375271" y="209984"/>
                  <a:pt x="362359" y="190176"/>
                  <a:pt x="343452" y="178661"/>
                </a:cubicBezTo>
                <a:cubicBezTo>
                  <a:pt x="343913" y="145956"/>
                  <a:pt x="370198" y="120160"/>
                  <a:pt x="402940" y="120160"/>
                </a:cubicBezTo>
                <a:close/>
                <a:moveTo>
                  <a:pt x="200081" y="120160"/>
                </a:moveTo>
                <a:cubicBezTo>
                  <a:pt x="232823" y="120160"/>
                  <a:pt x="259569" y="146416"/>
                  <a:pt x="259569" y="179582"/>
                </a:cubicBezTo>
                <a:cubicBezTo>
                  <a:pt x="259569" y="180503"/>
                  <a:pt x="259569" y="181424"/>
                  <a:pt x="259569" y="182806"/>
                </a:cubicBezTo>
                <a:cubicBezTo>
                  <a:pt x="244812" y="193861"/>
                  <a:pt x="234667" y="210444"/>
                  <a:pt x="231900" y="229791"/>
                </a:cubicBezTo>
                <a:cubicBezTo>
                  <a:pt x="222677" y="235319"/>
                  <a:pt x="212071" y="238543"/>
                  <a:pt x="200081" y="238543"/>
                </a:cubicBezTo>
                <a:cubicBezTo>
                  <a:pt x="167340" y="238543"/>
                  <a:pt x="140594" y="212287"/>
                  <a:pt x="140594" y="179582"/>
                </a:cubicBezTo>
                <a:cubicBezTo>
                  <a:pt x="140594" y="146416"/>
                  <a:pt x="167340" y="120160"/>
                  <a:pt x="200081" y="120160"/>
                </a:cubicBezTo>
                <a:close/>
                <a:moveTo>
                  <a:pt x="101428" y="62190"/>
                </a:moveTo>
                <a:cubicBezTo>
                  <a:pt x="133688" y="62190"/>
                  <a:pt x="160418" y="88426"/>
                  <a:pt x="160879" y="120646"/>
                </a:cubicBezTo>
                <a:cubicBezTo>
                  <a:pt x="141984" y="132154"/>
                  <a:pt x="128619" y="152406"/>
                  <a:pt x="126315" y="175421"/>
                </a:cubicBezTo>
                <a:cubicBezTo>
                  <a:pt x="118941" y="178643"/>
                  <a:pt x="110185" y="180944"/>
                  <a:pt x="101428" y="180944"/>
                </a:cubicBezTo>
                <a:cubicBezTo>
                  <a:pt x="68708" y="180944"/>
                  <a:pt x="41978" y="154247"/>
                  <a:pt x="41978" y="121567"/>
                </a:cubicBezTo>
                <a:cubicBezTo>
                  <a:pt x="41978" y="88887"/>
                  <a:pt x="68708" y="62190"/>
                  <a:pt x="101428" y="62190"/>
                </a:cubicBezTo>
                <a:close/>
                <a:moveTo>
                  <a:pt x="500695" y="60339"/>
                </a:moveTo>
                <a:cubicBezTo>
                  <a:pt x="533882" y="60339"/>
                  <a:pt x="560154" y="87036"/>
                  <a:pt x="560154" y="119716"/>
                </a:cubicBezTo>
                <a:cubicBezTo>
                  <a:pt x="560154" y="152396"/>
                  <a:pt x="533882" y="179093"/>
                  <a:pt x="500695" y="179093"/>
                </a:cubicBezTo>
                <a:cubicBezTo>
                  <a:pt x="491938" y="179093"/>
                  <a:pt x="483180" y="176792"/>
                  <a:pt x="475805" y="173570"/>
                </a:cubicBezTo>
                <a:cubicBezTo>
                  <a:pt x="473501" y="150095"/>
                  <a:pt x="460134" y="130303"/>
                  <a:pt x="441697" y="118795"/>
                </a:cubicBezTo>
                <a:cubicBezTo>
                  <a:pt x="442158" y="86575"/>
                  <a:pt x="468431" y="60339"/>
                  <a:pt x="500695" y="60339"/>
                </a:cubicBezTo>
                <a:close/>
                <a:moveTo>
                  <a:pt x="413085" y="16140"/>
                </a:moveTo>
                <a:cubicBezTo>
                  <a:pt x="438441" y="16140"/>
                  <a:pt x="460571" y="31794"/>
                  <a:pt x="468869" y="55274"/>
                </a:cubicBezTo>
                <a:cubicBezTo>
                  <a:pt x="446279" y="66324"/>
                  <a:pt x="431526" y="87962"/>
                  <a:pt x="429221" y="112824"/>
                </a:cubicBezTo>
                <a:cubicBezTo>
                  <a:pt x="422766" y="110522"/>
                  <a:pt x="412624" y="107760"/>
                  <a:pt x="402020" y="107760"/>
                </a:cubicBezTo>
                <a:cubicBezTo>
                  <a:pt x="390956" y="107760"/>
                  <a:pt x="380352" y="110062"/>
                  <a:pt x="370670" y="115126"/>
                </a:cubicBezTo>
                <a:cubicBezTo>
                  <a:pt x="367904" y="112364"/>
                  <a:pt x="365599" y="109141"/>
                  <a:pt x="363294" y="105918"/>
                </a:cubicBezTo>
                <a:cubicBezTo>
                  <a:pt x="372054" y="93487"/>
                  <a:pt x="376664" y="78754"/>
                  <a:pt x="376664" y="63561"/>
                </a:cubicBezTo>
                <a:cubicBezTo>
                  <a:pt x="376664" y="53432"/>
                  <a:pt x="374359" y="43764"/>
                  <a:pt x="370670" y="34556"/>
                </a:cubicBezTo>
                <a:cubicBezTo>
                  <a:pt x="381735" y="22586"/>
                  <a:pt x="396949" y="16140"/>
                  <a:pt x="413085" y="16140"/>
                </a:cubicBezTo>
                <a:close/>
                <a:moveTo>
                  <a:pt x="192697" y="16140"/>
                </a:moveTo>
                <a:cubicBezTo>
                  <a:pt x="207447" y="16140"/>
                  <a:pt x="221274" y="21206"/>
                  <a:pt x="231875" y="31337"/>
                </a:cubicBezTo>
                <a:cubicBezTo>
                  <a:pt x="227266" y="41008"/>
                  <a:pt x="224501" y="52060"/>
                  <a:pt x="224501" y="63573"/>
                </a:cubicBezTo>
                <a:cubicBezTo>
                  <a:pt x="224501" y="80152"/>
                  <a:pt x="230032" y="96270"/>
                  <a:pt x="240172" y="109165"/>
                </a:cubicBezTo>
                <a:cubicBezTo>
                  <a:pt x="238328" y="111928"/>
                  <a:pt x="236024" y="114230"/>
                  <a:pt x="233719" y="116533"/>
                </a:cubicBezTo>
                <a:cubicBezTo>
                  <a:pt x="223118" y="111007"/>
                  <a:pt x="211134" y="107783"/>
                  <a:pt x="199150" y="107783"/>
                </a:cubicBezTo>
                <a:cubicBezTo>
                  <a:pt x="189010" y="107783"/>
                  <a:pt x="177948" y="111467"/>
                  <a:pt x="171034" y="114230"/>
                </a:cubicBezTo>
                <a:cubicBezTo>
                  <a:pt x="168729" y="91204"/>
                  <a:pt x="155824" y="70942"/>
                  <a:pt x="136004" y="59429"/>
                </a:cubicBezTo>
                <a:cubicBezTo>
                  <a:pt x="142457" y="34100"/>
                  <a:pt x="165964" y="16140"/>
                  <a:pt x="192697" y="16140"/>
                </a:cubicBezTo>
                <a:close/>
                <a:moveTo>
                  <a:pt x="301511" y="0"/>
                </a:moveTo>
                <a:cubicBezTo>
                  <a:pt x="337146" y="0"/>
                  <a:pt x="366033" y="28871"/>
                  <a:pt x="366033" y="64485"/>
                </a:cubicBezTo>
                <a:cubicBezTo>
                  <a:pt x="366033" y="100099"/>
                  <a:pt x="337146" y="128970"/>
                  <a:pt x="301511" y="128970"/>
                </a:cubicBezTo>
                <a:cubicBezTo>
                  <a:pt x="265876" y="128970"/>
                  <a:pt x="236989" y="100099"/>
                  <a:pt x="236989" y="64485"/>
                </a:cubicBezTo>
                <a:cubicBezTo>
                  <a:pt x="236989" y="28871"/>
                  <a:pt x="265876" y="0"/>
                  <a:pt x="301511" y="0"/>
                </a:cubicBezTo>
                <a:close/>
              </a:path>
            </a:pathLst>
          </a:custGeom>
          <a:solidFill>
            <a:schemeClr val="bg1">
              <a:alpha val="37000"/>
            </a:schemeClr>
          </a:solidFill>
          <a:ln>
            <a:noFill/>
          </a:ln>
        </p:spPr>
      </p:sp>
      <p:sp>
        <p:nvSpPr>
          <p:cNvPr id="52" name="organization_192280"/>
          <p:cNvSpPr>
            <a:spLocks noChangeAspect="1"/>
          </p:cNvSpPr>
          <p:nvPr/>
        </p:nvSpPr>
        <p:spPr bwMode="auto">
          <a:xfrm>
            <a:off x="7407110" y="4517768"/>
            <a:ext cx="154878" cy="141855"/>
          </a:xfrm>
          <a:custGeom>
            <a:avLst/>
            <a:gdLst>
              <a:gd name="T0" fmla="*/ 6399 w 7166"/>
              <a:gd name="T1" fmla="*/ 4001 h 6573"/>
              <a:gd name="T2" fmla="*/ 6390 w 7166"/>
              <a:gd name="T3" fmla="*/ 3997 h 6573"/>
              <a:gd name="T4" fmla="*/ 6401 w 7166"/>
              <a:gd name="T5" fmla="*/ 3756 h 6573"/>
              <a:gd name="T6" fmla="*/ 4778 w 7166"/>
              <a:gd name="T7" fmla="*/ 1205 h 6573"/>
              <a:gd name="T8" fmla="*/ 4779 w 7166"/>
              <a:gd name="T9" fmla="*/ 1195 h 6573"/>
              <a:gd name="T10" fmla="*/ 3583 w 7166"/>
              <a:gd name="T11" fmla="*/ 0 h 6573"/>
              <a:gd name="T12" fmla="*/ 2388 w 7166"/>
              <a:gd name="T13" fmla="*/ 1195 h 6573"/>
              <a:gd name="T14" fmla="*/ 2388 w 7166"/>
              <a:gd name="T15" fmla="*/ 1205 h 6573"/>
              <a:gd name="T16" fmla="*/ 766 w 7166"/>
              <a:gd name="T17" fmla="*/ 3756 h 6573"/>
              <a:gd name="T18" fmla="*/ 777 w 7166"/>
              <a:gd name="T19" fmla="*/ 3996 h 6573"/>
              <a:gd name="T20" fmla="*/ 768 w 7166"/>
              <a:gd name="T21" fmla="*/ 4001 h 6573"/>
              <a:gd name="T22" fmla="*/ 330 w 7166"/>
              <a:gd name="T23" fmla="*/ 5634 h 6573"/>
              <a:gd name="T24" fmla="*/ 1367 w 7166"/>
              <a:gd name="T25" fmla="*/ 6232 h 6573"/>
              <a:gd name="T26" fmla="*/ 1963 w 7166"/>
              <a:gd name="T27" fmla="*/ 6071 h 6573"/>
              <a:gd name="T28" fmla="*/ 1972 w 7166"/>
              <a:gd name="T29" fmla="*/ 6066 h 6573"/>
              <a:gd name="T30" fmla="*/ 3583 w 7166"/>
              <a:gd name="T31" fmla="*/ 6573 h 6573"/>
              <a:gd name="T32" fmla="*/ 5194 w 7166"/>
              <a:gd name="T33" fmla="*/ 6066 h 6573"/>
              <a:gd name="T34" fmla="*/ 5204 w 7166"/>
              <a:gd name="T35" fmla="*/ 6071 h 6573"/>
              <a:gd name="T36" fmla="*/ 5800 w 7166"/>
              <a:gd name="T37" fmla="*/ 6232 h 6573"/>
              <a:gd name="T38" fmla="*/ 6836 w 7166"/>
              <a:gd name="T39" fmla="*/ 5634 h 6573"/>
              <a:gd name="T40" fmla="*/ 6399 w 7166"/>
              <a:gd name="T41" fmla="*/ 4001 h 6573"/>
              <a:gd name="T42" fmla="*/ 3583 w 7166"/>
              <a:gd name="T43" fmla="*/ 512 h 6573"/>
              <a:gd name="T44" fmla="*/ 4266 w 7166"/>
              <a:gd name="T45" fmla="*/ 1195 h 6573"/>
              <a:gd name="T46" fmla="*/ 3583 w 7166"/>
              <a:gd name="T47" fmla="*/ 1878 h 6573"/>
              <a:gd name="T48" fmla="*/ 2900 w 7166"/>
              <a:gd name="T49" fmla="*/ 1195 h 6573"/>
              <a:gd name="T50" fmla="*/ 3583 w 7166"/>
              <a:gd name="T51" fmla="*/ 512 h 6573"/>
              <a:gd name="T52" fmla="*/ 2025 w 7166"/>
              <a:gd name="T53" fmla="*/ 5213 h 6573"/>
              <a:gd name="T54" fmla="*/ 1707 w 7166"/>
              <a:gd name="T55" fmla="*/ 5628 h 6573"/>
              <a:gd name="T56" fmla="*/ 1367 w 7166"/>
              <a:gd name="T57" fmla="*/ 5720 h 6573"/>
              <a:gd name="T58" fmla="*/ 774 w 7166"/>
              <a:gd name="T59" fmla="*/ 5378 h 6573"/>
              <a:gd name="T60" fmla="*/ 1024 w 7166"/>
              <a:gd name="T61" fmla="*/ 4445 h 6573"/>
              <a:gd name="T62" fmla="*/ 1364 w 7166"/>
              <a:gd name="T63" fmla="*/ 4353 h 6573"/>
              <a:gd name="T64" fmla="*/ 1364 w 7166"/>
              <a:gd name="T65" fmla="*/ 4353 h 6573"/>
              <a:gd name="T66" fmla="*/ 1957 w 7166"/>
              <a:gd name="T67" fmla="*/ 4695 h 6573"/>
              <a:gd name="T68" fmla="*/ 2025 w 7166"/>
              <a:gd name="T69" fmla="*/ 5213 h 6573"/>
              <a:gd name="T70" fmla="*/ 4811 w 7166"/>
              <a:gd name="T71" fmla="*/ 5706 h 6573"/>
              <a:gd name="T72" fmla="*/ 3583 w 7166"/>
              <a:gd name="T73" fmla="*/ 6061 h 6573"/>
              <a:gd name="T74" fmla="*/ 2356 w 7166"/>
              <a:gd name="T75" fmla="*/ 5706 h 6573"/>
              <a:gd name="T76" fmla="*/ 2400 w 7166"/>
              <a:gd name="T77" fmla="*/ 4439 h 6573"/>
              <a:gd name="T78" fmla="*/ 1364 w 7166"/>
              <a:gd name="T79" fmla="*/ 3841 h 6573"/>
              <a:gd name="T80" fmla="*/ 1364 w 7166"/>
              <a:gd name="T81" fmla="*/ 3841 h 6573"/>
              <a:gd name="T82" fmla="*/ 1280 w 7166"/>
              <a:gd name="T83" fmla="*/ 3844 h 6573"/>
              <a:gd name="T84" fmla="*/ 1278 w 7166"/>
              <a:gd name="T85" fmla="*/ 3756 h 6573"/>
              <a:gd name="T86" fmla="*/ 2508 w 7166"/>
              <a:gd name="T87" fmla="*/ 1717 h 6573"/>
              <a:gd name="T88" fmla="*/ 3583 w 7166"/>
              <a:gd name="T89" fmla="*/ 2390 h 6573"/>
              <a:gd name="T90" fmla="*/ 4658 w 7166"/>
              <a:gd name="T91" fmla="*/ 1717 h 6573"/>
              <a:gd name="T92" fmla="*/ 5888 w 7166"/>
              <a:gd name="T93" fmla="*/ 3756 h 6573"/>
              <a:gd name="T94" fmla="*/ 5886 w 7166"/>
              <a:gd name="T95" fmla="*/ 3844 h 6573"/>
              <a:gd name="T96" fmla="*/ 5803 w 7166"/>
              <a:gd name="T97" fmla="*/ 3841 h 6573"/>
              <a:gd name="T98" fmla="*/ 5802 w 7166"/>
              <a:gd name="T99" fmla="*/ 3841 h 6573"/>
              <a:gd name="T100" fmla="*/ 4766 w 7166"/>
              <a:gd name="T101" fmla="*/ 4439 h 6573"/>
              <a:gd name="T102" fmla="*/ 4811 w 7166"/>
              <a:gd name="T103" fmla="*/ 5706 h 6573"/>
              <a:gd name="T104" fmla="*/ 6393 w 7166"/>
              <a:gd name="T105" fmla="*/ 5378 h 6573"/>
              <a:gd name="T106" fmla="*/ 5800 w 7166"/>
              <a:gd name="T107" fmla="*/ 5720 h 6573"/>
              <a:gd name="T108" fmla="*/ 5460 w 7166"/>
              <a:gd name="T109" fmla="*/ 5628 h 6573"/>
              <a:gd name="T110" fmla="*/ 5210 w 7166"/>
              <a:gd name="T111" fmla="*/ 4695 h 6573"/>
              <a:gd name="T112" fmla="*/ 5802 w 7166"/>
              <a:gd name="T113" fmla="*/ 4353 h 6573"/>
              <a:gd name="T114" fmla="*/ 5803 w 7166"/>
              <a:gd name="T115" fmla="*/ 4353 h 6573"/>
              <a:gd name="T116" fmla="*/ 6143 w 7166"/>
              <a:gd name="T117" fmla="*/ 4445 h 6573"/>
              <a:gd name="T118" fmla="*/ 6393 w 7166"/>
              <a:gd name="T119" fmla="*/ 5378 h 6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66" h="6573">
                <a:moveTo>
                  <a:pt x="6399" y="4001"/>
                </a:moveTo>
                <a:cubicBezTo>
                  <a:pt x="6396" y="4000"/>
                  <a:pt x="6393" y="3998"/>
                  <a:pt x="6390" y="3997"/>
                </a:cubicBezTo>
                <a:cubicBezTo>
                  <a:pt x="6397" y="3917"/>
                  <a:pt x="6401" y="3837"/>
                  <a:pt x="6401" y="3756"/>
                </a:cubicBezTo>
                <a:cubicBezTo>
                  <a:pt x="6401" y="2629"/>
                  <a:pt x="5736" y="1655"/>
                  <a:pt x="4778" y="1205"/>
                </a:cubicBezTo>
                <a:cubicBezTo>
                  <a:pt x="4778" y="1202"/>
                  <a:pt x="4779" y="1198"/>
                  <a:pt x="4779" y="1195"/>
                </a:cubicBezTo>
                <a:cubicBezTo>
                  <a:pt x="4779" y="535"/>
                  <a:pt x="4243" y="0"/>
                  <a:pt x="3583" y="0"/>
                </a:cubicBezTo>
                <a:cubicBezTo>
                  <a:pt x="2923" y="0"/>
                  <a:pt x="2388" y="535"/>
                  <a:pt x="2388" y="1195"/>
                </a:cubicBezTo>
                <a:cubicBezTo>
                  <a:pt x="2388" y="1198"/>
                  <a:pt x="2388" y="1202"/>
                  <a:pt x="2388" y="1205"/>
                </a:cubicBezTo>
                <a:cubicBezTo>
                  <a:pt x="1431" y="1655"/>
                  <a:pt x="766" y="2629"/>
                  <a:pt x="766" y="3756"/>
                </a:cubicBezTo>
                <a:cubicBezTo>
                  <a:pt x="766" y="3837"/>
                  <a:pt x="770" y="3917"/>
                  <a:pt x="777" y="3996"/>
                </a:cubicBezTo>
                <a:cubicBezTo>
                  <a:pt x="774" y="3998"/>
                  <a:pt x="771" y="4000"/>
                  <a:pt x="768" y="4001"/>
                </a:cubicBezTo>
                <a:cubicBezTo>
                  <a:pt x="196" y="4331"/>
                  <a:pt x="0" y="5062"/>
                  <a:pt x="330" y="5634"/>
                </a:cubicBezTo>
                <a:cubicBezTo>
                  <a:pt x="552" y="6017"/>
                  <a:pt x="953" y="6232"/>
                  <a:pt x="1367" y="6232"/>
                </a:cubicBezTo>
                <a:cubicBezTo>
                  <a:pt x="1569" y="6232"/>
                  <a:pt x="1775" y="6180"/>
                  <a:pt x="1963" y="6071"/>
                </a:cubicBezTo>
                <a:cubicBezTo>
                  <a:pt x="1966" y="6070"/>
                  <a:pt x="1969" y="6068"/>
                  <a:pt x="1972" y="6066"/>
                </a:cubicBezTo>
                <a:cubicBezTo>
                  <a:pt x="2429" y="6385"/>
                  <a:pt x="2985" y="6573"/>
                  <a:pt x="3583" y="6573"/>
                </a:cubicBezTo>
                <a:cubicBezTo>
                  <a:pt x="4182" y="6573"/>
                  <a:pt x="4737" y="6385"/>
                  <a:pt x="5194" y="6066"/>
                </a:cubicBezTo>
                <a:cubicBezTo>
                  <a:pt x="5197" y="6068"/>
                  <a:pt x="5201" y="6070"/>
                  <a:pt x="5204" y="6071"/>
                </a:cubicBezTo>
                <a:cubicBezTo>
                  <a:pt x="5392" y="6180"/>
                  <a:pt x="5597" y="6232"/>
                  <a:pt x="5800" y="6232"/>
                </a:cubicBezTo>
                <a:cubicBezTo>
                  <a:pt x="6213" y="6232"/>
                  <a:pt x="6615" y="6017"/>
                  <a:pt x="6836" y="5634"/>
                </a:cubicBezTo>
                <a:cubicBezTo>
                  <a:pt x="7166" y="5062"/>
                  <a:pt x="6971" y="4331"/>
                  <a:pt x="6399" y="4001"/>
                </a:cubicBezTo>
                <a:close/>
                <a:moveTo>
                  <a:pt x="3583" y="512"/>
                </a:moveTo>
                <a:cubicBezTo>
                  <a:pt x="3960" y="512"/>
                  <a:pt x="4266" y="818"/>
                  <a:pt x="4266" y="1195"/>
                </a:cubicBezTo>
                <a:cubicBezTo>
                  <a:pt x="4266" y="1571"/>
                  <a:pt x="3960" y="1878"/>
                  <a:pt x="3583" y="1878"/>
                </a:cubicBezTo>
                <a:cubicBezTo>
                  <a:pt x="3207" y="1878"/>
                  <a:pt x="2900" y="1571"/>
                  <a:pt x="2900" y="1195"/>
                </a:cubicBezTo>
                <a:cubicBezTo>
                  <a:pt x="2900" y="818"/>
                  <a:pt x="3207" y="512"/>
                  <a:pt x="3583" y="512"/>
                </a:cubicBezTo>
                <a:close/>
                <a:moveTo>
                  <a:pt x="2025" y="5213"/>
                </a:moveTo>
                <a:cubicBezTo>
                  <a:pt x="1978" y="5389"/>
                  <a:pt x="1865" y="5537"/>
                  <a:pt x="1707" y="5628"/>
                </a:cubicBezTo>
                <a:cubicBezTo>
                  <a:pt x="1603" y="5688"/>
                  <a:pt x="1485" y="5720"/>
                  <a:pt x="1367" y="5720"/>
                </a:cubicBezTo>
                <a:cubicBezTo>
                  <a:pt x="1123" y="5720"/>
                  <a:pt x="896" y="5589"/>
                  <a:pt x="774" y="5378"/>
                </a:cubicBezTo>
                <a:cubicBezTo>
                  <a:pt x="586" y="5052"/>
                  <a:pt x="698" y="4633"/>
                  <a:pt x="1024" y="4445"/>
                </a:cubicBezTo>
                <a:cubicBezTo>
                  <a:pt x="1128" y="4385"/>
                  <a:pt x="1245" y="4353"/>
                  <a:pt x="1364" y="4353"/>
                </a:cubicBezTo>
                <a:lnTo>
                  <a:pt x="1364" y="4353"/>
                </a:lnTo>
                <a:cubicBezTo>
                  <a:pt x="1608" y="4353"/>
                  <a:pt x="1835" y="4484"/>
                  <a:pt x="1957" y="4695"/>
                </a:cubicBezTo>
                <a:cubicBezTo>
                  <a:pt x="2048" y="4853"/>
                  <a:pt x="2072" y="5037"/>
                  <a:pt x="2025" y="5213"/>
                </a:cubicBezTo>
                <a:close/>
                <a:moveTo>
                  <a:pt x="4811" y="5706"/>
                </a:moveTo>
                <a:cubicBezTo>
                  <a:pt x="4455" y="5931"/>
                  <a:pt x="4034" y="6061"/>
                  <a:pt x="3583" y="6061"/>
                </a:cubicBezTo>
                <a:cubicBezTo>
                  <a:pt x="3132" y="6061"/>
                  <a:pt x="2711" y="5931"/>
                  <a:pt x="2356" y="5706"/>
                </a:cubicBezTo>
                <a:cubicBezTo>
                  <a:pt x="2603" y="5339"/>
                  <a:pt x="2637" y="4848"/>
                  <a:pt x="2400" y="4439"/>
                </a:cubicBezTo>
                <a:cubicBezTo>
                  <a:pt x="2179" y="4055"/>
                  <a:pt x="1777" y="3841"/>
                  <a:pt x="1364" y="3841"/>
                </a:cubicBezTo>
                <a:lnTo>
                  <a:pt x="1364" y="3841"/>
                </a:lnTo>
                <a:cubicBezTo>
                  <a:pt x="1336" y="3841"/>
                  <a:pt x="1308" y="3842"/>
                  <a:pt x="1280" y="3844"/>
                </a:cubicBezTo>
                <a:cubicBezTo>
                  <a:pt x="1279" y="3815"/>
                  <a:pt x="1278" y="3785"/>
                  <a:pt x="1278" y="3756"/>
                </a:cubicBezTo>
                <a:cubicBezTo>
                  <a:pt x="1278" y="2873"/>
                  <a:pt x="1777" y="2104"/>
                  <a:pt x="2508" y="1717"/>
                </a:cubicBezTo>
                <a:cubicBezTo>
                  <a:pt x="2702" y="2116"/>
                  <a:pt x="3111" y="2390"/>
                  <a:pt x="3583" y="2390"/>
                </a:cubicBezTo>
                <a:cubicBezTo>
                  <a:pt x="4056" y="2390"/>
                  <a:pt x="4464" y="2116"/>
                  <a:pt x="4658" y="1717"/>
                </a:cubicBezTo>
                <a:cubicBezTo>
                  <a:pt x="5389" y="2104"/>
                  <a:pt x="5888" y="2873"/>
                  <a:pt x="5888" y="3756"/>
                </a:cubicBezTo>
                <a:cubicBezTo>
                  <a:pt x="5888" y="3785"/>
                  <a:pt x="5888" y="3815"/>
                  <a:pt x="5886" y="3844"/>
                </a:cubicBezTo>
                <a:cubicBezTo>
                  <a:pt x="5858" y="3842"/>
                  <a:pt x="5830" y="3841"/>
                  <a:pt x="5803" y="3841"/>
                </a:cubicBezTo>
                <a:lnTo>
                  <a:pt x="5802" y="3841"/>
                </a:lnTo>
                <a:cubicBezTo>
                  <a:pt x="5389" y="3841"/>
                  <a:pt x="4988" y="4055"/>
                  <a:pt x="4766" y="4439"/>
                </a:cubicBezTo>
                <a:cubicBezTo>
                  <a:pt x="4530" y="4848"/>
                  <a:pt x="4563" y="5339"/>
                  <a:pt x="4811" y="5706"/>
                </a:cubicBezTo>
                <a:close/>
                <a:moveTo>
                  <a:pt x="6393" y="5378"/>
                </a:moveTo>
                <a:cubicBezTo>
                  <a:pt x="6271" y="5589"/>
                  <a:pt x="6044" y="5720"/>
                  <a:pt x="5800" y="5720"/>
                </a:cubicBezTo>
                <a:cubicBezTo>
                  <a:pt x="5681" y="5720"/>
                  <a:pt x="5564" y="5688"/>
                  <a:pt x="5460" y="5628"/>
                </a:cubicBezTo>
                <a:cubicBezTo>
                  <a:pt x="5134" y="5440"/>
                  <a:pt x="5022" y="5021"/>
                  <a:pt x="5210" y="4695"/>
                </a:cubicBezTo>
                <a:cubicBezTo>
                  <a:pt x="5331" y="4484"/>
                  <a:pt x="5559" y="4353"/>
                  <a:pt x="5802" y="4353"/>
                </a:cubicBezTo>
                <a:lnTo>
                  <a:pt x="5803" y="4353"/>
                </a:lnTo>
                <a:cubicBezTo>
                  <a:pt x="5921" y="4353"/>
                  <a:pt x="6039" y="4385"/>
                  <a:pt x="6143" y="4445"/>
                </a:cubicBezTo>
                <a:cubicBezTo>
                  <a:pt x="6469" y="4633"/>
                  <a:pt x="6581" y="5052"/>
                  <a:pt x="6393" y="5378"/>
                </a:cubicBezTo>
                <a:close/>
              </a:path>
            </a:pathLst>
          </a:custGeom>
          <a:solidFill>
            <a:schemeClr val="bg1">
              <a:alpha val="37000"/>
            </a:schemeClr>
          </a:solidFill>
          <a:ln>
            <a:noFill/>
          </a:ln>
        </p:spPr>
      </p:sp>
      <p:sp>
        <p:nvSpPr>
          <p:cNvPr id="53" name="cloud-computing_15204"/>
          <p:cNvSpPr>
            <a:spLocks noChangeAspect="1"/>
          </p:cNvSpPr>
          <p:nvPr/>
        </p:nvSpPr>
        <p:spPr bwMode="auto">
          <a:xfrm>
            <a:off x="5052382" y="3780407"/>
            <a:ext cx="207632" cy="136778"/>
          </a:xfrm>
          <a:custGeom>
            <a:avLst/>
            <a:gdLst>
              <a:gd name="T0" fmla="*/ 717 w 717"/>
              <a:gd name="T1" fmla="*/ 309 h 473"/>
              <a:gd name="T2" fmla="*/ 553 w 717"/>
              <a:gd name="T3" fmla="*/ 145 h 473"/>
              <a:gd name="T4" fmla="*/ 540 w 717"/>
              <a:gd name="T5" fmla="*/ 146 h 473"/>
              <a:gd name="T6" fmla="*/ 540 w 717"/>
              <a:gd name="T7" fmla="*/ 143 h 473"/>
              <a:gd name="T8" fmla="*/ 397 w 717"/>
              <a:gd name="T9" fmla="*/ 0 h 473"/>
              <a:gd name="T10" fmla="*/ 264 w 717"/>
              <a:gd name="T11" fmla="*/ 88 h 473"/>
              <a:gd name="T12" fmla="*/ 198 w 717"/>
              <a:gd name="T13" fmla="*/ 77 h 473"/>
              <a:gd name="T14" fmla="*/ 0 w 717"/>
              <a:gd name="T15" fmla="*/ 275 h 473"/>
              <a:gd name="T16" fmla="*/ 198 w 717"/>
              <a:gd name="T17" fmla="*/ 473 h 473"/>
              <a:gd name="T18" fmla="*/ 208 w 717"/>
              <a:gd name="T19" fmla="*/ 473 h 473"/>
              <a:gd name="T20" fmla="*/ 208 w 717"/>
              <a:gd name="T21" fmla="*/ 473 h 473"/>
              <a:gd name="T22" fmla="*/ 560 w 717"/>
              <a:gd name="T23" fmla="*/ 473 h 473"/>
              <a:gd name="T24" fmla="*/ 560 w 717"/>
              <a:gd name="T25" fmla="*/ 473 h 473"/>
              <a:gd name="T26" fmla="*/ 717 w 717"/>
              <a:gd name="T27" fmla="*/ 3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7" h="473">
                <a:moveTo>
                  <a:pt x="717" y="309"/>
                </a:moveTo>
                <a:cubicBezTo>
                  <a:pt x="717" y="219"/>
                  <a:pt x="644" y="145"/>
                  <a:pt x="553" y="145"/>
                </a:cubicBezTo>
                <a:cubicBezTo>
                  <a:pt x="548" y="145"/>
                  <a:pt x="544" y="146"/>
                  <a:pt x="540" y="146"/>
                </a:cubicBezTo>
                <a:cubicBezTo>
                  <a:pt x="540" y="145"/>
                  <a:pt x="540" y="144"/>
                  <a:pt x="540" y="143"/>
                </a:cubicBezTo>
                <a:cubicBezTo>
                  <a:pt x="540" y="64"/>
                  <a:pt x="476" y="0"/>
                  <a:pt x="397" y="0"/>
                </a:cubicBezTo>
                <a:cubicBezTo>
                  <a:pt x="337" y="0"/>
                  <a:pt x="286" y="36"/>
                  <a:pt x="264" y="88"/>
                </a:cubicBezTo>
                <a:cubicBezTo>
                  <a:pt x="244" y="81"/>
                  <a:pt x="221" y="77"/>
                  <a:pt x="198" y="77"/>
                </a:cubicBezTo>
                <a:cubicBezTo>
                  <a:pt x="89" y="77"/>
                  <a:pt x="0" y="165"/>
                  <a:pt x="0" y="275"/>
                </a:cubicBezTo>
                <a:cubicBezTo>
                  <a:pt x="0" y="384"/>
                  <a:pt x="89" y="473"/>
                  <a:pt x="198" y="473"/>
                </a:cubicBezTo>
                <a:cubicBezTo>
                  <a:pt x="202" y="473"/>
                  <a:pt x="205" y="473"/>
                  <a:pt x="208" y="473"/>
                </a:cubicBezTo>
                <a:lnTo>
                  <a:pt x="208" y="473"/>
                </a:lnTo>
                <a:lnTo>
                  <a:pt x="560" y="473"/>
                </a:lnTo>
                <a:lnTo>
                  <a:pt x="560" y="473"/>
                </a:lnTo>
                <a:cubicBezTo>
                  <a:pt x="647" y="469"/>
                  <a:pt x="717" y="397"/>
                  <a:pt x="717" y="309"/>
                </a:cubicBezTo>
                <a:close/>
              </a:path>
            </a:pathLst>
          </a:custGeom>
          <a:solidFill>
            <a:schemeClr val="bg1">
              <a:alpha val="37000"/>
            </a:schemeClr>
          </a:solidFill>
          <a:ln>
            <a:noFill/>
          </a:ln>
        </p:spPr>
      </p:sp>
      <p:sp>
        <p:nvSpPr>
          <p:cNvPr id="3" name="文本框 2"/>
          <p:cNvSpPr txBox="1"/>
          <p:nvPr/>
        </p:nvSpPr>
        <p:spPr>
          <a:xfrm>
            <a:off x="0" y="1491615"/>
            <a:ext cx="9123680" cy="583565"/>
          </a:xfrm>
          <a:prstGeom prst="rect">
            <a:avLst/>
          </a:prstGeom>
          <a:noFill/>
        </p:spPr>
        <p:txBody>
          <a:bodyPr wrap="none" rtlCol="0">
            <a:spAutoFit/>
          </a:bodyPr>
          <a:p>
            <a:r>
              <a:rPr lang="zh-CN" altLang="en-US" sz="3200" dirty="0" smtClean="0">
                <a:solidFill>
                  <a:schemeClr val="bg1"/>
                </a:solidFill>
                <a:latin typeface="微软雅黑" panose="020B0503020204020204" pitchFamily="34" charset="-122"/>
                <a:ea typeface="微软雅黑" panose="020B0503020204020204" pitchFamily="34" charset="-122"/>
              </a:rPr>
              <a:t>通过数字化转型提升食品行业管理效率及管理水平</a:t>
            </a:r>
            <a:endParaRPr lang="zh-CN" altLang="en-US" sz="3200"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0" descr="http://www.52photoshop.cn/quan/attached/200811101226305482250.jpg"/>
          <p:cNvPicPr>
            <a:picLocks noChangeAspect="1" noChangeArrowheads="1"/>
          </p:cNvPicPr>
          <p:nvPr/>
        </p:nvPicPr>
        <p:blipFill>
          <a:blip r:embed="rId1" cstate="print"/>
          <a:srcRect/>
          <a:stretch>
            <a:fillRect/>
          </a:stretch>
        </p:blipFill>
        <p:spPr bwMode="auto">
          <a:xfrm>
            <a:off x="550864" y="628651"/>
            <a:ext cx="6840537" cy="4394597"/>
          </a:xfrm>
          <a:prstGeom prst="rect">
            <a:avLst/>
          </a:prstGeom>
          <a:noFill/>
          <a:ln w="9525">
            <a:noFill/>
            <a:miter lim="800000"/>
            <a:headEnd/>
            <a:tailEnd/>
          </a:ln>
        </p:spPr>
      </p:pic>
      <p:sp>
        <p:nvSpPr>
          <p:cNvPr id="2" name="文本占位符 1"/>
          <p:cNvSpPr>
            <a:spLocks noGrp="1"/>
          </p:cNvSpPr>
          <p:nvPr>
            <p:ph type="body" sz="quarter" idx="10"/>
          </p:nvPr>
        </p:nvSpPr>
        <p:spPr/>
        <p:txBody>
          <a:bodyPr>
            <a:normAutofit lnSpcReduction="10000"/>
          </a:bodyPr>
          <a:lstStyle/>
          <a:p>
            <a:r>
              <a:rPr lang="en-US" altLang="zh-CN" sz="2000" dirty="0">
                <a:latin typeface="+mn-ea"/>
              </a:rPr>
              <a:t>1.2 </a:t>
            </a:r>
            <a:r>
              <a:rPr lang="zh-CN" altLang="en-US" dirty="0">
                <a:latin typeface="+mn-ea"/>
              </a:rPr>
              <a:t>行业结构与分布</a:t>
            </a:r>
            <a:endParaRPr lang="zh-CN" altLang="en-US" dirty="0"/>
          </a:p>
        </p:txBody>
      </p:sp>
      <p:sp>
        <p:nvSpPr>
          <p:cNvPr id="92" name="圆角矩形 91"/>
          <p:cNvSpPr/>
          <p:nvPr/>
        </p:nvSpPr>
        <p:spPr>
          <a:xfrm>
            <a:off x="7239000" y="628650"/>
            <a:ext cx="1143000" cy="367904"/>
          </a:xfrm>
          <a:prstGeom prst="roundRect">
            <a:avLst/>
          </a:prstGeom>
          <a:solidFill>
            <a:schemeClr val="bg1">
              <a:alpha val="2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粮油、山珍、药材</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100" name="直接连接符 99"/>
          <p:cNvCxnSpPr>
            <a:stCxn id="92" idx="2"/>
          </p:cNvCxnSpPr>
          <p:nvPr/>
        </p:nvCxnSpPr>
        <p:spPr>
          <a:xfrm flipH="1">
            <a:off x="7010400" y="996553"/>
            <a:ext cx="800100" cy="375047"/>
          </a:xfrm>
          <a:prstGeom prst="line">
            <a:avLst/>
          </a:prstGeom>
        </p:spPr>
        <p:style>
          <a:lnRef idx="1">
            <a:schemeClr val="accent1"/>
          </a:lnRef>
          <a:fillRef idx="0">
            <a:schemeClr val="accent1"/>
          </a:fillRef>
          <a:effectRef idx="0">
            <a:schemeClr val="accent1"/>
          </a:effectRef>
          <a:fontRef idx="minor">
            <a:schemeClr val="tx1"/>
          </a:fontRef>
        </p:style>
      </p:cxnSp>
      <p:sp>
        <p:nvSpPr>
          <p:cNvPr id="112" name="圆角矩形 111"/>
          <p:cNvSpPr/>
          <p:nvPr/>
        </p:nvSpPr>
        <p:spPr>
          <a:xfrm>
            <a:off x="7239000" y="1828800"/>
            <a:ext cx="914400" cy="367904"/>
          </a:xfrm>
          <a:prstGeom prst="roundRect">
            <a:avLst/>
          </a:prstGeom>
          <a:solidFill>
            <a:schemeClr val="bg1">
              <a:alpha val="2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干果、山珍、药材</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113" name="直接连接符 112"/>
          <p:cNvCxnSpPr>
            <a:stCxn id="112" idx="1"/>
          </p:cNvCxnSpPr>
          <p:nvPr/>
        </p:nvCxnSpPr>
        <p:spPr>
          <a:xfrm flipH="1" flipV="1">
            <a:off x="6629400" y="1860947"/>
            <a:ext cx="609600" cy="151209"/>
          </a:xfrm>
          <a:prstGeom prst="line">
            <a:avLst/>
          </a:prstGeom>
        </p:spPr>
        <p:style>
          <a:lnRef idx="1">
            <a:schemeClr val="accent1"/>
          </a:lnRef>
          <a:fillRef idx="0">
            <a:schemeClr val="accent1"/>
          </a:fillRef>
          <a:effectRef idx="0">
            <a:schemeClr val="accent1"/>
          </a:effectRef>
          <a:fontRef idx="minor">
            <a:schemeClr val="tx1"/>
          </a:fontRef>
        </p:style>
      </p:cxnSp>
      <p:sp>
        <p:nvSpPr>
          <p:cNvPr id="119" name="圆角矩形 118"/>
          <p:cNvSpPr/>
          <p:nvPr/>
        </p:nvSpPr>
        <p:spPr>
          <a:xfrm>
            <a:off x="6553200" y="2571750"/>
            <a:ext cx="1752600" cy="457200"/>
          </a:xfrm>
          <a:prstGeom prst="roundRect">
            <a:avLst/>
          </a:prstGeom>
          <a:solidFill>
            <a:schemeClr val="bg1">
              <a:alpha val="2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养殖种植、屠宰加工干鲜果品、海鲜水产</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120" name="直接连接符 119"/>
          <p:cNvCxnSpPr>
            <a:stCxn id="119" idx="1"/>
          </p:cNvCxnSpPr>
          <p:nvPr/>
        </p:nvCxnSpPr>
        <p:spPr>
          <a:xfrm flipH="1">
            <a:off x="5867400" y="2800350"/>
            <a:ext cx="685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2" name="圆角矩形 121"/>
          <p:cNvSpPr/>
          <p:nvPr/>
        </p:nvSpPr>
        <p:spPr>
          <a:xfrm>
            <a:off x="6477000" y="3632598"/>
            <a:ext cx="914400" cy="367903"/>
          </a:xfrm>
          <a:prstGeom prst="roundRect">
            <a:avLst/>
          </a:prstGeom>
          <a:solidFill>
            <a:schemeClr val="bg1">
              <a:alpha val="2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炒货类</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123" name="直接连接符 122"/>
          <p:cNvCxnSpPr>
            <a:stCxn id="122" idx="1"/>
          </p:cNvCxnSpPr>
          <p:nvPr/>
        </p:nvCxnSpPr>
        <p:spPr>
          <a:xfrm flipH="1" flipV="1">
            <a:off x="5791200" y="3371850"/>
            <a:ext cx="685800" cy="445294"/>
          </a:xfrm>
          <a:prstGeom prst="line">
            <a:avLst/>
          </a:prstGeom>
        </p:spPr>
        <p:style>
          <a:lnRef idx="1">
            <a:schemeClr val="accent1"/>
          </a:lnRef>
          <a:fillRef idx="0">
            <a:schemeClr val="accent1"/>
          </a:fillRef>
          <a:effectRef idx="0">
            <a:schemeClr val="accent1"/>
          </a:effectRef>
          <a:fontRef idx="minor">
            <a:schemeClr val="tx1"/>
          </a:fontRef>
        </p:style>
      </p:cxnSp>
      <p:sp>
        <p:nvSpPr>
          <p:cNvPr id="125" name="圆角矩形 124"/>
          <p:cNvSpPr/>
          <p:nvPr/>
        </p:nvSpPr>
        <p:spPr>
          <a:xfrm>
            <a:off x="6705600" y="3143250"/>
            <a:ext cx="914400" cy="367904"/>
          </a:xfrm>
          <a:prstGeom prst="roundRect">
            <a:avLst/>
          </a:prstGeom>
          <a:solidFill>
            <a:schemeClr val="bg1">
              <a:alpha val="2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烘焙类</a:t>
            </a:r>
            <a:endParaRPr lang="en-US" altLang="zh-CN" sz="1000" dirty="0">
              <a:solidFill>
                <a:schemeClr val="accent2"/>
              </a:solidFill>
              <a:latin typeface="微软雅黑" panose="020B0503020204020204" pitchFamily="34" charset="-122"/>
              <a:ea typeface="微软雅黑" panose="020B0503020204020204" pitchFamily="34" charset="-122"/>
            </a:endParaRPr>
          </a:p>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糖果类</a:t>
            </a:r>
            <a:endParaRPr lang="en-US" altLang="zh-CN" sz="1000" dirty="0">
              <a:solidFill>
                <a:schemeClr val="accent2"/>
              </a:solidFill>
              <a:latin typeface="微软雅黑" panose="020B0503020204020204" pitchFamily="34" charset="-122"/>
              <a:ea typeface="微软雅黑" panose="020B0503020204020204" pitchFamily="34" charset="-122"/>
            </a:endParaRPr>
          </a:p>
        </p:txBody>
      </p:sp>
      <p:cxnSp>
        <p:nvCxnSpPr>
          <p:cNvPr id="126" name="直接连接符 125"/>
          <p:cNvCxnSpPr>
            <a:stCxn id="125" idx="1"/>
          </p:cNvCxnSpPr>
          <p:nvPr/>
        </p:nvCxnSpPr>
        <p:spPr>
          <a:xfrm flipH="1" flipV="1">
            <a:off x="6096000" y="3175397"/>
            <a:ext cx="609600" cy="151209"/>
          </a:xfrm>
          <a:prstGeom prst="line">
            <a:avLst/>
          </a:prstGeom>
        </p:spPr>
        <p:style>
          <a:lnRef idx="1">
            <a:schemeClr val="accent1"/>
          </a:lnRef>
          <a:fillRef idx="0">
            <a:schemeClr val="accent1"/>
          </a:fillRef>
          <a:effectRef idx="0">
            <a:schemeClr val="accent1"/>
          </a:effectRef>
          <a:fontRef idx="minor">
            <a:schemeClr val="tx1"/>
          </a:fontRef>
        </p:style>
      </p:cxnSp>
      <p:sp>
        <p:nvSpPr>
          <p:cNvPr id="131" name="圆角矩形 130"/>
          <p:cNvSpPr/>
          <p:nvPr/>
        </p:nvSpPr>
        <p:spPr>
          <a:xfrm>
            <a:off x="6019800" y="4514850"/>
            <a:ext cx="1143000" cy="367904"/>
          </a:xfrm>
          <a:prstGeom prst="roundRect">
            <a:avLst/>
          </a:prstGeom>
          <a:solidFill>
            <a:schemeClr val="bg1">
              <a:alpha val="2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水产养殖、加工、捕捞</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132" name="直接连接符 131"/>
          <p:cNvCxnSpPr>
            <a:stCxn id="131" idx="1"/>
          </p:cNvCxnSpPr>
          <p:nvPr/>
        </p:nvCxnSpPr>
        <p:spPr>
          <a:xfrm flipH="1" flipV="1">
            <a:off x="5486400" y="4286251"/>
            <a:ext cx="533400" cy="411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flipV="1">
            <a:off x="4648200" y="3086100"/>
            <a:ext cx="381000" cy="57150"/>
          </a:xfrm>
          <a:prstGeom prst="line">
            <a:avLst/>
          </a:prstGeom>
        </p:spPr>
        <p:style>
          <a:lnRef idx="2">
            <a:schemeClr val="accent2"/>
          </a:lnRef>
          <a:fillRef idx="0">
            <a:schemeClr val="accent2"/>
          </a:fillRef>
          <a:effectRef idx="1">
            <a:schemeClr val="accent2"/>
          </a:effectRef>
          <a:fontRef idx="minor">
            <a:schemeClr val="tx1"/>
          </a:fontRef>
        </p:style>
      </p:cxnSp>
      <p:sp>
        <p:nvSpPr>
          <p:cNvPr id="137" name="圆角矩形 136"/>
          <p:cNvSpPr/>
          <p:nvPr/>
        </p:nvSpPr>
        <p:spPr>
          <a:xfrm>
            <a:off x="4038600" y="2914650"/>
            <a:ext cx="685800" cy="367904"/>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面食</a:t>
            </a:r>
            <a:endParaRPr lang="en-US" altLang="zh-CN" sz="1000" dirty="0">
              <a:solidFill>
                <a:schemeClr val="accent2"/>
              </a:solidFill>
              <a:latin typeface="微软雅黑" panose="020B0503020204020204" pitchFamily="34" charset="-122"/>
              <a:ea typeface="微软雅黑" panose="020B0503020204020204" pitchFamily="34" charset="-122"/>
            </a:endParaRPr>
          </a:p>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肉食</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sp>
        <p:nvSpPr>
          <p:cNvPr id="138" name="圆角矩形 137"/>
          <p:cNvSpPr/>
          <p:nvPr/>
        </p:nvSpPr>
        <p:spPr>
          <a:xfrm>
            <a:off x="3505200" y="4629150"/>
            <a:ext cx="762000" cy="367904"/>
          </a:xfrm>
          <a:prstGeom prst="roundRect">
            <a:avLst/>
          </a:prstGeom>
          <a:solidFill>
            <a:schemeClr val="bg1">
              <a:alpha val="2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糖种植加工</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139" name="直接连接符 138"/>
          <p:cNvCxnSpPr>
            <a:stCxn id="138" idx="3"/>
          </p:cNvCxnSpPr>
          <p:nvPr/>
        </p:nvCxnSpPr>
        <p:spPr>
          <a:xfrm flipV="1">
            <a:off x="4267200" y="4400551"/>
            <a:ext cx="228600" cy="411956"/>
          </a:xfrm>
          <a:prstGeom prst="line">
            <a:avLst/>
          </a:prstGeom>
        </p:spPr>
        <p:style>
          <a:lnRef idx="1">
            <a:schemeClr val="accent1"/>
          </a:lnRef>
          <a:fillRef idx="0">
            <a:schemeClr val="accent1"/>
          </a:fillRef>
          <a:effectRef idx="0">
            <a:schemeClr val="accent1"/>
          </a:effectRef>
          <a:fontRef idx="minor">
            <a:schemeClr val="tx1"/>
          </a:fontRef>
        </p:style>
      </p:cxnSp>
      <p:sp>
        <p:nvSpPr>
          <p:cNvPr id="144" name="圆角矩形 143"/>
          <p:cNvSpPr/>
          <p:nvPr/>
        </p:nvSpPr>
        <p:spPr>
          <a:xfrm>
            <a:off x="1752600" y="4114800"/>
            <a:ext cx="914400" cy="425054"/>
          </a:xfrm>
          <a:prstGeom prst="roundRect">
            <a:avLst/>
          </a:prstGeom>
          <a:solidFill>
            <a:schemeClr val="bg1">
              <a:alpha val="2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药材</a:t>
            </a:r>
            <a:endParaRPr lang="en-US" altLang="zh-CN" sz="1000" dirty="0">
              <a:solidFill>
                <a:schemeClr val="accent2"/>
              </a:solidFill>
              <a:latin typeface="微软雅黑" panose="020B0503020204020204" pitchFamily="34" charset="-122"/>
              <a:ea typeface="微软雅黑" panose="020B0503020204020204" pitchFamily="34" charset="-122"/>
            </a:endParaRPr>
          </a:p>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山珍</a:t>
            </a:r>
            <a:endParaRPr lang="en-US" altLang="zh-CN" sz="1000" dirty="0">
              <a:solidFill>
                <a:schemeClr val="accent2"/>
              </a:solidFill>
              <a:latin typeface="微软雅黑" panose="020B0503020204020204" pitchFamily="34" charset="-122"/>
              <a:ea typeface="微软雅黑" panose="020B0503020204020204" pitchFamily="34" charset="-122"/>
            </a:endParaRPr>
          </a:p>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茶叶</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145" name="直接连接符 144"/>
          <p:cNvCxnSpPr>
            <a:stCxn id="144" idx="3"/>
          </p:cNvCxnSpPr>
          <p:nvPr/>
        </p:nvCxnSpPr>
        <p:spPr>
          <a:xfrm flipV="1">
            <a:off x="2667000" y="4114801"/>
            <a:ext cx="609600" cy="211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直接连接符 147"/>
          <p:cNvCxnSpPr>
            <a:stCxn id="149" idx="3"/>
          </p:cNvCxnSpPr>
          <p:nvPr/>
        </p:nvCxnSpPr>
        <p:spPr>
          <a:xfrm flipV="1">
            <a:off x="3581400" y="3429000"/>
            <a:ext cx="152400" cy="142875"/>
          </a:xfrm>
          <a:prstGeom prst="line">
            <a:avLst/>
          </a:prstGeom>
        </p:spPr>
        <p:style>
          <a:lnRef idx="2">
            <a:schemeClr val="accent2"/>
          </a:lnRef>
          <a:fillRef idx="0">
            <a:schemeClr val="accent2"/>
          </a:fillRef>
          <a:effectRef idx="1">
            <a:schemeClr val="accent2"/>
          </a:effectRef>
          <a:fontRef idx="minor">
            <a:schemeClr val="tx1"/>
          </a:fontRef>
        </p:style>
      </p:cxnSp>
      <p:sp>
        <p:nvSpPr>
          <p:cNvPr id="149" name="圆角矩形 148"/>
          <p:cNvSpPr/>
          <p:nvPr/>
        </p:nvSpPr>
        <p:spPr>
          <a:xfrm>
            <a:off x="2895600" y="3314700"/>
            <a:ext cx="685800" cy="51435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白酒粮食</a:t>
            </a:r>
            <a:endParaRPr lang="en-US" altLang="zh-CN" sz="1000" dirty="0">
              <a:solidFill>
                <a:schemeClr val="accent2"/>
              </a:solidFill>
              <a:latin typeface="微软雅黑" panose="020B0503020204020204" pitchFamily="34" charset="-122"/>
              <a:ea typeface="微软雅黑" panose="020B0503020204020204" pitchFamily="34" charset="-122"/>
            </a:endParaRPr>
          </a:p>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风味</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150" name="直接连接符 149"/>
          <p:cNvCxnSpPr>
            <a:stCxn id="149" idx="3"/>
          </p:cNvCxnSpPr>
          <p:nvPr/>
        </p:nvCxnSpPr>
        <p:spPr>
          <a:xfrm flipV="1">
            <a:off x="3581400" y="3486150"/>
            <a:ext cx="1219200" cy="85725"/>
          </a:xfrm>
          <a:prstGeom prst="line">
            <a:avLst/>
          </a:prstGeom>
        </p:spPr>
        <p:style>
          <a:lnRef idx="2">
            <a:schemeClr val="accent2"/>
          </a:lnRef>
          <a:fillRef idx="0">
            <a:schemeClr val="accent2"/>
          </a:fillRef>
          <a:effectRef idx="1">
            <a:schemeClr val="accent2"/>
          </a:effectRef>
          <a:fontRef idx="minor">
            <a:schemeClr val="tx1"/>
          </a:fontRef>
        </p:style>
      </p:cxnSp>
      <p:sp>
        <p:nvSpPr>
          <p:cNvPr id="157" name="圆角矩形 156"/>
          <p:cNvSpPr/>
          <p:nvPr/>
        </p:nvSpPr>
        <p:spPr>
          <a:xfrm>
            <a:off x="3581400" y="1257300"/>
            <a:ext cx="1143000" cy="425054"/>
          </a:xfrm>
          <a:prstGeom prst="roundRect">
            <a:avLst/>
          </a:prstGeom>
          <a:solidFill>
            <a:schemeClr val="bg1">
              <a:alpha val="2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畜牧业</a:t>
            </a:r>
            <a:endParaRPr lang="en-US" altLang="zh-CN" sz="1000" dirty="0">
              <a:solidFill>
                <a:schemeClr val="accent2"/>
              </a:solidFill>
              <a:latin typeface="微软雅黑" panose="020B0503020204020204" pitchFamily="34" charset="-122"/>
              <a:ea typeface="微软雅黑" panose="020B0503020204020204" pitchFamily="34" charset="-122"/>
            </a:endParaRPr>
          </a:p>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禽类养殖</a:t>
            </a:r>
            <a:endParaRPr lang="en-US" altLang="zh-CN" sz="1000" dirty="0">
              <a:solidFill>
                <a:schemeClr val="accent2"/>
              </a:solidFill>
              <a:latin typeface="微软雅黑" panose="020B0503020204020204" pitchFamily="34" charset="-122"/>
              <a:ea typeface="微软雅黑" panose="020B0503020204020204" pitchFamily="34" charset="-122"/>
            </a:endParaRPr>
          </a:p>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奶制品</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158" name="直接连接符 157"/>
          <p:cNvCxnSpPr>
            <a:stCxn id="157" idx="2"/>
          </p:cNvCxnSpPr>
          <p:nvPr/>
        </p:nvCxnSpPr>
        <p:spPr>
          <a:xfrm>
            <a:off x="4152900" y="1682353"/>
            <a:ext cx="114300" cy="489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直接连接符 161"/>
          <p:cNvCxnSpPr>
            <a:stCxn id="149" idx="3"/>
          </p:cNvCxnSpPr>
          <p:nvPr/>
        </p:nvCxnSpPr>
        <p:spPr>
          <a:xfrm>
            <a:off x="3581400" y="3571875"/>
            <a:ext cx="457200" cy="314325"/>
          </a:xfrm>
          <a:prstGeom prst="line">
            <a:avLst/>
          </a:prstGeom>
        </p:spPr>
        <p:style>
          <a:lnRef idx="2">
            <a:schemeClr val="accent2"/>
          </a:lnRef>
          <a:fillRef idx="0">
            <a:schemeClr val="accent2"/>
          </a:fillRef>
          <a:effectRef idx="1">
            <a:schemeClr val="accent2"/>
          </a:effectRef>
          <a:fontRef idx="minor">
            <a:schemeClr val="tx1"/>
          </a:fontRef>
        </p:style>
      </p:cxnSp>
      <p:sp>
        <p:nvSpPr>
          <p:cNvPr id="169" name="圆角矩形 168"/>
          <p:cNvSpPr/>
          <p:nvPr/>
        </p:nvSpPr>
        <p:spPr>
          <a:xfrm>
            <a:off x="5264150" y="4645819"/>
            <a:ext cx="685800" cy="367904"/>
          </a:xfrm>
          <a:prstGeom prst="roundRect">
            <a:avLst/>
          </a:prstGeom>
          <a:solidFill>
            <a:schemeClr val="bg1">
              <a:alpha val="2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热带水果</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170" name="直接连接符 169"/>
          <p:cNvCxnSpPr>
            <a:stCxn id="169" idx="1"/>
          </p:cNvCxnSpPr>
          <p:nvPr/>
        </p:nvCxnSpPr>
        <p:spPr>
          <a:xfrm flipH="1">
            <a:off x="4883150" y="4829176"/>
            <a:ext cx="381000" cy="13097"/>
          </a:xfrm>
          <a:prstGeom prst="line">
            <a:avLst/>
          </a:prstGeom>
        </p:spPr>
        <p:style>
          <a:lnRef idx="1">
            <a:schemeClr val="accent1"/>
          </a:lnRef>
          <a:fillRef idx="0">
            <a:schemeClr val="accent1"/>
          </a:fillRef>
          <a:effectRef idx="0">
            <a:schemeClr val="accent1"/>
          </a:effectRef>
          <a:fontRef idx="minor">
            <a:schemeClr val="tx1"/>
          </a:fontRef>
        </p:style>
      </p:cxnSp>
      <p:sp>
        <p:nvSpPr>
          <p:cNvPr id="30" name="圆角矩形 29"/>
          <p:cNvSpPr/>
          <p:nvPr/>
        </p:nvSpPr>
        <p:spPr>
          <a:xfrm>
            <a:off x="914400" y="1771650"/>
            <a:ext cx="685800" cy="367904"/>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瓜果</a:t>
            </a:r>
            <a:endParaRPr lang="en-US" altLang="zh-CN" sz="1000" dirty="0">
              <a:solidFill>
                <a:schemeClr val="accent2"/>
              </a:solidFill>
              <a:latin typeface="微软雅黑" panose="020B0503020204020204" pitchFamily="34" charset="-122"/>
              <a:ea typeface="微软雅黑" panose="020B0503020204020204" pitchFamily="34" charset="-122"/>
            </a:endParaRPr>
          </a:p>
        </p:txBody>
      </p:sp>
      <p:cxnSp>
        <p:nvCxnSpPr>
          <p:cNvPr id="31" name="直接连接符 30"/>
          <p:cNvCxnSpPr>
            <a:stCxn id="30" idx="3"/>
          </p:cNvCxnSpPr>
          <p:nvPr/>
        </p:nvCxnSpPr>
        <p:spPr>
          <a:xfrm>
            <a:off x="1600200" y="1955007"/>
            <a:ext cx="457200" cy="241697"/>
          </a:xfrm>
          <a:prstGeom prst="line">
            <a:avLst/>
          </a:prstGeom>
        </p:spPr>
        <p:style>
          <a:lnRef idx="2">
            <a:schemeClr val="accent2"/>
          </a:lnRef>
          <a:fillRef idx="0">
            <a:schemeClr val="accent2"/>
          </a:fillRef>
          <a:effectRef idx="1">
            <a:schemeClr val="accent2"/>
          </a:effectRef>
          <a:fontRef idx="minor">
            <a:schemeClr val="tx1"/>
          </a:fontRef>
        </p:style>
      </p:cxnSp>
      <p:sp>
        <p:nvSpPr>
          <p:cNvPr id="32" name="圆角矩形 31"/>
          <p:cNvSpPr/>
          <p:nvPr/>
        </p:nvSpPr>
        <p:spPr>
          <a:xfrm>
            <a:off x="4495800" y="1943100"/>
            <a:ext cx="685800" cy="367904"/>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休闲快消</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5181600" y="2228850"/>
            <a:ext cx="304800" cy="114300"/>
          </a:xfrm>
          <a:prstGeom prst="line">
            <a:avLst/>
          </a:prstGeom>
        </p:spPr>
        <p:style>
          <a:lnRef idx="2">
            <a:schemeClr val="accent2"/>
          </a:lnRef>
          <a:fillRef idx="0">
            <a:schemeClr val="accent2"/>
          </a:fillRef>
          <a:effectRef idx="1">
            <a:schemeClr val="accent2"/>
          </a:effectRef>
          <a:fontRef idx="minor">
            <a:schemeClr val="tx1"/>
          </a:fontRef>
        </p:style>
      </p:cxnSp>
      <p:sp>
        <p:nvSpPr>
          <p:cNvPr id="35" name="圆角矩形 34"/>
          <p:cNvSpPr/>
          <p:nvPr/>
        </p:nvSpPr>
        <p:spPr>
          <a:xfrm>
            <a:off x="304800" y="3314700"/>
            <a:ext cx="914400" cy="367904"/>
          </a:xfrm>
          <a:prstGeom prst="roundRect">
            <a:avLst/>
          </a:prstGeom>
          <a:solidFill>
            <a:schemeClr val="bg1">
              <a:alpha val="2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畜牧</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36" name="直接连接符 35"/>
          <p:cNvCxnSpPr>
            <a:stCxn id="35" idx="3"/>
          </p:cNvCxnSpPr>
          <p:nvPr/>
        </p:nvCxnSpPr>
        <p:spPr>
          <a:xfrm flipV="1">
            <a:off x="1219200" y="3257551"/>
            <a:ext cx="609600" cy="240506"/>
          </a:xfrm>
          <a:prstGeom prst="line">
            <a:avLst/>
          </a:prstGeom>
        </p:spPr>
        <p:style>
          <a:lnRef idx="1">
            <a:schemeClr val="accent1"/>
          </a:lnRef>
          <a:fillRef idx="0">
            <a:schemeClr val="accent1"/>
          </a:fillRef>
          <a:effectRef idx="0">
            <a:schemeClr val="accent1"/>
          </a:effectRef>
          <a:fontRef idx="minor">
            <a:schemeClr val="tx1"/>
          </a:fontRef>
        </p:style>
      </p:cxnSp>
      <p:sp>
        <p:nvSpPr>
          <p:cNvPr id="37" name="圆角矩形 36"/>
          <p:cNvSpPr/>
          <p:nvPr/>
        </p:nvSpPr>
        <p:spPr>
          <a:xfrm>
            <a:off x="2362200" y="2228850"/>
            <a:ext cx="685800" cy="367904"/>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清真食品</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38" name="直接连接符 37"/>
          <p:cNvCxnSpPr>
            <a:stCxn id="37" idx="2"/>
          </p:cNvCxnSpPr>
          <p:nvPr/>
        </p:nvCxnSpPr>
        <p:spPr>
          <a:xfrm flipH="1">
            <a:off x="2590800" y="2596753"/>
            <a:ext cx="114300" cy="317897"/>
          </a:xfrm>
          <a:prstGeom prst="line">
            <a:avLst/>
          </a:prstGeom>
        </p:spPr>
        <p:style>
          <a:lnRef idx="2">
            <a:schemeClr val="accent2"/>
          </a:lnRef>
          <a:fillRef idx="0">
            <a:schemeClr val="accent2"/>
          </a:fillRef>
          <a:effectRef idx="1">
            <a:schemeClr val="accent2"/>
          </a:effectRef>
          <a:fontRef idx="minor">
            <a:schemeClr val="tx1"/>
          </a:fontRef>
        </p:style>
      </p:cxnSp>
      <p:cxnSp>
        <p:nvCxnSpPr>
          <p:cNvPr id="39" name="直接连接符 38"/>
          <p:cNvCxnSpPr/>
          <p:nvPr/>
        </p:nvCxnSpPr>
        <p:spPr>
          <a:xfrm>
            <a:off x="3048000" y="2514600"/>
            <a:ext cx="990600" cy="342900"/>
          </a:xfrm>
          <a:prstGeom prst="line">
            <a:avLst/>
          </a:prstGeom>
        </p:spPr>
        <p:style>
          <a:lnRef idx="2">
            <a:schemeClr val="accent2"/>
          </a:lnRef>
          <a:fillRef idx="0">
            <a:schemeClr val="accent2"/>
          </a:fillRef>
          <a:effectRef idx="1">
            <a:schemeClr val="accent2"/>
          </a:effectRef>
          <a:fontRef idx="minor">
            <a:schemeClr val="tx1"/>
          </a:fontRef>
        </p:style>
      </p:cxnSp>
      <p:cxnSp>
        <p:nvCxnSpPr>
          <p:cNvPr id="41" name="直接连接符 40"/>
          <p:cNvCxnSpPr/>
          <p:nvPr/>
        </p:nvCxnSpPr>
        <p:spPr>
          <a:xfrm>
            <a:off x="3048000" y="2412207"/>
            <a:ext cx="1219200" cy="273844"/>
          </a:xfrm>
          <a:prstGeom prst="line">
            <a:avLst/>
          </a:prstGeom>
        </p:spPr>
        <p:style>
          <a:lnRef idx="2">
            <a:schemeClr val="accent2"/>
          </a:lnRef>
          <a:fillRef idx="0">
            <a:schemeClr val="accent2"/>
          </a:fillRef>
          <a:effectRef idx="1">
            <a:schemeClr val="accent2"/>
          </a:effectRef>
          <a:fontRef idx="minor">
            <a:schemeClr val="tx1"/>
          </a:fontRef>
        </p:style>
      </p:cxnSp>
      <p:cxnSp>
        <p:nvCxnSpPr>
          <p:cNvPr id="45" name="直接连接符 44"/>
          <p:cNvCxnSpPr>
            <a:stCxn id="37" idx="0"/>
          </p:cNvCxnSpPr>
          <p:nvPr/>
        </p:nvCxnSpPr>
        <p:spPr>
          <a:xfrm flipH="1" flipV="1">
            <a:off x="2667000" y="1885950"/>
            <a:ext cx="38100" cy="342900"/>
          </a:xfrm>
          <a:prstGeom prst="line">
            <a:avLst/>
          </a:prstGeom>
        </p:spPr>
        <p:style>
          <a:lnRef idx="2">
            <a:schemeClr val="accent2"/>
          </a:lnRef>
          <a:fillRef idx="0">
            <a:schemeClr val="accent2"/>
          </a:fillRef>
          <a:effectRef idx="1">
            <a:schemeClr val="accent2"/>
          </a:effectRef>
          <a:fontRef idx="minor">
            <a:schemeClr val="tx1"/>
          </a:fontRef>
        </p:style>
      </p:cxnSp>
      <p:cxnSp>
        <p:nvCxnSpPr>
          <p:cNvPr id="49" name="直接连接符 48"/>
          <p:cNvCxnSpPr/>
          <p:nvPr/>
        </p:nvCxnSpPr>
        <p:spPr>
          <a:xfrm>
            <a:off x="3657600" y="3600450"/>
            <a:ext cx="1295400" cy="171450"/>
          </a:xfrm>
          <a:prstGeom prst="line">
            <a:avLst/>
          </a:prstGeom>
        </p:spPr>
        <p:style>
          <a:lnRef idx="2">
            <a:schemeClr val="accent2"/>
          </a:lnRef>
          <a:fillRef idx="0">
            <a:schemeClr val="accent2"/>
          </a:fillRef>
          <a:effectRef idx="1">
            <a:schemeClr val="accent2"/>
          </a:effectRef>
          <a:fontRef idx="minor">
            <a:schemeClr val="tx1"/>
          </a:fontRef>
        </p:style>
      </p:cxnSp>
      <p:sp>
        <p:nvSpPr>
          <p:cNvPr id="52" name="圆角矩形 51"/>
          <p:cNvSpPr/>
          <p:nvPr/>
        </p:nvSpPr>
        <p:spPr>
          <a:xfrm>
            <a:off x="5334000" y="3543300"/>
            <a:ext cx="381000" cy="310754"/>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茶叶</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53" name="直接连接符 52"/>
          <p:cNvCxnSpPr>
            <a:stCxn id="52" idx="2"/>
          </p:cNvCxnSpPr>
          <p:nvPr/>
        </p:nvCxnSpPr>
        <p:spPr>
          <a:xfrm>
            <a:off x="5524500" y="3854053"/>
            <a:ext cx="342900" cy="146447"/>
          </a:xfrm>
          <a:prstGeom prst="line">
            <a:avLst/>
          </a:prstGeom>
        </p:spPr>
        <p:style>
          <a:lnRef idx="2">
            <a:schemeClr val="accent2"/>
          </a:lnRef>
          <a:fillRef idx="0">
            <a:schemeClr val="accent2"/>
          </a:fillRef>
          <a:effectRef idx="1">
            <a:schemeClr val="accent2"/>
          </a:effectRef>
          <a:fontRef idx="minor">
            <a:schemeClr val="tx1"/>
          </a:fontRef>
        </p:style>
      </p:cxnSp>
      <p:sp>
        <p:nvSpPr>
          <p:cNvPr id="60" name="圆角矩形 59"/>
          <p:cNvSpPr/>
          <p:nvPr/>
        </p:nvSpPr>
        <p:spPr>
          <a:xfrm>
            <a:off x="6858000" y="4057650"/>
            <a:ext cx="609600" cy="367904"/>
          </a:xfrm>
          <a:prstGeom prst="roundRect">
            <a:avLst/>
          </a:prstGeom>
          <a:solidFill>
            <a:schemeClr val="bg1">
              <a:alpha val="2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水果</a:t>
            </a:r>
            <a:endParaRPr lang="en-US" altLang="zh-CN" sz="1000" dirty="0">
              <a:solidFill>
                <a:schemeClr val="accent2"/>
              </a:solidFill>
              <a:latin typeface="微软雅黑" panose="020B0503020204020204" pitchFamily="34" charset="-122"/>
              <a:ea typeface="微软雅黑" panose="020B0503020204020204" pitchFamily="34" charset="-122"/>
            </a:endParaRPr>
          </a:p>
        </p:txBody>
      </p:sp>
      <p:cxnSp>
        <p:nvCxnSpPr>
          <p:cNvPr id="61" name="直接连接符 60"/>
          <p:cNvCxnSpPr>
            <a:stCxn id="60" idx="1"/>
          </p:cNvCxnSpPr>
          <p:nvPr/>
        </p:nvCxnSpPr>
        <p:spPr>
          <a:xfrm flipH="1" flipV="1">
            <a:off x="6324600" y="4171951"/>
            <a:ext cx="533400" cy="69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5715000" y="3714750"/>
            <a:ext cx="304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9" name="直接连接符 68"/>
          <p:cNvCxnSpPr/>
          <p:nvPr/>
        </p:nvCxnSpPr>
        <p:spPr>
          <a:xfrm flipV="1">
            <a:off x="5486400" y="3314700"/>
            <a:ext cx="76200" cy="228600"/>
          </a:xfrm>
          <a:prstGeom prst="line">
            <a:avLst/>
          </a:prstGeom>
        </p:spPr>
        <p:style>
          <a:lnRef idx="2">
            <a:schemeClr val="accent2"/>
          </a:lnRef>
          <a:fillRef idx="0">
            <a:schemeClr val="accent2"/>
          </a:fillRef>
          <a:effectRef idx="1">
            <a:schemeClr val="accent2"/>
          </a:effectRef>
          <a:fontRef idx="minor">
            <a:schemeClr val="tx1"/>
          </a:fontRef>
        </p:style>
      </p:cxnSp>
      <p:sp>
        <p:nvSpPr>
          <p:cNvPr id="72" name="圆角矩形 71"/>
          <p:cNvSpPr/>
          <p:nvPr/>
        </p:nvSpPr>
        <p:spPr>
          <a:xfrm>
            <a:off x="4419600" y="2400300"/>
            <a:ext cx="457200" cy="310754"/>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1000" dirty="0">
                <a:solidFill>
                  <a:schemeClr val="accent2"/>
                </a:solidFill>
                <a:latin typeface="微软雅黑" panose="020B0503020204020204" pitchFamily="34" charset="-122"/>
                <a:ea typeface="微软雅黑" panose="020B0503020204020204" pitchFamily="34" charset="-122"/>
              </a:rPr>
              <a:t>干果</a:t>
            </a:r>
            <a:endParaRPr lang="zh-CN" altLang="en-US" sz="1000" dirty="0">
              <a:solidFill>
                <a:schemeClr val="accent2"/>
              </a:solidFill>
              <a:latin typeface="微软雅黑" panose="020B0503020204020204" pitchFamily="34" charset="-122"/>
              <a:ea typeface="微软雅黑" panose="020B0503020204020204" pitchFamily="34" charset="-122"/>
            </a:endParaRPr>
          </a:p>
        </p:txBody>
      </p:sp>
      <p:cxnSp>
        <p:nvCxnSpPr>
          <p:cNvPr id="73" name="直接连接符 72"/>
          <p:cNvCxnSpPr>
            <a:stCxn id="72" idx="2"/>
          </p:cNvCxnSpPr>
          <p:nvPr/>
        </p:nvCxnSpPr>
        <p:spPr>
          <a:xfrm>
            <a:off x="4648200" y="2711053"/>
            <a:ext cx="381000" cy="89297"/>
          </a:xfrm>
          <a:prstGeom prst="line">
            <a:avLst/>
          </a:prstGeom>
        </p:spPr>
        <p:style>
          <a:lnRef idx="2">
            <a:schemeClr val="accent2"/>
          </a:lnRef>
          <a:fillRef idx="0">
            <a:schemeClr val="accent2"/>
          </a:fillRef>
          <a:effectRef idx="1">
            <a:schemeClr val="accent2"/>
          </a:effectRef>
          <a:fontRef idx="minor">
            <a:schemeClr val="tx1"/>
          </a:fontRef>
        </p:style>
      </p:cxnSp>
      <p:cxnSp>
        <p:nvCxnSpPr>
          <p:cNvPr id="76" name="直接连接符 75"/>
          <p:cNvCxnSpPr>
            <a:stCxn id="125" idx="1"/>
          </p:cNvCxnSpPr>
          <p:nvPr/>
        </p:nvCxnSpPr>
        <p:spPr>
          <a:xfrm flipH="1">
            <a:off x="6248400" y="3327798"/>
            <a:ext cx="457200" cy="215503"/>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0"/>
          </p:nvPr>
        </p:nvSpPr>
        <p:spPr/>
        <p:txBody>
          <a:bodyPr>
            <a:normAutofit fontScale="85000" lnSpcReduction="10000"/>
          </a:bodyPr>
          <a:lstStyle/>
          <a:p>
            <a:r>
              <a:rPr lang="en-US" altLang="zh-CN" dirty="0">
                <a:latin typeface="+mn-ea"/>
              </a:rPr>
              <a:t>1.3 </a:t>
            </a:r>
            <a:r>
              <a:rPr lang="zh-CN" altLang="en-US" dirty="0">
                <a:latin typeface="+mn-ea"/>
              </a:rPr>
              <a:t>食品行业价值链</a:t>
            </a:r>
            <a:r>
              <a:rPr lang="en-US" altLang="zh-CN" dirty="0" smtClean="0">
                <a:latin typeface="+mn-ea"/>
              </a:rPr>
              <a:t>–</a:t>
            </a:r>
            <a:r>
              <a:rPr lang="zh-CN" altLang="en-US" dirty="0" smtClean="0">
                <a:latin typeface="+mn-ea"/>
              </a:rPr>
              <a:t>产</a:t>
            </a:r>
            <a:r>
              <a:rPr lang="zh-CN" altLang="en-US" dirty="0">
                <a:latin typeface="+mn-ea"/>
              </a:rPr>
              <a:t>业化趋势明显</a:t>
            </a:r>
            <a:endParaRPr lang="zh-CN" altLang="en-US" dirty="0"/>
          </a:p>
        </p:txBody>
      </p:sp>
      <p:pic>
        <p:nvPicPr>
          <p:cNvPr id="24579" name="Picture 2" descr="http://pic2.chinawestnews.net/0/10/00/02/10000281_570070.jpg"/>
          <p:cNvPicPr>
            <a:picLocks noChangeAspect="1" noChangeArrowheads="1"/>
          </p:cNvPicPr>
          <p:nvPr/>
        </p:nvPicPr>
        <p:blipFill>
          <a:blip r:embed="rId1" cstate="print"/>
          <a:srcRect/>
          <a:stretch>
            <a:fillRect/>
          </a:stretch>
        </p:blipFill>
        <p:spPr bwMode="auto">
          <a:xfrm>
            <a:off x="152400" y="1467171"/>
            <a:ext cx="1144588" cy="636985"/>
          </a:xfrm>
          <a:prstGeom prst="rect">
            <a:avLst/>
          </a:prstGeom>
          <a:noFill/>
          <a:ln w="9525">
            <a:noFill/>
            <a:miter lim="800000"/>
            <a:headEnd/>
            <a:tailEnd/>
          </a:ln>
        </p:spPr>
      </p:pic>
      <p:pic>
        <p:nvPicPr>
          <p:cNvPr id="24580" name="Picture 6" descr="http://www.zgnyqss.com/Pics/10/Folderone/2010/2010073010141274124.jpg"/>
          <p:cNvPicPr>
            <a:picLocks noChangeAspect="1" noChangeArrowheads="1"/>
          </p:cNvPicPr>
          <p:nvPr/>
        </p:nvPicPr>
        <p:blipFill>
          <a:blip r:embed="rId2" cstate="print"/>
          <a:srcRect/>
          <a:stretch>
            <a:fillRect/>
          </a:stretch>
        </p:blipFill>
        <p:spPr bwMode="auto">
          <a:xfrm>
            <a:off x="152401" y="3181671"/>
            <a:ext cx="1171575" cy="660797"/>
          </a:xfrm>
          <a:prstGeom prst="rect">
            <a:avLst/>
          </a:prstGeom>
          <a:noFill/>
          <a:ln w="9525">
            <a:noFill/>
            <a:miter lim="800000"/>
            <a:headEnd/>
            <a:tailEnd/>
          </a:ln>
        </p:spPr>
      </p:pic>
      <p:pic>
        <p:nvPicPr>
          <p:cNvPr id="24581" name="Picture 8" descr="http://file.youboy.com/a/61/4/87/7/4810907.jpg"/>
          <p:cNvPicPr>
            <a:picLocks noChangeAspect="1" noChangeArrowheads="1"/>
          </p:cNvPicPr>
          <p:nvPr/>
        </p:nvPicPr>
        <p:blipFill>
          <a:blip r:embed="rId3" cstate="print"/>
          <a:srcRect/>
          <a:stretch>
            <a:fillRect/>
          </a:stretch>
        </p:blipFill>
        <p:spPr bwMode="auto">
          <a:xfrm>
            <a:off x="152400" y="2324421"/>
            <a:ext cx="1143000" cy="642938"/>
          </a:xfrm>
          <a:prstGeom prst="rect">
            <a:avLst/>
          </a:prstGeom>
          <a:noFill/>
          <a:ln w="9525">
            <a:noFill/>
            <a:miter lim="800000"/>
            <a:headEnd/>
            <a:tailEnd/>
          </a:ln>
        </p:spPr>
      </p:pic>
      <p:pic>
        <p:nvPicPr>
          <p:cNvPr id="24582" name="Picture 10" descr="http://www.zhhnys.gov.cn/hyzj/hyxwxx/zsdw/201010/W020101028324988400320.jpg"/>
          <p:cNvPicPr>
            <a:picLocks noChangeAspect="1" noChangeArrowheads="1"/>
          </p:cNvPicPr>
          <p:nvPr/>
        </p:nvPicPr>
        <p:blipFill>
          <a:blip r:embed="rId4" cstate="print"/>
          <a:srcRect/>
          <a:stretch>
            <a:fillRect/>
          </a:stretch>
        </p:blipFill>
        <p:spPr bwMode="auto">
          <a:xfrm>
            <a:off x="160339" y="4096071"/>
            <a:ext cx="1169987" cy="628650"/>
          </a:xfrm>
          <a:prstGeom prst="rect">
            <a:avLst/>
          </a:prstGeom>
          <a:noFill/>
          <a:ln w="9525">
            <a:noFill/>
            <a:miter lim="800000"/>
            <a:headEnd/>
            <a:tailEnd/>
          </a:ln>
        </p:spPr>
      </p:pic>
      <p:sp>
        <p:nvSpPr>
          <p:cNvPr id="24583" name="TextBox 8"/>
          <p:cNvSpPr txBox="1">
            <a:spLocks noChangeArrowheads="1"/>
          </p:cNvSpPr>
          <p:nvPr/>
        </p:nvSpPr>
        <p:spPr bwMode="auto">
          <a:xfrm>
            <a:off x="457201" y="2095821"/>
            <a:ext cx="543739"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种植</a:t>
            </a:r>
            <a:endParaRPr lang="zh-CN" altLang="en-US" sz="1400">
              <a:latin typeface="微软雅黑" panose="020B0503020204020204" pitchFamily="34" charset="-122"/>
              <a:ea typeface="微软雅黑" panose="020B0503020204020204" pitchFamily="34" charset="-122"/>
            </a:endParaRPr>
          </a:p>
        </p:txBody>
      </p:sp>
      <p:sp>
        <p:nvSpPr>
          <p:cNvPr id="24584" name="TextBox 9"/>
          <p:cNvSpPr txBox="1">
            <a:spLocks noChangeArrowheads="1"/>
          </p:cNvSpPr>
          <p:nvPr/>
        </p:nvSpPr>
        <p:spPr bwMode="auto">
          <a:xfrm>
            <a:off x="457201" y="2953071"/>
            <a:ext cx="543739"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养殖</a:t>
            </a:r>
            <a:endParaRPr lang="zh-CN" altLang="en-US" sz="1400">
              <a:latin typeface="微软雅黑" panose="020B0503020204020204" pitchFamily="34" charset="-122"/>
              <a:ea typeface="微软雅黑" panose="020B0503020204020204" pitchFamily="34" charset="-122"/>
            </a:endParaRPr>
          </a:p>
        </p:txBody>
      </p:sp>
      <p:sp>
        <p:nvSpPr>
          <p:cNvPr id="24585" name="TextBox 10"/>
          <p:cNvSpPr txBox="1">
            <a:spLocks noChangeArrowheads="1"/>
          </p:cNvSpPr>
          <p:nvPr/>
        </p:nvSpPr>
        <p:spPr bwMode="auto">
          <a:xfrm>
            <a:off x="457201" y="3867471"/>
            <a:ext cx="543739"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水产</a:t>
            </a:r>
            <a:endParaRPr lang="zh-CN" altLang="en-US" sz="1400">
              <a:latin typeface="微软雅黑" panose="020B0503020204020204" pitchFamily="34" charset="-122"/>
              <a:ea typeface="微软雅黑" panose="020B0503020204020204" pitchFamily="34" charset="-122"/>
            </a:endParaRPr>
          </a:p>
        </p:txBody>
      </p:sp>
      <p:sp>
        <p:nvSpPr>
          <p:cNvPr id="24586" name="TextBox 11"/>
          <p:cNvSpPr txBox="1">
            <a:spLocks noChangeArrowheads="1"/>
          </p:cNvSpPr>
          <p:nvPr/>
        </p:nvSpPr>
        <p:spPr bwMode="auto">
          <a:xfrm>
            <a:off x="457201" y="4781871"/>
            <a:ext cx="543739"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捕捞</a:t>
            </a:r>
            <a:endParaRPr lang="zh-CN" altLang="en-US" sz="1400">
              <a:latin typeface="微软雅黑" panose="020B0503020204020204" pitchFamily="34" charset="-122"/>
              <a:ea typeface="微软雅黑" panose="020B0503020204020204" pitchFamily="34" charset="-122"/>
            </a:endParaRPr>
          </a:p>
        </p:txBody>
      </p:sp>
      <p:pic>
        <p:nvPicPr>
          <p:cNvPr id="24587" name="Picture 12" descr="http://www.jxagri.gov.cn/Dat/2009721110022/RIMG0098.jpg"/>
          <p:cNvPicPr>
            <a:picLocks noChangeAspect="1" noChangeArrowheads="1"/>
          </p:cNvPicPr>
          <p:nvPr/>
        </p:nvPicPr>
        <p:blipFill>
          <a:blip r:embed="rId5" cstate="print"/>
          <a:srcRect/>
          <a:stretch>
            <a:fillRect/>
          </a:stretch>
        </p:blipFill>
        <p:spPr bwMode="auto">
          <a:xfrm>
            <a:off x="1727200" y="1469552"/>
            <a:ext cx="1117600" cy="628650"/>
          </a:xfrm>
          <a:prstGeom prst="rect">
            <a:avLst/>
          </a:prstGeom>
          <a:noFill/>
          <a:ln w="9525">
            <a:noFill/>
            <a:miter lim="800000"/>
            <a:headEnd/>
            <a:tailEnd/>
          </a:ln>
        </p:spPr>
      </p:pic>
      <p:pic>
        <p:nvPicPr>
          <p:cNvPr id="24588" name="Picture 14" descr="http://www.cityphotos.cn/allpicture/smallpic/2010/1110/aid63327/57296098659581391.JPG"/>
          <p:cNvPicPr>
            <a:picLocks noChangeAspect="1" noChangeArrowheads="1"/>
          </p:cNvPicPr>
          <p:nvPr/>
        </p:nvPicPr>
        <p:blipFill>
          <a:blip r:embed="rId6" cstate="print"/>
          <a:srcRect/>
          <a:stretch>
            <a:fillRect/>
          </a:stretch>
        </p:blipFill>
        <p:spPr bwMode="auto">
          <a:xfrm>
            <a:off x="1714500" y="2363712"/>
            <a:ext cx="1149350" cy="571500"/>
          </a:xfrm>
          <a:prstGeom prst="rect">
            <a:avLst/>
          </a:prstGeom>
          <a:noFill/>
          <a:ln w="9525">
            <a:noFill/>
            <a:miter lim="800000"/>
            <a:headEnd/>
            <a:tailEnd/>
          </a:ln>
        </p:spPr>
      </p:pic>
      <p:pic>
        <p:nvPicPr>
          <p:cNvPr id="24589" name="Picture 16" descr="http://t3.baidu.com/it/u=2781486017,537638619&amp;fm=52&amp;gp=0.jpg"/>
          <p:cNvPicPr>
            <a:picLocks noChangeAspect="1" noChangeArrowheads="1"/>
          </p:cNvPicPr>
          <p:nvPr/>
        </p:nvPicPr>
        <p:blipFill>
          <a:blip r:embed="rId7" cstate="print"/>
          <a:srcRect/>
          <a:stretch>
            <a:fillRect/>
          </a:stretch>
        </p:blipFill>
        <p:spPr bwMode="auto">
          <a:xfrm>
            <a:off x="1684338" y="3204293"/>
            <a:ext cx="1211262" cy="628650"/>
          </a:xfrm>
          <a:prstGeom prst="rect">
            <a:avLst/>
          </a:prstGeom>
          <a:noFill/>
          <a:ln w="9525">
            <a:noFill/>
            <a:miter lim="800000"/>
            <a:headEnd/>
            <a:tailEnd/>
          </a:ln>
        </p:spPr>
      </p:pic>
      <p:pic>
        <p:nvPicPr>
          <p:cNvPr id="24590" name="Picture 18" descr="http://t2.baidu.com/it/u=3141390674,1644773646&amp;fm=52&amp;gp=0.jpg"/>
          <p:cNvPicPr>
            <a:picLocks noChangeAspect="1" noChangeArrowheads="1"/>
          </p:cNvPicPr>
          <p:nvPr/>
        </p:nvPicPr>
        <p:blipFill>
          <a:blip r:embed="rId8" cstate="print"/>
          <a:srcRect/>
          <a:stretch>
            <a:fillRect/>
          </a:stretch>
        </p:blipFill>
        <p:spPr bwMode="auto">
          <a:xfrm>
            <a:off x="1676400" y="4087737"/>
            <a:ext cx="1219200" cy="648890"/>
          </a:xfrm>
          <a:prstGeom prst="rect">
            <a:avLst/>
          </a:prstGeom>
          <a:noFill/>
          <a:ln w="9525">
            <a:noFill/>
            <a:miter lim="800000"/>
            <a:headEnd/>
            <a:tailEnd/>
          </a:ln>
        </p:spPr>
      </p:pic>
      <p:sp>
        <p:nvSpPr>
          <p:cNvPr id="24591" name="TextBox 16"/>
          <p:cNvSpPr txBox="1">
            <a:spLocks noChangeArrowheads="1"/>
          </p:cNvSpPr>
          <p:nvPr/>
        </p:nvSpPr>
        <p:spPr bwMode="auto">
          <a:xfrm>
            <a:off x="2057401" y="2098203"/>
            <a:ext cx="543739"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农户</a:t>
            </a:r>
            <a:endParaRPr lang="zh-CN" altLang="en-US" sz="1400">
              <a:latin typeface="微软雅黑" panose="020B0503020204020204" pitchFamily="34" charset="-122"/>
              <a:ea typeface="微软雅黑" panose="020B0503020204020204" pitchFamily="34" charset="-122"/>
            </a:endParaRPr>
          </a:p>
        </p:txBody>
      </p:sp>
      <p:sp>
        <p:nvSpPr>
          <p:cNvPr id="24592" name="TextBox 17"/>
          <p:cNvSpPr txBox="1">
            <a:spLocks noChangeArrowheads="1"/>
          </p:cNvSpPr>
          <p:nvPr/>
        </p:nvSpPr>
        <p:spPr bwMode="auto">
          <a:xfrm>
            <a:off x="1981200" y="2953071"/>
            <a:ext cx="723275"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经纪人</a:t>
            </a:r>
            <a:endParaRPr lang="zh-CN" altLang="en-US" sz="1400">
              <a:latin typeface="微软雅黑" panose="020B0503020204020204" pitchFamily="34" charset="-122"/>
              <a:ea typeface="微软雅黑" panose="020B0503020204020204" pitchFamily="34" charset="-122"/>
            </a:endParaRPr>
          </a:p>
        </p:txBody>
      </p:sp>
      <p:sp>
        <p:nvSpPr>
          <p:cNvPr id="24593" name="TextBox 18"/>
          <p:cNvSpPr txBox="1">
            <a:spLocks noChangeArrowheads="1"/>
          </p:cNvSpPr>
          <p:nvPr/>
        </p:nvSpPr>
        <p:spPr bwMode="auto">
          <a:xfrm>
            <a:off x="1943100" y="3812703"/>
            <a:ext cx="723275"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供应商</a:t>
            </a:r>
            <a:endParaRPr lang="zh-CN" altLang="en-US" sz="1400">
              <a:latin typeface="微软雅黑" panose="020B0503020204020204" pitchFamily="34" charset="-122"/>
              <a:ea typeface="微软雅黑" panose="020B0503020204020204" pitchFamily="34" charset="-122"/>
            </a:endParaRPr>
          </a:p>
        </p:txBody>
      </p:sp>
      <p:sp>
        <p:nvSpPr>
          <p:cNvPr id="24594" name="TextBox 19"/>
          <p:cNvSpPr txBox="1">
            <a:spLocks noChangeArrowheads="1"/>
          </p:cNvSpPr>
          <p:nvPr/>
        </p:nvSpPr>
        <p:spPr bwMode="auto">
          <a:xfrm>
            <a:off x="2047876" y="4781871"/>
            <a:ext cx="543739"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外商</a:t>
            </a:r>
            <a:endParaRPr lang="zh-CN" altLang="en-US" sz="1400">
              <a:latin typeface="微软雅黑" panose="020B0503020204020204" pitchFamily="34" charset="-122"/>
              <a:ea typeface="微软雅黑" panose="020B0503020204020204" pitchFamily="34" charset="-122"/>
            </a:endParaRPr>
          </a:p>
        </p:txBody>
      </p:sp>
      <p:cxnSp>
        <p:nvCxnSpPr>
          <p:cNvPr id="36" name="直接箭头连接符 35"/>
          <p:cNvCxnSpPr/>
          <p:nvPr/>
        </p:nvCxnSpPr>
        <p:spPr>
          <a:xfrm flipV="1">
            <a:off x="1296988" y="1783878"/>
            <a:ext cx="430212"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1295400" y="2645890"/>
            <a:ext cx="419100" cy="35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1323976" y="3511475"/>
            <a:ext cx="360363" cy="7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a:off x="1330326" y="4410396"/>
            <a:ext cx="346075"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476375" y="1781496"/>
            <a:ext cx="0" cy="2628900"/>
          </a:xfrm>
          <a:prstGeom prst="line">
            <a:avLst/>
          </a:prstGeom>
        </p:spPr>
        <p:style>
          <a:lnRef idx="1">
            <a:schemeClr val="accent1"/>
          </a:lnRef>
          <a:fillRef idx="0">
            <a:schemeClr val="accent1"/>
          </a:fillRef>
          <a:effectRef idx="0">
            <a:schemeClr val="accent1"/>
          </a:effectRef>
          <a:fontRef idx="minor">
            <a:schemeClr val="tx1"/>
          </a:fontRef>
        </p:style>
      </p:cxnSp>
      <p:pic>
        <p:nvPicPr>
          <p:cNvPr id="24600" name="Picture 20" descr="http://t1.baidu.com/it/u=329753294,12606742&amp;fm=0&amp;gp=0.jpg"/>
          <p:cNvPicPr>
            <a:picLocks noChangeAspect="1" noChangeArrowheads="1"/>
          </p:cNvPicPr>
          <p:nvPr/>
        </p:nvPicPr>
        <p:blipFill>
          <a:blip r:embed="rId9" cstate="print"/>
          <a:srcRect/>
          <a:stretch>
            <a:fillRect/>
          </a:stretch>
        </p:blipFill>
        <p:spPr bwMode="auto">
          <a:xfrm>
            <a:off x="3267076" y="2347043"/>
            <a:ext cx="1152525" cy="608409"/>
          </a:xfrm>
          <a:prstGeom prst="rect">
            <a:avLst/>
          </a:prstGeom>
          <a:noFill/>
          <a:ln w="9525">
            <a:noFill/>
            <a:miter lim="800000"/>
            <a:headEnd/>
            <a:tailEnd/>
          </a:ln>
        </p:spPr>
      </p:pic>
      <p:pic>
        <p:nvPicPr>
          <p:cNvPr id="24601" name="Picture 22" descr="http://t1.baidu.com/it/u=1177836456,3467092723&amp;fm=52&amp;gp=0.jpg"/>
          <p:cNvPicPr>
            <a:picLocks noChangeAspect="1" noChangeArrowheads="1"/>
          </p:cNvPicPr>
          <p:nvPr/>
        </p:nvPicPr>
        <p:blipFill>
          <a:blip r:embed="rId10" cstate="print"/>
          <a:srcRect/>
          <a:stretch>
            <a:fillRect/>
          </a:stretch>
        </p:blipFill>
        <p:spPr bwMode="auto">
          <a:xfrm>
            <a:off x="3267076" y="3215008"/>
            <a:ext cx="1152525" cy="628650"/>
          </a:xfrm>
          <a:prstGeom prst="rect">
            <a:avLst/>
          </a:prstGeom>
          <a:noFill/>
          <a:ln w="9525">
            <a:noFill/>
            <a:miter lim="800000"/>
            <a:headEnd/>
            <a:tailEnd/>
          </a:ln>
        </p:spPr>
      </p:pic>
      <p:pic>
        <p:nvPicPr>
          <p:cNvPr id="24602" name="Picture 24" descr="http://t1.baidu.com/it/u=2574145182,4250570950&amp;fm=52&amp;gp=0.jpg"/>
          <p:cNvPicPr>
            <a:picLocks noChangeAspect="1" noChangeArrowheads="1"/>
          </p:cNvPicPr>
          <p:nvPr/>
        </p:nvPicPr>
        <p:blipFill>
          <a:blip r:embed="rId11" cstate="print"/>
          <a:srcRect/>
          <a:stretch>
            <a:fillRect/>
          </a:stretch>
        </p:blipFill>
        <p:spPr bwMode="auto">
          <a:xfrm>
            <a:off x="3267076" y="4094881"/>
            <a:ext cx="1152525" cy="648890"/>
          </a:xfrm>
          <a:prstGeom prst="rect">
            <a:avLst/>
          </a:prstGeom>
          <a:noFill/>
          <a:ln w="9525">
            <a:noFill/>
            <a:miter lim="800000"/>
            <a:headEnd/>
            <a:tailEnd/>
          </a:ln>
        </p:spPr>
      </p:pic>
      <p:sp>
        <p:nvSpPr>
          <p:cNvPr id="24603" name="TextBox 48"/>
          <p:cNvSpPr txBox="1">
            <a:spLocks noChangeArrowheads="1"/>
          </p:cNvSpPr>
          <p:nvPr/>
        </p:nvSpPr>
        <p:spPr bwMode="auto">
          <a:xfrm>
            <a:off x="3459164" y="2955453"/>
            <a:ext cx="543739"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粮食</a:t>
            </a:r>
            <a:endParaRPr lang="zh-CN" altLang="en-US" sz="1400">
              <a:latin typeface="微软雅黑" panose="020B0503020204020204" pitchFamily="34" charset="-122"/>
              <a:ea typeface="微软雅黑" panose="020B0503020204020204" pitchFamily="34" charset="-122"/>
            </a:endParaRPr>
          </a:p>
        </p:txBody>
      </p:sp>
      <p:sp>
        <p:nvSpPr>
          <p:cNvPr id="24604" name="TextBox 49"/>
          <p:cNvSpPr txBox="1">
            <a:spLocks noChangeArrowheads="1"/>
          </p:cNvSpPr>
          <p:nvPr/>
        </p:nvSpPr>
        <p:spPr bwMode="auto">
          <a:xfrm>
            <a:off x="3486151" y="3812703"/>
            <a:ext cx="543739"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屠宰</a:t>
            </a:r>
            <a:endParaRPr lang="zh-CN" altLang="en-US" sz="1400">
              <a:latin typeface="微软雅黑" panose="020B0503020204020204" pitchFamily="34" charset="-122"/>
              <a:ea typeface="微软雅黑" panose="020B0503020204020204" pitchFamily="34" charset="-122"/>
            </a:endParaRPr>
          </a:p>
        </p:txBody>
      </p:sp>
      <p:sp>
        <p:nvSpPr>
          <p:cNvPr id="24605" name="TextBox 50"/>
          <p:cNvSpPr txBox="1">
            <a:spLocks noChangeArrowheads="1"/>
          </p:cNvSpPr>
          <p:nvPr/>
        </p:nvSpPr>
        <p:spPr bwMode="auto">
          <a:xfrm>
            <a:off x="3495675" y="4781871"/>
            <a:ext cx="543739"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果品</a:t>
            </a:r>
            <a:endParaRPr lang="zh-CN" altLang="en-US" sz="1400">
              <a:latin typeface="微软雅黑" panose="020B0503020204020204" pitchFamily="34" charset="-122"/>
              <a:ea typeface="微软雅黑" panose="020B0503020204020204" pitchFamily="34" charset="-122"/>
            </a:endParaRPr>
          </a:p>
        </p:txBody>
      </p:sp>
      <p:pic>
        <p:nvPicPr>
          <p:cNvPr id="24606" name="Picture 26" descr="http://t1.baidu.com/it/u=1776234440,3319407518&amp;fm=23&amp;gp=0.jpg"/>
          <p:cNvPicPr>
            <a:picLocks noChangeAspect="1" noChangeArrowheads="1"/>
          </p:cNvPicPr>
          <p:nvPr/>
        </p:nvPicPr>
        <p:blipFill>
          <a:blip r:embed="rId12" cstate="print"/>
          <a:srcRect/>
          <a:stretch>
            <a:fillRect/>
          </a:stretch>
        </p:blipFill>
        <p:spPr bwMode="auto">
          <a:xfrm>
            <a:off x="4827588" y="3215008"/>
            <a:ext cx="1152525" cy="647700"/>
          </a:xfrm>
          <a:prstGeom prst="rect">
            <a:avLst/>
          </a:prstGeom>
          <a:noFill/>
          <a:ln w="9525">
            <a:noFill/>
            <a:miter lim="800000"/>
            <a:headEnd/>
            <a:tailEnd/>
          </a:ln>
        </p:spPr>
      </p:pic>
      <p:pic>
        <p:nvPicPr>
          <p:cNvPr id="24607" name="Picture 28" descr="http://t3.baidu.com/it/u=3863848299,2439756780&amp;fm=52&amp;gp=0.jpg"/>
          <p:cNvPicPr>
            <a:picLocks noChangeAspect="1" noChangeArrowheads="1"/>
          </p:cNvPicPr>
          <p:nvPr/>
        </p:nvPicPr>
        <p:blipFill>
          <a:blip r:embed="rId13" cstate="print"/>
          <a:srcRect/>
          <a:stretch>
            <a:fillRect/>
          </a:stretch>
        </p:blipFill>
        <p:spPr bwMode="auto">
          <a:xfrm>
            <a:off x="4800601" y="4098452"/>
            <a:ext cx="1152525" cy="647700"/>
          </a:xfrm>
          <a:prstGeom prst="rect">
            <a:avLst/>
          </a:prstGeom>
          <a:noFill/>
          <a:ln w="9525">
            <a:noFill/>
            <a:miter lim="800000"/>
            <a:headEnd/>
            <a:tailEnd/>
          </a:ln>
        </p:spPr>
      </p:pic>
      <p:sp>
        <p:nvSpPr>
          <p:cNvPr id="24608" name="TextBox 53"/>
          <p:cNvSpPr txBox="1">
            <a:spLocks noChangeArrowheads="1"/>
          </p:cNvSpPr>
          <p:nvPr/>
        </p:nvSpPr>
        <p:spPr bwMode="auto">
          <a:xfrm>
            <a:off x="4903789" y="4784253"/>
            <a:ext cx="902811"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果汁酒饮</a:t>
            </a:r>
            <a:endParaRPr lang="zh-CN" altLang="en-US" sz="1400">
              <a:latin typeface="微软雅黑" panose="020B0503020204020204" pitchFamily="34" charset="-122"/>
              <a:ea typeface="微软雅黑" panose="020B0503020204020204" pitchFamily="34" charset="-122"/>
            </a:endParaRPr>
          </a:p>
        </p:txBody>
      </p:sp>
      <p:sp>
        <p:nvSpPr>
          <p:cNvPr id="24609" name="TextBox 54"/>
          <p:cNvSpPr txBox="1">
            <a:spLocks noChangeArrowheads="1"/>
          </p:cNvSpPr>
          <p:nvPr/>
        </p:nvSpPr>
        <p:spPr bwMode="auto">
          <a:xfrm>
            <a:off x="4903789" y="3823419"/>
            <a:ext cx="902811"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速冻食品</a:t>
            </a:r>
            <a:endParaRPr lang="zh-CN" altLang="en-US" sz="1400">
              <a:latin typeface="微软雅黑" panose="020B0503020204020204" pitchFamily="34" charset="-122"/>
              <a:ea typeface="微软雅黑" panose="020B0503020204020204" pitchFamily="34" charset="-122"/>
            </a:endParaRPr>
          </a:p>
        </p:txBody>
      </p:sp>
      <p:sp>
        <p:nvSpPr>
          <p:cNvPr id="24610" name="TextBox 56"/>
          <p:cNvSpPr txBox="1">
            <a:spLocks noChangeArrowheads="1"/>
          </p:cNvSpPr>
          <p:nvPr/>
        </p:nvSpPr>
        <p:spPr bwMode="auto">
          <a:xfrm>
            <a:off x="6488114" y="2929259"/>
            <a:ext cx="902811"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分销网络</a:t>
            </a:r>
            <a:endParaRPr lang="zh-CN" altLang="en-US" sz="1400">
              <a:latin typeface="微软雅黑" panose="020B0503020204020204" pitchFamily="34" charset="-122"/>
              <a:ea typeface="微软雅黑" panose="020B0503020204020204" pitchFamily="34" charset="-122"/>
            </a:endParaRPr>
          </a:p>
        </p:txBody>
      </p:sp>
      <p:pic>
        <p:nvPicPr>
          <p:cNvPr id="24611" name="Picture 34" descr="http://t12.baidu.com/it/u=269252720,2991560229&amp;fm=59"/>
          <p:cNvPicPr>
            <a:picLocks noChangeAspect="1" noChangeArrowheads="1"/>
          </p:cNvPicPr>
          <p:nvPr/>
        </p:nvPicPr>
        <p:blipFill>
          <a:blip r:embed="rId14" cstate="print"/>
          <a:srcRect/>
          <a:stretch>
            <a:fillRect/>
          </a:stretch>
        </p:blipFill>
        <p:spPr bwMode="auto">
          <a:xfrm>
            <a:off x="7839076" y="4098452"/>
            <a:ext cx="1152525" cy="628650"/>
          </a:xfrm>
          <a:prstGeom prst="rect">
            <a:avLst/>
          </a:prstGeom>
          <a:noFill/>
          <a:ln w="9525">
            <a:noFill/>
            <a:miter lim="800000"/>
            <a:headEnd/>
            <a:tailEnd/>
          </a:ln>
        </p:spPr>
      </p:pic>
      <p:sp>
        <p:nvSpPr>
          <p:cNvPr id="24612" name="TextBox 59"/>
          <p:cNvSpPr txBox="1">
            <a:spLocks noChangeArrowheads="1"/>
          </p:cNvSpPr>
          <p:nvPr/>
        </p:nvSpPr>
        <p:spPr bwMode="auto">
          <a:xfrm>
            <a:off x="8142288" y="4784253"/>
            <a:ext cx="543739"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商超</a:t>
            </a:r>
            <a:endParaRPr lang="zh-CN" altLang="en-US" sz="1400">
              <a:latin typeface="微软雅黑" panose="020B0503020204020204" pitchFamily="34" charset="-122"/>
              <a:ea typeface="微软雅黑" panose="020B0503020204020204" pitchFamily="34" charset="-122"/>
            </a:endParaRPr>
          </a:p>
        </p:txBody>
      </p:sp>
      <p:pic>
        <p:nvPicPr>
          <p:cNvPr id="24613" name="Picture 36" descr="http://t3.baidu.com/it/u=406199619,4261014816&amp;fm=52&amp;gp=0.jpg"/>
          <p:cNvPicPr>
            <a:picLocks noChangeAspect="1" noChangeArrowheads="1"/>
          </p:cNvPicPr>
          <p:nvPr/>
        </p:nvPicPr>
        <p:blipFill>
          <a:blip r:embed="rId15" cstate="print"/>
          <a:srcRect/>
          <a:stretch>
            <a:fillRect/>
          </a:stretch>
        </p:blipFill>
        <p:spPr bwMode="auto">
          <a:xfrm>
            <a:off x="7839076" y="3222152"/>
            <a:ext cx="1152525" cy="647700"/>
          </a:xfrm>
          <a:prstGeom prst="rect">
            <a:avLst/>
          </a:prstGeom>
          <a:noFill/>
          <a:ln w="9525">
            <a:noFill/>
            <a:miter lim="800000"/>
            <a:headEnd/>
            <a:tailEnd/>
          </a:ln>
        </p:spPr>
      </p:pic>
      <p:sp>
        <p:nvSpPr>
          <p:cNvPr id="24614" name="TextBox 61"/>
          <p:cNvSpPr txBox="1">
            <a:spLocks noChangeArrowheads="1"/>
          </p:cNvSpPr>
          <p:nvPr/>
        </p:nvSpPr>
        <p:spPr bwMode="auto">
          <a:xfrm>
            <a:off x="8077200" y="3843659"/>
            <a:ext cx="723275"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零售店</a:t>
            </a:r>
            <a:endParaRPr lang="zh-CN" altLang="en-US" sz="1400">
              <a:latin typeface="微软雅黑" panose="020B0503020204020204" pitchFamily="34" charset="-122"/>
              <a:ea typeface="微软雅黑" panose="020B0503020204020204" pitchFamily="34" charset="-122"/>
            </a:endParaRPr>
          </a:p>
        </p:txBody>
      </p:sp>
      <p:pic>
        <p:nvPicPr>
          <p:cNvPr id="24615" name="Picture 40" descr="http://t3.baidu.com/it/u=1731476452,4195170437&amp;fm=52&amp;gp=0.jpg"/>
          <p:cNvPicPr>
            <a:picLocks noChangeAspect="1" noChangeArrowheads="1"/>
          </p:cNvPicPr>
          <p:nvPr/>
        </p:nvPicPr>
        <p:blipFill>
          <a:blip r:embed="rId16" cstate="print"/>
          <a:srcRect/>
          <a:stretch>
            <a:fillRect/>
          </a:stretch>
        </p:blipFill>
        <p:spPr bwMode="auto">
          <a:xfrm>
            <a:off x="7839076" y="2306562"/>
            <a:ext cx="1152525" cy="628650"/>
          </a:xfrm>
          <a:prstGeom prst="rect">
            <a:avLst/>
          </a:prstGeom>
          <a:noFill/>
          <a:ln w="9525">
            <a:noFill/>
            <a:miter lim="800000"/>
            <a:headEnd/>
            <a:tailEnd/>
          </a:ln>
        </p:spPr>
      </p:pic>
      <p:sp>
        <p:nvSpPr>
          <p:cNvPr id="24616" name="TextBox 64"/>
          <p:cNvSpPr txBox="1">
            <a:spLocks noChangeArrowheads="1"/>
          </p:cNvSpPr>
          <p:nvPr/>
        </p:nvSpPr>
        <p:spPr bwMode="auto">
          <a:xfrm>
            <a:off x="8077200" y="2939975"/>
            <a:ext cx="723275"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大客户</a:t>
            </a:r>
            <a:endParaRPr lang="zh-CN" altLang="en-US" sz="1400">
              <a:latin typeface="微软雅黑" panose="020B0503020204020204" pitchFamily="34" charset="-122"/>
              <a:ea typeface="微软雅黑" panose="020B0503020204020204" pitchFamily="34" charset="-122"/>
            </a:endParaRPr>
          </a:p>
        </p:txBody>
      </p:sp>
      <p:pic>
        <p:nvPicPr>
          <p:cNvPr id="24617" name="Picture 44" descr="http://t2.baidu.com/it/u=3418956180,3592198133&amp;fm=52&amp;gp=0.jpg"/>
          <p:cNvPicPr>
            <a:picLocks noChangeAspect="1" noChangeArrowheads="1"/>
          </p:cNvPicPr>
          <p:nvPr/>
        </p:nvPicPr>
        <p:blipFill>
          <a:blip r:embed="rId17" cstate="print"/>
          <a:srcRect/>
          <a:stretch>
            <a:fillRect/>
          </a:stretch>
        </p:blipFill>
        <p:spPr bwMode="auto">
          <a:xfrm>
            <a:off x="7839076" y="1469553"/>
            <a:ext cx="1152525" cy="575072"/>
          </a:xfrm>
          <a:prstGeom prst="rect">
            <a:avLst/>
          </a:prstGeom>
          <a:noFill/>
          <a:ln w="9525">
            <a:noFill/>
            <a:miter lim="800000"/>
            <a:headEnd/>
            <a:tailEnd/>
          </a:ln>
        </p:spPr>
      </p:pic>
      <p:sp>
        <p:nvSpPr>
          <p:cNvPr id="24618" name="TextBox 67"/>
          <p:cNvSpPr txBox="1">
            <a:spLocks noChangeArrowheads="1"/>
          </p:cNvSpPr>
          <p:nvPr/>
        </p:nvSpPr>
        <p:spPr bwMode="auto">
          <a:xfrm>
            <a:off x="8142288" y="2085106"/>
            <a:ext cx="543739"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网商</a:t>
            </a:r>
            <a:endParaRPr lang="zh-CN" altLang="en-US" sz="1400">
              <a:latin typeface="微软雅黑" panose="020B0503020204020204" pitchFamily="34" charset="-122"/>
              <a:ea typeface="微软雅黑" panose="020B0503020204020204" pitchFamily="34" charset="-122"/>
            </a:endParaRPr>
          </a:p>
        </p:txBody>
      </p:sp>
      <p:cxnSp>
        <p:nvCxnSpPr>
          <p:cNvPr id="72" name="直接箭头连接符 71"/>
          <p:cNvCxnSpPr/>
          <p:nvPr/>
        </p:nvCxnSpPr>
        <p:spPr>
          <a:xfrm>
            <a:off x="2863851" y="2649462"/>
            <a:ext cx="403225"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a:off x="2895601" y="3518619"/>
            <a:ext cx="371475" cy="10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a:off x="2895601" y="4412777"/>
            <a:ext cx="371475" cy="59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肘形连接符 77"/>
          <p:cNvCxnSpPr/>
          <p:nvPr/>
        </p:nvCxnSpPr>
        <p:spPr>
          <a:xfrm>
            <a:off x="4419600" y="2651843"/>
            <a:ext cx="381000" cy="177045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nvCxnSpPr>
        <p:spPr>
          <a:xfrm>
            <a:off x="4419600" y="3529333"/>
            <a:ext cx="407988" cy="9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a:off x="4419600" y="4418730"/>
            <a:ext cx="381000" cy="35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7696200" y="1469552"/>
            <a:ext cx="0" cy="3257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接箭头连接符 85"/>
          <p:cNvCxnSpPr/>
          <p:nvPr/>
        </p:nvCxnSpPr>
        <p:spPr>
          <a:xfrm>
            <a:off x="2844800" y="1783877"/>
            <a:ext cx="3327358" cy="286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8" name="直接箭头连接符 87"/>
          <p:cNvCxnSpPr/>
          <p:nvPr/>
        </p:nvCxnSpPr>
        <p:spPr>
          <a:xfrm>
            <a:off x="4419600" y="2651843"/>
            <a:ext cx="1752558" cy="17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628" name="Picture 46" descr="http://t3.baidu.com/it/u=3968899044,1621209108&amp;fm=51&amp;gp=0.jpg"/>
          <p:cNvPicPr>
            <a:picLocks noChangeAspect="1" noChangeArrowheads="1"/>
          </p:cNvPicPr>
          <p:nvPr/>
        </p:nvPicPr>
        <p:blipFill>
          <a:blip r:embed="rId18" cstate="print"/>
          <a:srcRect/>
          <a:stretch>
            <a:fillRect/>
          </a:stretch>
        </p:blipFill>
        <p:spPr bwMode="auto">
          <a:xfrm>
            <a:off x="6324601" y="4098452"/>
            <a:ext cx="1152525" cy="685800"/>
          </a:xfrm>
          <a:prstGeom prst="rect">
            <a:avLst/>
          </a:prstGeom>
          <a:noFill/>
          <a:ln w="9525">
            <a:noFill/>
            <a:miter lim="800000"/>
            <a:headEnd/>
            <a:tailEnd/>
          </a:ln>
        </p:spPr>
      </p:pic>
      <p:pic>
        <p:nvPicPr>
          <p:cNvPr id="24629" name="Picture 48" descr="http://t2.baidu.com/it/u=4080307851,2895422723&amp;fm=52&amp;gp=0.jpg"/>
          <p:cNvPicPr>
            <a:picLocks noChangeAspect="1" noChangeArrowheads="1"/>
          </p:cNvPicPr>
          <p:nvPr/>
        </p:nvPicPr>
        <p:blipFill>
          <a:blip r:embed="rId19" cstate="print"/>
          <a:srcRect/>
          <a:stretch>
            <a:fillRect/>
          </a:stretch>
        </p:blipFill>
        <p:spPr bwMode="auto">
          <a:xfrm>
            <a:off x="6315076" y="1412402"/>
            <a:ext cx="1152525" cy="647700"/>
          </a:xfrm>
          <a:prstGeom prst="rect">
            <a:avLst/>
          </a:prstGeom>
          <a:noFill/>
          <a:ln w="9525">
            <a:noFill/>
            <a:miter lim="800000"/>
            <a:headEnd/>
            <a:tailEnd/>
          </a:ln>
        </p:spPr>
      </p:pic>
      <p:sp>
        <p:nvSpPr>
          <p:cNvPr id="24630" name="TextBox 100"/>
          <p:cNvSpPr txBox="1">
            <a:spLocks noChangeArrowheads="1"/>
          </p:cNvSpPr>
          <p:nvPr/>
        </p:nvSpPr>
        <p:spPr bwMode="auto">
          <a:xfrm>
            <a:off x="6488114" y="2087487"/>
            <a:ext cx="902811"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直销网络</a:t>
            </a:r>
            <a:endParaRPr lang="zh-CN" altLang="en-US" sz="1400">
              <a:latin typeface="微软雅黑" panose="020B0503020204020204" pitchFamily="34" charset="-122"/>
              <a:ea typeface="微软雅黑" panose="020B0503020204020204" pitchFamily="34" charset="-122"/>
            </a:endParaRPr>
          </a:p>
        </p:txBody>
      </p:sp>
      <p:cxnSp>
        <p:nvCxnSpPr>
          <p:cNvPr id="103" name="直接连接符 102"/>
          <p:cNvCxnSpPr/>
          <p:nvPr/>
        </p:nvCxnSpPr>
        <p:spPr>
          <a:xfrm>
            <a:off x="6172200" y="1469552"/>
            <a:ext cx="0" cy="3257550"/>
          </a:xfrm>
          <a:prstGeom prst="line">
            <a:avLst/>
          </a:prstGeom>
        </p:spPr>
        <p:style>
          <a:lnRef idx="1">
            <a:schemeClr val="accent1"/>
          </a:lnRef>
          <a:fillRef idx="0">
            <a:schemeClr val="accent1"/>
          </a:fillRef>
          <a:effectRef idx="0">
            <a:schemeClr val="accent1"/>
          </a:effectRef>
          <a:fontRef idx="minor">
            <a:schemeClr val="tx1"/>
          </a:fontRef>
        </p:style>
      </p:cxnSp>
      <p:pic>
        <p:nvPicPr>
          <p:cNvPr id="24632" name="Picture 52" descr="http://t2.baidu.com/it/u=1695893339,3419021829&amp;fm=23&amp;gp=0.jpg"/>
          <p:cNvPicPr>
            <a:picLocks noChangeAspect="1" noChangeArrowheads="1"/>
          </p:cNvPicPr>
          <p:nvPr/>
        </p:nvPicPr>
        <p:blipFill>
          <a:blip r:embed="rId20" cstate="print"/>
          <a:srcRect/>
          <a:stretch>
            <a:fillRect/>
          </a:stretch>
        </p:blipFill>
        <p:spPr bwMode="auto">
          <a:xfrm>
            <a:off x="6391276" y="2295846"/>
            <a:ext cx="1152525" cy="628650"/>
          </a:xfrm>
          <a:prstGeom prst="rect">
            <a:avLst/>
          </a:prstGeom>
          <a:noFill/>
          <a:ln w="9525">
            <a:noFill/>
            <a:miter lim="800000"/>
            <a:headEnd/>
            <a:tailEnd/>
          </a:ln>
        </p:spPr>
      </p:pic>
      <p:sp>
        <p:nvSpPr>
          <p:cNvPr id="24633" name="TextBox 107"/>
          <p:cNvSpPr txBox="1">
            <a:spLocks noChangeArrowheads="1"/>
          </p:cNvSpPr>
          <p:nvPr/>
        </p:nvSpPr>
        <p:spPr bwMode="auto">
          <a:xfrm>
            <a:off x="6488114" y="4781871"/>
            <a:ext cx="902811"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运输服务</a:t>
            </a:r>
            <a:endParaRPr lang="zh-CN" altLang="en-US" sz="1400">
              <a:latin typeface="微软雅黑" panose="020B0503020204020204" pitchFamily="34" charset="-122"/>
              <a:ea typeface="微软雅黑" panose="020B0503020204020204" pitchFamily="34" charset="-122"/>
            </a:endParaRPr>
          </a:p>
        </p:txBody>
      </p:sp>
      <p:cxnSp>
        <p:nvCxnSpPr>
          <p:cNvPr id="110" name="直接箭头连接符 109"/>
          <p:cNvCxnSpPr/>
          <p:nvPr/>
        </p:nvCxnSpPr>
        <p:spPr>
          <a:xfrm flipV="1">
            <a:off x="5980114" y="3526953"/>
            <a:ext cx="192087" cy="11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635" name="Picture 54" descr="http://t2.baidu.com/it/u=4216781434,3872484130&amp;fm=11&amp;gp=0.jpg"/>
          <p:cNvPicPr>
            <a:picLocks noChangeAspect="1" noChangeArrowheads="1"/>
          </p:cNvPicPr>
          <p:nvPr/>
        </p:nvPicPr>
        <p:blipFill>
          <a:blip r:embed="rId21" cstate="print"/>
          <a:srcRect/>
          <a:stretch>
            <a:fillRect/>
          </a:stretch>
        </p:blipFill>
        <p:spPr bwMode="auto">
          <a:xfrm>
            <a:off x="6400801" y="3241202"/>
            <a:ext cx="1152525" cy="628650"/>
          </a:xfrm>
          <a:prstGeom prst="rect">
            <a:avLst/>
          </a:prstGeom>
          <a:noFill/>
          <a:ln w="9525">
            <a:noFill/>
            <a:miter lim="800000"/>
            <a:headEnd/>
            <a:tailEnd/>
          </a:ln>
        </p:spPr>
      </p:pic>
      <p:sp>
        <p:nvSpPr>
          <p:cNvPr id="24636" name="TextBox 113"/>
          <p:cNvSpPr txBox="1">
            <a:spLocks noChangeArrowheads="1"/>
          </p:cNvSpPr>
          <p:nvPr/>
        </p:nvSpPr>
        <p:spPr bwMode="auto">
          <a:xfrm>
            <a:off x="6553200" y="3838896"/>
            <a:ext cx="902811" cy="307777"/>
          </a:xfrm>
          <a:prstGeom prst="rect">
            <a:avLst/>
          </a:prstGeom>
          <a:noFill/>
          <a:ln w="9525">
            <a:noFill/>
            <a:miter lim="800000"/>
          </a:ln>
        </p:spPr>
        <p:txBody>
          <a:bodyPr wrap="none">
            <a:spAutoFit/>
          </a:bodyPr>
          <a:lstStyle/>
          <a:p>
            <a:r>
              <a:rPr lang="zh-CN" altLang="en-US" sz="1400">
                <a:latin typeface="微软雅黑" panose="020B0503020204020204" pitchFamily="34" charset="-122"/>
                <a:ea typeface="微软雅黑" panose="020B0503020204020204" pitchFamily="34" charset="-122"/>
              </a:rPr>
              <a:t>出口贸易</a:t>
            </a:r>
            <a:endParaRPr lang="zh-CN" altLang="en-US" sz="1400">
              <a:latin typeface="微软雅黑" panose="020B0503020204020204" pitchFamily="34" charset="-122"/>
              <a:ea typeface="微软雅黑" panose="020B0503020204020204" pitchFamily="34" charset="-122"/>
            </a:endParaRPr>
          </a:p>
        </p:txBody>
      </p:sp>
      <p:grpSp>
        <p:nvGrpSpPr>
          <p:cNvPr id="3" name="Group 19"/>
          <p:cNvGrpSpPr/>
          <p:nvPr/>
        </p:nvGrpSpPr>
        <p:grpSpPr bwMode="auto">
          <a:xfrm>
            <a:off x="76200" y="955203"/>
            <a:ext cx="1371600" cy="403622"/>
            <a:chOff x="3969" y="1126"/>
            <a:chExt cx="1502" cy="339"/>
          </a:xfrm>
        </p:grpSpPr>
        <p:sp>
          <p:nvSpPr>
            <p:cNvPr id="122" name="AutoShape 20"/>
            <p:cNvSpPr>
              <a:spLocks noChangeArrowheads="1"/>
            </p:cNvSpPr>
            <p:nvPr/>
          </p:nvSpPr>
          <p:spPr bwMode="gray">
            <a:xfrm>
              <a:off x="3969" y="1126"/>
              <a:ext cx="1502" cy="339"/>
            </a:xfrm>
            <a:prstGeom prst="roundRect">
              <a:avLst>
                <a:gd name="adj" fmla="val 50000"/>
              </a:avLst>
            </a:prstGeom>
            <a:gradFill rotWithShape="1">
              <a:gsLst>
                <a:gs pos="0">
                  <a:srgbClr val="EAEAEA">
                    <a:gamma/>
                    <a:shade val="36078"/>
                    <a:invGamma/>
                  </a:srgbClr>
                </a:gs>
                <a:gs pos="50000">
                  <a:srgbClr val="EAEAEA"/>
                </a:gs>
                <a:gs pos="100000">
                  <a:srgbClr val="EAEAEA">
                    <a:gamma/>
                    <a:shade val="36078"/>
                    <a:invGamma/>
                  </a:srgbClr>
                </a:gs>
              </a:gsLst>
              <a:lin ang="5400000" scaled="1"/>
            </a:gradFill>
            <a:ln w="9525" algn="ctr">
              <a:noFill/>
              <a:round/>
            </a:ln>
            <a:effectLst>
              <a:outerShdw dist="40161" dir="4293903" algn="ctr" rotWithShape="0">
                <a:srgbClr val="FFFFCC">
                  <a:alpha val="50000"/>
                </a:srgbClr>
              </a:outerShdw>
            </a:effectLst>
          </p:spPr>
          <p:txBody>
            <a:bodyPr wrap="none" anchor="ctr"/>
            <a:lstStyle/>
            <a:p>
              <a:pPr fontAlgn="auto">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23" name="AutoShape 21"/>
            <p:cNvSpPr>
              <a:spLocks noChangeArrowheads="1"/>
            </p:cNvSpPr>
            <p:nvPr/>
          </p:nvSpPr>
          <p:spPr bwMode="gray">
            <a:xfrm>
              <a:off x="3988" y="1145"/>
              <a:ext cx="1464" cy="303"/>
            </a:xfrm>
            <a:prstGeom prst="roundRect">
              <a:avLst>
                <a:gd name="adj" fmla="val 50000"/>
              </a:avLst>
            </a:prstGeom>
            <a:gradFill rotWithShape="1">
              <a:gsLst>
                <a:gs pos="0">
                  <a:srgbClr val="77A43A">
                    <a:alpha val="89999"/>
                  </a:srgbClr>
                </a:gs>
                <a:gs pos="50000">
                  <a:srgbClr val="77A43A">
                    <a:gamma/>
                    <a:tint val="33725"/>
                    <a:invGamma/>
                  </a:srgbClr>
                </a:gs>
                <a:gs pos="100000">
                  <a:srgbClr val="77A43A">
                    <a:alpha val="89999"/>
                  </a:srgbClr>
                </a:gs>
              </a:gsLst>
              <a:lin ang="0" scaled="1"/>
            </a:gradFill>
            <a:ln w="9525" algn="ctr">
              <a:noFill/>
              <a:round/>
            </a:ln>
            <a:effectLst/>
          </p:spPr>
          <p:txBody>
            <a:bodyPr wrap="none" anchor="ctr"/>
            <a:lstStyle/>
            <a:p>
              <a:pPr fontAlgn="auto">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grpSp>
      <p:sp>
        <p:nvSpPr>
          <p:cNvPr id="24638" name="Rectangle 22"/>
          <p:cNvSpPr>
            <a:spLocks noChangeArrowheads="1"/>
          </p:cNvSpPr>
          <p:nvPr/>
        </p:nvSpPr>
        <p:spPr bwMode="gray">
          <a:xfrm>
            <a:off x="346016" y="994772"/>
            <a:ext cx="800219" cy="338554"/>
          </a:xfrm>
          <a:prstGeom prst="rect">
            <a:avLst/>
          </a:prstGeom>
          <a:noFill/>
          <a:ln w="9525" algn="ctr">
            <a:noFill/>
            <a:miter lim="800000"/>
          </a:ln>
        </p:spPr>
        <p:txBody>
          <a:bodyPr wrap="none">
            <a:spAutoFit/>
          </a:bodyPr>
          <a:lstStyle/>
          <a:p>
            <a:pPr algn="ctr"/>
            <a:r>
              <a:rPr lang="zh-CN" altLang="en-US" sz="1600" dirty="0">
                <a:solidFill>
                  <a:srgbClr val="1C1C1C"/>
                </a:solidFill>
                <a:latin typeface="微软雅黑" panose="020B0503020204020204" pitchFamily="34" charset="-122"/>
                <a:ea typeface="微软雅黑" panose="020B0503020204020204" pitchFamily="34" charset="-122"/>
              </a:rPr>
              <a:t>原材料</a:t>
            </a:r>
            <a:endParaRPr lang="en-US" altLang="zh-CN" sz="1600" dirty="0">
              <a:solidFill>
                <a:srgbClr val="1C1C1C"/>
              </a:solidFill>
              <a:latin typeface="微软雅黑" panose="020B0503020204020204" pitchFamily="34" charset="-122"/>
              <a:ea typeface="微软雅黑" panose="020B0503020204020204" pitchFamily="34" charset="-122"/>
            </a:endParaRPr>
          </a:p>
        </p:txBody>
      </p:sp>
      <p:grpSp>
        <p:nvGrpSpPr>
          <p:cNvPr id="4" name="Group 19"/>
          <p:cNvGrpSpPr/>
          <p:nvPr/>
        </p:nvGrpSpPr>
        <p:grpSpPr bwMode="auto">
          <a:xfrm>
            <a:off x="1600200" y="955203"/>
            <a:ext cx="1371600" cy="403622"/>
            <a:chOff x="3969" y="1126"/>
            <a:chExt cx="1502" cy="339"/>
          </a:xfrm>
        </p:grpSpPr>
        <p:sp>
          <p:nvSpPr>
            <p:cNvPr id="126" name="AutoShape 20"/>
            <p:cNvSpPr>
              <a:spLocks noChangeArrowheads="1"/>
            </p:cNvSpPr>
            <p:nvPr/>
          </p:nvSpPr>
          <p:spPr bwMode="gray">
            <a:xfrm>
              <a:off x="3969" y="1126"/>
              <a:ext cx="1502" cy="339"/>
            </a:xfrm>
            <a:prstGeom prst="roundRect">
              <a:avLst>
                <a:gd name="adj" fmla="val 50000"/>
              </a:avLst>
            </a:prstGeom>
            <a:gradFill rotWithShape="1">
              <a:gsLst>
                <a:gs pos="0">
                  <a:srgbClr val="EAEAEA">
                    <a:gamma/>
                    <a:shade val="36078"/>
                    <a:invGamma/>
                  </a:srgbClr>
                </a:gs>
                <a:gs pos="50000">
                  <a:srgbClr val="EAEAEA"/>
                </a:gs>
                <a:gs pos="100000">
                  <a:srgbClr val="EAEAEA">
                    <a:gamma/>
                    <a:shade val="36078"/>
                    <a:invGamma/>
                  </a:srgbClr>
                </a:gs>
              </a:gsLst>
              <a:lin ang="5400000" scaled="1"/>
            </a:gradFill>
            <a:ln w="9525" algn="ctr">
              <a:noFill/>
              <a:round/>
            </a:ln>
            <a:effectLst>
              <a:outerShdw dist="40161" dir="4293903" algn="ctr" rotWithShape="0">
                <a:srgbClr val="FFFFCC">
                  <a:alpha val="50000"/>
                </a:srgbClr>
              </a:outerShdw>
            </a:effectLst>
          </p:spPr>
          <p:txBody>
            <a:bodyPr wrap="none" anchor="ctr"/>
            <a:lstStyle/>
            <a:p>
              <a:pPr fontAlgn="auto">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27" name="AutoShape 21"/>
            <p:cNvSpPr>
              <a:spLocks noChangeArrowheads="1"/>
            </p:cNvSpPr>
            <p:nvPr/>
          </p:nvSpPr>
          <p:spPr bwMode="gray">
            <a:xfrm>
              <a:off x="3988" y="1145"/>
              <a:ext cx="1464" cy="303"/>
            </a:xfrm>
            <a:prstGeom prst="roundRect">
              <a:avLst>
                <a:gd name="adj" fmla="val 50000"/>
              </a:avLst>
            </a:prstGeom>
            <a:gradFill rotWithShape="1">
              <a:gsLst>
                <a:gs pos="0">
                  <a:srgbClr val="77A43A">
                    <a:alpha val="89999"/>
                  </a:srgbClr>
                </a:gs>
                <a:gs pos="50000">
                  <a:srgbClr val="77A43A">
                    <a:gamma/>
                    <a:tint val="33725"/>
                    <a:invGamma/>
                  </a:srgbClr>
                </a:gs>
                <a:gs pos="100000">
                  <a:srgbClr val="77A43A">
                    <a:alpha val="89999"/>
                  </a:srgbClr>
                </a:gs>
              </a:gsLst>
              <a:lin ang="0" scaled="1"/>
            </a:gradFill>
            <a:ln w="9525" algn="ctr">
              <a:noFill/>
              <a:round/>
            </a:ln>
            <a:effectLst/>
          </p:spPr>
          <p:txBody>
            <a:bodyPr wrap="none" anchor="ctr"/>
            <a:lstStyle/>
            <a:p>
              <a:pPr fontAlgn="auto">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grpSp>
      <p:sp>
        <p:nvSpPr>
          <p:cNvPr id="24640" name="Rectangle 22"/>
          <p:cNvSpPr>
            <a:spLocks noChangeArrowheads="1"/>
          </p:cNvSpPr>
          <p:nvPr/>
        </p:nvSpPr>
        <p:spPr bwMode="gray">
          <a:xfrm>
            <a:off x="1766631" y="987348"/>
            <a:ext cx="1005403" cy="338554"/>
          </a:xfrm>
          <a:prstGeom prst="rect">
            <a:avLst/>
          </a:prstGeom>
          <a:noFill/>
          <a:ln w="9525" algn="ctr">
            <a:noFill/>
            <a:miter lim="800000"/>
          </a:ln>
        </p:spPr>
        <p:txBody>
          <a:bodyPr wrap="none">
            <a:spAutoFit/>
          </a:bodyPr>
          <a:lstStyle/>
          <a:p>
            <a:pPr algn="ctr"/>
            <a:r>
              <a:rPr lang="zh-CN" altLang="en-US" sz="1600" dirty="0">
                <a:solidFill>
                  <a:srgbClr val="1C1C1C"/>
                </a:solidFill>
                <a:latin typeface="微软雅黑" panose="020B0503020204020204" pitchFamily="34" charset="-122"/>
                <a:ea typeface="微软雅黑" panose="020B0503020204020204" pitchFamily="34" charset="-122"/>
              </a:rPr>
              <a:t>原料采购</a:t>
            </a:r>
            <a:endParaRPr lang="en-US" altLang="zh-CN" sz="1600" dirty="0">
              <a:solidFill>
                <a:srgbClr val="1C1C1C"/>
              </a:solidFill>
              <a:latin typeface="微软雅黑" panose="020B0503020204020204" pitchFamily="34" charset="-122"/>
              <a:ea typeface="微软雅黑" panose="020B0503020204020204" pitchFamily="34" charset="-122"/>
            </a:endParaRPr>
          </a:p>
        </p:txBody>
      </p:sp>
      <p:grpSp>
        <p:nvGrpSpPr>
          <p:cNvPr id="5" name="Group 19"/>
          <p:cNvGrpSpPr/>
          <p:nvPr/>
        </p:nvGrpSpPr>
        <p:grpSpPr bwMode="auto">
          <a:xfrm>
            <a:off x="3138488" y="955203"/>
            <a:ext cx="1371600" cy="403622"/>
            <a:chOff x="3969" y="1126"/>
            <a:chExt cx="1502" cy="339"/>
          </a:xfrm>
        </p:grpSpPr>
        <p:sp>
          <p:nvSpPr>
            <p:cNvPr id="130" name="AutoShape 20"/>
            <p:cNvSpPr>
              <a:spLocks noChangeArrowheads="1"/>
            </p:cNvSpPr>
            <p:nvPr/>
          </p:nvSpPr>
          <p:spPr bwMode="gray">
            <a:xfrm>
              <a:off x="3969" y="1126"/>
              <a:ext cx="1502" cy="339"/>
            </a:xfrm>
            <a:prstGeom prst="roundRect">
              <a:avLst>
                <a:gd name="adj" fmla="val 50000"/>
              </a:avLst>
            </a:prstGeom>
            <a:gradFill rotWithShape="1">
              <a:gsLst>
                <a:gs pos="0">
                  <a:srgbClr val="EAEAEA">
                    <a:gamma/>
                    <a:shade val="36078"/>
                    <a:invGamma/>
                  </a:srgbClr>
                </a:gs>
                <a:gs pos="50000">
                  <a:srgbClr val="EAEAEA"/>
                </a:gs>
                <a:gs pos="100000">
                  <a:srgbClr val="EAEAEA">
                    <a:gamma/>
                    <a:shade val="36078"/>
                    <a:invGamma/>
                  </a:srgbClr>
                </a:gs>
              </a:gsLst>
              <a:lin ang="5400000" scaled="1"/>
            </a:gradFill>
            <a:ln w="9525" algn="ctr">
              <a:noFill/>
              <a:round/>
            </a:ln>
            <a:effectLst>
              <a:outerShdw dist="40161" dir="4293903" algn="ctr" rotWithShape="0">
                <a:srgbClr val="FFFFCC">
                  <a:alpha val="50000"/>
                </a:srgbClr>
              </a:outerShdw>
            </a:effectLst>
          </p:spPr>
          <p:txBody>
            <a:bodyPr wrap="none" anchor="ctr"/>
            <a:lstStyle/>
            <a:p>
              <a:pPr fontAlgn="auto">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31" name="AutoShape 21"/>
            <p:cNvSpPr>
              <a:spLocks noChangeArrowheads="1"/>
            </p:cNvSpPr>
            <p:nvPr/>
          </p:nvSpPr>
          <p:spPr bwMode="gray">
            <a:xfrm>
              <a:off x="3988" y="1145"/>
              <a:ext cx="1464" cy="303"/>
            </a:xfrm>
            <a:prstGeom prst="roundRect">
              <a:avLst>
                <a:gd name="adj" fmla="val 50000"/>
              </a:avLst>
            </a:prstGeom>
            <a:gradFill rotWithShape="1">
              <a:gsLst>
                <a:gs pos="0">
                  <a:srgbClr val="77A43A">
                    <a:alpha val="89999"/>
                  </a:srgbClr>
                </a:gs>
                <a:gs pos="50000">
                  <a:srgbClr val="77A43A">
                    <a:gamma/>
                    <a:tint val="33725"/>
                    <a:invGamma/>
                  </a:srgbClr>
                </a:gs>
                <a:gs pos="100000">
                  <a:srgbClr val="77A43A">
                    <a:alpha val="89999"/>
                  </a:srgbClr>
                </a:gs>
              </a:gsLst>
              <a:lin ang="0" scaled="1"/>
            </a:gradFill>
            <a:ln w="9525" algn="ctr">
              <a:noFill/>
              <a:round/>
            </a:ln>
            <a:effectLst/>
          </p:spPr>
          <p:txBody>
            <a:bodyPr wrap="none" anchor="ctr"/>
            <a:lstStyle/>
            <a:p>
              <a:pPr fontAlgn="auto">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grpSp>
      <p:sp>
        <p:nvSpPr>
          <p:cNvPr id="24642" name="Rectangle 22"/>
          <p:cNvSpPr>
            <a:spLocks noChangeArrowheads="1"/>
          </p:cNvSpPr>
          <p:nvPr/>
        </p:nvSpPr>
        <p:spPr bwMode="gray">
          <a:xfrm>
            <a:off x="3407509" y="987348"/>
            <a:ext cx="800219" cy="338554"/>
          </a:xfrm>
          <a:prstGeom prst="rect">
            <a:avLst/>
          </a:prstGeom>
          <a:noFill/>
          <a:ln w="9525" algn="ctr">
            <a:noFill/>
            <a:miter lim="800000"/>
          </a:ln>
        </p:spPr>
        <p:txBody>
          <a:bodyPr wrap="none">
            <a:spAutoFit/>
          </a:bodyPr>
          <a:lstStyle/>
          <a:p>
            <a:pPr algn="ctr"/>
            <a:r>
              <a:rPr lang="zh-CN" altLang="en-US" sz="1600" dirty="0">
                <a:solidFill>
                  <a:srgbClr val="1C1C1C"/>
                </a:solidFill>
                <a:latin typeface="微软雅黑" panose="020B0503020204020204" pitchFamily="34" charset="-122"/>
                <a:ea typeface="微软雅黑" panose="020B0503020204020204" pitchFamily="34" charset="-122"/>
              </a:rPr>
              <a:t>初加工</a:t>
            </a:r>
            <a:endParaRPr lang="en-US" altLang="zh-CN" sz="1600" dirty="0">
              <a:solidFill>
                <a:srgbClr val="1C1C1C"/>
              </a:solidFill>
              <a:latin typeface="微软雅黑" panose="020B0503020204020204" pitchFamily="34" charset="-122"/>
              <a:ea typeface="微软雅黑" panose="020B0503020204020204" pitchFamily="34" charset="-122"/>
            </a:endParaRPr>
          </a:p>
        </p:txBody>
      </p:sp>
      <p:grpSp>
        <p:nvGrpSpPr>
          <p:cNvPr id="6" name="Group 19"/>
          <p:cNvGrpSpPr/>
          <p:nvPr/>
        </p:nvGrpSpPr>
        <p:grpSpPr bwMode="auto">
          <a:xfrm>
            <a:off x="4689475" y="955203"/>
            <a:ext cx="1371600" cy="403622"/>
            <a:chOff x="3969" y="1126"/>
            <a:chExt cx="1502" cy="339"/>
          </a:xfrm>
        </p:grpSpPr>
        <p:sp>
          <p:nvSpPr>
            <p:cNvPr id="134" name="AutoShape 20"/>
            <p:cNvSpPr>
              <a:spLocks noChangeArrowheads="1"/>
            </p:cNvSpPr>
            <p:nvPr/>
          </p:nvSpPr>
          <p:spPr bwMode="gray">
            <a:xfrm>
              <a:off x="3969" y="1126"/>
              <a:ext cx="1502" cy="339"/>
            </a:xfrm>
            <a:prstGeom prst="roundRect">
              <a:avLst>
                <a:gd name="adj" fmla="val 50000"/>
              </a:avLst>
            </a:prstGeom>
            <a:gradFill rotWithShape="1">
              <a:gsLst>
                <a:gs pos="0">
                  <a:srgbClr val="EAEAEA">
                    <a:gamma/>
                    <a:shade val="36078"/>
                    <a:invGamma/>
                  </a:srgbClr>
                </a:gs>
                <a:gs pos="50000">
                  <a:srgbClr val="EAEAEA"/>
                </a:gs>
                <a:gs pos="100000">
                  <a:srgbClr val="EAEAEA">
                    <a:gamma/>
                    <a:shade val="36078"/>
                    <a:invGamma/>
                  </a:srgbClr>
                </a:gs>
              </a:gsLst>
              <a:lin ang="5400000" scaled="1"/>
            </a:gradFill>
            <a:ln w="9525" algn="ctr">
              <a:noFill/>
              <a:round/>
            </a:ln>
            <a:effectLst>
              <a:outerShdw dist="40161" dir="4293903" algn="ctr" rotWithShape="0">
                <a:srgbClr val="FFFFCC">
                  <a:alpha val="50000"/>
                </a:srgbClr>
              </a:outerShdw>
            </a:effectLst>
          </p:spPr>
          <p:txBody>
            <a:bodyPr wrap="none" anchor="ctr"/>
            <a:lstStyle/>
            <a:p>
              <a:pPr fontAlgn="auto">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35" name="AutoShape 21"/>
            <p:cNvSpPr>
              <a:spLocks noChangeArrowheads="1"/>
            </p:cNvSpPr>
            <p:nvPr/>
          </p:nvSpPr>
          <p:spPr bwMode="gray">
            <a:xfrm>
              <a:off x="3988" y="1145"/>
              <a:ext cx="1464" cy="303"/>
            </a:xfrm>
            <a:prstGeom prst="roundRect">
              <a:avLst>
                <a:gd name="adj" fmla="val 50000"/>
              </a:avLst>
            </a:prstGeom>
            <a:gradFill rotWithShape="1">
              <a:gsLst>
                <a:gs pos="0">
                  <a:srgbClr val="77A43A">
                    <a:alpha val="89999"/>
                  </a:srgbClr>
                </a:gs>
                <a:gs pos="50000">
                  <a:srgbClr val="77A43A">
                    <a:gamma/>
                    <a:tint val="33725"/>
                    <a:invGamma/>
                  </a:srgbClr>
                </a:gs>
                <a:gs pos="100000">
                  <a:srgbClr val="77A43A">
                    <a:alpha val="89999"/>
                  </a:srgbClr>
                </a:gs>
              </a:gsLst>
              <a:lin ang="0" scaled="1"/>
            </a:gradFill>
            <a:ln w="9525" algn="ctr">
              <a:noFill/>
              <a:round/>
            </a:ln>
            <a:effectLst/>
          </p:spPr>
          <p:txBody>
            <a:bodyPr wrap="none" anchor="ctr"/>
            <a:lstStyle/>
            <a:p>
              <a:pPr fontAlgn="auto">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grpSp>
      <p:sp>
        <p:nvSpPr>
          <p:cNvPr id="24644" name="Rectangle 22"/>
          <p:cNvSpPr>
            <a:spLocks noChangeArrowheads="1"/>
          </p:cNvSpPr>
          <p:nvPr/>
        </p:nvSpPr>
        <p:spPr bwMode="gray">
          <a:xfrm>
            <a:off x="4959291" y="973060"/>
            <a:ext cx="800219" cy="338554"/>
          </a:xfrm>
          <a:prstGeom prst="rect">
            <a:avLst/>
          </a:prstGeom>
          <a:noFill/>
          <a:ln w="9525" algn="ctr">
            <a:noFill/>
            <a:miter lim="800000"/>
          </a:ln>
        </p:spPr>
        <p:txBody>
          <a:bodyPr wrap="none">
            <a:spAutoFit/>
          </a:bodyPr>
          <a:lstStyle/>
          <a:p>
            <a:pPr algn="ctr"/>
            <a:r>
              <a:rPr lang="zh-CN" altLang="en-US" sz="1600" dirty="0">
                <a:solidFill>
                  <a:srgbClr val="1C1C1C"/>
                </a:solidFill>
                <a:latin typeface="微软雅黑" panose="020B0503020204020204" pitchFamily="34" charset="-122"/>
                <a:ea typeface="微软雅黑" panose="020B0503020204020204" pitchFamily="34" charset="-122"/>
              </a:rPr>
              <a:t>深加工</a:t>
            </a:r>
            <a:endParaRPr lang="en-US" altLang="zh-CN" sz="1600" dirty="0">
              <a:solidFill>
                <a:srgbClr val="1C1C1C"/>
              </a:solidFill>
              <a:latin typeface="微软雅黑" panose="020B0503020204020204" pitchFamily="34" charset="-122"/>
              <a:ea typeface="微软雅黑" panose="020B0503020204020204" pitchFamily="34" charset="-122"/>
            </a:endParaRPr>
          </a:p>
        </p:txBody>
      </p:sp>
      <p:grpSp>
        <p:nvGrpSpPr>
          <p:cNvPr id="7" name="Group 19"/>
          <p:cNvGrpSpPr/>
          <p:nvPr/>
        </p:nvGrpSpPr>
        <p:grpSpPr bwMode="auto">
          <a:xfrm>
            <a:off x="6234113" y="955203"/>
            <a:ext cx="1371600" cy="403622"/>
            <a:chOff x="3969" y="1126"/>
            <a:chExt cx="1502" cy="339"/>
          </a:xfrm>
        </p:grpSpPr>
        <p:sp>
          <p:nvSpPr>
            <p:cNvPr id="138" name="AutoShape 20"/>
            <p:cNvSpPr>
              <a:spLocks noChangeArrowheads="1"/>
            </p:cNvSpPr>
            <p:nvPr/>
          </p:nvSpPr>
          <p:spPr bwMode="gray">
            <a:xfrm>
              <a:off x="3969" y="1126"/>
              <a:ext cx="1502" cy="339"/>
            </a:xfrm>
            <a:prstGeom prst="roundRect">
              <a:avLst>
                <a:gd name="adj" fmla="val 50000"/>
              </a:avLst>
            </a:prstGeom>
            <a:gradFill rotWithShape="1">
              <a:gsLst>
                <a:gs pos="0">
                  <a:srgbClr val="EAEAEA">
                    <a:gamma/>
                    <a:shade val="36078"/>
                    <a:invGamma/>
                  </a:srgbClr>
                </a:gs>
                <a:gs pos="50000">
                  <a:srgbClr val="EAEAEA"/>
                </a:gs>
                <a:gs pos="100000">
                  <a:srgbClr val="EAEAEA">
                    <a:gamma/>
                    <a:shade val="36078"/>
                    <a:invGamma/>
                  </a:srgbClr>
                </a:gs>
              </a:gsLst>
              <a:lin ang="5400000" scaled="1"/>
            </a:gradFill>
            <a:ln w="9525" algn="ctr">
              <a:noFill/>
              <a:round/>
            </a:ln>
            <a:effectLst>
              <a:outerShdw dist="40161" dir="4293903" algn="ctr" rotWithShape="0">
                <a:srgbClr val="FFFFCC">
                  <a:alpha val="50000"/>
                </a:srgbClr>
              </a:outerShdw>
            </a:effectLst>
          </p:spPr>
          <p:txBody>
            <a:bodyPr wrap="none" anchor="ctr"/>
            <a:lstStyle/>
            <a:p>
              <a:pPr fontAlgn="auto">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39" name="AutoShape 21"/>
            <p:cNvSpPr>
              <a:spLocks noChangeArrowheads="1"/>
            </p:cNvSpPr>
            <p:nvPr/>
          </p:nvSpPr>
          <p:spPr bwMode="gray">
            <a:xfrm>
              <a:off x="3988" y="1145"/>
              <a:ext cx="1464" cy="303"/>
            </a:xfrm>
            <a:prstGeom prst="roundRect">
              <a:avLst>
                <a:gd name="adj" fmla="val 50000"/>
              </a:avLst>
            </a:prstGeom>
            <a:gradFill rotWithShape="1">
              <a:gsLst>
                <a:gs pos="0">
                  <a:srgbClr val="77A43A">
                    <a:alpha val="89999"/>
                  </a:srgbClr>
                </a:gs>
                <a:gs pos="50000">
                  <a:srgbClr val="77A43A">
                    <a:gamma/>
                    <a:tint val="33725"/>
                    <a:invGamma/>
                  </a:srgbClr>
                </a:gs>
                <a:gs pos="100000">
                  <a:srgbClr val="77A43A">
                    <a:alpha val="89999"/>
                  </a:srgbClr>
                </a:gs>
              </a:gsLst>
              <a:lin ang="0" scaled="1"/>
            </a:gradFill>
            <a:ln w="9525" algn="ctr">
              <a:noFill/>
              <a:round/>
            </a:ln>
            <a:effectLst/>
          </p:spPr>
          <p:txBody>
            <a:bodyPr wrap="none" anchor="ctr"/>
            <a:lstStyle/>
            <a:p>
              <a:pPr fontAlgn="auto">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grpSp>
      <p:sp>
        <p:nvSpPr>
          <p:cNvPr id="24646" name="Rectangle 22"/>
          <p:cNvSpPr>
            <a:spLocks noChangeArrowheads="1"/>
          </p:cNvSpPr>
          <p:nvPr/>
        </p:nvSpPr>
        <p:spPr bwMode="gray">
          <a:xfrm>
            <a:off x="6387843" y="987348"/>
            <a:ext cx="1005403" cy="338554"/>
          </a:xfrm>
          <a:prstGeom prst="rect">
            <a:avLst/>
          </a:prstGeom>
          <a:noFill/>
          <a:ln w="9525" algn="ctr">
            <a:noFill/>
            <a:miter lim="800000"/>
          </a:ln>
        </p:spPr>
        <p:txBody>
          <a:bodyPr wrap="none">
            <a:spAutoFit/>
          </a:bodyPr>
          <a:lstStyle/>
          <a:p>
            <a:pPr algn="ctr"/>
            <a:r>
              <a:rPr lang="zh-CN" altLang="en-US" sz="1600" dirty="0">
                <a:solidFill>
                  <a:srgbClr val="1C1C1C"/>
                </a:solidFill>
                <a:latin typeface="微软雅黑" panose="020B0503020204020204" pitchFamily="34" charset="-122"/>
                <a:ea typeface="微软雅黑" panose="020B0503020204020204" pitchFamily="34" charset="-122"/>
              </a:rPr>
              <a:t>分销渠道</a:t>
            </a:r>
            <a:endParaRPr lang="en-US" altLang="zh-CN" sz="1600" dirty="0">
              <a:solidFill>
                <a:srgbClr val="1C1C1C"/>
              </a:solidFill>
              <a:latin typeface="微软雅黑" panose="020B0503020204020204" pitchFamily="34" charset="-122"/>
              <a:ea typeface="微软雅黑" panose="020B0503020204020204" pitchFamily="34" charset="-122"/>
            </a:endParaRPr>
          </a:p>
        </p:txBody>
      </p:sp>
      <p:grpSp>
        <p:nvGrpSpPr>
          <p:cNvPr id="8" name="Group 19"/>
          <p:cNvGrpSpPr/>
          <p:nvPr/>
        </p:nvGrpSpPr>
        <p:grpSpPr bwMode="auto">
          <a:xfrm>
            <a:off x="7710488" y="955203"/>
            <a:ext cx="1371600" cy="403622"/>
            <a:chOff x="3969" y="1126"/>
            <a:chExt cx="1502" cy="339"/>
          </a:xfrm>
        </p:grpSpPr>
        <p:sp>
          <p:nvSpPr>
            <p:cNvPr id="142" name="AutoShape 20"/>
            <p:cNvSpPr>
              <a:spLocks noChangeArrowheads="1"/>
            </p:cNvSpPr>
            <p:nvPr/>
          </p:nvSpPr>
          <p:spPr bwMode="gray">
            <a:xfrm>
              <a:off x="3969" y="1126"/>
              <a:ext cx="1502" cy="339"/>
            </a:xfrm>
            <a:prstGeom prst="roundRect">
              <a:avLst>
                <a:gd name="adj" fmla="val 50000"/>
              </a:avLst>
            </a:prstGeom>
            <a:gradFill rotWithShape="1">
              <a:gsLst>
                <a:gs pos="0">
                  <a:srgbClr val="EAEAEA">
                    <a:gamma/>
                    <a:shade val="36078"/>
                    <a:invGamma/>
                  </a:srgbClr>
                </a:gs>
                <a:gs pos="50000">
                  <a:srgbClr val="EAEAEA"/>
                </a:gs>
                <a:gs pos="100000">
                  <a:srgbClr val="EAEAEA">
                    <a:gamma/>
                    <a:shade val="36078"/>
                    <a:invGamma/>
                  </a:srgbClr>
                </a:gs>
              </a:gsLst>
              <a:lin ang="5400000" scaled="1"/>
            </a:gradFill>
            <a:ln w="9525" algn="ctr">
              <a:noFill/>
              <a:round/>
            </a:ln>
            <a:effectLst>
              <a:outerShdw dist="40161" dir="4293903" algn="ctr" rotWithShape="0">
                <a:srgbClr val="FFFFCC">
                  <a:alpha val="50000"/>
                </a:srgbClr>
              </a:outerShdw>
            </a:effectLst>
          </p:spPr>
          <p:txBody>
            <a:bodyPr wrap="none" anchor="ctr"/>
            <a:lstStyle/>
            <a:p>
              <a:pPr fontAlgn="auto">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43" name="AutoShape 21"/>
            <p:cNvSpPr>
              <a:spLocks noChangeArrowheads="1"/>
            </p:cNvSpPr>
            <p:nvPr/>
          </p:nvSpPr>
          <p:spPr bwMode="gray">
            <a:xfrm>
              <a:off x="3988" y="1145"/>
              <a:ext cx="1464" cy="303"/>
            </a:xfrm>
            <a:prstGeom prst="roundRect">
              <a:avLst>
                <a:gd name="adj" fmla="val 50000"/>
              </a:avLst>
            </a:prstGeom>
            <a:gradFill rotWithShape="1">
              <a:gsLst>
                <a:gs pos="0">
                  <a:srgbClr val="77A43A">
                    <a:alpha val="89999"/>
                  </a:srgbClr>
                </a:gs>
                <a:gs pos="50000">
                  <a:srgbClr val="77A43A">
                    <a:gamma/>
                    <a:tint val="33725"/>
                    <a:invGamma/>
                  </a:srgbClr>
                </a:gs>
                <a:gs pos="100000">
                  <a:srgbClr val="77A43A">
                    <a:alpha val="89999"/>
                  </a:srgbClr>
                </a:gs>
              </a:gsLst>
              <a:lin ang="0" scaled="1"/>
            </a:gradFill>
            <a:ln w="9525" algn="ctr">
              <a:noFill/>
              <a:round/>
            </a:ln>
            <a:effectLst/>
          </p:spPr>
          <p:txBody>
            <a:bodyPr wrap="none" anchor="ctr"/>
            <a:lstStyle/>
            <a:p>
              <a:pPr fontAlgn="auto">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grpSp>
      <p:sp>
        <p:nvSpPr>
          <p:cNvPr id="24648" name="Rectangle 22"/>
          <p:cNvSpPr>
            <a:spLocks noChangeArrowheads="1"/>
          </p:cNvSpPr>
          <p:nvPr/>
        </p:nvSpPr>
        <p:spPr bwMode="gray">
          <a:xfrm>
            <a:off x="8082101" y="994492"/>
            <a:ext cx="595035" cy="338554"/>
          </a:xfrm>
          <a:prstGeom prst="rect">
            <a:avLst/>
          </a:prstGeom>
          <a:noFill/>
          <a:ln w="9525" algn="ctr">
            <a:noFill/>
            <a:miter lim="800000"/>
          </a:ln>
        </p:spPr>
        <p:txBody>
          <a:bodyPr wrap="none">
            <a:spAutoFit/>
          </a:bodyPr>
          <a:lstStyle/>
          <a:p>
            <a:pPr algn="ctr"/>
            <a:r>
              <a:rPr lang="zh-CN" altLang="en-US" sz="1600" dirty="0">
                <a:solidFill>
                  <a:srgbClr val="1C1C1C"/>
                </a:solidFill>
                <a:latin typeface="微软雅黑" panose="020B0503020204020204" pitchFamily="34" charset="-122"/>
                <a:ea typeface="微软雅黑" panose="020B0503020204020204" pitchFamily="34" charset="-122"/>
              </a:rPr>
              <a:t>零售</a:t>
            </a:r>
            <a:endParaRPr lang="en-US" altLang="zh-CN" sz="1600" dirty="0">
              <a:solidFill>
                <a:srgbClr val="1C1C1C"/>
              </a:solidFill>
              <a:latin typeface="微软雅黑" panose="020B0503020204020204" pitchFamily="34" charset="-122"/>
              <a:ea typeface="微软雅黑" panose="020B0503020204020204" pitchFamily="34" charset="-122"/>
            </a:endParaRPr>
          </a:p>
        </p:txBody>
      </p:sp>
      <p:sp>
        <p:nvSpPr>
          <p:cNvPr id="24649" name="AutoShape 8"/>
          <p:cNvSpPr>
            <a:spLocks noChangeArrowheads="1"/>
          </p:cNvSpPr>
          <p:nvPr/>
        </p:nvSpPr>
        <p:spPr bwMode="gray">
          <a:xfrm>
            <a:off x="1391072" y="1069502"/>
            <a:ext cx="228600" cy="171450"/>
          </a:xfrm>
          <a:prstGeom prst="rightArrow">
            <a:avLst>
              <a:gd name="adj1" fmla="val 50000"/>
              <a:gd name="adj2" fmla="val 58333"/>
            </a:avLst>
          </a:prstGeom>
        </p:spPr>
        <p:style>
          <a:lnRef idx="1">
            <a:schemeClr val="accent2"/>
          </a:lnRef>
          <a:fillRef idx="2">
            <a:schemeClr val="accent2"/>
          </a:fillRef>
          <a:effectRef idx="1">
            <a:schemeClr val="accent2"/>
          </a:effectRef>
          <a:fontRef idx="minor">
            <a:schemeClr val="dk1"/>
          </a:fontRef>
        </p:style>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24650" name="AutoShape 8"/>
          <p:cNvSpPr>
            <a:spLocks noChangeArrowheads="1"/>
          </p:cNvSpPr>
          <p:nvPr/>
        </p:nvSpPr>
        <p:spPr bwMode="gray">
          <a:xfrm>
            <a:off x="2975248" y="1069502"/>
            <a:ext cx="228600" cy="171450"/>
          </a:xfrm>
          <a:prstGeom prst="rightArrow">
            <a:avLst>
              <a:gd name="adj1" fmla="val 50000"/>
              <a:gd name="adj2" fmla="val 58333"/>
            </a:avLst>
          </a:prstGeom>
        </p:spPr>
        <p:style>
          <a:lnRef idx="1">
            <a:schemeClr val="accent2"/>
          </a:lnRef>
          <a:fillRef idx="2">
            <a:schemeClr val="accent2"/>
          </a:fillRef>
          <a:effectRef idx="1">
            <a:schemeClr val="accent2"/>
          </a:effectRef>
          <a:fontRef idx="minor">
            <a:schemeClr val="dk1"/>
          </a:fontRef>
        </p:style>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24651" name="AutoShape 8"/>
          <p:cNvSpPr>
            <a:spLocks noChangeArrowheads="1"/>
          </p:cNvSpPr>
          <p:nvPr/>
        </p:nvSpPr>
        <p:spPr bwMode="gray">
          <a:xfrm>
            <a:off x="4487416" y="1069502"/>
            <a:ext cx="228600" cy="171450"/>
          </a:xfrm>
          <a:prstGeom prst="rightArrow">
            <a:avLst>
              <a:gd name="adj1" fmla="val 50000"/>
              <a:gd name="adj2" fmla="val 58333"/>
            </a:avLst>
          </a:prstGeom>
        </p:spPr>
        <p:style>
          <a:lnRef idx="1">
            <a:schemeClr val="accent2"/>
          </a:lnRef>
          <a:fillRef idx="2">
            <a:schemeClr val="accent2"/>
          </a:fillRef>
          <a:effectRef idx="1">
            <a:schemeClr val="accent2"/>
          </a:effectRef>
          <a:fontRef idx="minor">
            <a:schemeClr val="dk1"/>
          </a:fontRef>
        </p:style>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24652" name="AutoShape 8"/>
          <p:cNvSpPr>
            <a:spLocks noChangeArrowheads="1"/>
          </p:cNvSpPr>
          <p:nvPr/>
        </p:nvSpPr>
        <p:spPr bwMode="gray">
          <a:xfrm>
            <a:off x="5999584" y="1069502"/>
            <a:ext cx="228600" cy="171450"/>
          </a:xfrm>
          <a:prstGeom prst="rightArrow">
            <a:avLst>
              <a:gd name="adj1" fmla="val 50000"/>
              <a:gd name="adj2" fmla="val 58333"/>
            </a:avLst>
          </a:prstGeom>
        </p:spPr>
        <p:style>
          <a:lnRef idx="1">
            <a:schemeClr val="accent2"/>
          </a:lnRef>
          <a:fillRef idx="2">
            <a:schemeClr val="accent2"/>
          </a:fillRef>
          <a:effectRef idx="1">
            <a:schemeClr val="accent2"/>
          </a:effectRef>
          <a:fontRef idx="minor">
            <a:schemeClr val="dk1"/>
          </a:fontRef>
        </p:style>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24653" name="AutoShape 8"/>
          <p:cNvSpPr>
            <a:spLocks noChangeArrowheads="1"/>
          </p:cNvSpPr>
          <p:nvPr/>
        </p:nvSpPr>
        <p:spPr bwMode="gray">
          <a:xfrm>
            <a:off x="7583760" y="1069502"/>
            <a:ext cx="228600" cy="171450"/>
          </a:xfrm>
          <a:prstGeom prst="rightArrow">
            <a:avLst>
              <a:gd name="adj1" fmla="val 50000"/>
              <a:gd name="adj2" fmla="val 58333"/>
            </a:avLst>
          </a:prstGeom>
        </p:spPr>
        <p:style>
          <a:lnRef idx="1">
            <a:schemeClr val="accent2"/>
          </a:lnRef>
          <a:fillRef idx="2">
            <a:schemeClr val="accent2"/>
          </a:fillRef>
          <a:effectRef idx="1">
            <a:schemeClr val="accent2"/>
          </a:effectRef>
          <a:fontRef idx="minor">
            <a:schemeClr val="dk1"/>
          </a:fontRef>
        </p:style>
        <p:txBody>
          <a:bodyPr wrap="none" anchor="ctr"/>
          <a:lstStyle/>
          <a:p>
            <a:endParaRPr lang="zh-CN" altLang="en-US">
              <a:latin typeface="微软雅黑" panose="020B0503020204020204" pitchFamily="34" charset="-122"/>
              <a:ea typeface="微软雅黑" panose="020B0503020204020204" pitchFamily="34" charset="-122"/>
            </a:endParaRPr>
          </a:p>
        </p:txBody>
      </p:sp>
      <p:cxnSp>
        <p:nvCxnSpPr>
          <p:cNvPr id="152" name="直接连接符 151"/>
          <p:cNvCxnSpPr/>
          <p:nvPr/>
        </p:nvCxnSpPr>
        <p:spPr>
          <a:xfrm>
            <a:off x="3062288" y="1792212"/>
            <a:ext cx="0" cy="262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直接箭头连接符 157"/>
          <p:cNvCxnSpPr/>
          <p:nvPr/>
        </p:nvCxnSpPr>
        <p:spPr>
          <a:xfrm>
            <a:off x="5922964" y="4441353"/>
            <a:ext cx="249237" cy="35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TEMPLATE_CATEGORY" val="diagram"/>
  <p:tag name="KSO_WM_TEMPLATE_INDEX" val="769"/>
  <p:tag name="KSO_WM_TAG_VERSION" val="1.0"/>
  <p:tag name="KSO_WM_BEAUTIFY_FLAG" val="#wm#"/>
  <p:tag name="KSO_WM_UNIT_TYPE" val="m_h_a"/>
  <p:tag name="KSO_WM_UNIT_INDEX" val="1_1_1"/>
  <p:tag name="KSO_WM_UNIT_ID" val="diagram769_1*m_h_a*1_1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11.xml><?xml version="1.0" encoding="utf-8"?>
<p:tagLst xmlns:p="http://schemas.openxmlformats.org/presentationml/2006/main">
  <p:tag name="KSO_WM_TEMPLATE_CATEGORY" val="diagram"/>
  <p:tag name="KSO_WM_TEMPLATE_INDEX" val="769"/>
  <p:tag name="KSO_WM_TAG_VERSION" val="1.0"/>
  <p:tag name="KSO_WM_BEAUTIFY_FLAG" val="#wm#"/>
  <p:tag name="KSO_WM_UNIT_TYPE" val="m_h_a"/>
  <p:tag name="KSO_WM_UNIT_INDEX" val="1_2_1"/>
  <p:tag name="KSO_WM_UNIT_ID" val="diagram769_1*m_h_a*1_2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FILL_FORE_SCHEMECOLOR_INDEX" val="6"/>
  <p:tag name="KSO_WM_UNIT_FILL_TYPE" val="1"/>
  <p:tag name="KSO_WM_UNIT_TEXT_FILL_FORE_SCHEMECOLOR_INDEX" val="14"/>
  <p:tag name="KSO_WM_UNIT_TEXT_FILL_TYPE" val="1"/>
</p:tagLst>
</file>

<file path=ppt/tags/tag12.xml><?xml version="1.0" encoding="utf-8"?>
<p:tagLst xmlns:p="http://schemas.openxmlformats.org/presentationml/2006/main">
  <p:tag name="KSO_WM_TEMPLATE_CATEGORY" val="diagram"/>
  <p:tag name="KSO_WM_TEMPLATE_INDEX" val="769"/>
  <p:tag name="KSO_WM_TAG_VERSION" val="1.0"/>
  <p:tag name="KSO_WM_BEAUTIFY_FLAG" val="#wm#"/>
  <p:tag name="KSO_WM_UNIT_TYPE" val="m_h_a"/>
  <p:tag name="KSO_WM_UNIT_INDEX" val="1_3_1"/>
  <p:tag name="KSO_WM_UNIT_ID" val="diagram769_1*m_h_a*1_3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FILL_FORE_SCHEMECOLOR_INDEX" val="7"/>
  <p:tag name="KSO_WM_UNIT_FILL_TYPE" val="1"/>
  <p:tag name="KSO_WM_UNIT_TEXT_FILL_FORE_SCHEMECOLOR_INDEX" val="14"/>
  <p:tag name="KSO_WM_UNIT_TEXT_FILL_TYPE" val="1"/>
</p:tagLst>
</file>

<file path=ppt/tags/tag13.xml><?xml version="1.0" encoding="utf-8"?>
<p:tagLst xmlns:p="http://schemas.openxmlformats.org/presentationml/2006/main">
  <p:tag name="KSO_WM_TEMPLATE_CATEGORY" val="diagram"/>
  <p:tag name="KSO_WM_TEMPLATE_INDEX" val="769"/>
  <p:tag name="KSO_WM_TAG_VERSION" val="1.0"/>
  <p:tag name="KSO_WM_BEAUTIFY_FLAG" val="#wm#"/>
  <p:tag name="KSO_WM_UNIT_TYPE" val="m_h_a"/>
  <p:tag name="KSO_WM_UNIT_INDEX" val="1_4_1"/>
  <p:tag name="KSO_WM_UNIT_ID" val="diagram769_1*m_h_a*1_4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FILL_FORE_SCHEMECOLOR_INDEX" val="8"/>
  <p:tag name="KSO_WM_UNIT_FILL_TYPE" val="1"/>
  <p:tag name="KSO_WM_UNIT_TEXT_FILL_FORE_SCHEMECOLOR_INDEX" val="14"/>
  <p:tag name="KSO_WM_UNIT_TEXT_FILL_TYPE" val="1"/>
</p:tagLst>
</file>

<file path=ppt/tags/tag14.xml><?xml version="1.0" encoding="utf-8"?>
<p:tagLst xmlns:p="http://schemas.openxmlformats.org/presentationml/2006/main">
  <p:tag name="KSO_WM_TEMPLATE_CATEGORY" val="diagram"/>
  <p:tag name="KSO_WM_TEMPLATE_INDEX" val="769"/>
  <p:tag name="KSO_WM_TAG_VERSION" val="1.0"/>
  <p:tag name="KSO_WM_BEAUTIFY_FLAG" val="#wm#"/>
  <p:tag name="KSO_WM_UNIT_TYPE" val="m_h_a"/>
  <p:tag name="KSO_WM_UNIT_INDEX" val="1_5_1"/>
  <p:tag name="KSO_WM_UNIT_ID" val="diagram769_1*m_h_a*1_5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FILL_FORE_SCHEMECOLOR_INDEX" val="9"/>
  <p:tag name="KSO_WM_UNIT_FILL_TYPE" val="1"/>
  <p:tag name="KSO_WM_UNIT_TEXT_FILL_FORE_SCHEMECOLOR_INDEX" val="14"/>
  <p:tag name="KSO_WM_UNIT_TEXT_FILL_TYPE" val="1"/>
</p:tagLst>
</file>

<file path=ppt/tags/tag15.xml><?xml version="1.0" encoding="utf-8"?>
<p:tagLst xmlns:p="http://schemas.openxmlformats.org/presentationml/2006/main">
  <p:tag name="KSO_WM_TEMPLATE_CATEGORY" val="diagram"/>
  <p:tag name="KSO_WM_TEMPLATE_INDEX" val="769"/>
  <p:tag name="KSO_WM_TAG_VERSION" val="1.0"/>
  <p:tag name="KSO_WM_BEAUTIFY_FLAG" val="#wm#"/>
  <p:tag name="KSO_WM_UNIT_TYPE" val="m_h_a"/>
  <p:tag name="KSO_WM_UNIT_INDEX" val="1_6_1"/>
  <p:tag name="KSO_WM_UNIT_ID" val="diagram769_1*m_h_a*1_6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FILL_FORE_SCHEMECOLOR_INDEX" val="10"/>
  <p:tag name="KSO_WM_UNIT_FILL_TYPE" val="1"/>
  <p:tag name="KSO_WM_UNIT_TEXT_FILL_FORE_SCHEMECOLOR_INDEX" val="14"/>
  <p:tag name="KSO_WM_UNIT_TEXT_FILL_TYPE" val="1"/>
</p:tagLst>
</file>

<file path=ppt/tags/tag16.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7"/>
  <p:tag name="KSO_WM_UNIT_ID" val="diagram769_1*m_i*1_7"/>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7.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8"/>
  <p:tag name="KSO_WM_UNIT_ID" val="diagram769_1*m_i*1_8"/>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8.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9"/>
  <p:tag name="KSO_WM_UNIT_ID" val="diagram769_1*m_i*1_9"/>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9.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10"/>
  <p:tag name="KSO_WM_UNIT_ID" val="diagram769_1*m_i*1_10"/>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11"/>
  <p:tag name="KSO_WM_UNIT_ID" val="diagram769_1*m_i*1_11"/>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1.xml><?xml version="1.0" encoding="utf-8"?>
<p:tagLst xmlns:p="http://schemas.openxmlformats.org/presentationml/2006/main">
  <p:tag name="KSO_WM_TEMPLATE_CATEGORY" val="diagram"/>
  <p:tag name="KSO_WM_TEMPLATE_INDEX" val="769"/>
  <p:tag name="KSO_WM_TAG_VERSION" val="1.0"/>
  <p:tag name="KSO_WM_BEAUTIFY_FLAG" val="#wm#"/>
  <p:tag name="KSO_WM_UNIT_TYPE" val="m_h_f"/>
  <p:tag name="KSO_WM_UNIT_INDEX" val="1_1_1"/>
  <p:tag name="KSO_WM_UNIT_ID" val="diagram769_1*m_h_f*1_1_1"/>
  <p:tag name="KSO_WM_UNIT_CLEAR" val="1"/>
  <p:tag name="KSO_WM_UNIT_LAYERLEVEL" val="1_1_1"/>
  <p:tag name="KSO_WM_UNIT_VALUE" val="18"/>
  <p:tag name="KSO_WM_UNIT_HIGHLIGHT" val="0"/>
  <p:tag name="KSO_WM_UNIT_COMPATIBLE" val="0"/>
  <p:tag name="KSO_WM_UNIT_PRESET_TEXT_INDEX" val="4"/>
  <p:tag name="KSO_WM_UNIT_PRESET_TEXT_LEN" val="35"/>
  <p:tag name="KSO_WM_DIAGRAM_GROUP_CODE" val="m1-1"/>
  <p:tag name="KSO_WM_UNIT_TEXT_FILL_FORE_SCHEMECOLOR_INDEX" val="13"/>
  <p:tag name="KSO_WM_UNIT_TEXT_FILL_TYPE" val="1"/>
</p:tagLst>
</file>

<file path=ppt/tags/tag22.xml><?xml version="1.0" encoding="utf-8"?>
<p:tagLst xmlns:p="http://schemas.openxmlformats.org/presentationml/2006/main">
  <p:tag name="KSO_WM_TEMPLATE_CATEGORY" val="diagram"/>
  <p:tag name="KSO_WM_TEMPLATE_INDEX" val="769"/>
  <p:tag name="KSO_WM_TAG_VERSION" val="1.0"/>
  <p:tag name="KSO_WM_BEAUTIFY_FLAG" val="#wm#"/>
  <p:tag name="KSO_WM_UNIT_TYPE" val="m_h_f"/>
  <p:tag name="KSO_WM_UNIT_INDEX" val="1_2_1"/>
  <p:tag name="KSO_WM_UNIT_ID" val="diagram769_1*m_h_f*1_2_1"/>
  <p:tag name="KSO_WM_UNIT_CLEAR" val="1"/>
  <p:tag name="KSO_WM_UNIT_LAYERLEVEL" val="1_1_1"/>
  <p:tag name="KSO_WM_UNIT_VALUE" val="18"/>
  <p:tag name="KSO_WM_UNIT_HIGHLIGHT" val="0"/>
  <p:tag name="KSO_WM_UNIT_COMPATIBLE" val="0"/>
  <p:tag name="KSO_WM_UNIT_PRESET_TEXT_INDEX" val="4"/>
  <p:tag name="KSO_WM_UNIT_PRESET_TEXT_LEN" val="35"/>
  <p:tag name="KSO_WM_DIAGRAM_GROUP_CODE" val="m1-1"/>
  <p:tag name="KSO_WM_UNIT_TEXT_FILL_FORE_SCHEMECOLOR_INDEX" val="13"/>
  <p:tag name="KSO_WM_UNIT_TEXT_FILL_TYPE" val="1"/>
</p:tagLst>
</file>

<file path=ppt/tags/tag23.xml><?xml version="1.0" encoding="utf-8"?>
<p:tagLst xmlns:p="http://schemas.openxmlformats.org/presentationml/2006/main">
  <p:tag name="KSO_WM_TEMPLATE_CATEGORY" val="diagram"/>
  <p:tag name="KSO_WM_TEMPLATE_INDEX" val="769"/>
  <p:tag name="KSO_WM_TAG_VERSION" val="1.0"/>
  <p:tag name="KSO_WM_BEAUTIFY_FLAG" val="#wm#"/>
  <p:tag name="KSO_WM_UNIT_TYPE" val="m_h_f"/>
  <p:tag name="KSO_WM_UNIT_INDEX" val="1_3_1"/>
  <p:tag name="KSO_WM_UNIT_ID" val="diagram769_1*m_h_f*1_3_1"/>
  <p:tag name="KSO_WM_UNIT_CLEAR" val="1"/>
  <p:tag name="KSO_WM_UNIT_LAYERLEVEL" val="1_1_1"/>
  <p:tag name="KSO_WM_UNIT_VALUE" val="18"/>
  <p:tag name="KSO_WM_UNIT_HIGHLIGHT" val="0"/>
  <p:tag name="KSO_WM_UNIT_COMPATIBLE" val="0"/>
  <p:tag name="KSO_WM_UNIT_PRESET_TEXT_INDEX" val="4"/>
  <p:tag name="KSO_WM_UNIT_PRESET_TEXT_LEN" val="35"/>
  <p:tag name="KSO_WM_DIAGRAM_GROUP_CODE" val="m1-1"/>
  <p:tag name="KSO_WM_UNIT_TEXT_FILL_FORE_SCHEMECOLOR_INDEX" val="13"/>
  <p:tag name="KSO_WM_UNIT_TEXT_FILL_TYPE" val="1"/>
</p:tagLst>
</file>

<file path=ppt/tags/tag24.xml><?xml version="1.0" encoding="utf-8"?>
<p:tagLst xmlns:p="http://schemas.openxmlformats.org/presentationml/2006/main">
  <p:tag name="KSO_WM_TEMPLATE_CATEGORY" val="diagram"/>
  <p:tag name="KSO_WM_TEMPLATE_INDEX" val="769"/>
  <p:tag name="KSO_WM_TAG_VERSION" val="1.0"/>
  <p:tag name="KSO_WM_BEAUTIFY_FLAG" val="#wm#"/>
  <p:tag name="KSO_WM_UNIT_TYPE" val="m_h_f"/>
  <p:tag name="KSO_WM_UNIT_INDEX" val="1_4_1"/>
  <p:tag name="KSO_WM_UNIT_ID" val="diagram769_1*m_h_f*1_4_1"/>
  <p:tag name="KSO_WM_UNIT_CLEAR" val="1"/>
  <p:tag name="KSO_WM_UNIT_LAYERLEVEL" val="1_1_1"/>
  <p:tag name="KSO_WM_UNIT_VALUE" val="18"/>
  <p:tag name="KSO_WM_UNIT_HIGHLIGHT" val="0"/>
  <p:tag name="KSO_WM_UNIT_COMPATIBLE" val="0"/>
  <p:tag name="KSO_WM_UNIT_PRESET_TEXT_INDEX" val="4"/>
  <p:tag name="KSO_WM_UNIT_PRESET_TEXT_LEN" val="35"/>
  <p:tag name="KSO_WM_DIAGRAM_GROUP_CODE" val="m1-1"/>
  <p:tag name="KSO_WM_UNIT_TEXT_FILL_FORE_SCHEMECOLOR_INDEX" val="13"/>
  <p:tag name="KSO_WM_UNIT_TEXT_FILL_TYPE" val="1"/>
</p:tagLst>
</file>

<file path=ppt/tags/tag25.xml><?xml version="1.0" encoding="utf-8"?>
<p:tagLst xmlns:p="http://schemas.openxmlformats.org/presentationml/2006/main">
  <p:tag name="KSO_WM_TEMPLATE_CATEGORY" val="diagram"/>
  <p:tag name="KSO_WM_TEMPLATE_INDEX" val="769"/>
  <p:tag name="KSO_WM_TAG_VERSION" val="1.0"/>
  <p:tag name="KSO_WM_BEAUTIFY_FLAG" val="#wm#"/>
  <p:tag name="KSO_WM_UNIT_TYPE" val="m_h_f"/>
  <p:tag name="KSO_WM_UNIT_INDEX" val="1_5_1"/>
  <p:tag name="KSO_WM_UNIT_ID" val="diagram769_1*m_h_f*1_5_1"/>
  <p:tag name="KSO_WM_UNIT_CLEAR" val="1"/>
  <p:tag name="KSO_WM_UNIT_LAYERLEVEL" val="1_1_1"/>
  <p:tag name="KSO_WM_UNIT_VALUE" val="18"/>
  <p:tag name="KSO_WM_UNIT_HIGHLIGHT" val="0"/>
  <p:tag name="KSO_WM_UNIT_COMPATIBLE" val="0"/>
  <p:tag name="KSO_WM_UNIT_PRESET_TEXT_INDEX" val="4"/>
  <p:tag name="KSO_WM_UNIT_PRESET_TEXT_LEN" val="35"/>
  <p:tag name="KSO_WM_DIAGRAM_GROUP_CODE" val="m1-1"/>
  <p:tag name="KSO_WM_UNIT_TEXT_FILL_FORE_SCHEMECOLOR_INDEX" val="13"/>
  <p:tag name="KSO_WM_UNIT_TEXT_FILL_TYPE" val="1"/>
</p:tagLst>
</file>

<file path=ppt/tags/tag26.xml><?xml version="1.0" encoding="utf-8"?>
<p:tagLst xmlns:p="http://schemas.openxmlformats.org/presentationml/2006/main">
  <p:tag name="KSO_WM_TEMPLATE_CATEGORY" val="diagram"/>
  <p:tag name="KSO_WM_TEMPLATE_INDEX" val="769"/>
  <p:tag name="KSO_WM_TAG_VERSION" val="1.0"/>
  <p:tag name="KSO_WM_BEAUTIFY_FLAG" val="#wm#"/>
  <p:tag name="KSO_WM_UNIT_TYPE" val="m_h_f"/>
  <p:tag name="KSO_WM_UNIT_INDEX" val="1_6_1"/>
  <p:tag name="KSO_WM_UNIT_ID" val="diagram769_1*m_h_f*1_6_1"/>
  <p:tag name="KSO_WM_UNIT_CLEAR" val="1"/>
  <p:tag name="KSO_WM_UNIT_LAYERLEVEL" val="1_1_1"/>
  <p:tag name="KSO_WM_UNIT_VALUE" val="18"/>
  <p:tag name="KSO_WM_UNIT_HIGHLIGHT" val="0"/>
  <p:tag name="KSO_WM_UNIT_COMPATIBLE" val="0"/>
  <p:tag name="KSO_WM_UNIT_PRESET_TEXT_INDEX" val="4"/>
  <p:tag name="KSO_WM_UNIT_PRESET_TEXT_LEN" val="35"/>
  <p:tag name="KSO_WM_DIAGRAM_GROUP_CODE" val="m1-1"/>
  <p:tag name="KSO_WM_UNIT_TEXT_FILL_FORE_SCHEMECOLOR_INDEX" val="13"/>
  <p:tag name="KSO_WM_UNIT_TEXT_FILL_TYPE" val="1"/>
</p:tagLst>
</file>

<file path=ppt/tags/tag27.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12"/>
  <p:tag name="KSO_WM_UNIT_ID" val="diagram769_1*m_i*1_12"/>
  <p:tag name="KSO_WM_UNIT_CLEAR" val="1"/>
  <p:tag name="KSO_WM_UNIT_LAYERLEVEL" val="1_1"/>
  <p:tag name="KSO_WM_DIAGRAM_GROUP_CODE" val="m1-1"/>
  <p:tag name="KSO_WM_UNIT_FILL_FORE_SCHEMECOLOR_INDEX" val="5"/>
  <p:tag name="KSO_WM_UNIT_FILL_TYPE" val="1"/>
  <p:tag name="KSO_WM_UNIT_TEXT_FILL_FORE_SCHEMECOLOR_INDEX" val="13"/>
  <p:tag name="KSO_WM_UNIT_TEXT_FILL_TYPE" val="1"/>
</p:tagLst>
</file>

<file path=ppt/tags/tag28.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13"/>
  <p:tag name="KSO_WM_UNIT_ID" val="diagram769_1*m_i*1_13"/>
  <p:tag name="KSO_WM_UNIT_CLEAR" val="1"/>
  <p:tag name="KSO_WM_UNIT_LAYERLEVEL" val="1_1"/>
  <p:tag name="KSO_WM_DIAGRAM_GROUP_CODE" val="m1-1"/>
  <p:tag name="KSO_WM_UNIT_FILL_FORE_SCHEMECOLOR_INDEX" val="6"/>
  <p:tag name="KSO_WM_UNIT_FILL_TYPE" val="1"/>
  <p:tag name="KSO_WM_UNIT_TEXT_FILL_FORE_SCHEMECOLOR_INDEX" val="13"/>
  <p:tag name="KSO_WM_UNIT_TEXT_FILL_TYPE" val="1"/>
</p:tagLst>
</file>

<file path=ppt/tags/tag29.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14"/>
  <p:tag name="KSO_WM_UNIT_ID" val="diagram769_1*m_i*1_14"/>
  <p:tag name="KSO_WM_UNIT_CLEAR" val="1"/>
  <p:tag name="KSO_WM_UNIT_LAYERLEVEL" val="1_1"/>
  <p:tag name="KSO_WM_DIAGRAM_GROUP_CODE" val="m1-1"/>
  <p:tag name="KSO_WM_UNIT_FILL_FORE_SCHEMECOLOR_INDEX" val="7"/>
  <p:tag name="KSO_WM_UNIT_FILL_TYPE" val="1"/>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15"/>
  <p:tag name="KSO_WM_UNIT_ID" val="diagram769_1*m_i*1_15"/>
  <p:tag name="KSO_WM_UNIT_CLEAR" val="1"/>
  <p:tag name="KSO_WM_UNIT_LAYERLEVEL" val="1_1"/>
  <p:tag name="KSO_WM_DIAGRAM_GROUP_CODE" val="m1-1"/>
  <p:tag name="KSO_WM_UNIT_FILL_FORE_SCHEMECOLOR_INDEX" val="8"/>
  <p:tag name="KSO_WM_UNIT_FILL_TYPE" val="1"/>
</p:tagLst>
</file>

<file path=ppt/tags/tag31.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16"/>
  <p:tag name="KSO_WM_UNIT_ID" val="diagram769_1*m_i*1_16"/>
  <p:tag name="KSO_WM_UNIT_CLEAR" val="1"/>
  <p:tag name="KSO_WM_UNIT_LAYERLEVEL" val="1_1"/>
  <p:tag name="KSO_WM_DIAGRAM_GROUP_CODE" val="m1-1"/>
  <p:tag name="KSO_WM_UNIT_FILL_FORE_SCHEMECOLOR_INDEX" val="9"/>
  <p:tag name="KSO_WM_UNIT_FILL_TYPE" val="1"/>
</p:tagLst>
</file>

<file path=ppt/tags/tag32.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17"/>
  <p:tag name="KSO_WM_UNIT_ID" val="diagram769_1*m_i*1_17"/>
  <p:tag name="KSO_WM_UNIT_CLEAR" val="1"/>
  <p:tag name="KSO_WM_UNIT_LAYERLEVEL" val="1_1"/>
  <p:tag name="KSO_WM_DIAGRAM_GROUP_CODE" val="m1-1"/>
  <p:tag name="KSO_WM_UNIT_FILL_FORE_SCHEMECOLOR_INDEX" val="10"/>
  <p:tag name="KSO_WM_UNIT_FILL_TYPE" val="1"/>
</p:tagLst>
</file>

<file path=ppt/tags/tag33.xml><?xml version="1.0" encoding="utf-8"?>
<p:tagLst xmlns:p="http://schemas.openxmlformats.org/presentationml/2006/main">
  <p:tag name="MH" val="20181016151121"/>
  <p:tag name="MH_LIBRARY" val="GRAPHIC"/>
  <p:tag name="MH_TYPE" val="SubTitle"/>
  <p:tag name="MH_ORDER" val="6"/>
</p:tagLst>
</file>

<file path=ppt/tags/tag34.xml><?xml version="1.0" encoding="utf-8"?>
<p:tagLst xmlns:p="http://schemas.openxmlformats.org/presentationml/2006/main">
  <p:tag name="MH" val="20181016151121"/>
  <p:tag name="MH_LIBRARY" val="GRAPHIC"/>
  <p:tag name="MH_TYPE" val="SubTitle"/>
  <p:tag name="MH_ORDER" val="7"/>
</p:tagLst>
</file>

<file path=ppt/tags/tag35.xml><?xml version="1.0" encoding="utf-8"?>
<p:tagLst xmlns:p="http://schemas.openxmlformats.org/presentationml/2006/main">
  <p:tag name="MH" val="20181016151121"/>
  <p:tag name="MH_LIBRARY" val="GRAPHIC"/>
  <p:tag name="MH_TYPE" val="SubTitle"/>
  <p:tag name="MH_ORDER" val="8"/>
</p:tagLst>
</file>

<file path=ppt/tags/tag36.xml><?xml version="1.0" encoding="utf-8"?>
<p:tagLst xmlns:p="http://schemas.openxmlformats.org/presentationml/2006/main">
  <p:tag name="MH" val="20181016151121"/>
  <p:tag name="MH_LIBRARY" val="GRAPHIC"/>
  <p:tag name="MH_TYPE" val="SubTitle"/>
  <p:tag name="MH_ORDER" val="2"/>
</p:tagLst>
</file>

<file path=ppt/tags/tag37.xml><?xml version="1.0" encoding="utf-8"?>
<p:tagLst xmlns:p="http://schemas.openxmlformats.org/presentationml/2006/main">
  <p:tag name="MH" val="20181016151121"/>
  <p:tag name="MH_LIBRARY" val="GRAPHIC"/>
  <p:tag name="MH_TYPE" val="SubTitle"/>
  <p:tag name="MH_ORDER" val="4"/>
</p:tagLst>
</file>

<file path=ppt/tags/tag38.xml><?xml version="1.0" encoding="utf-8"?>
<p:tagLst xmlns:p="http://schemas.openxmlformats.org/presentationml/2006/main">
  <p:tag name="MH" val="20181016151121"/>
  <p:tag name="MH_LIBRARY" val="GRAPHIC"/>
  <p:tag name="MH_TYPE" val="SubTitle"/>
  <p:tag name="MH_ORDER" val="5"/>
</p:tagLst>
</file>

<file path=ppt/tags/tag39.xml><?xml version="1.0" encoding="utf-8"?>
<p:tagLst xmlns:p="http://schemas.openxmlformats.org/presentationml/2006/main">
  <p:tag name="MH" val="20181016151121"/>
  <p:tag name="MH_LIBRARY" val="GRAPHIC"/>
  <p:tag name="MH_TYPE" val="SubTitle"/>
  <p:tag name="MH_ORDER" val="3"/>
</p:tagLst>
</file>

<file path=ppt/tags/tag4.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1"/>
  <p:tag name="KSO_WM_UNIT_ID" val="diagram769_1*m_i*1_1"/>
  <p:tag name="KSO_WM_UNIT_CLEAR" val="1"/>
  <p:tag name="KSO_WM_UNIT_LAYERLEVEL" val="1_1"/>
  <p:tag name="KSO_WM_DIAGRAM_GROUP_CODE" val="m1-1"/>
  <p:tag name="KSO_WM_UNIT_LINE_FORE_SCHEMECOLOR_INDEX" val="10"/>
  <p:tag name="KSO_WM_UNIT_LINE_FILL_TYPE" val="2"/>
</p:tagLst>
</file>

<file path=ppt/tags/tag40.xml><?xml version="1.0" encoding="utf-8"?>
<p:tagLst xmlns:p="http://schemas.openxmlformats.org/presentationml/2006/main">
  <p:tag name="MH" val="20181016151121"/>
  <p:tag name="MH_LIBRARY" val="GRAPHIC"/>
  <p:tag name="MH_TYPE" val="SubTitle"/>
  <p:tag name="MH_ORDER" val="1"/>
</p:tagLst>
</file>

<file path=ppt/tags/tag41.xml><?xml version="1.0" encoding="utf-8"?>
<p:tagLst xmlns:p="http://schemas.openxmlformats.org/presentationml/2006/main">
  <p:tag name="MH" val="20181016151121"/>
  <p:tag name="MH_LIBRARY" val="GRAPHIC"/>
  <p:tag name="MH_TYPE" val="SubTitle"/>
  <p:tag name="MH_ORDER" val="4"/>
</p:tagLst>
</file>

<file path=ppt/tags/tag42.xml><?xml version="1.0" encoding="utf-8"?>
<p:tagLst xmlns:p="http://schemas.openxmlformats.org/presentationml/2006/main">
  <p:tag name="MH" val="20181016151121"/>
  <p:tag name="MH_LIBRARY" val="GRAPHIC"/>
  <p:tag name="MH_TYPE" val="SubTitle"/>
  <p:tag name="MH_ORDER" val="4"/>
</p:tagLst>
</file>

<file path=ppt/tags/tag43.xml><?xml version="1.0" encoding="utf-8"?>
<p:tagLst xmlns:p="http://schemas.openxmlformats.org/presentationml/2006/main">
  <p:tag name="MH" val="20181016151121"/>
  <p:tag name="MH_LIBRARY" val="GRAPHIC"/>
  <p:tag name="MH_TYPE" val="SubTitle"/>
  <p:tag name="MH_ORDER" val="4"/>
</p:tagLst>
</file>

<file path=ppt/tags/tag44.xml><?xml version="1.0" encoding="utf-8"?>
<p:tagLst xmlns:p="http://schemas.openxmlformats.org/presentationml/2006/main">
  <p:tag name="MH" val="20181016151121"/>
  <p:tag name="MH_LIBRARY" val="GRAPHIC"/>
  <p:tag name="MH_TYPE" val="SubTitle"/>
  <p:tag name="MH_ORDER" val="7"/>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2"/>
  <p:tag name="KSO_WM_UNIT_ID" val="diagram769_1*m_i*1_2"/>
  <p:tag name="KSO_WM_UNIT_CLEAR" val="1"/>
  <p:tag name="KSO_WM_UNIT_LAYERLEVEL" val="1_1"/>
  <p:tag name="KSO_WM_DIAGRAM_GROUP_CODE" val="m1-1"/>
  <p:tag name="KSO_WM_UNIT_LINE_FORE_SCHEMECOLOR_INDEX" val="10"/>
  <p:tag name="KSO_WM_UNIT_LINE_FILL_TYPE" val="2"/>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PP_MARK_KEY" val="417c85d5-0c07-435e-81e7-501edef5bad6"/>
  <p:tag name="COMMONDATA" val="eyJoZGlkIjoiNGU0ZjE4MGEyZGY2MTg1NmYyMjUxMWZmODE4Zjg4NjkifQ=="/>
</p:tagLst>
</file>

<file path=ppt/tags/tag6.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3"/>
  <p:tag name="KSO_WM_UNIT_ID" val="diagram769_1*m_i*1_3"/>
  <p:tag name="KSO_WM_UNIT_CLEAR" val="1"/>
  <p:tag name="KSO_WM_UNIT_LAYERLEVEL" val="1_1"/>
  <p:tag name="KSO_WM_DIAGRAM_GROUP_CODE" val="m1-1"/>
  <p:tag name="KSO_WM_UNIT_LINE_FORE_SCHEMECOLOR_INDEX" val="10"/>
  <p:tag name="KSO_WM_UNIT_LINE_FILL_TYPE" val="2"/>
</p:tagLst>
</file>

<file path=ppt/tags/tag7.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4"/>
  <p:tag name="KSO_WM_UNIT_ID" val="diagram769_1*m_i*1_4"/>
  <p:tag name="KSO_WM_UNIT_CLEAR" val="1"/>
  <p:tag name="KSO_WM_UNIT_LAYERLEVEL" val="1_1"/>
  <p:tag name="KSO_WM_DIAGRAM_GROUP_CODE" val="m1-1"/>
  <p:tag name="KSO_WM_UNIT_LINE_FORE_SCHEMECOLOR_INDEX" val="10"/>
  <p:tag name="KSO_WM_UNIT_LINE_FILL_TYPE" val="2"/>
</p:tagLst>
</file>

<file path=ppt/tags/tag8.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5"/>
  <p:tag name="KSO_WM_UNIT_ID" val="diagram769_1*m_i*1_5"/>
  <p:tag name="KSO_WM_UNIT_CLEAR" val="1"/>
  <p:tag name="KSO_WM_UNIT_LAYERLEVEL" val="1_1"/>
  <p:tag name="KSO_WM_DIAGRAM_GROUP_CODE" val="m1-1"/>
  <p:tag name="KSO_WM_UNIT_LINE_FORE_SCHEMECOLOR_INDEX" val="10"/>
  <p:tag name="KSO_WM_UNIT_LINE_FILL_TYPE" val="2"/>
</p:tagLst>
</file>

<file path=ppt/tags/tag9.xml><?xml version="1.0" encoding="utf-8"?>
<p:tagLst xmlns:p="http://schemas.openxmlformats.org/presentationml/2006/main">
  <p:tag name="KSO_WM_TEMPLATE_CATEGORY" val="diagram"/>
  <p:tag name="KSO_WM_TEMPLATE_INDEX" val="769"/>
  <p:tag name="KSO_WM_TAG_VERSION" val="1.0"/>
  <p:tag name="KSO_WM_BEAUTIFY_FLAG" val="#wm#"/>
  <p:tag name="KSO_WM_UNIT_TYPE" val="m_i"/>
  <p:tag name="KSO_WM_UNIT_INDEX" val="1_6"/>
  <p:tag name="KSO_WM_UNIT_ID" val="diagram769_1*m_i*1_6"/>
  <p:tag name="KSO_WM_UNIT_CLEAR" val="1"/>
  <p:tag name="KSO_WM_UNIT_LAYERLEVEL" val="1_1"/>
  <p:tag name="KSO_WM_DIAGRAM_GROUP_CODE" val="m1-1"/>
  <p:tag name="KSO_WM_UNIT_LINE_FORE_SCHEMECOLOR_INDEX" val="10"/>
  <p:tag name="KSO_WM_UNIT_LINE_FILL_TYPE"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3200" dirty="0" smtClean="0">
            <a:solidFill>
              <a:srgbClr val="E60012"/>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
      <a:dk1>
        <a:srgbClr val="303030"/>
      </a:dk1>
      <a:lt1>
        <a:srgbClr val="FBFAFA"/>
      </a:lt1>
      <a:dk2>
        <a:srgbClr val="262939"/>
      </a:dk2>
      <a:lt2>
        <a:srgbClr val="FBFAFA"/>
      </a:lt2>
      <a:accent1>
        <a:srgbClr val="FBFAFA"/>
      </a:accent1>
      <a:accent2>
        <a:srgbClr val="D71518"/>
      </a:accent2>
      <a:accent3>
        <a:srgbClr val="C3061F"/>
      </a:accent3>
      <a:accent4>
        <a:srgbClr val="FFC000"/>
      </a:accent4>
      <a:accent5>
        <a:srgbClr val="4472C4"/>
      </a:accent5>
      <a:accent6>
        <a:srgbClr val="70AD47"/>
      </a:accent6>
      <a:hlink>
        <a:srgbClr val="0563C1"/>
      </a:hlink>
      <a:folHlink>
        <a:srgbClr val="954F72"/>
      </a:folHlink>
    </a:clrScheme>
    <a:fontScheme name="bmymvk4x">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12300</Words>
  <Application>WPS 演示</Application>
  <PresentationFormat>全屏显示(16:9)</PresentationFormat>
  <Paragraphs>3426</Paragraphs>
  <Slides>78</Slides>
  <Notes>19</Notes>
  <HiddenSlides>0</HiddenSlides>
  <MMClips>0</MMClips>
  <ScaleCrop>false</ScaleCrop>
  <HeadingPairs>
    <vt:vector size="8" baseType="variant">
      <vt:variant>
        <vt:lpstr>已用的字体</vt:lpstr>
      </vt:variant>
      <vt:variant>
        <vt:i4>30</vt:i4>
      </vt:variant>
      <vt:variant>
        <vt:lpstr>主题</vt:lpstr>
      </vt:variant>
      <vt:variant>
        <vt:i4>2</vt:i4>
      </vt:variant>
      <vt:variant>
        <vt:lpstr>嵌入 OLE 服务器</vt:lpstr>
      </vt:variant>
      <vt:variant>
        <vt:i4>0</vt:i4>
      </vt:variant>
      <vt:variant>
        <vt:lpstr>幻灯片标题</vt:lpstr>
      </vt:variant>
      <vt:variant>
        <vt:i4>78</vt:i4>
      </vt:variant>
    </vt:vector>
  </HeadingPairs>
  <TitlesOfParts>
    <vt:vector size="110" baseType="lpstr">
      <vt:lpstr>Arial</vt:lpstr>
      <vt:lpstr>宋体</vt:lpstr>
      <vt:lpstr>Wingdings</vt:lpstr>
      <vt:lpstr>微软雅黑</vt:lpstr>
      <vt:lpstr>Arial Narrow</vt:lpstr>
      <vt:lpstr>微软雅黑 Light</vt:lpstr>
      <vt:lpstr>Arial</vt:lpstr>
      <vt:lpstr>Impact</vt:lpstr>
      <vt:lpstr>黑体</vt:lpstr>
      <vt:lpstr>Calibri</vt:lpstr>
      <vt:lpstr>华文细黑</vt:lpstr>
      <vt:lpstr>等线</vt:lpstr>
      <vt:lpstr>Futura LT Light</vt:lpstr>
      <vt:lpstr>Segoe Print</vt:lpstr>
      <vt:lpstr>Arial Unicode MS</vt:lpstr>
      <vt:lpstr>Times New Roman</vt:lpstr>
      <vt:lpstr>苹方 中等</vt:lpstr>
      <vt:lpstr>Monotype Sorts</vt:lpstr>
      <vt:lpstr>Wingdings</vt:lpstr>
      <vt:lpstr>华文楷体</vt:lpstr>
      <vt:lpstr>Verdana</vt:lpstr>
      <vt:lpstr>Gill Sans</vt:lpstr>
      <vt:lpstr>MyriadSetPro-Semibold</vt:lpstr>
      <vt:lpstr>Helvetica Light</vt:lpstr>
      <vt:lpstr>Webdings</vt:lpstr>
      <vt:lpstr>冬青黑体简体中文 W3</vt:lpstr>
      <vt:lpstr>Segoe UI Semilight</vt:lpstr>
      <vt:lpstr>Cordia New</vt:lpstr>
      <vt:lpstr>阿里巴巴普惠体 R</vt:lpstr>
      <vt:lpstr>阿里巴巴普惠体 B</vt:lpstr>
      <vt:lpstr>Office 主题</vt:lpstr>
      <vt:lpstr>1_Office 主题</vt:lpstr>
      <vt:lpstr>PowerPoint 演示文稿</vt:lpstr>
      <vt:lpstr>PowerPoint 演示文稿</vt:lpstr>
      <vt:lpstr>企业简介：</vt:lpstr>
      <vt:lpstr>企业简介：</vt:lpstr>
      <vt:lpstr>聊城市经贸委两化融合会议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公司部分成功案例</vt:lpstr>
      <vt:lpstr>部分服务阿胶类客户</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大河马妈妈</dc:creator>
  <cp:lastModifiedBy>白峰</cp:lastModifiedBy>
  <cp:revision>111</cp:revision>
  <dcterms:created xsi:type="dcterms:W3CDTF">2017-02-14T08:00:00Z</dcterms:created>
  <dcterms:modified xsi:type="dcterms:W3CDTF">2023-05-05T06:06:00Z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34A1C17BA2C04F4FB2B7A858F264E773_13</vt:lpwstr>
  </property>
  <property fmtid="{D5CDD505-2E9C-101B-9397-08002B2CF9AE}" pid="3" name="KSOProductBuildVer">
    <vt:lpwstr>2052-11.1.0.14036</vt:lpwstr>
  </property>
</Properties>
</file>